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handoutMasterIdLst>
    <p:handoutMasterId r:id="rId41"/>
  </p:handoutMasterIdLst>
  <p:sldIdLst>
    <p:sldId id="258" r:id="rId2"/>
    <p:sldId id="259" r:id="rId3"/>
    <p:sldId id="421" r:id="rId4"/>
    <p:sldId id="409" r:id="rId5"/>
    <p:sldId id="393" r:id="rId6"/>
    <p:sldId id="394" r:id="rId7"/>
    <p:sldId id="406" r:id="rId8"/>
    <p:sldId id="420" r:id="rId9"/>
    <p:sldId id="407" r:id="rId10"/>
    <p:sldId id="397" r:id="rId11"/>
    <p:sldId id="398" r:id="rId12"/>
    <p:sldId id="399" r:id="rId13"/>
    <p:sldId id="400" r:id="rId14"/>
    <p:sldId id="401" r:id="rId15"/>
    <p:sldId id="402" r:id="rId16"/>
    <p:sldId id="403" r:id="rId17"/>
    <p:sldId id="404" r:id="rId18"/>
    <p:sldId id="405" r:id="rId19"/>
    <p:sldId id="360" r:id="rId20"/>
    <p:sldId id="410" r:id="rId21"/>
    <p:sldId id="411" r:id="rId22"/>
    <p:sldId id="422" r:id="rId23"/>
    <p:sldId id="423" r:id="rId24"/>
    <p:sldId id="424" r:id="rId25"/>
    <p:sldId id="425" r:id="rId26"/>
    <p:sldId id="426" r:id="rId27"/>
    <p:sldId id="427" r:id="rId28"/>
    <p:sldId id="363" r:id="rId29"/>
    <p:sldId id="369" r:id="rId30"/>
    <p:sldId id="377" r:id="rId31"/>
    <p:sldId id="378" r:id="rId32"/>
    <p:sldId id="364" r:id="rId33"/>
    <p:sldId id="416" r:id="rId34"/>
    <p:sldId id="428" r:id="rId35"/>
    <p:sldId id="429" r:id="rId36"/>
    <p:sldId id="430" r:id="rId37"/>
    <p:sldId id="380" r:id="rId38"/>
    <p:sldId id="306" r:id="rId39"/>
  </p:sldIdLst>
  <p:sldSz cx="9144000" cy="6858000" type="screen4x3"/>
  <p:notesSz cx="6797675" cy="9926638"/>
  <p:defaultTex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9ED82"/>
    <a:srgbClr val="FF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5230" autoAdjust="0"/>
    <p:restoredTop sz="94660"/>
  </p:normalViewPr>
  <p:slideViewPr>
    <p:cSldViewPr>
      <p:cViewPr>
        <p:scale>
          <a:sx n="60" d="100"/>
          <a:sy n="60" d="100"/>
        </p:scale>
        <p:origin x="-2286" y="-6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pPr>
              <a:defRPr/>
            </a:pPr>
            <a:endParaRPr lang="es-ES"/>
          </a:p>
        </p:txBody>
      </p:sp>
      <p:sp>
        <p:nvSpPr>
          <p:cNvPr id="3" name="2 Marcador de fecha"/>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pPr>
              <a:defRPr/>
            </a:pPr>
            <a:fld id="{7AF55F2B-FEB5-4D05-B777-C325F1F6F491}" type="datetimeFigureOut">
              <a:rPr lang="es-ES"/>
              <a:pPr>
                <a:defRPr/>
              </a:pPr>
              <a:t>27/11/2012</a:t>
            </a:fld>
            <a:endParaRPr lang="es-ES"/>
          </a:p>
        </p:txBody>
      </p:sp>
      <p:sp>
        <p:nvSpPr>
          <p:cNvPr id="4" name="3 Marcador de pie de página"/>
          <p:cNvSpPr>
            <a:spLocks noGrp="1"/>
          </p:cNvSpPr>
          <p:nvPr>
            <p:ph type="ftr" sz="quarter" idx="2"/>
          </p:nvPr>
        </p:nvSpPr>
        <p:spPr>
          <a:xfrm>
            <a:off x="0" y="9428163"/>
            <a:ext cx="2946400" cy="496887"/>
          </a:xfrm>
          <a:prstGeom prst="rect">
            <a:avLst/>
          </a:prstGeom>
        </p:spPr>
        <p:txBody>
          <a:bodyPr vert="horz" lIns="91440" tIns="45720" rIns="91440" bIns="45720" rtlCol="0" anchor="b"/>
          <a:lstStyle>
            <a:lvl1pPr algn="l">
              <a:defRPr sz="1200"/>
            </a:lvl1pPr>
          </a:lstStyle>
          <a:p>
            <a:pPr>
              <a:defRPr/>
            </a:pPr>
            <a:endParaRPr lang="es-ES"/>
          </a:p>
        </p:txBody>
      </p:sp>
      <p:sp>
        <p:nvSpPr>
          <p:cNvPr id="5" name="4 Marcador de número de diapositiva"/>
          <p:cNvSpPr>
            <a:spLocks noGrp="1"/>
          </p:cNvSpPr>
          <p:nvPr>
            <p:ph type="sldNum" sz="quarter" idx="3"/>
          </p:nvPr>
        </p:nvSpPr>
        <p:spPr>
          <a:xfrm>
            <a:off x="3849688" y="9428163"/>
            <a:ext cx="2946400" cy="496887"/>
          </a:xfrm>
          <a:prstGeom prst="rect">
            <a:avLst/>
          </a:prstGeom>
        </p:spPr>
        <p:txBody>
          <a:bodyPr vert="horz" lIns="91440" tIns="45720" rIns="91440" bIns="45720" rtlCol="0" anchor="b"/>
          <a:lstStyle>
            <a:lvl1pPr algn="r">
              <a:defRPr sz="1200"/>
            </a:lvl1pPr>
          </a:lstStyle>
          <a:p>
            <a:pPr>
              <a:defRPr/>
            </a:pPr>
            <a:fld id="{C1882845-E952-4CB8-AA71-A3E735BAC905}" type="slidenum">
              <a:rPr lang="es-ES"/>
              <a:pPr>
                <a:defRPr/>
              </a:pPr>
              <a:t>‹Nº›</a:t>
            </a:fld>
            <a:endParaRPr lang="es-E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ED09FBA2-1521-4997-A4F0-4EBCBA279632}" type="datetimeFigureOut">
              <a:rPr lang="es-ES" smtClean="0"/>
              <a:pPr/>
              <a:t>27/11/2012</a:t>
            </a:fld>
            <a:endParaRPr lang="es-ES"/>
          </a:p>
        </p:txBody>
      </p:sp>
      <p:sp>
        <p:nvSpPr>
          <p:cNvPr id="4" name="3 Marcador de imagen de diapositiva"/>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679450" y="4714875"/>
            <a:ext cx="5438775" cy="4467225"/>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pie de página"/>
          <p:cNvSpPr>
            <a:spLocks noGrp="1"/>
          </p:cNvSpPr>
          <p:nvPr>
            <p:ph type="ftr" sz="quarter" idx="4"/>
          </p:nvPr>
        </p:nvSpPr>
        <p:spPr>
          <a:xfrm>
            <a:off x="0" y="9428163"/>
            <a:ext cx="2946400" cy="496887"/>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49688" y="9428163"/>
            <a:ext cx="2946400" cy="496887"/>
          </a:xfrm>
          <a:prstGeom prst="rect">
            <a:avLst/>
          </a:prstGeom>
        </p:spPr>
        <p:txBody>
          <a:bodyPr vert="horz" lIns="91440" tIns="45720" rIns="91440" bIns="45720" rtlCol="0" anchor="b"/>
          <a:lstStyle>
            <a:lvl1pPr algn="r">
              <a:defRPr sz="1200"/>
            </a:lvl1pPr>
          </a:lstStyle>
          <a:p>
            <a:fld id="{12F3C9E6-A948-42D0-9D75-CC40C3C4EBAB}" type="slidenum">
              <a:rPr lang="es-ES" smtClean="0"/>
              <a:pPr/>
              <a:t>‹Nº›</a:t>
            </a:fld>
            <a:endParaRPr lang="es-E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6"/>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lvl1pPr>
              <a:defRPr/>
            </a:lvl1pPr>
          </a:lstStyle>
          <a:p>
            <a:pPr>
              <a:defRPr/>
            </a:pPr>
            <a:fld id="{8ECCDD3D-B2C9-402D-8A5E-F83A93123E3A}" type="datetimeFigureOut">
              <a:rPr lang="es-ES" smtClean="0"/>
              <a:pPr>
                <a:defRPr/>
              </a:pPr>
              <a:t>27/11/2012</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A5D72C48-AE4A-493D-A690-9C1483D89227}" type="slidenum">
              <a:rPr lang="es-ES"/>
              <a:pPr>
                <a:defRPr/>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1802A0F3-F510-47D3-9B0C-AB9B94545465}" type="datetimeFigureOut">
              <a:rPr lang="es-ES" smtClean="0"/>
              <a:pPr>
                <a:defRPr/>
              </a:pPr>
              <a:t>27/11/2012</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58E634AD-F2DE-4A5F-95D0-FCC49CF71809}" type="slidenum">
              <a:rPr lang="es-ES"/>
              <a:pPr>
                <a:defRPr/>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9"/>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9"/>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B4E34FC7-9612-4C94-A9FE-A896356BCEF0}" type="datetimeFigureOut">
              <a:rPr lang="es-ES" smtClean="0"/>
              <a:pPr>
                <a:defRPr/>
              </a:pPr>
              <a:t>27/11/2012</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6671F150-C69D-4393-8557-D8637989FAB2}" type="slidenum">
              <a:rPr lang="es-ES"/>
              <a:pPr>
                <a:defRPr/>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7219F584-6EE7-4CF1-817F-D326C515DBEE}" type="datetimeFigureOut">
              <a:rPr lang="es-ES" smtClean="0"/>
              <a:pPr>
                <a:defRPr/>
              </a:pPr>
              <a:t>27/11/2012</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77EAE142-F42E-4E21-9A3A-8E1711EE025F}" type="slidenum">
              <a:rPr lang="es-ES"/>
              <a:pPr>
                <a:defRPr/>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lvl1pPr>
              <a:defRPr/>
            </a:lvl1pPr>
          </a:lstStyle>
          <a:p>
            <a:pPr>
              <a:defRPr/>
            </a:pPr>
            <a:fld id="{EF7D4DD5-8750-46EF-AE66-E6FDDF6E1FCD}" type="datetimeFigureOut">
              <a:rPr lang="es-ES" smtClean="0"/>
              <a:pPr>
                <a:defRPr/>
              </a:pPr>
              <a:t>27/11/2012</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C3286B81-E2BB-4846-A007-C94BDF4589E1}" type="slidenum">
              <a:rPr lang="es-ES"/>
              <a:pPr>
                <a:defRPr/>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3 Marcador de fecha"/>
          <p:cNvSpPr>
            <a:spLocks noGrp="1"/>
          </p:cNvSpPr>
          <p:nvPr>
            <p:ph type="dt" sz="half" idx="10"/>
          </p:nvPr>
        </p:nvSpPr>
        <p:spPr/>
        <p:txBody>
          <a:bodyPr/>
          <a:lstStyle>
            <a:lvl1pPr>
              <a:defRPr/>
            </a:lvl1pPr>
          </a:lstStyle>
          <a:p>
            <a:pPr>
              <a:defRPr/>
            </a:pPr>
            <a:fld id="{7E179D9F-B689-4B81-BA2A-4C6A5B619B7D}" type="datetimeFigureOut">
              <a:rPr lang="es-ES" smtClean="0"/>
              <a:pPr>
                <a:defRPr/>
              </a:pPr>
              <a:t>27/11/2012</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768E6DCB-D511-4144-BCCF-075D4DD0706C}" type="slidenum">
              <a:rPr lang="es-ES"/>
              <a:pPr>
                <a:defRPr/>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3 Marcador de fecha"/>
          <p:cNvSpPr>
            <a:spLocks noGrp="1"/>
          </p:cNvSpPr>
          <p:nvPr>
            <p:ph type="dt" sz="half" idx="10"/>
          </p:nvPr>
        </p:nvSpPr>
        <p:spPr/>
        <p:txBody>
          <a:bodyPr/>
          <a:lstStyle>
            <a:lvl1pPr>
              <a:defRPr/>
            </a:lvl1pPr>
          </a:lstStyle>
          <a:p>
            <a:pPr>
              <a:defRPr/>
            </a:pPr>
            <a:fld id="{4EE60B1B-CBF4-4E52-9740-641DFFA91A70}" type="datetimeFigureOut">
              <a:rPr lang="es-ES" smtClean="0"/>
              <a:pPr>
                <a:defRPr/>
              </a:pPr>
              <a:t>27/11/2012</a:t>
            </a:fld>
            <a:endParaRPr lang="es-ES"/>
          </a:p>
        </p:txBody>
      </p:sp>
      <p:sp>
        <p:nvSpPr>
          <p:cNvPr id="8" name="4 Marcador de pie de página"/>
          <p:cNvSpPr>
            <a:spLocks noGrp="1"/>
          </p:cNvSpPr>
          <p:nvPr>
            <p:ph type="ftr" sz="quarter" idx="11"/>
          </p:nvPr>
        </p:nvSpPr>
        <p:spPr/>
        <p:txBody>
          <a:bodyPr/>
          <a:lstStyle>
            <a:lvl1pPr>
              <a:defRPr/>
            </a:lvl1pPr>
          </a:lstStyle>
          <a:p>
            <a:pPr>
              <a:defRPr/>
            </a:pPr>
            <a:endParaRPr lang="es-ES"/>
          </a:p>
        </p:txBody>
      </p:sp>
      <p:sp>
        <p:nvSpPr>
          <p:cNvPr id="9" name="5 Marcador de número de diapositiva"/>
          <p:cNvSpPr>
            <a:spLocks noGrp="1"/>
          </p:cNvSpPr>
          <p:nvPr>
            <p:ph type="sldNum" sz="quarter" idx="12"/>
          </p:nvPr>
        </p:nvSpPr>
        <p:spPr/>
        <p:txBody>
          <a:bodyPr/>
          <a:lstStyle>
            <a:lvl1pPr>
              <a:defRPr/>
            </a:lvl1pPr>
          </a:lstStyle>
          <a:p>
            <a:pPr>
              <a:defRPr/>
            </a:pPr>
            <a:fld id="{10516B48-89E0-46EF-AC81-300C0D3E441D}" type="slidenum">
              <a:rPr lang="es-ES"/>
              <a:pPr>
                <a:defRPr/>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3 Marcador de fecha"/>
          <p:cNvSpPr>
            <a:spLocks noGrp="1"/>
          </p:cNvSpPr>
          <p:nvPr>
            <p:ph type="dt" sz="half" idx="10"/>
          </p:nvPr>
        </p:nvSpPr>
        <p:spPr/>
        <p:txBody>
          <a:bodyPr/>
          <a:lstStyle>
            <a:lvl1pPr>
              <a:defRPr/>
            </a:lvl1pPr>
          </a:lstStyle>
          <a:p>
            <a:pPr>
              <a:defRPr/>
            </a:pPr>
            <a:fld id="{C2AF649C-FA8C-4327-A67A-8D8F28357F18}" type="datetimeFigureOut">
              <a:rPr lang="es-ES" smtClean="0"/>
              <a:pPr>
                <a:defRPr/>
              </a:pPr>
              <a:t>27/11/2012</a:t>
            </a:fld>
            <a:endParaRPr lang="es-ES"/>
          </a:p>
        </p:txBody>
      </p:sp>
      <p:sp>
        <p:nvSpPr>
          <p:cNvPr id="4" name="4 Marcador de pie de página"/>
          <p:cNvSpPr>
            <a:spLocks noGrp="1"/>
          </p:cNvSpPr>
          <p:nvPr>
            <p:ph type="ftr" sz="quarter" idx="11"/>
          </p:nvPr>
        </p:nvSpPr>
        <p:spPr/>
        <p:txBody>
          <a:bodyPr/>
          <a:lstStyle>
            <a:lvl1pPr>
              <a:defRPr/>
            </a:lvl1pPr>
          </a:lstStyle>
          <a:p>
            <a:pPr>
              <a:defRPr/>
            </a:pPr>
            <a:endParaRPr lang="es-ES"/>
          </a:p>
        </p:txBody>
      </p:sp>
      <p:sp>
        <p:nvSpPr>
          <p:cNvPr id="5" name="5 Marcador de número de diapositiva"/>
          <p:cNvSpPr>
            <a:spLocks noGrp="1"/>
          </p:cNvSpPr>
          <p:nvPr>
            <p:ph type="sldNum" sz="quarter" idx="12"/>
          </p:nvPr>
        </p:nvSpPr>
        <p:spPr/>
        <p:txBody>
          <a:bodyPr/>
          <a:lstStyle>
            <a:lvl1pPr>
              <a:defRPr/>
            </a:lvl1pPr>
          </a:lstStyle>
          <a:p>
            <a:pPr>
              <a:defRPr/>
            </a:pPr>
            <a:fld id="{45573978-A456-4D68-9075-DA2E48C74740}" type="slidenum">
              <a:rPr lang="es-ES"/>
              <a:pPr>
                <a:defRPr/>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p:cNvSpPr>
          <p:nvPr>
            <p:ph type="dt" sz="half" idx="10"/>
          </p:nvPr>
        </p:nvSpPr>
        <p:spPr/>
        <p:txBody>
          <a:bodyPr/>
          <a:lstStyle>
            <a:lvl1pPr>
              <a:defRPr/>
            </a:lvl1pPr>
          </a:lstStyle>
          <a:p>
            <a:pPr>
              <a:defRPr/>
            </a:pPr>
            <a:fld id="{B377AB0E-DFC9-4FA8-BDA7-D4AAF664B196}" type="datetimeFigureOut">
              <a:rPr lang="es-ES" smtClean="0"/>
              <a:pPr>
                <a:defRPr/>
              </a:pPr>
              <a:t>27/11/2012</a:t>
            </a:fld>
            <a:endParaRPr lang="es-ES"/>
          </a:p>
        </p:txBody>
      </p:sp>
      <p:sp>
        <p:nvSpPr>
          <p:cNvPr id="3" name="4 Marcador de pie de página"/>
          <p:cNvSpPr>
            <a:spLocks noGrp="1"/>
          </p:cNvSpPr>
          <p:nvPr>
            <p:ph type="ftr" sz="quarter" idx="11"/>
          </p:nvPr>
        </p:nvSpPr>
        <p:spPr/>
        <p:txBody>
          <a:bodyPr/>
          <a:lstStyle>
            <a:lvl1pPr>
              <a:defRPr/>
            </a:lvl1pPr>
          </a:lstStyle>
          <a:p>
            <a:pPr>
              <a:defRPr/>
            </a:pPr>
            <a:endParaRPr lang="es-ES"/>
          </a:p>
        </p:txBody>
      </p:sp>
      <p:sp>
        <p:nvSpPr>
          <p:cNvPr id="4" name="5 Marcador de número de diapositiva"/>
          <p:cNvSpPr>
            <a:spLocks noGrp="1"/>
          </p:cNvSpPr>
          <p:nvPr>
            <p:ph type="sldNum" sz="quarter" idx="12"/>
          </p:nvPr>
        </p:nvSpPr>
        <p:spPr/>
        <p:txBody>
          <a:bodyPr/>
          <a:lstStyle>
            <a:lvl1pPr>
              <a:defRPr/>
            </a:lvl1pPr>
          </a:lstStyle>
          <a:p>
            <a:pPr>
              <a:defRPr/>
            </a:pPr>
            <a:fld id="{5D0E064E-AF5F-4070-AECB-687545D83555}" type="slidenum">
              <a:rPr lang="es-ES"/>
              <a:pPr>
                <a:defRPr/>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1"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2C951698-07DF-4A99-80BC-DC90DD81B372}" type="datetimeFigureOut">
              <a:rPr lang="es-ES" smtClean="0"/>
              <a:pPr>
                <a:defRPr/>
              </a:pPr>
              <a:t>27/11/2012</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448837FE-CBFD-420D-A305-FB51927F8700}" type="slidenum">
              <a:rPr lang="es-ES"/>
              <a:pPr>
                <a:defRPr/>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1"/>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smtClean="0"/>
          </a:p>
        </p:txBody>
      </p:sp>
      <p:sp>
        <p:nvSpPr>
          <p:cNvPr id="4" name="3 Marcador de texto"/>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B45E47FE-D45F-4CF9-80B2-FF306F26DDE1}" type="datetimeFigureOut">
              <a:rPr lang="es-ES" smtClean="0"/>
              <a:pPr>
                <a:defRPr/>
              </a:pPr>
              <a:t>27/11/2012</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8A3E6443-9C55-4409-92EB-DFEC56551709}" type="slidenum">
              <a:rPr lang="es-ES"/>
              <a:pPr>
                <a:defRPr/>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40000"/>
                <a:lumOff val="60000"/>
              </a:schemeClr>
            </a:gs>
            <a:gs pos="100000">
              <a:srgbClr val="3366FF"/>
            </a:gs>
          </a:gsLst>
          <a:lin ang="2700000" scaled="1"/>
          <a:tileRect/>
        </a:gradFill>
        <a:effectLst/>
      </p:bgPr>
    </p:bg>
    <p:spTree>
      <p:nvGrpSpPr>
        <p:cNvPr id="1" name=""/>
        <p:cNvGrpSpPr/>
        <p:nvPr/>
      </p:nvGrpSpPr>
      <p:grpSpPr>
        <a:xfrm>
          <a:off x="0" y="0"/>
          <a:ext cx="0" cy="0"/>
          <a:chOff x="0" y="0"/>
          <a:chExt cx="0" cy="0"/>
        </a:xfrm>
      </p:grpSpPr>
      <p:sp>
        <p:nvSpPr>
          <p:cNvPr id="1026" name="1 Marcador de título"/>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modificar el estilo de título del patrón</a:t>
            </a:r>
          </a:p>
        </p:txBody>
      </p:sp>
      <p:sp>
        <p:nvSpPr>
          <p:cNvPr id="1027" name="2 Marcador de texto"/>
          <p:cNvSpPr>
            <a:spLocks noGrp="1"/>
          </p:cNvSpPr>
          <p:nvPr>
            <p:ph type="body" idx="1"/>
          </p:nvPr>
        </p:nvSpPr>
        <p:spPr bwMode="auto">
          <a:xfrm>
            <a:off x="457200" y="1600201"/>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4" name="3 Marcador de fecha"/>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4A14B3A1-3C3C-4115-91BB-13D8BD5EE121}" type="datetimeFigureOut">
              <a:rPr lang="es-ES" smtClean="0"/>
              <a:pPr>
                <a:defRPr/>
              </a:pPr>
              <a:t>27/11/2012</a:t>
            </a:fld>
            <a:endParaRPr lang="es-ES"/>
          </a:p>
        </p:txBody>
      </p:sp>
      <p:sp>
        <p:nvSpPr>
          <p:cNvPr id="5" name="4 Marcador de pie de página"/>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s-ES"/>
          </a:p>
        </p:txBody>
      </p:sp>
      <p:sp>
        <p:nvSpPr>
          <p:cNvPr id="6" name="5 Marcador de número de diapositiva"/>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8F6C60A3-3DF0-4549-9B73-56E70765D3D4}" type="slidenum">
              <a:rPr lang="es-ES"/>
              <a:pPr>
                <a:defRPr/>
              </a:pPr>
              <a:t>‹Nº›</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wmf"/><Relationship Id="rId9" Type="http://schemas.openxmlformats.org/officeDocument/2006/relationships/image" Target="../media/image8.jpe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hyperlink" Target="22%20Kas&#305;m%20Sanayici%20topl/Annex_I_IED_law_Spain_explanations_TR_by-law%5b1%5d.doc" TargetMode="External"/><Relationship Id="rId4" Type="http://schemas.openxmlformats.org/officeDocument/2006/relationships/image" Target="../media/image3.wmf"/></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3.wmf"/></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3.wmf"/></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3.wmf"/></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3.wmf"/></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3.wmf"/></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3.wmf"/></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3.wmf"/></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3.wmf"/></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3.wmf"/></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3.wmf"/></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3.wmf"/></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3.wmf"/></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21.jpeg"/><Relationship Id="rId4" Type="http://schemas.openxmlformats.org/officeDocument/2006/relationships/image" Target="../media/image3.wmf"/></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22.jpeg"/><Relationship Id="rId4" Type="http://schemas.openxmlformats.org/officeDocument/2006/relationships/image" Target="../media/image3.wmf"/></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36 Rectángulo redondeado"/>
          <p:cNvSpPr/>
          <p:nvPr/>
        </p:nvSpPr>
        <p:spPr>
          <a:xfrm>
            <a:off x="1404938" y="1375959"/>
            <a:ext cx="6215063" cy="1571624"/>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endParaRPr lang="es-ES"/>
          </a:p>
        </p:txBody>
      </p:sp>
      <p:sp>
        <p:nvSpPr>
          <p:cNvPr id="2051" name="Rectangle 7"/>
          <p:cNvSpPr>
            <a:spLocks noChangeArrowheads="1"/>
          </p:cNvSpPr>
          <p:nvPr/>
        </p:nvSpPr>
        <p:spPr bwMode="auto">
          <a:xfrm>
            <a:off x="2286001" y="500063"/>
            <a:ext cx="4786313" cy="369332"/>
          </a:xfrm>
          <a:prstGeom prst="rect">
            <a:avLst/>
          </a:prstGeom>
          <a:noFill/>
          <a:ln w="9525">
            <a:noFill/>
            <a:miter lim="800000"/>
            <a:headEnd/>
            <a:tailEnd/>
          </a:ln>
        </p:spPr>
        <p:txBody>
          <a:bodyPr anchor="ctr">
            <a:spAutoFit/>
          </a:bodyPr>
          <a:lstStyle/>
          <a:p>
            <a:pPr algn="ctr"/>
            <a:r>
              <a:rPr lang="en-GB" dirty="0"/>
              <a:t>Twinning Project TR 08 IB EN 03</a:t>
            </a:r>
          </a:p>
        </p:txBody>
      </p:sp>
      <p:grpSp>
        <p:nvGrpSpPr>
          <p:cNvPr id="2053" name="27 Grupo"/>
          <p:cNvGrpSpPr>
            <a:grpSpLocks/>
          </p:cNvGrpSpPr>
          <p:nvPr/>
        </p:nvGrpSpPr>
        <p:grpSpPr bwMode="auto">
          <a:xfrm>
            <a:off x="6786563" y="428626"/>
            <a:ext cx="1992312" cy="714375"/>
            <a:chOff x="6286512" y="285728"/>
            <a:chExt cx="2493060" cy="790573"/>
          </a:xfrm>
        </p:grpSpPr>
        <p:pic>
          <p:nvPicPr>
            <p:cNvPr id="2060"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2061"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2055" name="Picture 8" descr="turkey-eu"/>
          <p:cNvPicPr>
            <a:picLocks noChangeAspect="1" noChangeArrowheads="1"/>
          </p:cNvPicPr>
          <p:nvPr/>
        </p:nvPicPr>
        <p:blipFill>
          <a:blip r:embed="rId4" cstate="print"/>
          <a:srcRect/>
          <a:stretch>
            <a:fillRect/>
          </a:stretch>
        </p:blipFill>
        <p:spPr bwMode="auto">
          <a:xfrm>
            <a:off x="357190" y="357189"/>
            <a:ext cx="2300287" cy="928687"/>
          </a:xfrm>
          <a:prstGeom prst="rect">
            <a:avLst/>
          </a:prstGeom>
          <a:noFill/>
          <a:ln w="9525">
            <a:noFill/>
            <a:miter lim="800000"/>
            <a:headEnd/>
            <a:tailEnd/>
          </a:ln>
        </p:spPr>
      </p:pic>
      <p:pic>
        <p:nvPicPr>
          <p:cNvPr id="2057" name="Picture 9" descr="E:\Mis documentos\Turquia\Activities\0.1\Outputs\cooling-towers-of-a-nuclear-power-station.jpg"/>
          <p:cNvPicPr>
            <a:picLocks noChangeAspect="1" noChangeArrowheads="1"/>
          </p:cNvPicPr>
          <p:nvPr/>
        </p:nvPicPr>
        <p:blipFill>
          <a:blip r:embed="rId5" cstate="print"/>
          <a:srcRect/>
          <a:stretch>
            <a:fillRect/>
          </a:stretch>
        </p:blipFill>
        <p:spPr bwMode="auto">
          <a:xfrm>
            <a:off x="2857500" y="3129623"/>
            <a:ext cx="3071813" cy="1504950"/>
          </a:xfrm>
          <a:prstGeom prst="rect">
            <a:avLst/>
          </a:prstGeom>
          <a:noFill/>
          <a:ln w="9525">
            <a:noFill/>
            <a:miter lim="800000"/>
            <a:headEnd/>
            <a:tailEnd/>
          </a:ln>
        </p:spPr>
      </p:pic>
      <p:pic>
        <p:nvPicPr>
          <p:cNvPr id="2059" name="Picture 17" descr="E:\Mis documentos\Turquia\Activities\0.1\Outputs\GIOS logo.png"/>
          <p:cNvPicPr>
            <a:picLocks noChangeAspect="1" noChangeArrowheads="1"/>
          </p:cNvPicPr>
          <p:nvPr/>
        </p:nvPicPr>
        <p:blipFill>
          <a:blip r:embed="rId6" cstate="print"/>
          <a:srcRect/>
          <a:stretch>
            <a:fillRect/>
          </a:stretch>
        </p:blipFill>
        <p:spPr bwMode="auto">
          <a:xfrm>
            <a:off x="7286626" y="3763036"/>
            <a:ext cx="862013" cy="871538"/>
          </a:xfrm>
          <a:prstGeom prst="rect">
            <a:avLst/>
          </a:prstGeom>
          <a:noFill/>
          <a:ln w="9525">
            <a:noFill/>
            <a:miter lim="800000"/>
            <a:headEnd/>
            <a:tailEnd/>
          </a:ln>
        </p:spPr>
      </p:pic>
      <p:sp>
        <p:nvSpPr>
          <p:cNvPr id="14" name="13 Rectángulo redondeado"/>
          <p:cNvSpPr/>
          <p:nvPr/>
        </p:nvSpPr>
        <p:spPr>
          <a:xfrm>
            <a:off x="1714480" y="4844450"/>
            <a:ext cx="5500726" cy="1846558"/>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endParaRPr lang="es-ES"/>
          </a:p>
        </p:txBody>
      </p:sp>
      <p:sp>
        <p:nvSpPr>
          <p:cNvPr id="15" name="Rectangle 8"/>
          <p:cNvSpPr>
            <a:spLocks noChangeArrowheads="1"/>
          </p:cNvSpPr>
          <p:nvPr/>
        </p:nvSpPr>
        <p:spPr bwMode="auto">
          <a:xfrm>
            <a:off x="2357422" y="6127890"/>
            <a:ext cx="3890104" cy="400110"/>
          </a:xfrm>
          <a:prstGeom prst="rect">
            <a:avLst/>
          </a:prstGeom>
          <a:noFill/>
          <a:ln w="9525">
            <a:noFill/>
            <a:miter lim="800000"/>
            <a:headEnd/>
            <a:tailEnd/>
          </a:ln>
        </p:spPr>
        <p:txBody>
          <a:bodyPr wrap="none" anchor="ctr">
            <a:spAutoFit/>
          </a:bodyPr>
          <a:lstStyle/>
          <a:p>
            <a:pPr algn="ctr">
              <a:defRPr/>
            </a:pPr>
            <a:r>
              <a:rPr lang="en-US" sz="2000" smtClean="0">
                <a:solidFill>
                  <a:schemeClr val="bg1"/>
                </a:solidFill>
                <a:latin typeface="+mn-lt"/>
              </a:rPr>
              <a:t>Nikolas Garcia-Borreguero – </a:t>
            </a:r>
            <a:r>
              <a:rPr lang="es-ES_tradnl" sz="2000" smtClean="0">
                <a:solidFill>
                  <a:schemeClr val="bg1"/>
                </a:solidFill>
                <a:latin typeface="+mn-lt"/>
              </a:rPr>
              <a:t>Uzman</a:t>
            </a:r>
            <a:endParaRPr lang="tr-TR" sz="2000" dirty="0" smtClean="0">
              <a:solidFill>
                <a:schemeClr val="bg1"/>
              </a:solidFill>
              <a:latin typeface="+mn-lt"/>
            </a:endParaRPr>
          </a:p>
        </p:txBody>
      </p:sp>
      <p:sp>
        <p:nvSpPr>
          <p:cNvPr id="16" name="Rectangle 8"/>
          <p:cNvSpPr>
            <a:spLocks noChangeArrowheads="1"/>
          </p:cNvSpPr>
          <p:nvPr/>
        </p:nvSpPr>
        <p:spPr bwMode="auto">
          <a:xfrm>
            <a:off x="2355950" y="1413281"/>
            <a:ext cx="4280467" cy="830997"/>
          </a:xfrm>
          <a:prstGeom prst="rect">
            <a:avLst/>
          </a:prstGeom>
          <a:noFill/>
          <a:ln w="9525">
            <a:noFill/>
            <a:miter lim="800000"/>
            <a:headEnd/>
            <a:tailEnd/>
          </a:ln>
        </p:spPr>
        <p:txBody>
          <a:bodyPr wrap="none" anchor="ctr">
            <a:spAutoFit/>
          </a:bodyPr>
          <a:lstStyle/>
          <a:p>
            <a:pPr algn="ctr">
              <a:defRPr/>
            </a:pPr>
            <a:r>
              <a:rPr lang="tr-TR" sz="2400" dirty="0" smtClean="0">
                <a:solidFill>
                  <a:schemeClr val="bg1"/>
                </a:solidFill>
                <a:latin typeface="+mn-lt"/>
              </a:rPr>
              <a:t>Elektrik Ark Ocaklı Demir Çelik </a:t>
            </a:r>
          </a:p>
          <a:p>
            <a:pPr algn="ctr">
              <a:defRPr/>
            </a:pPr>
            <a:r>
              <a:rPr lang="tr-TR" sz="2400" dirty="0" smtClean="0">
                <a:solidFill>
                  <a:schemeClr val="bg1"/>
                </a:solidFill>
                <a:latin typeface="+mn-lt"/>
              </a:rPr>
              <a:t>Tesislerinin Entegre </a:t>
            </a:r>
            <a:r>
              <a:rPr lang="tr-TR" sz="2400" smtClean="0">
                <a:solidFill>
                  <a:schemeClr val="bg1"/>
                </a:solidFill>
                <a:latin typeface="+mn-lt"/>
              </a:rPr>
              <a:t>Çevre İzinleri</a:t>
            </a:r>
            <a:endParaRPr lang="es-ES" sz="2400" dirty="0">
              <a:solidFill>
                <a:schemeClr val="bg1"/>
              </a:solidFill>
              <a:latin typeface="+mn-lt"/>
            </a:endParaRPr>
          </a:p>
        </p:txBody>
      </p:sp>
      <p:grpSp>
        <p:nvGrpSpPr>
          <p:cNvPr id="18" name="16 Grupo"/>
          <p:cNvGrpSpPr>
            <a:grpSpLocks/>
          </p:cNvGrpSpPr>
          <p:nvPr/>
        </p:nvGrpSpPr>
        <p:grpSpPr bwMode="auto">
          <a:xfrm>
            <a:off x="6800850" y="3071810"/>
            <a:ext cx="1914525" cy="635000"/>
            <a:chOff x="6429388" y="4071938"/>
            <a:chExt cx="1914525" cy="635000"/>
          </a:xfrm>
        </p:grpSpPr>
        <p:pic>
          <p:nvPicPr>
            <p:cNvPr id="19" name="Picture 8" descr="E:\Mis documentos\Turquia\Visibility\logos\logo_MARM_small_2.jpg"/>
            <p:cNvPicPr>
              <a:picLocks noChangeAspect="1" noChangeArrowheads="1"/>
            </p:cNvPicPr>
            <p:nvPr/>
          </p:nvPicPr>
          <p:blipFill>
            <a:blip r:embed="rId7" cstate="print"/>
            <a:srcRect/>
            <a:stretch>
              <a:fillRect/>
            </a:stretch>
          </p:blipFill>
          <p:spPr bwMode="auto">
            <a:xfrm>
              <a:off x="6429388" y="4071938"/>
              <a:ext cx="1914525" cy="635000"/>
            </a:xfrm>
            <a:prstGeom prst="rect">
              <a:avLst/>
            </a:prstGeom>
            <a:noFill/>
            <a:ln w="9525">
              <a:noFill/>
              <a:miter lim="800000"/>
              <a:headEnd/>
              <a:tailEnd/>
            </a:ln>
          </p:spPr>
        </p:pic>
        <p:pic>
          <p:nvPicPr>
            <p:cNvPr id="20" name="Picture 2" descr="E:\Mis documentos\Turquia\Visibility\logos\MAAMA_logo_short.png"/>
            <p:cNvPicPr>
              <a:picLocks noChangeAspect="1" noChangeArrowheads="1"/>
            </p:cNvPicPr>
            <p:nvPr/>
          </p:nvPicPr>
          <p:blipFill>
            <a:blip r:embed="rId8" cstate="print"/>
            <a:srcRect/>
            <a:stretch>
              <a:fillRect/>
            </a:stretch>
          </p:blipFill>
          <p:spPr bwMode="auto">
            <a:xfrm>
              <a:off x="6839809" y="4090714"/>
              <a:ext cx="1485900" cy="600075"/>
            </a:xfrm>
            <a:prstGeom prst="rect">
              <a:avLst/>
            </a:prstGeom>
            <a:noFill/>
            <a:ln w="9525">
              <a:noFill/>
              <a:miter lim="800000"/>
              <a:headEnd/>
              <a:tailEnd/>
            </a:ln>
          </p:spPr>
        </p:pic>
      </p:grpSp>
      <p:sp>
        <p:nvSpPr>
          <p:cNvPr id="21" name="Rectangle 8"/>
          <p:cNvSpPr>
            <a:spLocks noChangeArrowheads="1"/>
          </p:cNvSpPr>
          <p:nvPr/>
        </p:nvSpPr>
        <p:spPr bwMode="auto">
          <a:xfrm>
            <a:off x="2053487" y="5421610"/>
            <a:ext cx="5014771" cy="400110"/>
          </a:xfrm>
          <a:prstGeom prst="rect">
            <a:avLst/>
          </a:prstGeom>
          <a:noFill/>
          <a:ln w="9525">
            <a:noFill/>
            <a:miter lim="800000"/>
            <a:headEnd/>
            <a:tailEnd/>
          </a:ln>
        </p:spPr>
        <p:txBody>
          <a:bodyPr wrap="none" anchor="ctr">
            <a:spAutoFit/>
          </a:bodyPr>
          <a:lstStyle/>
          <a:p>
            <a:pPr algn="ctr">
              <a:defRPr/>
            </a:pPr>
            <a:r>
              <a:rPr lang="en-US" sz="2000" dirty="0" smtClean="0">
                <a:solidFill>
                  <a:schemeClr val="bg1"/>
                </a:solidFill>
                <a:latin typeface="+mn-lt"/>
              </a:rPr>
              <a:t>Cesar </a:t>
            </a:r>
            <a:r>
              <a:rPr lang="en-US" sz="2000" dirty="0" err="1" smtClean="0">
                <a:solidFill>
                  <a:schemeClr val="bg1"/>
                </a:solidFill>
                <a:latin typeface="+mn-lt"/>
              </a:rPr>
              <a:t>Seoanez</a:t>
            </a:r>
            <a:r>
              <a:rPr lang="en-US" sz="2000" dirty="0" smtClean="0">
                <a:solidFill>
                  <a:schemeClr val="bg1"/>
                </a:solidFill>
                <a:latin typeface="+mn-lt"/>
              </a:rPr>
              <a:t> </a:t>
            </a:r>
            <a:r>
              <a:rPr lang="en-US" sz="2000" dirty="0">
                <a:solidFill>
                  <a:schemeClr val="bg1"/>
                </a:solidFill>
                <a:latin typeface="+mn-lt"/>
              </a:rPr>
              <a:t>– </a:t>
            </a:r>
            <a:r>
              <a:rPr lang="es-ES_tradnl" sz="2000" dirty="0" smtClean="0">
                <a:solidFill>
                  <a:schemeClr val="bg1"/>
                </a:solidFill>
                <a:latin typeface="+mn-lt"/>
              </a:rPr>
              <a:t>Yerleşik Eşleştirme Danışmanı</a:t>
            </a:r>
            <a:endParaRPr lang="tr-TR" sz="2000" dirty="0" smtClean="0">
              <a:solidFill>
                <a:schemeClr val="bg1"/>
              </a:solidFill>
              <a:latin typeface="+mn-lt"/>
            </a:endParaRPr>
          </a:p>
        </p:txBody>
      </p:sp>
      <p:sp>
        <p:nvSpPr>
          <p:cNvPr id="22" name="Rectangle 8"/>
          <p:cNvSpPr>
            <a:spLocks noChangeArrowheads="1"/>
          </p:cNvSpPr>
          <p:nvPr/>
        </p:nvSpPr>
        <p:spPr bwMode="auto">
          <a:xfrm>
            <a:off x="2928926" y="5770700"/>
            <a:ext cx="2882007" cy="400110"/>
          </a:xfrm>
          <a:prstGeom prst="rect">
            <a:avLst/>
          </a:prstGeom>
          <a:noFill/>
          <a:ln w="9525">
            <a:noFill/>
            <a:miter lim="800000"/>
            <a:headEnd/>
            <a:tailEnd/>
          </a:ln>
        </p:spPr>
        <p:txBody>
          <a:bodyPr wrap="none" anchor="ctr">
            <a:spAutoFit/>
          </a:bodyPr>
          <a:lstStyle/>
          <a:p>
            <a:pPr algn="ctr">
              <a:defRPr/>
            </a:pPr>
            <a:r>
              <a:rPr lang="en-US" sz="2000" smtClean="0">
                <a:solidFill>
                  <a:schemeClr val="bg1"/>
                </a:solidFill>
                <a:latin typeface="+mn-lt"/>
              </a:rPr>
              <a:t>Jesus Angel Ocio – </a:t>
            </a:r>
            <a:r>
              <a:rPr lang="es-ES_tradnl" sz="2000" smtClean="0">
                <a:solidFill>
                  <a:schemeClr val="bg1"/>
                </a:solidFill>
                <a:latin typeface="+mn-lt"/>
              </a:rPr>
              <a:t>Uzman</a:t>
            </a:r>
            <a:endParaRPr lang="tr-TR" sz="2000" dirty="0" smtClean="0">
              <a:solidFill>
                <a:schemeClr val="bg1"/>
              </a:solidFill>
              <a:latin typeface="+mn-lt"/>
            </a:endParaRPr>
          </a:p>
        </p:txBody>
      </p:sp>
      <p:pic>
        <p:nvPicPr>
          <p:cNvPr id="23" name="Picture 3" descr="E:\Mis documentos\Turquia\Visibility\logos\Cevre_ve_Sehircilik_logo_121010.jpg"/>
          <p:cNvPicPr>
            <a:picLocks noChangeAspect="1" noChangeArrowheads="1"/>
          </p:cNvPicPr>
          <p:nvPr/>
        </p:nvPicPr>
        <p:blipFill>
          <a:blip r:embed="rId9" cstate="print"/>
          <a:srcRect/>
          <a:stretch>
            <a:fillRect/>
          </a:stretch>
        </p:blipFill>
        <p:spPr bwMode="auto">
          <a:xfrm>
            <a:off x="500063" y="3556421"/>
            <a:ext cx="1479550" cy="785812"/>
          </a:xfrm>
          <a:prstGeom prst="rect">
            <a:avLst/>
          </a:prstGeom>
          <a:noFill/>
          <a:ln w="9525">
            <a:noFill/>
            <a:miter lim="800000"/>
            <a:headEnd/>
            <a:tailEnd/>
          </a:ln>
        </p:spPr>
      </p:pic>
      <p:sp>
        <p:nvSpPr>
          <p:cNvPr id="24" name="Rectangle 8"/>
          <p:cNvSpPr>
            <a:spLocks noChangeArrowheads="1"/>
          </p:cNvSpPr>
          <p:nvPr/>
        </p:nvSpPr>
        <p:spPr bwMode="auto">
          <a:xfrm>
            <a:off x="2714612" y="2324393"/>
            <a:ext cx="3266407" cy="461665"/>
          </a:xfrm>
          <a:prstGeom prst="rect">
            <a:avLst/>
          </a:prstGeom>
          <a:noFill/>
          <a:ln w="9525">
            <a:noFill/>
            <a:miter lim="800000"/>
            <a:headEnd/>
            <a:tailEnd/>
          </a:ln>
        </p:spPr>
        <p:txBody>
          <a:bodyPr wrap="none" anchor="ctr">
            <a:spAutoFit/>
          </a:bodyPr>
          <a:lstStyle/>
          <a:p>
            <a:pPr algn="ctr">
              <a:defRPr/>
            </a:pPr>
            <a:r>
              <a:rPr lang="es-ES_tradnl" sz="2400" dirty="0" smtClean="0">
                <a:solidFill>
                  <a:schemeClr val="bg1"/>
                </a:solidFill>
                <a:latin typeface="+mn-lt"/>
              </a:rPr>
              <a:t>1</a:t>
            </a:r>
            <a:r>
              <a:rPr lang="tr-TR" sz="2400" dirty="0" smtClean="0">
                <a:solidFill>
                  <a:schemeClr val="bg1"/>
                </a:solidFill>
                <a:latin typeface="+mn-lt"/>
              </a:rPr>
              <a:t>. Görev</a:t>
            </a:r>
            <a:r>
              <a:rPr lang="es-ES_tradnl" sz="2400" dirty="0" smtClean="0">
                <a:solidFill>
                  <a:schemeClr val="bg1"/>
                </a:solidFill>
                <a:latin typeface="+mn-lt"/>
              </a:rPr>
              <a:t>: </a:t>
            </a:r>
            <a:r>
              <a:rPr lang="tr-TR" sz="2400" dirty="0" smtClean="0">
                <a:solidFill>
                  <a:schemeClr val="bg1"/>
                </a:solidFill>
                <a:latin typeface="+mn-lt"/>
              </a:rPr>
              <a:t>Eğitimin temeli</a:t>
            </a:r>
            <a:endParaRPr lang="es-ES" sz="2400" dirty="0">
              <a:solidFill>
                <a:schemeClr val="bg1"/>
              </a:solidFill>
              <a:latin typeface="+mn-lt"/>
            </a:endParaRPr>
          </a:p>
        </p:txBody>
      </p:sp>
      <p:sp>
        <p:nvSpPr>
          <p:cNvPr id="25" name="Rectangle 8"/>
          <p:cNvSpPr>
            <a:spLocks noChangeArrowheads="1"/>
          </p:cNvSpPr>
          <p:nvPr/>
        </p:nvSpPr>
        <p:spPr bwMode="auto">
          <a:xfrm>
            <a:off x="1928794" y="5056308"/>
            <a:ext cx="5130443" cy="400110"/>
          </a:xfrm>
          <a:prstGeom prst="rect">
            <a:avLst/>
          </a:prstGeom>
          <a:noFill/>
          <a:ln w="9525">
            <a:noFill/>
            <a:miter lim="800000"/>
            <a:headEnd/>
            <a:tailEnd/>
          </a:ln>
        </p:spPr>
        <p:txBody>
          <a:bodyPr wrap="none" anchor="ctr">
            <a:spAutoFit/>
          </a:bodyPr>
          <a:lstStyle/>
          <a:p>
            <a:pPr algn="ctr">
              <a:defRPr/>
            </a:pPr>
            <a:r>
              <a:rPr lang="en-US" sz="2000" dirty="0" err="1" smtClean="0">
                <a:solidFill>
                  <a:schemeClr val="bg1"/>
                </a:solidFill>
                <a:latin typeface="+mn-lt"/>
              </a:rPr>
              <a:t>Ece</a:t>
            </a:r>
            <a:r>
              <a:rPr lang="en-US" sz="2000" dirty="0" smtClean="0">
                <a:solidFill>
                  <a:schemeClr val="bg1"/>
                </a:solidFill>
                <a:latin typeface="+mn-lt"/>
              </a:rPr>
              <a:t> </a:t>
            </a:r>
            <a:r>
              <a:rPr lang="en-US" sz="2000" dirty="0" err="1" smtClean="0">
                <a:solidFill>
                  <a:schemeClr val="bg1"/>
                </a:solidFill>
                <a:latin typeface="+mn-lt"/>
              </a:rPr>
              <a:t>Tok</a:t>
            </a:r>
            <a:r>
              <a:rPr lang="en-US" sz="2000" dirty="0" smtClean="0">
                <a:solidFill>
                  <a:schemeClr val="bg1"/>
                </a:solidFill>
                <a:latin typeface="+mn-lt"/>
              </a:rPr>
              <a:t> </a:t>
            </a:r>
            <a:r>
              <a:rPr lang="en-US" sz="2000" dirty="0" smtClean="0">
                <a:solidFill>
                  <a:schemeClr val="bg1"/>
                </a:solidFill>
                <a:latin typeface="+mj-lt"/>
              </a:rPr>
              <a:t>– </a:t>
            </a:r>
            <a:r>
              <a:rPr lang="es-ES_tradnl" sz="2000" dirty="0" smtClean="0">
                <a:solidFill>
                  <a:schemeClr val="bg1"/>
                </a:solidFill>
                <a:latin typeface="+mj-lt"/>
              </a:rPr>
              <a:t>Yerleşik Eşleştirme Danışmanı</a:t>
            </a:r>
            <a:r>
              <a:rPr lang="tr-TR" sz="2000" dirty="0" smtClean="0">
                <a:solidFill>
                  <a:schemeClr val="bg1"/>
                </a:solidFill>
                <a:latin typeface="+mj-lt"/>
              </a:rPr>
              <a:t> Muadili</a:t>
            </a:r>
            <a:endParaRPr lang="en-US" sz="2000" dirty="0" smtClean="0">
              <a:solidFill>
                <a:schemeClr val="bg1"/>
              </a:solidFill>
              <a:latin typeface="+mj-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25 Rectángulo redondeado"/>
          <p:cNvSpPr/>
          <p:nvPr/>
        </p:nvSpPr>
        <p:spPr>
          <a:xfrm>
            <a:off x="2466668" y="260648"/>
            <a:ext cx="4248472" cy="928687"/>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endParaRPr lang="es-ES"/>
          </a:p>
        </p:txBody>
      </p:sp>
      <p:grpSp>
        <p:nvGrpSpPr>
          <p:cNvPr id="2" name="14 Grupo"/>
          <p:cNvGrpSpPr>
            <a:grpSpLocks/>
          </p:cNvGrpSpPr>
          <p:nvPr/>
        </p:nvGrpSpPr>
        <p:grpSpPr bwMode="auto">
          <a:xfrm>
            <a:off x="7437438" y="357188"/>
            <a:ext cx="1420812" cy="500062"/>
            <a:chOff x="6286512" y="285728"/>
            <a:chExt cx="2493060" cy="790573"/>
          </a:xfrm>
        </p:grpSpPr>
        <p:pic>
          <p:nvPicPr>
            <p:cNvPr id="3081"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3082"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3076" name="Picture 8" descr="turkey-eu"/>
          <p:cNvPicPr>
            <a:picLocks noChangeAspect="1" noChangeArrowheads="1"/>
          </p:cNvPicPr>
          <p:nvPr/>
        </p:nvPicPr>
        <p:blipFill>
          <a:blip r:embed="rId4" cstate="print"/>
          <a:srcRect/>
          <a:stretch>
            <a:fillRect/>
          </a:stretch>
        </p:blipFill>
        <p:spPr bwMode="auto">
          <a:xfrm>
            <a:off x="214313" y="285750"/>
            <a:ext cx="1643062" cy="663575"/>
          </a:xfrm>
          <a:prstGeom prst="rect">
            <a:avLst/>
          </a:prstGeom>
          <a:noFill/>
          <a:ln w="9525">
            <a:noFill/>
            <a:miter lim="800000"/>
            <a:headEnd/>
            <a:tailEnd/>
          </a:ln>
        </p:spPr>
      </p:pic>
      <p:sp>
        <p:nvSpPr>
          <p:cNvPr id="9" name="4 Marcador de pie de página"/>
          <p:cNvSpPr>
            <a:spLocks noGrp="1"/>
          </p:cNvSpPr>
          <p:nvPr>
            <p:ph type="ftr" sz="quarter" idx="11"/>
          </p:nvPr>
        </p:nvSpPr>
        <p:spPr>
          <a:xfrm>
            <a:off x="6500813" y="6261100"/>
            <a:ext cx="2584450" cy="596900"/>
          </a:xfrm>
        </p:spPr>
        <p:txBody>
          <a:bodyPr/>
          <a:lstStyle/>
          <a:p>
            <a:pPr algn="r">
              <a:lnSpc>
                <a:spcPts val="1900"/>
              </a:lnSpc>
              <a:defRPr/>
            </a:pPr>
            <a:r>
              <a:rPr lang="nl-NL" dirty="0" smtClean="0">
                <a:solidFill>
                  <a:srgbClr val="A7D872"/>
                </a:solidFill>
              </a:rPr>
              <a:t>Twinning project - TR/2008/IB/EN/03 </a:t>
            </a:r>
          </a:p>
        </p:txBody>
      </p:sp>
      <p:sp>
        <p:nvSpPr>
          <p:cNvPr id="10" name="Text Box 6"/>
          <p:cNvSpPr txBox="1">
            <a:spLocks noChangeArrowheads="1"/>
          </p:cNvSpPr>
          <p:nvPr/>
        </p:nvSpPr>
        <p:spPr bwMode="auto">
          <a:xfrm>
            <a:off x="3563888" y="1340768"/>
            <a:ext cx="1313180" cy="461665"/>
          </a:xfrm>
          <a:prstGeom prst="rect">
            <a:avLst/>
          </a:prstGeom>
          <a:noFill/>
          <a:ln w="9525">
            <a:noFill/>
            <a:miter lim="800000"/>
            <a:headEnd/>
            <a:tailEnd/>
          </a:ln>
        </p:spPr>
        <p:txBody>
          <a:bodyPr wrap="none">
            <a:spAutoFit/>
          </a:bodyPr>
          <a:lstStyle/>
          <a:p>
            <a:pPr algn="ctr"/>
            <a:r>
              <a:rPr lang="tr-TR" sz="2400" b="1" dirty="0" smtClean="0"/>
              <a:t>İÇERİK</a:t>
            </a:r>
            <a:r>
              <a:rPr lang="tr-TR" sz="2400" dirty="0" smtClean="0"/>
              <a:t> </a:t>
            </a:r>
            <a:endParaRPr lang="es-ES" sz="2400" dirty="0"/>
          </a:p>
        </p:txBody>
      </p:sp>
      <p:sp>
        <p:nvSpPr>
          <p:cNvPr id="19" name="Text Box 6"/>
          <p:cNvSpPr txBox="1">
            <a:spLocks noChangeArrowheads="1"/>
          </p:cNvSpPr>
          <p:nvPr/>
        </p:nvSpPr>
        <p:spPr bwMode="auto">
          <a:xfrm>
            <a:off x="827584" y="1916832"/>
            <a:ext cx="7825275" cy="4320480"/>
          </a:xfrm>
          <a:prstGeom prst="rect">
            <a:avLst/>
          </a:prstGeom>
          <a:noFill/>
          <a:ln w="9525">
            <a:noFill/>
            <a:miter lim="800000"/>
            <a:headEnd/>
            <a:tailEnd/>
          </a:ln>
        </p:spPr>
        <p:txBody>
          <a:bodyPr wrap="square">
            <a:spAutoFit/>
          </a:bodyPr>
          <a:lstStyle/>
          <a:p>
            <a:r>
              <a:rPr lang="tr-TR" sz="2400" b="1" i="1" dirty="0" smtClean="0"/>
              <a:t>-Amaç</a:t>
            </a:r>
            <a:r>
              <a:rPr lang="tr-TR" sz="2400" b="1" i="1" dirty="0"/>
              <a:t>, Kapsam, Dayanak, </a:t>
            </a:r>
            <a:r>
              <a:rPr lang="tr-TR" sz="2400" b="1" i="1" dirty="0" smtClean="0"/>
              <a:t>Tanımlar</a:t>
            </a:r>
          </a:p>
          <a:p>
            <a:r>
              <a:rPr lang="tr-TR" sz="2400" b="1" i="1" dirty="0" smtClean="0"/>
              <a:t>-Entegre </a:t>
            </a:r>
            <a:r>
              <a:rPr lang="tr-TR" sz="2400" b="1" i="1" dirty="0"/>
              <a:t>Çevre İznine İlişkin Genel </a:t>
            </a:r>
            <a:r>
              <a:rPr lang="tr-TR" sz="2400" b="1" i="1" dirty="0" smtClean="0"/>
              <a:t>Esaslar</a:t>
            </a:r>
          </a:p>
          <a:p>
            <a:r>
              <a:rPr lang="tr-TR" sz="2400" b="1" i="1" dirty="0" smtClean="0"/>
              <a:t>-Entegre </a:t>
            </a:r>
            <a:r>
              <a:rPr lang="tr-TR" sz="2400" b="1" i="1" dirty="0"/>
              <a:t>Çevre İznine İlişkin Yasal Prosedür</a:t>
            </a:r>
            <a:endParaRPr lang="tr-TR" sz="2400" dirty="0"/>
          </a:p>
          <a:p>
            <a:r>
              <a:rPr lang="tr-TR" sz="2400" dirty="0" smtClean="0"/>
              <a:t>	--</a:t>
            </a:r>
            <a:r>
              <a:rPr lang="tr-TR" sz="2400" b="1" i="1" dirty="0" smtClean="0"/>
              <a:t>Amaç </a:t>
            </a:r>
            <a:r>
              <a:rPr lang="tr-TR" sz="2400" b="1" i="1" dirty="0"/>
              <a:t>ve </a:t>
            </a:r>
            <a:r>
              <a:rPr lang="tr-TR" sz="2400" b="1" i="1" dirty="0" smtClean="0"/>
              <a:t>Uygulama</a:t>
            </a:r>
          </a:p>
          <a:p>
            <a:r>
              <a:rPr lang="tr-TR" sz="2400" b="1" i="1" dirty="0"/>
              <a:t>	</a:t>
            </a:r>
            <a:r>
              <a:rPr lang="tr-TR" sz="2400" b="1" i="1" dirty="0" smtClean="0"/>
              <a:t>--Entegre </a:t>
            </a:r>
            <a:r>
              <a:rPr lang="tr-TR" sz="2400" b="1" i="1" dirty="0"/>
              <a:t>Çevre İzni Başvurusu ve İznin </a:t>
            </a:r>
            <a:r>
              <a:rPr lang="tr-TR" sz="2400" b="1" i="1" dirty="0" smtClean="0"/>
              <a:t>Verilmesi</a:t>
            </a:r>
          </a:p>
          <a:p>
            <a:r>
              <a:rPr lang="tr-TR" sz="2400" b="1" i="1" dirty="0"/>
              <a:t>	</a:t>
            </a:r>
            <a:r>
              <a:rPr lang="tr-TR" sz="2400" b="1" i="1" dirty="0" smtClean="0"/>
              <a:t>--Denetim </a:t>
            </a:r>
            <a:r>
              <a:rPr lang="tr-TR" sz="2400" b="1" i="1" dirty="0"/>
              <a:t>ve </a:t>
            </a:r>
            <a:r>
              <a:rPr lang="tr-TR" sz="2400" b="1" i="1" dirty="0" smtClean="0"/>
              <a:t>yaptırımlar</a:t>
            </a:r>
          </a:p>
          <a:p>
            <a:r>
              <a:rPr lang="tr-TR" sz="2400" b="1" i="1" dirty="0" smtClean="0"/>
              <a:t>-Geçici Maddeler</a:t>
            </a:r>
          </a:p>
          <a:p>
            <a:r>
              <a:rPr lang="tr-TR" sz="2400" b="1" dirty="0" smtClean="0"/>
              <a:t>-Yürürlük</a:t>
            </a:r>
            <a:endParaRPr lang="tr-TR" sz="2400" b="1" dirty="0"/>
          </a:p>
          <a:p>
            <a:r>
              <a:rPr lang="tr-TR" sz="2400" b="1" dirty="0" smtClean="0"/>
              <a:t>-Yürütme </a:t>
            </a:r>
          </a:p>
          <a:p>
            <a:r>
              <a:rPr lang="tr-TR" sz="2400" b="1" dirty="0" smtClean="0"/>
              <a:t>38 Madde 5 Ek </a:t>
            </a:r>
            <a:endParaRPr lang="tr-TR" sz="2400" dirty="0"/>
          </a:p>
        </p:txBody>
      </p:sp>
      <p:sp>
        <p:nvSpPr>
          <p:cNvPr id="3080" name="Rectangle 7"/>
          <p:cNvSpPr>
            <a:spLocks noChangeArrowheads="1"/>
          </p:cNvSpPr>
          <p:nvPr/>
        </p:nvSpPr>
        <p:spPr bwMode="auto">
          <a:xfrm>
            <a:off x="2195736" y="490259"/>
            <a:ext cx="4968552" cy="451406"/>
          </a:xfrm>
          <a:prstGeom prst="rect">
            <a:avLst/>
          </a:prstGeom>
          <a:noFill/>
          <a:ln w="9525">
            <a:noFill/>
            <a:miter lim="800000"/>
            <a:headEnd/>
            <a:tailEnd/>
          </a:ln>
        </p:spPr>
        <p:txBody>
          <a:bodyPr wrap="square" anchor="ctr">
            <a:spAutoFit/>
          </a:bodyPr>
          <a:lstStyle/>
          <a:p>
            <a:pPr algn="ctr">
              <a:lnSpc>
                <a:spcPts val="2800"/>
              </a:lnSpc>
            </a:pPr>
            <a:r>
              <a:rPr lang="tr-TR" sz="3200" dirty="0" smtClean="0">
                <a:solidFill>
                  <a:schemeClr val="bg1"/>
                </a:solidFill>
                <a:latin typeface="Book Antiqua" pitchFamily="18" charset="0"/>
              </a:rPr>
              <a:t>Taslak Yönetmelik</a:t>
            </a:r>
            <a:endParaRPr lang="en-GB" sz="3200" dirty="0">
              <a:solidFill>
                <a:schemeClr val="bg1"/>
              </a:solidFill>
              <a:latin typeface="Book Antiqu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ox(in)">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0" name="87 Conector recto de flecha"/>
          <p:cNvCxnSpPr>
            <a:cxnSpLocks noChangeShapeType="1"/>
            <a:stCxn id="127" idx="1"/>
            <a:endCxn id="82" idx="3"/>
          </p:cNvCxnSpPr>
          <p:nvPr/>
        </p:nvCxnSpPr>
        <p:spPr bwMode="auto">
          <a:xfrm rot="10800000">
            <a:off x="4578368" y="931886"/>
            <a:ext cx="482600" cy="39687"/>
          </a:xfrm>
          <a:prstGeom prst="straightConnector1">
            <a:avLst/>
          </a:prstGeom>
          <a:noFill/>
          <a:ln w="17780" algn="ctr">
            <a:solidFill>
              <a:srgbClr val="002060"/>
            </a:solidFill>
            <a:round/>
            <a:headEnd/>
            <a:tailEnd type="arrow" w="med" len="med"/>
          </a:ln>
        </p:spPr>
      </p:cxnSp>
      <p:sp>
        <p:nvSpPr>
          <p:cNvPr id="81" name="Line 114"/>
          <p:cNvSpPr>
            <a:spLocks noChangeShapeType="1"/>
          </p:cNvSpPr>
          <p:nvPr/>
        </p:nvSpPr>
        <p:spPr bwMode="auto">
          <a:xfrm>
            <a:off x="3349643" y="1062061"/>
            <a:ext cx="0" cy="295275"/>
          </a:xfrm>
          <a:prstGeom prst="line">
            <a:avLst/>
          </a:prstGeom>
          <a:noFill/>
          <a:ln w="17780">
            <a:solidFill>
              <a:srgbClr val="000080"/>
            </a:solidFill>
            <a:round/>
            <a:headEnd/>
            <a:tailEnd type="triangle" w="med" len="med"/>
          </a:ln>
        </p:spPr>
        <p:txBody>
          <a:bodyPr wrap="none" lIns="90000" tIns="46800" rIns="90000" bIns="46800" anchor="ctr"/>
          <a:lstStyle/>
          <a:p>
            <a:pPr algn="ctr"/>
            <a:endParaRPr lang="es-ES"/>
          </a:p>
        </p:txBody>
      </p:sp>
      <p:sp>
        <p:nvSpPr>
          <p:cNvPr id="82" name="Text Box 95"/>
          <p:cNvSpPr txBox="1">
            <a:spLocks noChangeArrowheads="1"/>
          </p:cNvSpPr>
          <p:nvPr/>
        </p:nvSpPr>
        <p:spPr bwMode="auto">
          <a:xfrm>
            <a:off x="1935180" y="668361"/>
            <a:ext cx="2643188" cy="525462"/>
          </a:xfrm>
          <a:prstGeom prst="rect">
            <a:avLst/>
          </a:prstGeom>
          <a:solidFill>
            <a:srgbClr val="3366FF"/>
          </a:solidFill>
          <a:ln w="17780">
            <a:solidFill>
              <a:srgbClr val="0000FF"/>
            </a:solidFill>
            <a:miter lim="800000"/>
            <a:headEnd/>
            <a:tailEnd/>
          </a:ln>
        </p:spPr>
        <p:txBody>
          <a:bodyPr lIns="90000" tIns="46800" rIns="90000" bIns="46800">
            <a:spAutoFit/>
          </a:bodyPr>
          <a:lstStyle/>
          <a:p>
            <a:pPr algn="ctr" eaLnBrk="0" hangingPunct="0">
              <a:spcBef>
                <a:spcPct val="50000"/>
              </a:spcBef>
            </a:pPr>
            <a:r>
              <a:rPr lang="es-ES_tradnl" sz="800" b="1">
                <a:solidFill>
                  <a:schemeClr val="bg1"/>
                </a:solidFill>
              </a:rPr>
              <a:t>Madde 14: </a:t>
            </a:r>
            <a:r>
              <a:rPr lang="tr-TR" sz="800" b="1">
                <a:solidFill>
                  <a:schemeClr val="bg1"/>
                </a:solidFill>
              </a:rPr>
              <a:t>Başvuru formu</a:t>
            </a:r>
            <a:endParaRPr lang="en-US" sz="800" b="1">
              <a:solidFill>
                <a:schemeClr val="bg1"/>
              </a:solidFill>
            </a:endParaRPr>
          </a:p>
          <a:p>
            <a:pPr algn="ctr" eaLnBrk="0" hangingPunct="0">
              <a:spcBef>
                <a:spcPct val="50000"/>
              </a:spcBef>
            </a:pPr>
            <a:r>
              <a:rPr lang="en-US" sz="800" b="1">
                <a:solidFill>
                  <a:schemeClr val="bg1"/>
                </a:solidFill>
              </a:rPr>
              <a:t>(</a:t>
            </a:r>
            <a:r>
              <a:rPr lang="tr-TR" sz="800" b="1">
                <a:solidFill>
                  <a:schemeClr val="bg1"/>
                </a:solidFill>
              </a:rPr>
              <a:t>izinle ilgili bilgiler</a:t>
            </a:r>
            <a:r>
              <a:rPr lang="en-US" sz="800" b="1">
                <a:solidFill>
                  <a:schemeClr val="bg1"/>
                </a:solidFill>
              </a:rPr>
              <a:t> + </a:t>
            </a:r>
            <a:r>
              <a:rPr lang="tr-TR" sz="800" b="1">
                <a:solidFill>
                  <a:schemeClr val="bg1"/>
                </a:solidFill>
              </a:rPr>
              <a:t>ÇED</a:t>
            </a:r>
            <a:r>
              <a:rPr lang="en-US" sz="800" b="1">
                <a:solidFill>
                  <a:schemeClr val="bg1"/>
                </a:solidFill>
              </a:rPr>
              <a:t> r</a:t>
            </a:r>
            <a:r>
              <a:rPr lang="tr-TR" sz="800" b="1">
                <a:solidFill>
                  <a:schemeClr val="bg1"/>
                </a:solidFill>
              </a:rPr>
              <a:t>aporu</a:t>
            </a:r>
            <a:r>
              <a:rPr lang="en-US" sz="800" b="1">
                <a:solidFill>
                  <a:schemeClr val="bg1"/>
                </a:solidFill>
              </a:rPr>
              <a:t> + Seveso  bildirimi)</a:t>
            </a:r>
          </a:p>
        </p:txBody>
      </p:sp>
      <p:sp>
        <p:nvSpPr>
          <p:cNvPr id="83" name="Text Box 100"/>
          <p:cNvSpPr txBox="1">
            <a:spLocks noChangeArrowheads="1"/>
          </p:cNvSpPr>
          <p:nvPr/>
        </p:nvSpPr>
        <p:spPr bwMode="auto">
          <a:xfrm>
            <a:off x="2578118" y="1376386"/>
            <a:ext cx="1387475" cy="217487"/>
          </a:xfrm>
          <a:prstGeom prst="rect">
            <a:avLst/>
          </a:prstGeom>
          <a:solidFill>
            <a:srgbClr val="FF6600"/>
          </a:solidFill>
          <a:ln w="17780">
            <a:solidFill>
              <a:schemeClr val="tx2"/>
            </a:solidFill>
            <a:miter lim="800000"/>
            <a:headEnd/>
            <a:tailEnd/>
          </a:ln>
        </p:spPr>
        <p:txBody>
          <a:bodyPr lIns="90000" tIns="46800" rIns="90000" bIns="46800">
            <a:spAutoFit/>
          </a:bodyPr>
          <a:lstStyle/>
          <a:p>
            <a:pPr algn="ctr" eaLnBrk="0" hangingPunct="0">
              <a:spcBef>
                <a:spcPct val="50000"/>
              </a:spcBef>
            </a:pPr>
            <a:r>
              <a:rPr lang="es-ES_tradnl" sz="800" b="1">
                <a:solidFill>
                  <a:schemeClr val="bg1"/>
                </a:solidFill>
              </a:rPr>
              <a:t>Madde 15: </a:t>
            </a:r>
            <a:r>
              <a:rPr lang="tr-TR" sz="800" b="1">
                <a:solidFill>
                  <a:schemeClr val="bg1"/>
                </a:solidFill>
              </a:rPr>
              <a:t>Yetkili </a:t>
            </a:r>
            <a:r>
              <a:rPr lang="es-ES_tradnl" sz="800" b="1">
                <a:solidFill>
                  <a:schemeClr val="bg1"/>
                </a:solidFill>
              </a:rPr>
              <a:t>merci</a:t>
            </a:r>
            <a:endParaRPr lang="en-US" sz="800" b="1">
              <a:solidFill>
                <a:schemeClr val="bg1"/>
              </a:solidFill>
            </a:endParaRPr>
          </a:p>
        </p:txBody>
      </p:sp>
      <p:sp>
        <p:nvSpPr>
          <p:cNvPr id="84" name="Text Box 101"/>
          <p:cNvSpPr txBox="1">
            <a:spLocks noChangeArrowheads="1"/>
          </p:cNvSpPr>
          <p:nvPr/>
        </p:nvSpPr>
        <p:spPr bwMode="auto">
          <a:xfrm>
            <a:off x="2506680" y="2005036"/>
            <a:ext cx="1430338" cy="341312"/>
          </a:xfrm>
          <a:prstGeom prst="rect">
            <a:avLst/>
          </a:prstGeom>
          <a:solidFill>
            <a:srgbClr val="FF6600"/>
          </a:solidFill>
          <a:ln w="17780" algn="ctr">
            <a:solidFill>
              <a:schemeClr val="tx2"/>
            </a:solidFill>
            <a:miter lim="800000"/>
            <a:headEnd/>
            <a:tailEnd/>
          </a:ln>
        </p:spPr>
        <p:txBody>
          <a:bodyPr lIns="90000" tIns="46800" rIns="90000" bIns="46800">
            <a:spAutoFit/>
          </a:bodyPr>
          <a:lstStyle/>
          <a:p>
            <a:pPr algn="ctr" eaLnBrk="0" hangingPunct="0">
              <a:spcBef>
                <a:spcPct val="50000"/>
              </a:spcBef>
            </a:pPr>
            <a:r>
              <a:rPr lang="es-ES_tradnl" sz="800" b="1">
                <a:solidFill>
                  <a:schemeClr val="bg1"/>
                </a:solidFill>
              </a:rPr>
              <a:t>Madde 16: </a:t>
            </a:r>
            <a:r>
              <a:rPr lang="tr-TR" sz="800" b="1">
                <a:solidFill>
                  <a:schemeClr val="bg1"/>
                </a:solidFill>
              </a:rPr>
              <a:t>Halkın bilgilendirilmesi süreci</a:t>
            </a:r>
            <a:endParaRPr lang="en-US" sz="800" b="1">
              <a:solidFill>
                <a:schemeClr val="bg1"/>
              </a:solidFill>
            </a:endParaRPr>
          </a:p>
        </p:txBody>
      </p:sp>
      <p:sp>
        <p:nvSpPr>
          <p:cNvPr id="85" name="Text Box 113"/>
          <p:cNvSpPr txBox="1">
            <a:spLocks noChangeArrowheads="1"/>
          </p:cNvSpPr>
          <p:nvPr/>
        </p:nvSpPr>
        <p:spPr bwMode="auto">
          <a:xfrm>
            <a:off x="3992580" y="2495573"/>
            <a:ext cx="804863" cy="341313"/>
          </a:xfrm>
          <a:prstGeom prst="rect">
            <a:avLst/>
          </a:prstGeom>
          <a:noFill/>
          <a:ln w="17780">
            <a:noFill/>
            <a:miter lim="800000"/>
            <a:headEnd/>
            <a:tailEnd/>
          </a:ln>
        </p:spPr>
        <p:txBody>
          <a:bodyPr lIns="90000" tIns="46800" rIns="90000" bIns="46800">
            <a:spAutoFit/>
          </a:bodyPr>
          <a:lstStyle/>
          <a:p>
            <a:pPr algn="ctr" eaLnBrk="0" hangingPunct="0"/>
            <a:r>
              <a:rPr lang="en-US" sz="800">
                <a:solidFill>
                  <a:srgbClr val="294800"/>
                </a:solidFill>
              </a:rPr>
              <a:t>120 </a:t>
            </a:r>
            <a:r>
              <a:rPr lang="tr-TR" sz="800">
                <a:solidFill>
                  <a:srgbClr val="294800"/>
                </a:solidFill>
              </a:rPr>
              <a:t>iş</a:t>
            </a:r>
          </a:p>
          <a:p>
            <a:pPr algn="ctr" eaLnBrk="0" hangingPunct="0"/>
            <a:r>
              <a:rPr lang="tr-TR" sz="800">
                <a:solidFill>
                  <a:srgbClr val="294800"/>
                </a:solidFill>
              </a:rPr>
              <a:t> günü</a:t>
            </a:r>
            <a:endParaRPr lang="en-US" sz="800">
              <a:solidFill>
                <a:srgbClr val="294800"/>
              </a:solidFill>
            </a:endParaRPr>
          </a:p>
        </p:txBody>
      </p:sp>
      <p:sp>
        <p:nvSpPr>
          <p:cNvPr id="86" name="Line 115"/>
          <p:cNvSpPr>
            <a:spLocks noChangeShapeType="1"/>
          </p:cNvSpPr>
          <p:nvPr/>
        </p:nvSpPr>
        <p:spPr bwMode="auto">
          <a:xfrm>
            <a:off x="3349643" y="1638323"/>
            <a:ext cx="0" cy="323850"/>
          </a:xfrm>
          <a:prstGeom prst="line">
            <a:avLst/>
          </a:prstGeom>
          <a:noFill/>
          <a:ln w="17780">
            <a:solidFill>
              <a:srgbClr val="000080"/>
            </a:solidFill>
            <a:round/>
            <a:headEnd/>
            <a:tailEnd type="triangle" w="med" len="med"/>
          </a:ln>
        </p:spPr>
        <p:txBody>
          <a:bodyPr wrap="none" lIns="90000" tIns="46800" rIns="90000" bIns="46800" anchor="ctr"/>
          <a:lstStyle/>
          <a:p>
            <a:pPr algn="ctr"/>
            <a:endParaRPr lang="es-ES"/>
          </a:p>
        </p:txBody>
      </p:sp>
      <p:sp>
        <p:nvSpPr>
          <p:cNvPr id="87" name="Text Box 135"/>
          <p:cNvSpPr txBox="1">
            <a:spLocks noChangeArrowheads="1"/>
          </p:cNvSpPr>
          <p:nvPr/>
        </p:nvSpPr>
        <p:spPr bwMode="auto">
          <a:xfrm>
            <a:off x="1649430" y="1573236"/>
            <a:ext cx="969963" cy="463550"/>
          </a:xfrm>
          <a:prstGeom prst="rect">
            <a:avLst/>
          </a:prstGeom>
          <a:noFill/>
          <a:ln w="17780">
            <a:noFill/>
            <a:miter lim="800000"/>
            <a:headEnd/>
            <a:tailEnd/>
          </a:ln>
        </p:spPr>
        <p:txBody>
          <a:bodyPr lIns="90000" tIns="46800" rIns="90000" bIns="46800">
            <a:spAutoFit/>
          </a:bodyPr>
          <a:lstStyle/>
          <a:p>
            <a:pPr algn="ctr" eaLnBrk="0" hangingPunct="0"/>
            <a:r>
              <a:rPr lang="tr-TR" sz="800">
                <a:solidFill>
                  <a:srgbClr val="294800"/>
                </a:solidFill>
              </a:rPr>
              <a:t>Bilgi eksikliğinin giderilmesi</a:t>
            </a:r>
          </a:p>
          <a:p>
            <a:pPr algn="ctr" eaLnBrk="0" hangingPunct="0"/>
            <a:r>
              <a:rPr lang="es-ES_tradnl" sz="800">
                <a:solidFill>
                  <a:srgbClr val="294800"/>
                </a:solidFill>
              </a:rPr>
              <a:t>10</a:t>
            </a:r>
            <a:r>
              <a:rPr lang="tr-TR" sz="800">
                <a:solidFill>
                  <a:srgbClr val="294800"/>
                </a:solidFill>
              </a:rPr>
              <a:t> iş günü</a:t>
            </a:r>
            <a:endParaRPr lang="en-US" sz="800">
              <a:solidFill>
                <a:srgbClr val="294800"/>
              </a:solidFill>
            </a:endParaRPr>
          </a:p>
        </p:txBody>
      </p:sp>
      <p:sp>
        <p:nvSpPr>
          <p:cNvPr id="88" name="Line 137"/>
          <p:cNvSpPr>
            <a:spLocks noChangeShapeType="1"/>
          </p:cNvSpPr>
          <p:nvPr/>
        </p:nvSpPr>
        <p:spPr bwMode="auto">
          <a:xfrm flipH="1">
            <a:off x="2508268" y="1801836"/>
            <a:ext cx="804862" cy="0"/>
          </a:xfrm>
          <a:prstGeom prst="line">
            <a:avLst/>
          </a:prstGeom>
          <a:noFill/>
          <a:ln w="17780">
            <a:solidFill>
              <a:srgbClr val="000080"/>
            </a:solidFill>
            <a:prstDash val="dash"/>
            <a:round/>
            <a:headEnd/>
            <a:tailEnd type="triangle" w="med" len="med"/>
          </a:ln>
        </p:spPr>
        <p:txBody>
          <a:bodyPr wrap="none" lIns="90000" tIns="46800" rIns="90000" bIns="46800" anchor="ctr"/>
          <a:lstStyle/>
          <a:p>
            <a:pPr algn="ctr"/>
            <a:endParaRPr lang="es-ES"/>
          </a:p>
        </p:txBody>
      </p:sp>
      <p:sp>
        <p:nvSpPr>
          <p:cNvPr id="89" name="Text Box 103"/>
          <p:cNvSpPr txBox="1">
            <a:spLocks noChangeArrowheads="1"/>
          </p:cNvSpPr>
          <p:nvPr/>
        </p:nvSpPr>
        <p:spPr bwMode="auto">
          <a:xfrm>
            <a:off x="4718068" y="2398736"/>
            <a:ext cx="2003425" cy="1495425"/>
          </a:xfrm>
          <a:prstGeom prst="rect">
            <a:avLst/>
          </a:prstGeom>
          <a:solidFill>
            <a:srgbClr val="FFFF00"/>
          </a:solidFill>
          <a:ln w="17780" algn="ctr">
            <a:solidFill>
              <a:schemeClr val="tx1"/>
            </a:solidFill>
            <a:miter lim="800000"/>
            <a:headEnd/>
            <a:tailEnd/>
          </a:ln>
        </p:spPr>
        <p:txBody>
          <a:bodyPr lIns="90000" tIns="46800" rIns="90000" bIns="46800">
            <a:spAutoFit/>
          </a:bodyPr>
          <a:lstStyle/>
          <a:p>
            <a:pPr algn="l" eaLnBrk="0" hangingPunct="0">
              <a:buFont typeface="Arial" charset="0"/>
              <a:buChar char="-"/>
            </a:pPr>
            <a:r>
              <a:rPr lang="es-ES_tradnl" sz="700" b="1">
                <a:solidFill>
                  <a:srgbClr val="800000"/>
                </a:solidFill>
              </a:rPr>
              <a:t> </a:t>
            </a:r>
            <a:r>
              <a:rPr lang="tr-TR" sz="700" b="1">
                <a:solidFill>
                  <a:srgbClr val="800000"/>
                </a:solidFill>
              </a:rPr>
              <a:t>Belediyeden raporlar</a:t>
            </a:r>
            <a:endParaRPr lang="es-ES_tradnl" sz="700" b="1">
              <a:solidFill>
                <a:srgbClr val="800000"/>
              </a:solidFill>
            </a:endParaRPr>
          </a:p>
          <a:p>
            <a:pPr algn="l" eaLnBrk="0" hangingPunct="0">
              <a:buFont typeface="Arial" charset="0"/>
              <a:buChar char="-"/>
            </a:pPr>
            <a:r>
              <a:rPr lang="es-ES_tradnl" sz="700" b="1">
                <a:solidFill>
                  <a:srgbClr val="294800"/>
                </a:solidFill>
              </a:rPr>
              <a:t> </a:t>
            </a:r>
            <a:r>
              <a:rPr lang="tr-TR" sz="700" b="1">
                <a:solidFill>
                  <a:srgbClr val="800000"/>
                </a:solidFill>
              </a:rPr>
              <a:t>Şu konularda nihai raporlar</a:t>
            </a:r>
            <a:r>
              <a:rPr lang="es-ES_tradnl" sz="700" b="1">
                <a:solidFill>
                  <a:srgbClr val="800000"/>
                </a:solidFill>
              </a:rPr>
              <a:t>:</a:t>
            </a:r>
          </a:p>
          <a:p>
            <a:pPr marL="357188" lvl="1" algn="l" eaLnBrk="0" hangingPunct="0">
              <a:buFontTx/>
              <a:buChar char="•"/>
            </a:pPr>
            <a:r>
              <a:rPr lang="es-ES_tradnl" sz="700" b="1">
                <a:solidFill>
                  <a:srgbClr val="800000"/>
                </a:solidFill>
              </a:rPr>
              <a:t> </a:t>
            </a:r>
            <a:r>
              <a:rPr lang="tr-TR" sz="700" b="1">
                <a:solidFill>
                  <a:srgbClr val="800000"/>
                </a:solidFill>
              </a:rPr>
              <a:t>farklı atık su deşarjları</a:t>
            </a:r>
            <a:endParaRPr lang="es-ES_tradnl" sz="700" b="1">
              <a:solidFill>
                <a:srgbClr val="800000"/>
              </a:solidFill>
            </a:endParaRPr>
          </a:p>
          <a:p>
            <a:pPr marL="357188" lvl="1" algn="l" eaLnBrk="0" hangingPunct="0">
              <a:buFontTx/>
              <a:buChar char="•"/>
            </a:pPr>
            <a:r>
              <a:rPr lang="es-ES_tradnl" sz="700" b="1">
                <a:solidFill>
                  <a:srgbClr val="800000"/>
                </a:solidFill>
              </a:rPr>
              <a:t> </a:t>
            </a:r>
            <a:r>
              <a:rPr lang="tr-TR" sz="700" b="1">
                <a:solidFill>
                  <a:srgbClr val="800000"/>
                </a:solidFill>
              </a:rPr>
              <a:t>atıklar</a:t>
            </a:r>
            <a:endParaRPr lang="es-ES_tradnl" sz="700" b="1">
              <a:solidFill>
                <a:srgbClr val="800000"/>
              </a:solidFill>
            </a:endParaRPr>
          </a:p>
          <a:p>
            <a:pPr marL="357188" lvl="1" algn="l" eaLnBrk="0" hangingPunct="0">
              <a:buFontTx/>
              <a:buChar char="•"/>
            </a:pPr>
            <a:r>
              <a:rPr lang="es-ES_tradnl" sz="700" b="1">
                <a:solidFill>
                  <a:srgbClr val="800000"/>
                </a:solidFill>
              </a:rPr>
              <a:t> </a:t>
            </a:r>
            <a:r>
              <a:rPr lang="tr-TR" sz="700" b="1">
                <a:solidFill>
                  <a:srgbClr val="800000"/>
                </a:solidFill>
              </a:rPr>
              <a:t>gürültü kontrolü</a:t>
            </a:r>
            <a:endParaRPr lang="es-ES_tradnl" sz="700" b="1">
              <a:solidFill>
                <a:srgbClr val="800000"/>
              </a:solidFill>
            </a:endParaRPr>
          </a:p>
          <a:p>
            <a:pPr marL="357188" lvl="1" algn="l" eaLnBrk="0" hangingPunct="0">
              <a:buFontTx/>
              <a:buChar char="•"/>
            </a:pPr>
            <a:r>
              <a:rPr lang="es-ES_tradnl" sz="700" b="1">
                <a:solidFill>
                  <a:srgbClr val="800000"/>
                </a:solidFill>
              </a:rPr>
              <a:t> </a:t>
            </a:r>
            <a:r>
              <a:rPr lang="tr-TR" sz="700" b="1">
                <a:solidFill>
                  <a:srgbClr val="800000"/>
                </a:solidFill>
              </a:rPr>
              <a:t>havaya emisyonlar</a:t>
            </a:r>
            <a:endParaRPr lang="es-ES_tradnl" sz="700" b="1">
              <a:solidFill>
                <a:srgbClr val="800000"/>
              </a:solidFill>
            </a:endParaRPr>
          </a:p>
          <a:p>
            <a:pPr marL="357188" lvl="1" algn="l" eaLnBrk="0" hangingPunct="0">
              <a:buFontTx/>
              <a:buChar char="•"/>
            </a:pPr>
            <a:r>
              <a:rPr lang="es-ES_tradnl" sz="700" b="1">
                <a:solidFill>
                  <a:srgbClr val="800000"/>
                </a:solidFill>
              </a:rPr>
              <a:t> </a:t>
            </a:r>
            <a:r>
              <a:rPr lang="tr-TR" sz="700" b="1">
                <a:solidFill>
                  <a:srgbClr val="800000"/>
                </a:solidFill>
              </a:rPr>
              <a:t>yeraltı suları ve toprak</a:t>
            </a:r>
            <a:endParaRPr lang="es-ES_tradnl" sz="700" b="1">
              <a:solidFill>
                <a:srgbClr val="800000"/>
              </a:solidFill>
            </a:endParaRPr>
          </a:p>
          <a:p>
            <a:pPr marL="357188" lvl="1" algn="l" eaLnBrk="0" hangingPunct="0">
              <a:buFontTx/>
              <a:buChar char="•"/>
            </a:pPr>
            <a:r>
              <a:rPr lang="es-ES_tradnl" sz="700" b="1">
                <a:solidFill>
                  <a:srgbClr val="800000"/>
                </a:solidFill>
              </a:rPr>
              <a:t> </a:t>
            </a:r>
            <a:r>
              <a:rPr lang="tr-TR" sz="700" b="1">
                <a:solidFill>
                  <a:srgbClr val="800000"/>
                </a:solidFill>
              </a:rPr>
              <a:t>Nihai ÇED</a:t>
            </a:r>
            <a:r>
              <a:rPr lang="es-ES_tradnl" sz="700" b="1">
                <a:solidFill>
                  <a:srgbClr val="800000"/>
                </a:solidFill>
              </a:rPr>
              <a:t> </a:t>
            </a:r>
            <a:r>
              <a:rPr lang="tr-TR" sz="700" b="1">
                <a:solidFill>
                  <a:srgbClr val="800000"/>
                </a:solidFill>
              </a:rPr>
              <a:t>raporu ve kararı (GEREKLİ İSE)</a:t>
            </a:r>
            <a:endParaRPr lang="es-ES_tradnl" sz="700" b="1">
              <a:solidFill>
                <a:srgbClr val="800000"/>
              </a:solidFill>
            </a:endParaRPr>
          </a:p>
          <a:p>
            <a:pPr algn="l" eaLnBrk="0" hangingPunct="0">
              <a:buFont typeface="Arial" charset="0"/>
              <a:buChar char="­"/>
            </a:pPr>
            <a:r>
              <a:rPr lang="es-ES_tradnl" sz="700" b="1">
                <a:solidFill>
                  <a:srgbClr val="800000"/>
                </a:solidFill>
              </a:rPr>
              <a:t> </a:t>
            </a:r>
            <a:r>
              <a:rPr lang="tr-TR" sz="700" b="1">
                <a:solidFill>
                  <a:srgbClr val="800000"/>
                </a:solidFill>
              </a:rPr>
              <a:t>Sağlık koruma bandı (GEREKLİ İSE)</a:t>
            </a:r>
          </a:p>
          <a:p>
            <a:pPr algn="l" eaLnBrk="0" hangingPunct="0">
              <a:buFont typeface="Arial" charset="0"/>
              <a:buChar char="­"/>
            </a:pPr>
            <a:r>
              <a:rPr lang="es-ES_tradnl" sz="700">
                <a:solidFill>
                  <a:srgbClr val="294800"/>
                </a:solidFill>
              </a:rPr>
              <a:t> </a:t>
            </a:r>
            <a:r>
              <a:rPr lang="tr-TR" sz="700" b="1">
                <a:solidFill>
                  <a:srgbClr val="294800"/>
                </a:solidFill>
              </a:rPr>
              <a:t>Atık su arıtma tesisi dizaynı onayı</a:t>
            </a:r>
            <a:endParaRPr lang="es-ES_tradnl" sz="700" b="1">
              <a:solidFill>
                <a:srgbClr val="336600"/>
              </a:solidFill>
            </a:endParaRPr>
          </a:p>
          <a:p>
            <a:pPr algn="l" eaLnBrk="0" hangingPunct="0">
              <a:buFont typeface="Arial" charset="0"/>
              <a:buChar char="­"/>
            </a:pPr>
            <a:r>
              <a:rPr lang="es-ES_tradnl" sz="700" b="1">
                <a:solidFill>
                  <a:srgbClr val="336600"/>
                </a:solidFill>
              </a:rPr>
              <a:t> </a:t>
            </a:r>
            <a:r>
              <a:rPr lang="tr-TR" sz="700" b="1">
                <a:solidFill>
                  <a:srgbClr val="336600"/>
                </a:solidFill>
              </a:rPr>
              <a:t>Yeraltı suyu arama ve kullanım izni</a:t>
            </a:r>
            <a:endParaRPr lang="es-ES_tradnl" sz="700" b="1">
              <a:solidFill>
                <a:srgbClr val="336600"/>
              </a:solidFill>
            </a:endParaRPr>
          </a:p>
          <a:p>
            <a:pPr algn="l" eaLnBrk="0" hangingPunct="0">
              <a:buFont typeface="Arial" charset="0"/>
              <a:buChar char="­"/>
            </a:pPr>
            <a:r>
              <a:rPr lang="tr-TR" sz="700" b="1">
                <a:solidFill>
                  <a:srgbClr val="336600"/>
                </a:solidFill>
              </a:rPr>
              <a:t>Kurulum izni</a:t>
            </a:r>
            <a:r>
              <a:rPr lang="es-ES_tradnl" sz="700" b="1">
                <a:solidFill>
                  <a:srgbClr val="336600"/>
                </a:solidFill>
              </a:rPr>
              <a:t> (GEREKL</a:t>
            </a:r>
            <a:r>
              <a:rPr lang="tr-TR" sz="700" b="1">
                <a:solidFill>
                  <a:srgbClr val="336600"/>
                </a:solidFill>
              </a:rPr>
              <a:t>İ İSE)</a:t>
            </a:r>
            <a:endParaRPr lang="es-ES_tradnl" sz="700" b="1">
              <a:solidFill>
                <a:srgbClr val="336600"/>
              </a:solidFill>
            </a:endParaRPr>
          </a:p>
        </p:txBody>
      </p:sp>
      <p:sp>
        <p:nvSpPr>
          <p:cNvPr id="90" name="Line 119"/>
          <p:cNvSpPr>
            <a:spLocks noChangeShapeType="1"/>
          </p:cNvSpPr>
          <p:nvPr/>
        </p:nvSpPr>
        <p:spPr bwMode="auto">
          <a:xfrm>
            <a:off x="3352818" y="2351111"/>
            <a:ext cx="0" cy="277812"/>
          </a:xfrm>
          <a:prstGeom prst="line">
            <a:avLst/>
          </a:prstGeom>
          <a:noFill/>
          <a:ln w="17780">
            <a:solidFill>
              <a:srgbClr val="000080"/>
            </a:solidFill>
            <a:round/>
            <a:headEnd/>
            <a:tailEnd type="triangle" w="med" len="med"/>
          </a:ln>
        </p:spPr>
        <p:txBody>
          <a:bodyPr wrap="none" lIns="90000" tIns="46800" rIns="90000" bIns="46800" anchor="ctr"/>
          <a:lstStyle/>
          <a:p>
            <a:pPr algn="ctr"/>
            <a:endParaRPr lang="es-ES"/>
          </a:p>
        </p:txBody>
      </p:sp>
      <p:sp>
        <p:nvSpPr>
          <p:cNvPr id="91" name="Line 139"/>
          <p:cNvSpPr>
            <a:spLocks noChangeShapeType="1"/>
          </p:cNvSpPr>
          <p:nvPr/>
        </p:nvSpPr>
        <p:spPr bwMode="auto">
          <a:xfrm>
            <a:off x="4197368" y="2832123"/>
            <a:ext cx="482600" cy="0"/>
          </a:xfrm>
          <a:prstGeom prst="line">
            <a:avLst/>
          </a:prstGeom>
          <a:noFill/>
          <a:ln w="17780">
            <a:solidFill>
              <a:srgbClr val="000080"/>
            </a:solidFill>
            <a:round/>
            <a:headEnd/>
            <a:tailEnd type="triangle" w="med" len="med"/>
          </a:ln>
        </p:spPr>
        <p:txBody>
          <a:bodyPr wrap="none" lIns="90000" tIns="46800" rIns="90000" bIns="46800" anchor="ctr"/>
          <a:lstStyle/>
          <a:p>
            <a:pPr algn="ctr"/>
            <a:endParaRPr lang="es-ES"/>
          </a:p>
        </p:txBody>
      </p:sp>
      <p:sp>
        <p:nvSpPr>
          <p:cNvPr id="92" name="Line 164"/>
          <p:cNvSpPr>
            <a:spLocks noChangeShapeType="1"/>
          </p:cNvSpPr>
          <p:nvPr/>
        </p:nvSpPr>
        <p:spPr bwMode="auto">
          <a:xfrm>
            <a:off x="3343293" y="3000398"/>
            <a:ext cx="0" cy="252413"/>
          </a:xfrm>
          <a:prstGeom prst="line">
            <a:avLst/>
          </a:prstGeom>
          <a:noFill/>
          <a:ln w="17780">
            <a:solidFill>
              <a:srgbClr val="000080"/>
            </a:solidFill>
            <a:round/>
            <a:headEnd/>
            <a:tailEnd type="triangle" w="med" len="med"/>
          </a:ln>
        </p:spPr>
        <p:txBody>
          <a:bodyPr wrap="none" lIns="90000" tIns="46800" rIns="90000" bIns="46800" anchor="ctr"/>
          <a:lstStyle/>
          <a:p>
            <a:pPr algn="ctr"/>
            <a:endParaRPr lang="es-ES"/>
          </a:p>
        </p:txBody>
      </p:sp>
      <p:sp>
        <p:nvSpPr>
          <p:cNvPr id="93" name="Line 169"/>
          <p:cNvSpPr>
            <a:spLocks noChangeShapeType="1"/>
          </p:cNvSpPr>
          <p:nvPr/>
        </p:nvSpPr>
        <p:spPr bwMode="auto">
          <a:xfrm flipH="1">
            <a:off x="995380" y="2212998"/>
            <a:ext cx="1439863" cy="0"/>
          </a:xfrm>
          <a:prstGeom prst="line">
            <a:avLst/>
          </a:prstGeom>
          <a:noFill/>
          <a:ln w="17780">
            <a:solidFill>
              <a:srgbClr val="000080"/>
            </a:solidFill>
            <a:prstDash val="dash"/>
            <a:round/>
            <a:headEnd/>
            <a:tailEnd type="triangle" w="med" len="med"/>
          </a:ln>
        </p:spPr>
        <p:txBody>
          <a:bodyPr wrap="none" lIns="90000" tIns="46800" rIns="90000" bIns="46800" anchor="ctr"/>
          <a:lstStyle/>
          <a:p>
            <a:pPr algn="ctr"/>
            <a:endParaRPr lang="es-ES"/>
          </a:p>
        </p:txBody>
      </p:sp>
      <p:sp>
        <p:nvSpPr>
          <p:cNvPr id="94" name="Line 170"/>
          <p:cNvSpPr>
            <a:spLocks noChangeShapeType="1"/>
          </p:cNvSpPr>
          <p:nvPr/>
        </p:nvSpPr>
        <p:spPr bwMode="auto">
          <a:xfrm flipH="1">
            <a:off x="996968" y="2273323"/>
            <a:ext cx="0" cy="1692275"/>
          </a:xfrm>
          <a:prstGeom prst="line">
            <a:avLst/>
          </a:prstGeom>
          <a:noFill/>
          <a:ln w="17780">
            <a:solidFill>
              <a:srgbClr val="000080"/>
            </a:solidFill>
            <a:prstDash val="dash"/>
            <a:round/>
            <a:headEnd/>
            <a:tailEnd type="triangle" w="med" len="med"/>
          </a:ln>
        </p:spPr>
        <p:txBody>
          <a:bodyPr wrap="none" lIns="90000" tIns="46800" rIns="90000" bIns="46800" anchor="ctr"/>
          <a:lstStyle/>
          <a:p>
            <a:pPr algn="ctr"/>
            <a:endParaRPr lang="es-ES"/>
          </a:p>
        </p:txBody>
      </p:sp>
      <p:sp>
        <p:nvSpPr>
          <p:cNvPr id="95" name="Rectangle 172"/>
          <p:cNvSpPr>
            <a:spLocks noChangeArrowheads="1"/>
          </p:cNvSpPr>
          <p:nvPr/>
        </p:nvSpPr>
        <p:spPr bwMode="auto">
          <a:xfrm rot="10800000">
            <a:off x="522305" y="2212998"/>
            <a:ext cx="428625" cy="1763713"/>
          </a:xfrm>
          <a:prstGeom prst="rect">
            <a:avLst/>
          </a:prstGeom>
          <a:solidFill>
            <a:srgbClr val="FFFF00"/>
          </a:solidFill>
          <a:ln w="17780">
            <a:solidFill>
              <a:schemeClr val="tx1"/>
            </a:solidFill>
            <a:miter lim="800000"/>
            <a:headEnd/>
            <a:tailEnd/>
          </a:ln>
        </p:spPr>
        <p:txBody>
          <a:bodyPr vert="eaVert" wrap="none" lIns="90000" tIns="46800" rIns="90000" bIns="46800" anchor="ctr"/>
          <a:lstStyle/>
          <a:p>
            <a:pPr algn="ctr"/>
            <a:r>
              <a:rPr lang="tr-TR" sz="800" b="1"/>
              <a:t>Tüm süreç boyunca  halk</a:t>
            </a:r>
          </a:p>
          <a:p>
            <a:pPr algn="ctr"/>
            <a:r>
              <a:rPr lang="tr-TR" sz="800" b="1"/>
              <a:t> görüş / itiraz bildirebilir</a:t>
            </a:r>
            <a:endParaRPr lang="es-ES" sz="800" b="1"/>
          </a:p>
        </p:txBody>
      </p:sp>
      <p:sp>
        <p:nvSpPr>
          <p:cNvPr id="96" name="Line 175"/>
          <p:cNvSpPr>
            <a:spLocks noChangeShapeType="1"/>
          </p:cNvSpPr>
          <p:nvPr/>
        </p:nvSpPr>
        <p:spPr bwMode="auto">
          <a:xfrm>
            <a:off x="3322655" y="3832248"/>
            <a:ext cx="0" cy="209550"/>
          </a:xfrm>
          <a:prstGeom prst="line">
            <a:avLst/>
          </a:prstGeom>
          <a:noFill/>
          <a:ln w="17780">
            <a:solidFill>
              <a:srgbClr val="000080"/>
            </a:solidFill>
            <a:round/>
            <a:headEnd/>
            <a:tailEnd type="triangle" w="med" len="med"/>
          </a:ln>
        </p:spPr>
        <p:txBody>
          <a:bodyPr wrap="none" lIns="90000" tIns="46800" rIns="90000" bIns="46800" anchor="ctr"/>
          <a:lstStyle/>
          <a:p>
            <a:pPr algn="ctr"/>
            <a:endParaRPr lang="es-ES"/>
          </a:p>
        </p:txBody>
      </p:sp>
      <p:sp>
        <p:nvSpPr>
          <p:cNvPr id="97" name="Text Box 176"/>
          <p:cNvSpPr txBox="1">
            <a:spLocks noChangeArrowheads="1"/>
          </p:cNvSpPr>
          <p:nvPr/>
        </p:nvSpPr>
        <p:spPr bwMode="auto">
          <a:xfrm>
            <a:off x="2649555" y="4095773"/>
            <a:ext cx="1500188" cy="341313"/>
          </a:xfrm>
          <a:prstGeom prst="rect">
            <a:avLst/>
          </a:prstGeom>
          <a:solidFill>
            <a:srgbClr val="FF6600"/>
          </a:solidFill>
          <a:ln w="17780" algn="ctr">
            <a:solidFill>
              <a:schemeClr val="tx2"/>
            </a:solidFill>
            <a:miter lim="800000"/>
            <a:headEnd/>
            <a:tailEnd/>
          </a:ln>
        </p:spPr>
        <p:txBody>
          <a:bodyPr lIns="90000" tIns="46800" rIns="90000" bIns="46800">
            <a:spAutoFit/>
          </a:bodyPr>
          <a:lstStyle/>
          <a:p>
            <a:pPr algn="ctr" eaLnBrk="0" hangingPunct="0">
              <a:spcBef>
                <a:spcPct val="50000"/>
              </a:spcBef>
            </a:pPr>
            <a:r>
              <a:rPr lang="es-ES_tradnl" sz="800" b="1">
                <a:solidFill>
                  <a:schemeClr val="bg1"/>
                </a:solidFill>
              </a:rPr>
              <a:t>Madde 18: </a:t>
            </a:r>
            <a:r>
              <a:rPr lang="tr-TR" sz="800" b="1">
                <a:solidFill>
                  <a:schemeClr val="bg1"/>
                </a:solidFill>
              </a:rPr>
              <a:t>Entegre Çevre İzni kararı taslağı</a:t>
            </a:r>
          </a:p>
        </p:txBody>
      </p:sp>
      <p:sp>
        <p:nvSpPr>
          <p:cNvPr id="98" name="Rectangle 184"/>
          <p:cNvSpPr>
            <a:spLocks noChangeArrowheads="1"/>
          </p:cNvSpPr>
          <p:nvPr/>
        </p:nvSpPr>
        <p:spPr bwMode="auto">
          <a:xfrm>
            <a:off x="458805" y="355623"/>
            <a:ext cx="92075" cy="217625"/>
          </a:xfrm>
          <a:prstGeom prst="rect">
            <a:avLst/>
          </a:prstGeom>
          <a:solidFill>
            <a:srgbClr val="3366FF"/>
          </a:solidFill>
          <a:ln w="17780" algn="ctr">
            <a:solidFill>
              <a:schemeClr val="tx1"/>
            </a:solidFill>
            <a:miter lim="800000"/>
            <a:headEnd/>
            <a:tailEnd/>
          </a:ln>
        </p:spPr>
        <p:txBody>
          <a:bodyPr lIns="90000" tIns="46800" rIns="90000" bIns="46800">
            <a:spAutoFit/>
          </a:bodyPr>
          <a:lstStyle/>
          <a:p>
            <a:pPr algn="ctr"/>
            <a:endParaRPr lang="es-ES" sz="800"/>
          </a:p>
        </p:txBody>
      </p:sp>
      <p:sp>
        <p:nvSpPr>
          <p:cNvPr id="99" name="Text Box 185"/>
          <p:cNvSpPr txBox="1">
            <a:spLocks noChangeArrowheads="1"/>
          </p:cNvSpPr>
          <p:nvPr/>
        </p:nvSpPr>
        <p:spPr bwMode="auto">
          <a:xfrm>
            <a:off x="398480" y="349273"/>
            <a:ext cx="909638" cy="217488"/>
          </a:xfrm>
          <a:prstGeom prst="rect">
            <a:avLst/>
          </a:prstGeom>
          <a:noFill/>
          <a:ln w="17780">
            <a:noFill/>
            <a:miter lim="800000"/>
            <a:headEnd/>
            <a:tailEnd/>
          </a:ln>
        </p:spPr>
        <p:txBody>
          <a:bodyPr lIns="90000" tIns="46800" rIns="90000" bIns="46800">
            <a:spAutoFit/>
          </a:bodyPr>
          <a:lstStyle/>
          <a:p>
            <a:pPr algn="ctr" eaLnBrk="0" hangingPunct="0">
              <a:spcBef>
                <a:spcPct val="50000"/>
              </a:spcBef>
            </a:pPr>
            <a:r>
              <a:rPr lang="tr-TR" sz="800">
                <a:solidFill>
                  <a:srgbClr val="294800"/>
                </a:solidFill>
              </a:rPr>
              <a:t>İşletmeci</a:t>
            </a:r>
            <a:r>
              <a:rPr lang="en-US" sz="800">
                <a:solidFill>
                  <a:srgbClr val="294800"/>
                </a:solidFill>
              </a:rPr>
              <a:t> </a:t>
            </a:r>
          </a:p>
        </p:txBody>
      </p:sp>
      <p:sp>
        <p:nvSpPr>
          <p:cNvPr id="100" name="Text Box 187"/>
          <p:cNvSpPr txBox="1">
            <a:spLocks noChangeArrowheads="1"/>
          </p:cNvSpPr>
          <p:nvPr/>
        </p:nvSpPr>
        <p:spPr bwMode="auto">
          <a:xfrm>
            <a:off x="531830" y="1154136"/>
            <a:ext cx="1182688" cy="341312"/>
          </a:xfrm>
          <a:prstGeom prst="rect">
            <a:avLst/>
          </a:prstGeom>
          <a:noFill/>
          <a:ln w="17780">
            <a:noFill/>
            <a:miter lim="800000"/>
            <a:headEnd/>
            <a:tailEnd/>
          </a:ln>
        </p:spPr>
        <p:txBody>
          <a:bodyPr lIns="90000" tIns="46800" rIns="90000" bIns="46800">
            <a:spAutoFit/>
          </a:bodyPr>
          <a:lstStyle/>
          <a:p>
            <a:pPr algn="ctr" eaLnBrk="0" hangingPunct="0">
              <a:spcBef>
                <a:spcPct val="50000"/>
              </a:spcBef>
            </a:pPr>
            <a:r>
              <a:rPr lang="tr-TR" sz="800">
                <a:solidFill>
                  <a:srgbClr val="294800"/>
                </a:solidFill>
              </a:rPr>
              <a:t>Paydaşlar</a:t>
            </a:r>
            <a:r>
              <a:rPr lang="es-ES_tradnl" sz="800">
                <a:solidFill>
                  <a:srgbClr val="294800"/>
                </a:solidFill>
              </a:rPr>
              <a:t> / gene</a:t>
            </a:r>
            <a:r>
              <a:rPr lang="tr-TR" sz="800">
                <a:solidFill>
                  <a:srgbClr val="294800"/>
                </a:solidFill>
              </a:rPr>
              <a:t>l halk</a:t>
            </a:r>
            <a:endParaRPr lang="en-US" sz="800">
              <a:solidFill>
                <a:srgbClr val="294800"/>
              </a:solidFill>
            </a:endParaRPr>
          </a:p>
        </p:txBody>
      </p:sp>
      <p:sp>
        <p:nvSpPr>
          <p:cNvPr id="101" name="Rectangle 190"/>
          <p:cNvSpPr>
            <a:spLocks noChangeArrowheads="1"/>
          </p:cNvSpPr>
          <p:nvPr/>
        </p:nvSpPr>
        <p:spPr bwMode="auto">
          <a:xfrm>
            <a:off x="465155" y="1211286"/>
            <a:ext cx="92075" cy="217625"/>
          </a:xfrm>
          <a:prstGeom prst="rect">
            <a:avLst/>
          </a:prstGeom>
          <a:solidFill>
            <a:srgbClr val="FFFF00"/>
          </a:solidFill>
          <a:ln w="17780" algn="ctr">
            <a:solidFill>
              <a:schemeClr val="tx1"/>
            </a:solidFill>
            <a:miter lim="800000"/>
            <a:headEnd/>
            <a:tailEnd/>
          </a:ln>
        </p:spPr>
        <p:txBody>
          <a:bodyPr lIns="90000" tIns="46800" rIns="90000" bIns="46800">
            <a:spAutoFit/>
          </a:bodyPr>
          <a:lstStyle/>
          <a:p>
            <a:pPr algn="ctr"/>
            <a:endParaRPr lang="es-ES" sz="800"/>
          </a:p>
        </p:txBody>
      </p:sp>
      <p:sp>
        <p:nvSpPr>
          <p:cNvPr id="102" name="Text Box 191"/>
          <p:cNvSpPr txBox="1">
            <a:spLocks noChangeArrowheads="1"/>
          </p:cNvSpPr>
          <p:nvPr/>
        </p:nvSpPr>
        <p:spPr bwMode="auto">
          <a:xfrm>
            <a:off x="320692" y="619148"/>
            <a:ext cx="1431926" cy="217488"/>
          </a:xfrm>
          <a:prstGeom prst="rect">
            <a:avLst/>
          </a:prstGeom>
          <a:noFill/>
          <a:ln w="17780">
            <a:noFill/>
            <a:miter lim="800000"/>
            <a:headEnd/>
            <a:tailEnd/>
          </a:ln>
        </p:spPr>
        <p:txBody>
          <a:bodyPr lIns="90000" tIns="46800" rIns="90000" bIns="46800">
            <a:spAutoFit/>
          </a:bodyPr>
          <a:lstStyle/>
          <a:p>
            <a:pPr algn="ctr" eaLnBrk="0" hangingPunct="0">
              <a:spcBef>
                <a:spcPct val="50000"/>
              </a:spcBef>
            </a:pPr>
            <a:r>
              <a:rPr lang="tr-TR" sz="800">
                <a:solidFill>
                  <a:srgbClr val="294800"/>
                </a:solidFill>
              </a:rPr>
              <a:t>ÇŞB </a:t>
            </a:r>
            <a:r>
              <a:rPr lang="es-ES_tradnl" sz="800">
                <a:solidFill>
                  <a:srgbClr val="294800"/>
                </a:solidFill>
              </a:rPr>
              <a:t>/</a:t>
            </a:r>
            <a:r>
              <a:rPr lang="tr-TR" sz="800">
                <a:solidFill>
                  <a:srgbClr val="294800"/>
                </a:solidFill>
              </a:rPr>
              <a:t> izin</a:t>
            </a:r>
            <a:r>
              <a:rPr lang="es-ES_tradnl" sz="800">
                <a:solidFill>
                  <a:srgbClr val="294800"/>
                </a:solidFill>
              </a:rPr>
              <a:t> </a:t>
            </a:r>
            <a:r>
              <a:rPr lang="tr-TR" sz="800">
                <a:solidFill>
                  <a:srgbClr val="294800"/>
                </a:solidFill>
              </a:rPr>
              <a:t>Dairesi</a:t>
            </a:r>
            <a:endParaRPr lang="en-US" sz="800">
              <a:solidFill>
                <a:srgbClr val="294800"/>
              </a:solidFill>
            </a:endParaRPr>
          </a:p>
        </p:txBody>
      </p:sp>
      <p:sp>
        <p:nvSpPr>
          <p:cNvPr id="103" name="Line 193"/>
          <p:cNvSpPr>
            <a:spLocks noChangeShapeType="1"/>
          </p:cNvSpPr>
          <p:nvPr/>
        </p:nvSpPr>
        <p:spPr bwMode="auto">
          <a:xfrm>
            <a:off x="1038243" y="3976711"/>
            <a:ext cx="2281237" cy="0"/>
          </a:xfrm>
          <a:prstGeom prst="line">
            <a:avLst/>
          </a:prstGeom>
          <a:noFill/>
          <a:ln w="17780">
            <a:solidFill>
              <a:srgbClr val="002060"/>
            </a:solidFill>
            <a:prstDash val="dash"/>
            <a:round/>
            <a:headEnd/>
            <a:tailEnd type="triangle" w="med" len="med"/>
          </a:ln>
        </p:spPr>
        <p:txBody>
          <a:bodyPr wrap="none" lIns="90000" tIns="46800" rIns="90000" bIns="46800" anchor="ctr"/>
          <a:lstStyle/>
          <a:p>
            <a:pPr algn="ctr"/>
            <a:endParaRPr lang="es-ES"/>
          </a:p>
        </p:txBody>
      </p:sp>
      <p:sp>
        <p:nvSpPr>
          <p:cNvPr id="104" name="Text Box 194"/>
          <p:cNvSpPr txBox="1">
            <a:spLocks noChangeArrowheads="1"/>
          </p:cNvSpPr>
          <p:nvPr/>
        </p:nvSpPr>
        <p:spPr bwMode="auto">
          <a:xfrm>
            <a:off x="1538305" y="130198"/>
            <a:ext cx="3624263" cy="217488"/>
          </a:xfrm>
          <a:prstGeom prst="rect">
            <a:avLst/>
          </a:prstGeom>
          <a:solidFill>
            <a:srgbClr val="DDDDDD"/>
          </a:solidFill>
          <a:ln w="17780" algn="ctr">
            <a:solidFill>
              <a:schemeClr val="tx2"/>
            </a:solidFill>
            <a:miter lim="800000"/>
            <a:headEnd/>
            <a:tailEnd/>
          </a:ln>
        </p:spPr>
        <p:txBody>
          <a:bodyPr lIns="90000" tIns="46800" rIns="90000" bIns="46800">
            <a:spAutoFit/>
          </a:bodyPr>
          <a:lstStyle/>
          <a:p>
            <a:pPr algn="ctr" eaLnBrk="0" hangingPunct="0">
              <a:spcBef>
                <a:spcPct val="50000"/>
              </a:spcBef>
            </a:pPr>
            <a:r>
              <a:rPr lang="tr-TR" sz="800" b="1">
                <a:solidFill>
                  <a:srgbClr val="294800"/>
                </a:solidFill>
              </a:rPr>
              <a:t>ENTEGRE ÇEVRE İZNİ PROSEDÜRÜ</a:t>
            </a:r>
            <a:endParaRPr lang="en-US" sz="800" b="1">
              <a:solidFill>
                <a:srgbClr val="294800"/>
              </a:solidFill>
            </a:endParaRPr>
          </a:p>
        </p:txBody>
      </p:sp>
      <p:sp>
        <p:nvSpPr>
          <p:cNvPr id="105" name="Text Box 195"/>
          <p:cNvSpPr txBox="1">
            <a:spLocks noChangeArrowheads="1"/>
          </p:cNvSpPr>
          <p:nvPr/>
        </p:nvSpPr>
        <p:spPr bwMode="auto">
          <a:xfrm>
            <a:off x="1531955" y="2657498"/>
            <a:ext cx="2579688" cy="341313"/>
          </a:xfrm>
          <a:prstGeom prst="rect">
            <a:avLst/>
          </a:prstGeom>
          <a:solidFill>
            <a:srgbClr val="FF6600"/>
          </a:solidFill>
          <a:ln w="17780" algn="ctr">
            <a:solidFill>
              <a:schemeClr val="tx2"/>
            </a:solidFill>
            <a:miter lim="800000"/>
            <a:headEnd/>
            <a:tailEnd/>
          </a:ln>
        </p:spPr>
        <p:txBody>
          <a:bodyPr lIns="90000" tIns="46800" rIns="90000" bIns="46800">
            <a:spAutoFit/>
          </a:bodyPr>
          <a:lstStyle/>
          <a:p>
            <a:pPr algn="ctr" eaLnBrk="0" hangingPunct="0">
              <a:spcBef>
                <a:spcPct val="50000"/>
              </a:spcBef>
            </a:pPr>
            <a:r>
              <a:rPr lang="es-ES_tradnl" sz="800" b="1">
                <a:solidFill>
                  <a:schemeClr val="bg1"/>
                </a:solidFill>
              </a:rPr>
              <a:t>Madde 17: </a:t>
            </a:r>
            <a:r>
              <a:rPr lang="tr-TR" sz="800" b="1">
                <a:solidFill>
                  <a:schemeClr val="bg1"/>
                </a:solidFill>
              </a:rPr>
              <a:t>Farklı yetkili </a:t>
            </a:r>
            <a:r>
              <a:rPr lang="es-ES_tradnl" sz="800" b="1">
                <a:solidFill>
                  <a:schemeClr val="bg1"/>
                </a:solidFill>
              </a:rPr>
              <a:t>idare </a:t>
            </a:r>
            <a:r>
              <a:rPr lang="tr-TR" sz="800" b="1">
                <a:solidFill>
                  <a:schemeClr val="bg1"/>
                </a:solidFill>
              </a:rPr>
              <a:t>veya daireler tarafından verilen raporların temin edilmesi</a:t>
            </a:r>
            <a:endParaRPr lang="en-US" sz="800" b="1">
              <a:solidFill>
                <a:schemeClr val="bg1"/>
              </a:solidFill>
            </a:endParaRPr>
          </a:p>
        </p:txBody>
      </p:sp>
      <p:sp>
        <p:nvSpPr>
          <p:cNvPr id="106" name="Text Box 196"/>
          <p:cNvSpPr txBox="1">
            <a:spLocks noChangeArrowheads="1"/>
          </p:cNvSpPr>
          <p:nvPr/>
        </p:nvSpPr>
        <p:spPr bwMode="auto">
          <a:xfrm>
            <a:off x="1649430" y="3286148"/>
            <a:ext cx="2501900" cy="525463"/>
          </a:xfrm>
          <a:prstGeom prst="rect">
            <a:avLst/>
          </a:prstGeom>
          <a:solidFill>
            <a:srgbClr val="FF6600"/>
          </a:solidFill>
          <a:ln w="17780" algn="ctr">
            <a:solidFill>
              <a:schemeClr val="tx2"/>
            </a:solidFill>
            <a:miter lim="800000"/>
            <a:headEnd/>
            <a:tailEnd/>
          </a:ln>
        </p:spPr>
        <p:txBody>
          <a:bodyPr lIns="90000" tIns="46800" rIns="90000" bIns="46800">
            <a:spAutoFit/>
          </a:bodyPr>
          <a:lstStyle/>
          <a:p>
            <a:pPr algn="ctr" eaLnBrk="0" hangingPunct="0">
              <a:spcBef>
                <a:spcPct val="50000"/>
              </a:spcBef>
            </a:pPr>
            <a:r>
              <a:rPr lang="es-ES_tradnl" sz="800" b="1">
                <a:solidFill>
                  <a:schemeClr val="bg1"/>
                </a:solidFill>
              </a:rPr>
              <a:t>Madde 18: </a:t>
            </a:r>
            <a:r>
              <a:rPr lang="tr-TR" sz="800" b="1">
                <a:solidFill>
                  <a:schemeClr val="bg1"/>
                </a:solidFill>
              </a:rPr>
              <a:t>Projenin bir bütün olarak değerlendirilmesi</a:t>
            </a:r>
            <a:r>
              <a:rPr lang="en-US" sz="800" b="1">
                <a:solidFill>
                  <a:schemeClr val="bg1"/>
                </a:solidFill>
              </a:rPr>
              <a:t> </a:t>
            </a:r>
          </a:p>
          <a:p>
            <a:pPr algn="ctr" eaLnBrk="0" hangingPunct="0">
              <a:spcBef>
                <a:spcPct val="50000"/>
              </a:spcBef>
            </a:pPr>
            <a:r>
              <a:rPr lang="tr-TR" sz="800" b="1">
                <a:solidFill>
                  <a:schemeClr val="bg1"/>
                </a:solidFill>
              </a:rPr>
              <a:t>ÇED</a:t>
            </a:r>
            <a:r>
              <a:rPr lang="es-ES_tradnl" sz="800" b="1">
                <a:solidFill>
                  <a:schemeClr val="bg1"/>
                </a:solidFill>
              </a:rPr>
              <a:t> + Çevre </a:t>
            </a:r>
            <a:r>
              <a:rPr lang="tr-TR" sz="800" b="1">
                <a:solidFill>
                  <a:schemeClr val="bg1"/>
                </a:solidFill>
              </a:rPr>
              <a:t>İzni</a:t>
            </a:r>
            <a:endParaRPr lang="en-US" sz="800" b="1">
              <a:solidFill>
                <a:schemeClr val="bg1"/>
              </a:solidFill>
            </a:endParaRPr>
          </a:p>
        </p:txBody>
      </p:sp>
      <p:sp>
        <p:nvSpPr>
          <p:cNvPr id="107" name="Rectangle 200"/>
          <p:cNvSpPr>
            <a:spLocks noChangeArrowheads="1"/>
          </p:cNvSpPr>
          <p:nvPr/>
        </p:nvSpPr>
        <p:spPr bwMode="auto">
          <a:xfrm>
            <a:off x="458805" y="638198"/>
            <a:ext cx="92075" cy="217625"/>
          </a:xfrm>
          <a:prstGeom prst="rect">
            <a:avLst/>
          </a:prstGeom>
          <a:solidFill>
            <a:srgbClr val="FD7813"/>
          </a:solidFill>
          <a:ln w="17780" algn="ctr">
            <a:solidFill>
              <a:schemeClr val="tx1"/>
            </a:solidFill>
            <a:miter lim="800000"/>
            <a:headEnd/>
            <a:tailEnd/>
          </a:ln>
        </p:spPr>
        <p:txBody>
          <a:bodyPr lIns="90000" tIns="46800" rIns="90000" bIns="46800">
            <a:spAutoFit/>
          </a:bodyPr>
          <a:lstStyle/>
          <a:p>
            <a:pPr algn="ctr"/>
            <a:endParaRPr lang="es-ES" sz="800"/>
          </a:p>
        </p:txBody>
      </p:sp>
      <p:sp>
        <p:nvSpPr>
          <p:cNvPr id="108" name="Rectangle 202"/>
          <p:cNvSpPr>
            <a:spLocks noChangeArrowheads="1"/>
          </p:cNvSpPr>
          <p:nvPr/>
        </p:nvSpPr>
        <p:spPr bwMode="auto">
          <a:xfrm>
            <a:off x="465155" y="927123"/>
            <a:ext cx="90488" cy="217625"/>
          </a:xfrm>
          <a:prstGeom prst="rect">
            <a:avLst/>
          </a:prstGeom>
          <a:solidFill>
            <a:srgbClr val="FFCCCC"/>
          </a:solidFill>
          <a:ln w="17780" algn="ctr">
            <a:solidFill>
              <a:schemeClr val="tx1"/>
            </a:solidFill>
            <a:miter lim="800000"/>
            <a:headEnd/>
            <a:tailEnd/>
          </a:ln>
        </p:spPr>
        <p:txBody>
          <a:bodyPr lIns="90000" tIns="46800" rIns="90000" bIns="46800">
            <a:spAutoFit/>
          </a:bodyPr>
          <a:lstStyle/>
          <a:p>
            <a:pPr algn="ctr"/>
            <a:endParaRPr lang="es-ES" sz="800"/>
          </a:p>
        </p:txBody>
      </p:sp>
      <p:sp>
        <p:nvSpPr>
          <p:cNvPr id="109" name="Text Box 203"/>
          <p:cNvSpPr txBox="1">
            <a:spLocks noChangeArrowheads="1"/>
          </p:cNvSpPr>
          <p:nvPr/>
        </p:nvSpPr>
        <p:spPr bwMode="auto">
          <a:xfrm>
            <a:off x="334980" y="904898"/>
            <a:ext cx="1585913" cy="217488"/>
          </a:xfrm>
          <a:prstGeom prst="rect">
            <a:avLst/>
          </a:prstGeom>
          <a:noFill/>
          <a:ln w="17780">
            <a:noFill/>
            <a:miter lim="800000"/>
            <a:headEnd/>
            <a:tailEnd/>
          </a:ln>
        </p:spPr>
        <p:txBody>
          <a:bodyPr lIns="90000" tIns="46800" rIns="90000" bIns="46800">
            <a:spAutoFit/>
          </a:bodyPr>
          <a:lstStyle/>
          <a:p>
            <a:pPr algn="ctr" eaLnBrk="0" hangingPunct="0">
              <a:spcBef>
                <a:spcPct val="50000"/>
              </a:spcBef>
            </a:pPr>
            <a:r>
              <a:rPr lang="tr-TR" sz="800">
                <a:solidFill>
                  <a:srgbClr val="294800"/>
                </a:solidFill>
              </a:rPr>
              <a:t>ÇŞB </a:t>
            </a:r>
            <a:r>
              <a:rPr lang="es-ES_tradnl" sz="800">
                <a:solidFill>
                  <a:srgbClr val="294800"/>
                </a:solidFill>
              </a:rPr>
              <a:t>/</a:t>
            </a:r>
            <a:r>
              <a:rPr lang="tr-TR" sz="800">
                <a:solidFill>
                  <a:srgbClr val="294800"/>
                </a:solidFill>
              </a:rPr>
              <a:t> Denetim dairesi</a:t>
            </a:r>
            <a:endParaRPr lang="en-US" sz="800">
              <a:solidFill>
                <a:srgbClr val="294800"/>
              </a:solidFill>
            </a:endParaRPr>
          </a:p>
        </p:txBody>
      </p:sp>
      <p:sp>
        <p:nvSpPr>
          <p:cNvPr id="110" name="Text Box 5"/>
          <p:cNvSpPr txBox="1">
            <a:spLocks noChangeArrowheads="1"/>
          </p:cNvSpPr>
          <p:nvPr/>
        </p:nvSpPr>
        <p:spPr bwMode="auto">
          <a:xfrm>
            <a:off x="1476393" y="5184798"/>
            <a:ext cx="4010025" cy="217488"/>
          </a:xfrm>
          <a:prstGeom prst="rect">
            <a:avLst/>
          </a:prstGeom>
          <a:solidFill>
            <a:srgbClr val="FF6600"/>
          </a:solidFill>
          <a:ln w="17780" algn="ctr">
            <a:solidFill>
              <a:schemeClr val="tx2"/>
            </a:solidFill>
            <a:miter lim="800000"/>
            <a:headEnd/>
            <a:tailEnd/>
          </a:ln>
        </p:spPr>
        <p:txBody>
          <a:bodyPr lIns="90000" tIns="46800" rIns="90000" bIns="46800">
            <a:spAutoFit/>
          </a:bodyPr>
          <a:lstStyle/>
          <a:p>
            <a:pPr algn="ctr" eaLnBrk="0" hangingPunct="0">
              <a:spcBef>
                <a:spcPct val="50000"/>
              </a:spcBef>
            </a:pPr>
            <a:r>
              <a:rPr lang="es-ES_tradnl" sz="800" b="1">
                <a:solidFill>
                  <a:schemeClr val="bg1"/>
                </a:solidFill>
              </a:rPr>
              <a:t>Madde 20: </a:t>
            </a:r>
            <a:r>
              <a:rPr lang="tr-TR" sz="800" b="1">
                <a:solidFill>
                  <a:schemeClr val="bg1"/>
                </a:solidFill>
              </a:rPr>
              <a:t>Görüş/itirazların yetkili </a:t>
            </a:r>
            <a:r>
              <a:rPr lang="es-ES_tradnl" sz="800" b="1">
                <a:solidFill>
                  <a:schemeClr val="bg1"/>
                </a:solidFill>
              </a:rPr>
              <a:t>merci</a:t>
            </a:r>
            <a:r>
              <a:rPr lang="tr-TR" sz="800" b="1">
                <a:solidFill>
                  <a:schemeClr val="bg1"/>
                </a:solidFill>
              </a:rPr>
              <a:t> tarafından değerlendirilmesi</a:t>
            </a:r>
            <a:endParaRPr lang="en-US" sz="800" b="1">
              <a:solidFill>
                <a:schemeClr val="bg1"/>
              </a:solidFill>
            </a:endParaRPr>
          </a:p>
        </p:txBody>
      </p:sp>
      <p:sp>
        <p:nvSpPr>
          <p:cNvPr id="111" name="Line 12"/>
          <p:cNvSpPr>
            <a:spLocks noChangeShapeType="1"/>
          </p:cNvSpPr>
          <p:nvPr/>
        </p:nvSpPr>
        <p:spPr bwMode="auto">
          <a:xfrm>
            <a:off x="1989155" y="5589611"/>
            <a:ext cx="3857625" cy="0"/>
          </a:xfrm>
          <a:prstGeom prst="line">
            <a:avLst/>
          </a:prstGeom>
          <a:noFill/>
          <a:ln w="17780">
            <a:solidFill>
              <a:srgbClr val="000080"/>
            </a:solidFill>
            <a:round/>
            <a:headEnd/>
            <a:tailEnd/>
          </a:ln>
        </p:spPr>
        <p:txBody>
          <a:bodyPr wrap="none" lIns="90000" tIns="46800" rIns="90000" bIns="46800" anchor="ctr"/>
          <a:lstStyle/>
          <a:p>
            <a:pPr algn="ctr"/>
            <a:endParaRPr lang="es-ES"/>
          </a:p>
        </p:txBody>
      </p:sp>
      <p:sp>
        <p:nvSpPr>
          <p:cNvPr id="112" name="Line 6"/>
          <p:cNvSpPr>
            <a:spLocks noChangeShapeType="1"/>
          </p:cNvSpPr>
          <p:nvPr/>
        </p:nvSpPr>
        <p:spPr bwMode="auto">
          <a:xfrm>
            <a:off x="1989155" y="5580086"/>
            <a:ext cx="0" cy="174625"/>
          </a:xfrm>
          <a:prstGeom prst="line">
            <a:avLst/>
          </a:prstGeom>
          <a:noFill/>
          <a:ln w="17780">
            <a:solidFill>
              <a:srgbClr val="000080"/>
            </a:solidFill>
            <a:round/>
            <a:headEnd/>
            <a:tailEnd type="triangle" w="med" len="med"/>
          </a:ln>
        </p:spPr>
        <p:txBody>
          <a:bodyPr wrap="none" lIns="90000" tIns="46800" rIns="90000" bIns="46800" anchor="ctr"/>
          <a:lstStyle/>
          <a:p>
            <a:pPr algn="ctr"/>
            <a:endParaRPr lang="es-ES"/>
          </a:p>
        </p:txBody>
      </p:sp>
      <p:sp>
        <p:nvSpPr>
          <p:cNvPr id="113" name="Text Box 7"/>
          <p:cNvSpPr txBox="1">
            <a:spLocks noChangeArrowheads="1"/>
          </p:cNvSpPr>
          <p:nvPr/>
        </p:nvSpPr>
        <p:spPr bwMode="auto">
          <a:xfrm>
            <a:off x="506430" y="5742011"/>
            <a:ext cx="4357688" cy="341312"/>
          </a:xfrm>
          <a:prstGeom prst="rect">
            <a:avLst/>
          </a:prstGeom>
          <a:solidFill>
            <a:srgbClr val="FF6600"/>
          </a:solidFill>
          <a:ln w="17780" algn="ctr">
            <a:solidFill>
              <a:schemeClr val="tx2"/>
            </a:solidFill>
            <a:miter lim="800000"/>
            <a:headEnd/>
            <a:tailEnd/>
          </a:ln>
        </p:spPr>
        <p:txBody>
          <a:bodyPr lIns="90000" tIns="46800" rIns="90000" bIns="46800">
            <a:spAutoFit/>
          </a:bodyPr>
          <a:lstStyle/>
          <a:p>
            <a:pPr algn="ctr" eaLnBrk="0" hangingPunct="0">
              <a:spcBef>
                <a:spcPct val="50000"/>
              </a:spcBef>
            </a:pPr>
            <a:r>
              <a:rPr lang="es-ES_tradnl" sz="800" b="1">
                <a:solidFill>
                  <a:schemeClr val="bg1"/>
                </a:solidFill>
              </a:rPr>
              <a:t>Madde 20: </a:t>
            </a:r>
            <a:r>
              <a:rPr lang="tr-TR" sz="800" b="1">
                <a:solidFill>
                  <a:schemeClr val="bg1"/>
                </a:solidFill>
              </a:rPr>
              <a:t>Yetkili </a:t>
            </a:r>
            <a:r>
              <a:rPr lang="es-ES_tradnl" sz="800" b="1">
                <a:solidFill>
                  <a:schemeClr val="bg1"/>
                </a:solidFill>
              </a:rPr>
              <a:t>merci</a:t>
            </a:r>
            <a:r>
              <a:rPr lang="tr-TR" sz="800" b="1">
                <a:solidFill>
                  <a:schemeClr val="bg1"/>
                </a:solidFill>
              </a:rPr>
              <a:t> tarafından Entegre Çevre İzni (uygunluğun kontrolü sonrasında geçerliliğin korunabilmesi için yerine getirilmesi gereken koşulları içeren)</a:t>
            </a:r>
            <a:endParaRPr lang="en-US" sz="800" b="1">
              <a:solidFill>
                <a:schemeClr val="bg1"/>
              </a:solidFill>
            </a:endParaRPr>
          </a:p>
        </p:txBody>
      </p:sp>
      <p:sp>
        <p:nvSpPr>
          <p:cNvPr id="114" name="Text Box 8"/>
          <p:cNvSpPr txBox="1">
            <a:spLocks noChangeArrowheads="1"/>
          </p:cNvSpPr>
          <p:nvPr/>
        </p:nvSpPr>
        <p:spPr bwMode="auto">
          <a:xfrm rot="16200000">
            <a:off x="5856305" y="3260748"/>
            <a:ext cx="2357438" cy="217488"/>
          </a:xfrm>
          <a:prstGeom prst="rect">
            <a:avLst/>
          </a:prstGeom>
          <a:noFill/>
          <a:ln w="17780">
            <a:noFill/>
            <a:miter lim="800000"/>
            <a:headEnd/>
            <a:tailEnd/>
          </a:ln>
        </p:spPr>
        <p:txBody>
          <a:bodyPr lIns="90000" tIns="46800" rIns="90000" bIns="46800">
            <a:spAutoFit/>
          </a:bodyPr>
          <a:lstStyle/>
          <a:p>
            <a:pPr algn="ctr" eaLnBrk="0" hangingPunct="0">
              <a:spcBef>
                <a:spcPct val="50000"/>
              </a:spcBef>
            </a:pPr>
            <a:r>
              <a:rPr lang="tr-TR" sz="800" b="1">
                <a:solidFill>
                  <a:srgbClr val="294800"/>
                </a:solidFill>
              </a:rPr>
              <a:t>Prosedürün bu kısmı </a:t>
            </a:r>
            <a:r>
              <a:rPr lang="es-ES_tradnl" sz="800" b="1">
                <a:solidFill>
                  <a:srgbClr val="294800"/>
                </a:solidFill>
              </a:rPr>
              <a:t>240</a:t>
            </a:r>
            <a:r>
              <a:rPr lang="en-US" sz="800" b="1">
                <a:solidFill>
                  <a:srgbClr val="294800"/>
                </a:solidFill>
              </a:rPr>
              <a:t> </a:t>
            </a:r>
            <a:r>
              <a:rPr lang="tr-TR" sz="800" b="1">
                <a:solidFill>
                  <a:srgbClr val="294800"/>
                </a:solidFill>
              </a:rPr>
              <a:t>iş günü</a:t>
            </a:r>
            <a:endParaRPr lang="en-US" sz="800" b="1">
              <a:solidFill>
                <a:srgbClr val="294800"/>
              </a:solidFill>
            </a:endParaRPr>
          </a:p>
        </p:txBody>
      </p:sp>
      <p:sp>
        <p:nvSpPr>
          <p:cNvPr id="115" name="Text Box 9"/>
          <p:cNvSpPr txBox="1">
            <a:spLocks noChangeArrowheads="1"/>
          </p:cNvSpPr>
          <p:nvPr/>
        </p:nvSpPr>
        <p:spPr bwMode="auto">
          <a:xfrm>
            <a:off x="5364180" y="5792811"/>
            <a:ext cx="1000125" cy="217487"/>
          </a:xfrm>
          <a:prstGeom prst="rect">
            <a:avLst/>
          </a:prstGeom>
          <a:solidFill>
            <a:srgbClr val="FF6600"/>
          </a:solidFill>
          <a:ln w="17780" algn="ctr">
            <a:solidFill>
              <a:schemeClr val="tx2"/>
            </a:solidFill>
            <a:miter lim="800000"/>
            <a:headEnd/>
            <a:tailEnd/>
          </a:ln>
        </p:spPr>
        <p:txBody>
          <a:bodyPr lIns="90000" tIns="46800" rIns="90000" bIns="46800">
            <a:spAutoFit/>
          </a:bodyPr>
          <a:lstStyle/>
          <a:p>
            <a:pPr algn="ctr" eaLnBrk="0" hangingPunct="0">
              <a:spcBef>
                <a:spcPct val="50000"/>
              </a:spcBef>
            </a:pPr>
            <a:r>
              <a:rPr lang="es-ES_tradnl" sz="800" b="1">
                <a:solidFill>
                  <a:schemeClr val="bg1"/>
                </a:solidFill>
              </a:rPr>
              <a:t>Madde 20: </a:t>
            </a:r>
            <a:r>
              <a:rPr lang="tr-TR" sz="800" b="1">
                <a:solidFill>
                  <a:schemeClr val="bg1"/>
                </a:solidFill>
              </a:rPr>
              <a:t>Iptal</a:t>
            </a:r>
            <a:endParaRPr lang="en-US" sz="800" b="1">
              <a:solidFill>
                <a:schemeClr val="bg1"/>
              </a:solidFill>
            </a:endParaRPr>
          </a:p>
        </p:txBody>
      </p:sp>
      <p:sp>
        <p:nvSpPr>
          <p:cNvPr id="116" name="Line 11"/>
          <p:cNvSpPr>
            <a:spLocks noChangeShapeType="1"/>
          </p:cNvSpPr>
          <p:nvPr/>
        </p:nvSpPr>
        <p:spPr bwMode="auto">
          <a:xfrm>
            <a:off x="5843605" y="5589611"/>
            <a:ext cx="0" cy="211137"/>
          </a:xfrm>
          <a:prstGeom prst="line">
            <a:avLst/>
          </a:prstGeom>
          <a:noFill/>
          <a:ln w="17780">
            <a:solidFill>
              <a:srgbClr val="000080"/>
            </a:solidFill>
            <a:round/>
            <a:headEnd/>
            <a:tailEnd type="triangle" w="med" len="med"/>
          </a:ln>
        </p:spPr>
        <p:txBody>
          <a:bodyPr wrap="none" lIns="90000" tIns="46800" rIns="90000" bIns="46800" anchor="ctr"/>
          <a:lstStyle/>
          <a:p>
            <a:pPr algn="ctr"/>
            <a:endParaRPr lang="es-ES"/>
          </a:p>
        </p:txBody>
      </p:sp>
      <p:sp>
        <p:nvSpPr>
          <p:cNvPr id="117" name="Text Box 16"/>
          <p:cNvSpPr txBox="1">
            <a:spLocks noChangeArrowheads="1"/>
          </p:cNvSpPr>
          <p:nvPr/>
        </p:nvSpPr>
        <p:spPr bwMode="auto">
          <a:xfrm>
            <a:off x="434993" y="6259536"/>
            <a:ext cx="1785937" cy="217487"/>
          </a:xfrm>
          <a:prstGeom prst="rect">
            <a:avLst/>
          </a:prstGeom>
          <a:solidFill>
            <a:srgbClr val="FF6600"/>
          </a:solidFill>
          <a:ln w="17780" algn="ctr">
            <a:solidFill>
              <a:schemeClr val="tx2"/>
            </a:solidFill>
            <a:miter lim="800000"/>
            <a:headEnd/>
            <a:tailEnd/>
          </a:ln>
        </p:spPr>
        <p:txBody>
          <a:bodyPr lIns="90000" tIns="46800" rIns="90000" bIns="46800">
            <a:spAutoFit/>
          </a:bodyPr>
          <a:lstStyle/>
          <a:p>
            <a:pPr algn="ctr" eaLnBrk="0" hangingPunct="0">
              <a:spcBef>
                <a:spcPct val="50000"/>
              </a:spcBef>
            </a:pPr>
            <a:r>
              <a:rPr lang="es-ES_tradnl" sz="800" b="1">
                <a:solidFill>
                  <a:schemeClr val="bg1"/>
                </a:solidFill>
              </a:rPr>
              <a:t>Madde 22: </a:t>
            </a:r>
            <a:r>
              <a:rPr lang="tr-TR" sz="800" b="1">
                <a:solidFill>
                  <a:schemeClr val="bg1"/>
                </a:solidFill>
              </a:rPr>
              <a:t>İşletmeciye bildirim</a:t>
            </a:r>
            <a:endParaRPr lang="en-US" sz="800" b="1">
              <a:solidFill>
                <a:schemeClr val="bg1"/>
              </a:solidFill>
            </a:endParaRPr>
          </a:p>
        </p:txBody>
      </p:sp>
      <p:sp>
        <p:nvSpPr>
          <p:cNvPr id="118" name="Line 17"/>
          <p:cNvSpPr>
            <a:spLocks noChangeShapeType="1"/>
          </p:cNvSpPr>
          <p:nvPr/>
        </p:nvSpPr>
        <p:spPr bwMode="auto">
          <a:xfrm>
            <a:off x="1617680" y="6083323"/>
            <a:ext cx="0" cy="176213"/>
          </a:xfrm>
          <a:prstGeom prst="line">
            <a:avLst/>
          </a:prstGeom>
          <a:noFill/>
          <a:ln w="17780">
            <a:solidFill>
              <a:srgbClr val="000080"/>
            </a:solidFill>
            <a:round/>
            <a:headEnd/>
            <a:tailEnd type="triangle" w="med" len="med"/>
          </a:ln>
        </p:spPr>
        <p:txBody>
          <a:bodyPr wrap="none" lIns="90000" tIns="46800" rIns="90000" bIns="46800" anchor="ctr"/>
          <a:lstStyle/>
          <a:p>
            <a:pPr algn="ctr"/>
            <a:endParaRPr lang="es-ES"/>
          </a:p>
        </p:txBody>
      </p:sp>
      <p:sp>
        <p:nvSpPr>
          <p:cNvPr id="119" name="Text Box 18"/>
          <p:cNvSpPr txBox="1">
            <a:spLocks noChangeArrowheads="1"/>
          </p:cNvSpPr>
          <p:nvPr/>
        </p:nvSpPr>
        <p:spPr bwMode="auto">
          <a:xfrm>
            <a:off x="2365393" y="6242073"/>
            <a:ext cx="1439862" cy="217488"/>
          </a:xfrm>
          <a:prstGeom prst="rect">
            <a:avLst/>
          </a:prstGeom>
          <a:solidFill>
            <a:srgbClr val="FF6600"/>
          </a:solidFill>
          <a:ln w="17780" algn="ctr">
            <a:solidFill>
              <a:schemeClr val="tx2"/>
            </a:solidFill>
            <a:miter lim="800000"/>
            <a:headEnd/>
            <a:tailEnd/>
          </a:ln>
        </p:spPr>
        <p:txBody>
          <a:bodyPr lIns="90000" tIns="46800" rIns="90000" bIns="46800">
            <a:spAutoFit/>
          </a:bodyPr>
          <a:lstStyle/>
          <a:p>
            <a:pPr algn="ctr" eaLnBrk="0" hangingPunct="0">
              <a:spcBef>
                <a:spcPct val="50000"/>
              </a:spcBef>
            </a:pPr>
            <a:r>
              <a:rPr lang="es-ES_tradnl" sz="800" b="1">
                <a:solidFill>
                  <a:schemeClr val="bg1"/>
                </a:solidFill>
              </a:rPr>
              <a:t>Madde 22: </a:t>
            </a:r>
            <a:r>
              <a:rPr lang="tr-TR" sz="800" b="1">
                <a:solidFill>
                  <a:schemeClr val="bg1"/>
                </a:solidFill>
              </a:rPr>
              <a:t>Yayımlanır</a:t>
            </a:r>
            <a:endParaRPr lang="en-US" sz="800" b="1">
              <a:solidFill>
                <a:schemeClr val="bg1"/>
              </a:solidFill>
            </a:endParaRPr>
          </a:p>
        </p:txBody>
      </p:sp>
      <p:sp>
        <p:nvSpPr>
          <p:cNvPr id="120" name="Line 29"/>
          <p:cNvSpPr>
            <a:spLocks noChangeShapeType="1"/>
          </p:cNvSpPr>
          <p:nvPr/>
        </p:nvSpPr>
        <p:spPr bwMode="auto">
          <a:xfrm>
            <a:off x="3078180" y="6486548"/>
            <a:ext cx="0" cy="96838"/>
          </a:xfrm>
          <a:prstGeom prst="line">
            <a:avLst/>
          </a:prstGeom>
          <a:noFill/>
          <a:ln w="17780">
            <a:solidFill>
              <a:srgbClr val="000080"/>
            </a:solidFill>
            <a:round/>
            <a:headEnd/>
            <a:tailEnd type="triangle" w="med" len="med"/>
          </a:ln>
        </p:spPr>
        <p:txBody>
          <a:bodyPr wrap="none" lIns="90000" tIns="46800" rIns="90000" bIns="46800" anchor="ctr"/>
          <a:lstStyle/>
          <a:p>
            <a:pPr algn="ctr"/>
            <a:endParaRPr lang="es-ES"/>
          </a:p>
        </p:txBody>
      </p:sp>
      <p:sp>
        <p:nvSpPr>
          <p:cNvPr id="121" name="Line 46"/>
          <p:cNvSpPr>
            <a:spLocks noChangeShapeType="1"/>
          </p:cNvSpPr>
          <p:nvPr/>
        </p:nvSpPr>
        <p:spPr bwMode="auto">
          <a:xfrm>
            <a:off x="3752868" y="5434036"/>
            <a:ext cx="0" cy="155575"/>
          </a:xfrm>
          <a:prstGeom prst="line">
            <a:avLst/>
          </a:prstGeom>
          <a:noFill/>
          <a:ln w="17780">
            <a:solidFill>
              <a:srgbClr val="000080"/>
            </a:solidFill>
            <a:round/>
            <a:headEnd/>
            <a:tailEnd type="triangle" w="med" len="med"/>
          </a:ln>
        </p:spPr>
        <p:txBody>
          <a:bodyPr wrap="none" lIns="90000" tIns="46800" rIns="90000" bIns="46800" anchor="ctr"/>
          <a:lstStyle/>
          <a:p>
            <a:pPr algn="ctr"/>
            <a:endParaRPr lang="es-ES"/>
          </a:p>
        </p:txBody>
      </p:sp>
      <p:sp>
        <p:nvSpPr>
          <p:cNvPr id="122" name="Line 52"/>
          <p:cNvSpPr>
            <a:spLocks noChangeShapeType="1"/>
          </p:cNvSpPr>
          <p:nvPr/>
        </p:nvSpPr>
        <p:spPr bwMode="auto">
          <a:xfrm>
            <a:off x="2416193" y="6107136"/>
            <a:ext cx="376237" cy="96837"/>
          </a:xfrm>
          <a:prstGeom prst="line">
            <a:avLst/>
          </a:prstGeom>
          <a:noFill/>
          <a:ln w="17780">
            <a:solidFill>
              <a:srgbClr val="002060"/>
            </a:solidFill>
            <a:round/>
            <a:headEnd/>
            <a:tailEnd type="triangle" w="med" len="med"/>
          </a:ln>
        </p:spPr>
        <p:txBody>
          <a:bodyPr wrap="none" lIns="90000" tIns="46800" rIns="90000" bIns="46800" anchor="ctr"/>
          <a:lstStyle/>
          <a:p>
            <a:pPr algn="ctr"/>
            <a:endParaRPr lang="es-ES"/>
          </a:p>
        </p:txBody>
      </p:sp>
      <p:sp>
        <p:nvSpPr>
          <p:cNvPr id="123" name="Line 29"/>
          <p:cNvSpPr>
            <a:spLocks noChangeShapeType="1"/>
          </p:cNvSpPr>
          <p:nvPr/>
        </p:nvSpPr>
        <p:spPr bwMode="auto">
          <a:xfrm>
            <a:off x="3349643" y="4500586"/>
            <a:ext cx="0" cy="684212"/>
          </a:xfrm>
          <a:prstGeom prst="line">
            <a:avLst/>
          </a:prstGeom>
          <a:noFill/>
          <a:ln w="17780">
            <a:solidFill>
              <a:srgbClr val="000080"/>
            </a:solidFill>
            <a:round/>
            <a:headEnd/>
            <a:tailEnd type="triangle" w="med" len="med"/>
          </a:ln>
        </p:spPr>
        <p:txBody>
          <a:bodyPr wrap="none" lIns="90000" tIns="46800" rIns="90000" bIns="46800" anchor="ctr"/>
          <a:lstStyle/>
          <a:p>
            <a:pPr algn="ctr"/>
            <a:endParaRPr lang="es-ES"/>
          </a:p>
        </p:txBody>
      </p:sp>
      <p:sp>
        <p:nvSpPr>
          <p:cNvPr id="124" name="Text Box 100"/>
          <p:cNvSpPr txBox="1">
            <a:spLocks noChangeArrowheads="1"/>
          </p:cNvSpPr>
          <p:nvPr/>
        </p:nvSpPr>
        <p:spPr bwMode="auto">
          <a:xfrm>
            <a:off x="5060968" y="1220811"/>
            <a:ext cx="1716087" cy="341312"/>
          </a:xfrm>
          <a:prstGeom prst="rect">
            <a:avLst/>
          </a:prstGeom>
          <a:solidFill>
            <a:srgbClr val="FF6600"/>
          </a:solidFill>
          <a:ln w="17780">
            <a:solidFill>
              <a:schemeClr val="tx2"/>
            </a:solidFill>
            <a:miter lim="800000"/>
            <a:headEnd/>
            <a:tailEnd/>
          </a:ln>
        </p:spPr>
        <p:txBody>
          <a:bodyPr lIns="90000" tIns="46800" rIns="90000" bIns="46800">
            <a:spAutoFit/>
          </a:bodyPr>
          <a:lstStyle/>
          <a:p>
            <a:pPr algn="ctr" eaLnBrk="0" hangingPunct="0">
              <a:spcBef>
                <a:spcPct val="50000"/>
              </a:spcBef>
            </a:pPr>
            <a:r>
              <a:rPr lang="tr-TR" sz="800" b="1">
                <a:solidFill>
                  <a:schemeClr val="bg1"/>
                </a:solidFill>
              </a:rPr>
              <a:t>GEREKLİ İSE- ÇED raporunun alınması için ilk basamaklar</a:t>
            </a:r>
            <a:endParaRPr lang="en-US" sz="800" b="1">
              <a:solidFill>
                <a:schemeClr val="bg1"/>
              </a:solidFill>
            </a:endParaRPr>
          </a:p>
        </p:txBody>
      </p:sp>
      <p:sp>
        <p:nvSpPr>
          <p:cNvPr id="125" name="Line 201"/>
          <p:cNvSpPr>
            <a:spLocks noChangeShapeType="1"/>
          </p:cNvSpPr>
          <p:nvPr/>
        </p:nvSpPr>
        <p:spPr bwMode="auto">
          <a:xfrm flipH="1">
            <a:off x="4197368" y="2925786"/>
            <a:ext cx="482600" cy="0"/>
          </a:xfrm>
          <a:prstGeom prst="line">
            <a:avLst/>
          </a:prstGeom>
          <a:noFill/>
          <a:ln w="17780">
            <a:solidFill>
              <a:srgbClr val="000080"/>
            </a:solidFill>
            <a:round/>
            <a:headEnd/>
            <a:tailEnd type="triangle" w="med" len="med"/>
          </a:ln>
        </p:spPr>
        <p:txBody>
          <a:bodyPr wrap="none" lIns="90000" tIns="46800" rIns="90000" bIns="46800" anchor="ctr"/>
          <a:lstStyle/>
          <a:p>
            <a:pPr algn="ctr"/>
            <a:endParaRPr lang="es-ES"/>
          </a:p>
        </p:txBody>
      </p:sp>
      <p:sp>
        <p:nvSpPr>
          <p:cNvPr id="126" name="99 Cerrar llave"/>
          <p:cNvSpPr>
            <a:spLocks/>
          </p:cNvSpPr>
          <p:nvPr/>
        </p:nvSpPr>
        <p:spPr bwMode="auto">
          <a:xfrm>
            <a:off x="6792930" y="874736"/>
            <a:ext cx="142875" cy="5030787"/>
          </a:xfrm>
          <a:prstGeom prst="rightBrace">
            <a:avLst>
              <a:gd name="adj1" fmla="val 8314"/>
              <a:gd name="adj2" fmla="val 50000"/>
            </a:avLst>
          </a:prstGeom>
          <a:solidFill>
            <a:schemeClr val="bg1"/>
          </a:solidFill>
          <a:ln w="17780" algn="ctr">
            <a:solidFill>
              <a:schemeClr val="tx1"/>
            </a:solidFill>
            <a:round/>
            <a:headEnd/>
            <a:tailEnd/>
          </a:ln>
        </p:spPr>
        <p:txBody>
          <a:bodyPr wrap="none" lIns="90000" tIns="46800" rIns="90000" bIns="46800" anchor="ctr"/>
          <a:lstStyle/>
          <a:p>
            <a:pPr algn="ctr"/>
            <a:endParaRPr lang="es-ES"/>
          </a:p>
        </p:txBody>
      </p:sp>
      <p:sp>
        <p:nvSpPr>
          <p:cNvPr id="127" name="Text Box 100"/>
          <p:cNvSpPr txBox="1">
            <a:spLocks noChangeArrowheads="1"/>
          </p:cNvSpPr>
          <p:nvPr/>
        </p:nvSpPr>
        <p:spPr bwMode="auto">
          <a:xfrm>
            <a:off x="5060968" y="801711"/>
            <a:ext cx="1731962" cy="341312"/>
          </a:xfrm>
          <a:prstGeom prst="rect">
            <a:avLst/>
          </a:prstGeom>
          <a:solidFill>
            <a:srgbClr val="FF6600"/>
          </a:solidFill>
          <a:ln w="17780">
            <a:solidFill>
              <a:schemeClr val="tx2"/>
            </a:solidFill>
            <a:miter lim="800000"/>
            <a:headEnd/>
            <a:tailEnd/>
          </a:ln>
        </p:spPr>
        <p:txBody>
          <a:bodyPr lIns="90000" tIns="46800" rIns="90000" bIns="46800">
            <a:spAutoFit/>
          </a:bodyPr>
          <a:lstStyle/>
          <a:p>
            <a:pPr algn="ctr" eaLnBrk="0" hangingPunct="0">
              <a:spcBef>
                <a:spcPct val="50000"/>
              </a:spcBef>
            </a:pPr>
            <a:r>
              <a:rPr lang="en-US" sz="800" b="1">
                <a:solidFill>
                  <a:schemeClr val="bg1"/>
                </a:solidFill>
              </a:rPr>
              <a:t>Seveso</a:t>
            </a:r>
            <a:r>
              <a:rPr lang="tr-TR" sz="800" b="1">
                <a:solidFill>
                  <a:schemeClr val="bg1"/>
                </a:solidFill>
              </a:rPr>
              <a:t> kategorisini gösteren Seveso b</a:t>
            </a:r>
            <a:r>
              <a:rPr lang="es-ES_tradnl" sz="800" b="1">
                <a:solidFill>
                  <a:schemeClr val="bg1"/>
                </a:solidFill>
              </a:rPr>
              <a:t>ildirim</a:t>
            </a:r>
            <a:r>
              <a:rPr lang="tr-TR" sz="800" b="1">
                <a:solidFill>
                  <a:schemeClr val="bg1"/>
                </a:solidFill>
              </a:rPr>
              <a:t>i – GEREKLİ İSE</a:t>
            </a:r>
            <a:endParaRPr lang="en-US" sz="800" b="1">
              <a:solidFill>
                <a:schemeClr val="bg1"/>
              </a:solidFill>
            </a:endParaRPr>
          </a:p>
        </p:txBody>
      </p:sp>
      <p:cxnSp>
        <p:nvCxnSpPr>
          <p:cNvPr id="128" name="128 Conector recto de flecha"/>
          <p:cNvCxnSpPr>
            <a:cxnSpLocks noChangeShapeType="1"/>
            <a:stCxn id="124" idx="1"/>
            <a:endCxn id="82" idx="3"/>
          </p:cNvCxnSpPr>
          <p:nvPr/>
        </p:nvCxnSpPr>
        <p:spPr bwMode="auto">
          <a:xfrm rot="10800000">
            <a:off x="4578368" y="931886"/>
            <a:ext cx="482600" cy="458787"/>
          </a:xfrm>
          <a:prstGeom prst="straightConnector1">
            <a:avLst/>
          </a:prstGeom>
          <a:noFill/>
          <a:ln w="17780" algn="ctr">
            <a:solidFill>
              <a:srgbClr val="002060"/>
            </a:solidFill>
            <a:round/>
            <a:headEnd/>
            <a:tailEnd type="arrow" w="med" len="med"/>
          </a:ln>
        </p:spPr>
      </p:cxnSp>
      <p:sp>
        <p:nvSpPr>
          <p:cNvPr id="129" name="Text Box 113"/>
          <p:cNvSpPr txBox="1">
            <a:spLocks noChangeArrowheads="1"/>
          </p:cNvSpPr>
          <p:nvPr/>
        </p:nvSpPr>
        <p:spPr bwMode="auto">
          <a:xfrm>
            <a:off x="3935430" y="1392261"/>
            <a:ext cx="655638" cy="217487"/>
          </a:xfrm>
          <a:prstGeom prst="rect">
            <a:avLst/>
          </a:prstGeom>
          <a:noFill/>
          <a:ln w="17780">
            <a:noFill/>
            <a:miter lim="800000"/>
            <a:headEnd/>
            <a:tailEnd/>
          </a:ln>
        </p:spPr>
        <p:txBody>
          <a:bodyPr lIns="90000" tIns="46800" rIns="90000" bIns="46800">
            <a:spAutoFit/>
          </a:bodyPr>
          <a:lstStyle/>
          <a:p>
            <a:pPr algn="ctr" eaLnBrk="0" hangingPunct="0">
              <a:spcBef>
                <a:spcPct val="50000"/>
              </a:spcBef>
            </a:pPr>
            <a:r>
              <a:rPr lang="en-US" sz="800">
                <a:solidFill>
                  <a:srgbClr val="294800"/>
                </a:solidFill>
              </a:rPr>
              <a:t>10 </a:t>
            </a:r>
            <a:r>
              <a:rPr lang="tr-TR" sz="800">
                <a:solidFill>
                  <a:srgbClr val="294800"/>
                </a:solidFill>
              </a:rPr>
              <a:t>iş günü</a:t>
            </a:r>
            <a:endParaRPr lang="en-US" sz="800">
              <a:solidFill>
                <a:srgbClr val="294800"/>
              </a:solidFill>
            </a:endParaRPr>
          </a:p>
        </p:txBody>
      </p:sp>
      <p:sp>
        <p:nvSpPr>
          <p:cNvPr id="130" name="Text Box 113"/>
          <p:cNvSpPr txBox="1">
            <a:spLocks noChangeArrowheads="1"/>
          </p:cNvSpPr>
          <p:nvPr/>
        </p:nvSpPr>
        <p:spPr bwMode="auto">
          <a:xfrm>
            <a:off x="4076718" y="3348061"/>
            <a:ext cx="661987" cy="341312"/>
          </a:xfrm>
          <a:prstGeom prst="rect">
            <a:avLst/>
          </a:prstGeom>
          <a:noFill/>
          <a:ln w="17780">
            <a:noFill/>
            <a:miter lim="800000"/>
            <a:headEnd/>
            <a:tailEnd/>
          </a:ln>
        </p:spPr>
        <p:txBody>
          <a:bodyPr lIns="90000" tIns="46800" rIns="90000" bIns="46800">
            <a:spAutoFit/>
          </a:bodyPr>
          <a:lstStyle/>
          <a:p>
            <a:pPr algn="ctr" eaLnBrk="0" hangingPunct="0"/>
            <a:r>
              <a:rPr lang="en-US" sz="800">
                <a:solidFill>
                  <a:srgbClr val="294800"/>
                </a:solidFill>
              </a:rPr>
              <a:t>2</a:t>
            </a:r>
            <a:r>
              <a:rPr lang="tr-TR" sz="800">
                <a:solidFill>
                  <a:srgbClr val="294800"/>
                </a:solidFill>
              </a:rPr>
              <a:t>0 iş</a:t>
            </a:r>
          </a:p>
          <a:p>
            <a:pPr algn="ctr" eaLnBrk="0" hangingPunct="0"/>
            <a:r>
              <a:rPr lang="tr-TR" sz="800">
                <a:solidFill>
                  <a:srgbClr val="294800"/>
                </a:solidFill>
              </a:rPr>
              <a:t> günü</a:t>
            </a:r>
            <a:endParaRPr lang="en-US" sz="800">
              <a:solidFill>
                <a:srgbClr val="294800"/>
              </a:solidFill>
            </a:endParaRPr>
          </a:p>
        </p:txBody>
      </p:sp>
      <p:sp>
        <p:nvSpPr>
          <p:cNvPr id="131" name="Text Box 113"/>
          <p:cNvSpPr txBox="1">
            <a:spLocks noChangeArrowheads="1"/>
          </p:cNvSpPr>
          <p:nvPr/>
        </p:nvSpPr>
        <p:spPr bwMode="auto">
          <a:xfrm>
            <a:off x="5319730" y="5176861"/>
            <a:ext cx="1019175" cy="217487"/>
          </a:xfrm>
          <a:prstGeom prst="rect">
            <a:avLst/>
          </a:prstGeom>
          <a:noFill/>
          <a:ln w="17780">
            <a:noFill/>
            <a:miter lim="800000"/>
            <a:headEnd/>
            <a:tailEnd/>
          </a:ln>
        </p:spPr>
        <p:txBody>
          <a:bodyPr lIns="90000" tIns="46800" rIns="90000" bIns="46800">
            <a:spAutoFit/>
          </a:bodyPr>
          <a:lstStyle/>
          <a:p>
            <a:pPr algn="ctr" eaLnBrk="0" hangingPunct="0">
              <a:spcBef>
                <a:spcPct val="50000"/>
              </a:spcBef>
            </a:pPr>
            <a:r>
              <a:rPr lang="en-US" sz="800">
                <a:solidFill>
                  <a:srgbClr val="294800"/>
                </a:solidFill>
              </a:rPr>
              <a:t>20 </a:t>
            </a:r>
            <a:r>
              <a:rPr lang="tr-TR" sz="800">
                <a:solidFill>
                  <a:srgbClr val="294800"/>
                </a:solidFill>
              </a:rPr>
              <a:t>iş günü</a:t>
            </a:r>
            <a:endParaRPr lang="en-US" sz="800">
              <a:solidFill>
                <a:srgbClr val="294800"/>
              </a:solidFill>
            </a:endParaRPr>
          </a:p>
        </p:txBody>
      </p:sp>
      <p:sp>
        <p:nvSpPr>
          <p:cNvPr id="132" name="Text Box 113"/>
          <p:cNvSpPr txBox="1">
            <a:spLocks noChangeArrowheads="1"/>
          </p:cNvSpPr>
          <p:nvPr/>
        </p:nvSpPr>
        <p:spPr bwMode="auto">
          <a:xfrm>
            <a:off x="3863993" y="1962173"/>
            <a:ext cx="1019175" cy="463550"/>
          </a:xfrm>
          <a:prstGeom prst="rect">
            <a:avLst/>
          </a:prstGeom>
          <a:noFill/>
          <a:ln w="17780">
            <a:noFill/>
            <a:miter lim="800000"/>
            <a:headEnd/>
            <a:tailEnd/>
          </a:ln>
        </p:spPr>
        <p:txBody>
          <a:bodyPr lIns="90000" tIns="46800" rIns="90000" bIns="46800">
            <a:spAutoFit/>
          </a:bodyPr>
          <a:lstStyle/>
          <a:p>
            <a:pPr algn="ctr" eaLnBrk="0" hangingPunct="0">
              <a:spcBef>
                <a:spcPct val="50000"/>
              </a:spcBef>
            </a:pPr>
            <a:r>
              <a:rPr lang="tr-TR" sz="800">
                <a:solidFill>
                  <a:srgbClr val="294800"/>
                </a:solidFill>
              </a:rPr>
              <a:t>Dosya 15 iş günü boyunca erişilebilir durumda</a:t>
            </a:r>
            <a:endParaRPr lang="en-US" sz="800">
              <a:solidFill>
                <a:srgbClr val="294800"/>
              </a:solidFill>
            </a:endParaRPr>
          </a:p>
        </p:txBody>
      </p:sp>
      <p:sp>
        <p:nvSpPr>
          <p:cNvPr id="133" name="Text Box 113"/>
          <p:cNvSpPr txBox="1">
            <a:spLocks noChangeArrowheads="1"/>
          </p:cNvSpPr>
          <p:nvPr/>
        </p:nvSpPr>
        <p:spPr bwMode="auto">
          <a:xfrm>
            <a:off x="3649680" y="4956198"/>
            <a:ext cx="714375" cy="217488"/>
          </a:xfrm>
          <a:prstGeom prst="rect">
            <a:avLst/>
          </a:prstGeom>
          <a:noFill/>
          <a:ln w="17780">
            <a:noFill/>
            <a:miter lim="800000"/>
            <a:headEnd/>
            <a:tailEnd/>
          </a:ln>
        </p:spPr>
        <p:txBody>
          <a:bodyPr lIns="90000" tIns="46800" rIns="90000" bIns="46800">
            <a:spAutoFit/>
          </a:bodyPr>
          <a:lstStyle/>
          <a:p>
            <a:pPr algn="ctr" eaLnBrk="0" hangingPunct="0">
              <a:spcBef>
                <a:spcPct val="50000"/>
              </a:spcBef>
            </a:pPr>
            <a:r>
              <a:rPr lang="es-ES_tradnl" sz="800">
                <a:solidFill>
                  <a:srgbClr val="294800"/>
                </a:solidFill>
              </a:rPr>
              <a:t>15</a:t>
            </a:r>
            <a:r>
              <a:rPr lang="en-US" sz="800">
                <a:solidFill>
                  <a:srgbClr val="294800"/>
                </a:solidFill>
              </a:rPr>
              <a:t> </a:t>
            </a:r>
            <a:r>
              <a:rPr lang="tr-TR" sz="800">
                <a:solidFill>
                  <a:srgbClr val="294800"/>
                </a:solidFill>
              </a:rPr>
              <a:t>iş günü</a:t>
            </a:r>
            <a:endParaRPr lang="en-US" sz="800">
              <a:solidFill>
                <a:srgbClr val="294800"/>
              </a:solidFill>
            </a:endParaRPr>
          </a:p>
        </p:txBody>
      </p:sp>
      <p:sp>
        <p:nvSpPr>
          <p:cNvPr id="134" name="Text Box 165"/>
          <p:cNvSpPr txBox="1">
            <a:spLocks noChangeArrowheads="1"/>
          </p:cNvSpPr>
          <p:nvPr/>
        </p:nvSpPr>
        <p:spPr bwMode="auto">
          <a:xfrm>
            <a:off x="4578368" y="4619648"/>
            <a:ext cx="2062162" cy="463550"/>
          </a:xfrm>
          <a:prstGeom prst="rect">
            <a:avLst/>
          </a:prstGeom>
          <a:solidFill>
            <a:srgbClr val="FFFF00"/>
          </a:solidFill>
          <a:ln w="17780" algn="ctr">
            <a:solidFill>
              <a:schemeClr val="tx1"/>
            </a:solidFill>
            <a:miter lim="800000"/>
            <a:headEnd/>
            <a:tailEnd/>
          </a:ln>
        </p:spPr>
        <p:txBody>
          <a:bodyPr lIns="90000" tIns="46800" rIns="90000" bIns="46800">
            <a:spAutoFit/>
          </a:bodyPr>
          <a:lstStyle/>
          <a:p>
            <a:pPr algn="ctr" eaLnBrk="0" hangingPunct="0"/>
            <a:r>
              <a:rPr lang="es-ES_tradnl" sz="800" b="1">
                <a:solidFill>
                  <a:srgbClr val="8A0000"/>
                </a:solidFill>
              </a:rPr>
              <a:t>Madde 19: </a:t>
            </a:r>
            <a:r>
              <a:rPr lang="tr-TR" sz="800" b="1">
                <a:solidFill>
                  <a:srgbClr val="8A0000"/>
                </a:solidFill>
              </a:rPr>
              <a:t>Görüşlerin/itirazların yetkili </a:t>
            </a:r>
            <a:r>
              <a:rPr lang="es-ES_tradnl" sz="800" b="1">
                <a:solidFill>
                  <a:srgbClr val="8A0000"/>
                </a:solidFill>
              </a:rPr>
              <a:t>idareye </a:t>
            </a:r>
            <a:r>
              <a:rPr lang="tr-TR" sz="800" b="1">
                <a:solidFill>
                  <a:srgbClr val="8A0000"/>
                </a:solidFill>
              </a:rPr>
              <a:t> gönderilmesi ve bu merciiler tarafından cevapların hazırlanması</a:t>
            </a:r>
            <a:endParaRPr lang="en-US" sz="800" b="1">
              <a:solidFill>
                <a:srgbClr val="8A0000"/>
              </a:solidFill>
            </a:endParaRPr>
          </a:p>
        </p:txBody>
      </p:sp>
      <p:sp>
        <p:nvSpPr>
          <p:cNvPr id="135" name="Line 192"/>
          <p:cNvSpPr>
            <a:spLocks noChangeShapeType="1"/>
          </p:cNvSpPr>
          <p:nvPr/>
        </p:nvSpPr>
        <p:spPr bwMode="auto">
          <a:xfrm rot="10800000" flipH="1" flipV="1">
            <a:off x="3351230" y="4968898"/>
            <a:ext cx="1216025" cy="0"/>
          </a:xfrm>
          <a:prstGeom prst="line">
            <a:avLst/>
          </a:prstGeom>
          <a:noFill/>
          <a:ln w="17780">
            <a:solidFill>
              <a:srgbClr val="000080"/>
            </a:solidFill>
            <a:prstDash val="dash"/>
            <a:round/>
            <a:headEnd/>
            <a:tailEnd type="triangle" w="med" len="med"/>
          </a:ln>
        </p:spPr>
        <p:txBody>
          <a:bodyPr wrap="none" lIns="90000" tIns="46800" rIns="90000" bIns="46800" anchor="ctr"/>
          <a:lstStyle/>
          <a:p>
            <a:pPr algn="ctr"/>
            <a:endParaRPr lang="es-ES"/>
          </a:p>
        </p:txBody>
      </p:sp>
      <p:sp>
        <p:nvSpPr>
          <p:cNvPr id="136" name="Text Box 28"/>
          <p:cNvSpPr txBox="1">
            <a:spLocks noChangeArrowheads="1"/>
          </p:cNvSpPr>
          <p:nvPr/>
        </p:nvSpPr>
        <p:spPr bwMode="auto">
          <a:xfrm>
            <a:off x="4816493" y="6405586"/>
            <a:ext cx="2036762" cy="309562"/>
          </a:xfrm>
          <a:prstGeom prst="rect">
            <a:avLst/>
          </a:prstGeom>
          <a:solidFill>
            <a:schemeClr val="bg1"/>
          </a:solidFill>
          <a:ln w="9525" algn="ctr">
            <a:solidFill>
              <a:schemeClr val="tx2"/>
            </a:solidFill>
            <a:miter lim="800000"/>
            <a:headEnd/>
            <a:tailEnd/>
          </a:ln>
        </p:spPr>
        <p:txBody>
          <a:bodyPr lIns="90000" tIns="46800" rIns="90000" bIns="46800">
            <a:spAutoFit/>
          </a:bodyPr>
          <a:lstStyle/>
          <a:p>
            <a:pPr algn="ctr" eaLnBrk="0" hangingPunct="0">
              <a:spcBef>
                <a:spcPct val="50000"/>
              </a:spcBef>
            </a:pPr>
            <a:r>
              <a:rPr lang="es-ES_tradnl" sz="700" b="1">
                <a:solidFill>
                  <a:srgbClr val="294800"/>
                </a:solidFill>
              </a:rPr>
              <a:t>Madde 12: </a:t>
            </a:r>
            <a:r>
              <a:rPr lang="tr-TR" sz="700" b="1">
                <a:solidFill>
                  <a:srgbClr val="294800"/>
                </a:solidFill>
              </a:rPr>
              <a:t>İnşaat aşamasından önce </a:t>
            </a:r>
            <a:r>
              <a:rPr lang="es-ES_tradnl" sz="700" b="1">
                <a:solidFill>
                  <a:srgbClr val="294800"/>
                </a:solidFill>
              </a:rPr>
              <a:t/>
            </a:r>
            <a:br>
              <a:rPr lang="es-ES_tradnl" sz="700" b="1">
                <a:solidFill>
                  <a:srgbClr val="294800"/>
                </a:solidFill>
              </a:rPr>
            </a:br>
            <a:r>
              <a:rPr lang="tr-TR" sz="700" b="1">
                <a:solidFill>
                  <a:srgbClr val="294800"/>
                </a:solidFill>
              </a:rPr>
              <a:t>gerekli diğer yapı izinleri</a:t>
            </a:r>
            <a:r>
              <a:rPr lang="es-ES_tradnl" sz="700" b="1">
                <a:solidFill>
                  <a:srgbClr val="294800"/>
                </a:solidFill>
              </a:rPr>
              <a:t> (</a:t>
            </a:r>
            <a:r>
              <a:rPr lang="tr-TR" sz="700" b="1">
                <a:solidFill>
                  <a:srgbClr val="294800"/>
                </a:solidFill>
              </a:rPr>
              <a:t>inşaat gerekli ise</a:t>
            </a:r>
            <a:r>
              <a:rPr lang="es-ES_tradnl" sz="700" b="1">
                <a:solidFill>
                  <a:srgbClr val="294800"/>
                </a:solidFill>
              </a:rPr>
              <a:t>)</a:t>
            </a:r>
            <a:endParaRPr lang="en-US" sz="700" b="1">
              <a:solidFill>
                <a:srgbClr val="294800"/>
              </a:solidFill>
            </a:endParaRPr>
          </a:p>
        </p:txBody>
      </p:sp>
      <p:sp>
        <p:nvSpPr>
          <p:cNvPr id="137" name="Line 193"/>
          <p:cNvSpPr>
            <a:spLocks noChangeShapeType="1"/>
          </p:cNvSpPr>
          <p:nvPr/>
        </p:nvSpPr>
        <p:spPr bwMode="auto">
          <a:xfrm rot="10800000" flipV="1">
            <a:off x="3171843" y="6527823"/>
            <a:ext cx="1644650" cy="0"/>
          </a:xfrm>
          <a:prstGeom prst="line">
            <a:avLst/>
          </a:prstGeom>
          <a:noFill/>
          <a:ln w="17780">
            <a:solidFill>
              <a:srgbClr val="002060"/>
            </a:solidFill>
            <a:prstDash val="dash"/>
            <a:round/>
            <a:headEnd/>
            <a:tailEnd type="triangle" w="med" len="med"/>
          </a:ln>
        </p:spPr>
        <p:txBody>
          <a:bodyPr wrap="none" lIns="90000" tIns="46800" rIns="90000" bIns="46800" anchor="ctr"/>
          <a:lstStyle/>
          <a:p>
            <a:pPr algn="ctr"/>
            <a:endParaRPr lang="es-ES"/>
          </a:p>
        </p:txBody>
      </p:sp>
      <p:sp>
        <p:nvSpPr>
          <p:cNvPr id="138" name="Text Box 113"/>
          <p:cNvSpPr txBox="1">
            <a:spLocks noChangeArrowheads="1"/>
          </p:cNvSpPr>
          <p:nvPr/>
        </p:nvSpPr>
        <p:spPr bwMode="auto">
          <a:xfrm>
            <a:off x="3248043" y="2370161"/>
            <a:ext cx="804862" cy="217487"/>
          </a:xfrm>
          <a:prstGeom prst="rect">
            <a:avLst/>
          </a:prstGeom>
          <a:noFill/>
          <a:ln w="17780">
            <a:noFill/>
            <a:miter lim="800000"/>
            <a:headEnd/>
            <a:tailEnd/>
          </a:ln>
        </p:spPr>
        <p:txBody>
          <a:bodyPr lIns="90000" tIns="46800" rIns="90000" bIns="46800">
            <a:spAutoFit/>
          </a:bodyPr>
          <a:lstStyle/>
          <a:p>
            <a:pPr algn="ctr" eaLnBrk="0" hangingPunct="0"/>
            <a:r>
              <a:rPr lang="en-US" sz="800">
                <a:solidFill>
                  <a:srgbClr val="294800"/>
                </a:solidFill>
              </a:rPr>
              <a:t>10 </a:t>
            </a:r>
            <a:r>
              <a:rPr lang="tr-TR" sz="800">
                <a:solidFill>
                  <a:srgbClr val="294800"/>
                </a:solidFill>
              </a:rPr>
              <a:t>iş günü</a:t>
            </a:r>
            <a:endParaRPr lang="en-US" sz="800">
              <a:solidFill>
                <a:srgbClr val="294800"/>
              </a:solidFill>
            </a:endParaRPr>
          </a:p>
        </p:txBody>
      </p:sp>
      <p:sp>
        <p:nvSpPr>
          <p:cNvPr id="139" name="Text Box 165"/>
          <p:cNvSpPr txBox="1">
            <a:spLocks noChangeArrowheads="1"/>
          </p:cNvSpPr>
          <p:nvPr/>
        </p:nvSpPr>
        <p:spPr bwMode="auto">
          <a:xfrm>
            <a:off x="387368" y="4410098"/>
            <a:ext cx="1654175" cy="341313"/>
          </a:xfrm>
          <a:prstGeom prst="rect">
            <a:avLst/>
          </a:prstGeom>
          <a:solidFill>
            <a:srgbClr val="FFFF00"/>
          </a:solidFill>
          <a:ln w="17780" algn="ctr">
            <a:solidFill>
              <a:schemeClr val="tx1"/>
            </a:solidFill>
            <a:miter lim="800000"/>
            <a:headEnd/>
            <a:tailEnd/>
          </a:ln>
        </p:spPr>
        <p:txBody>
          <a:bodyPr lIns="90000" tIns="46800" rIns="90000" bIns="46800">
            <a:spAutoFit/>
          </a:bodyPr>
          <a:lstStyle/>
          <a:p>
            <a:pPr algn="ctr" eaLnBrk="0" hangingPunct="0"/>
            <a:r>
              <a:rPr lang="es-ES_tradnl" sz="800" b="1">
                <a:solidFill>
                  <a:srgbClr val="294800"/>
                </a:solidFill>
              </a:rPr>
              <a:t>Madde 19: </a:t>
            </a:r>
            <a:r>
              <a:rPr lang="tr-TR" sz="800" b="1">
                <a:solidFill>
                  <a:srgbClr val="294800"/>
                </a:solidFill>
              </a:rPr>
              <a:t>Görüş/itiraz süreci</a:t>
            </a:r>
          </a:p>
          <a:p>
            <a:pPr algn="ctr" eaLnBrk="0" hangingPunct="0"/>
            <a:r>
              <a:rPr lang="tr-TR" sz="800" b="1">
                <a:solidFill>
                  <a:srgbClr val="294800"/>
                </a:solidFill>
              </a:rPr>
              <a:t>Yetkili İdareler</a:t>
            </a:r>
            <a:r>
              <a:rPr lang="es-ES_tradnl" sz="800" b="1">
                <a:solidFill>
                  <a:srgbClr val="294800"/>
                </a:solidFill>
              </a:rPr>
              <a:t> &amp; </a:t>
            </a:r>
            <a:r>
              <a:rPr lang="tr-TR" sz="800" b="1">
                <a:solidFill>
                  <a:srgbClr val="294800"/>
                </a:solidFill>
              </a:rPr>
              <a:t>Halk</a:t>
            </a:r>
            <a:endParaRPr lang="en-US" sz="800" b="1">
              <a:solidFill>
                <a:srgbClr val="294800"/>
              </a:solidFill>
            </a:endParaRPr>
          </a:p>
        </p:txBody>
      </p:sp>
      <p:sp>
        <p:nvSpPr>
          <p:cNvPr id="140" name="Line 192"/>
          <p:cNvSpPr>
            <a:spLocks noChangeShapeType="1"/>
          </p:cNvSpPr>
          <p:nvPr/>
        </p:nvSpPr>
        <p:spPr bwMode="auto">
          <a:xfrm flipH="1" flipV="1">
            <a:off x="2020905" y="4568848"/>
            <a:ext cx="1325563" cy="0"/>
          </a:xfrm>
          <a:prstGeom prst="line">
            <a:avLst/>
          </a:prstGeom>
          <a:noFill/>
          <a:ln w="17780">
            <a:solidFill>
              <a:srgbClr val="000080"/>
            </a:solidFill>
            <a:prstDash val="dash"/>
            <a:round/>
            <a:headEnd/>
            <a:tailEnd type="triangle" w="med" len="med"/>
          </a:ln>
        </p:spPr>
        <p:txBody>
          <a:bodyPr wrap="none" lIns="90000" tIns="46800" rIns="90000" bIns="46800" anchor="ctr"/>
          <a:lstStyle/>
          <a:p>
            <a:pPr algn="ctr"/>
            <a:endParaRPr lang="es-ES"/>
          </a:p>
        </p:txBody>
      </p:sp>
      <p:sp>
        <p:nvSpPr>
          <p:cNvPr id="141" name="Text Box 113"/>
          <p:cNvSpPr txBox="1">
            <a:spLocks noChangeArrowheads="1"/>
          </p:cNvSpPr>
          <p:nvPr/>
        </p:nvSpPr>
        <p:spPr bwMode="auto">
          <a:xfrm>
            <a:off x="2279668" y="4545036"/>
            <a:ext cx="714375" cy="217487"/>
          </a:xfrm>
          <a:prstGeom prst="rect">
            <a:avLst/>
          </a:prstGeom>
          <a:noFill/>
          <a:ln w="17780">
            <a:noFill/>
            <a:miter lim="800000"/>
            <a:headEnd/>
            <a:tailEnd/>
          </a:ln>
        </p:spPr>
        <p:txBody>
          <a:bodyPr lIns="90000" tIns="46800" rIns="90000" bIns="46800">
            <a:spAutoFit/>
          </a:bodyPr>
          <a:lstStyle/>
          <a:p>
            <a:pPr algn="ctr" eaLnBrk="0" hangingPunct="0">
              <a:spcBef>
                <a:spcPct val="50000"/>
              </a:spcBef>
            </a:pPr>
            <a:r>
              <a:rPr lang="en-US" sz="800">
                <a:solidFill>
                  <a:srgbClr val="294800"/>
                </a:solidFill>
              </a:rPr>
              <a:t>15 </a:t>
            </a:r>
            <a:r>
              <a:rPr lang="tr-TR" sz="800">
                <a:solidFill>
                  <a:srgbClr val="294800"/>
                </a:solidFill>
              </a:rPr>
              <a:t>iş günü</a:t>
            </a:r>
            <a:endParaRPr lang="en-US" sz="800">
              <a:solidFill>
                <a:srgbClr val="294800"/>
              </a:solidFill>
            </a:endParaRPr>
          </a:p>
        </p:txBody>
      </p:sp>
      <p:sp>
        <p:nvSpPr>
          <p:cNvPr id="142" name="Line 192"/>
          <p:cNvSpPr>
            <a:spLocks noChangeShapeType="1"/>
          </p:cNvSpPr>
          <p:nvPr/>
        </p:nvSpPr>
        <p:spPr bwMode="auto">
          <a:xfrm flipH="1" flipV="1">
            <a:off x="2487630" y="4859361"/>
            <a:ext cx="855663" cy="0"/>
          </a:xfrm>
          <a:prstGeom prst="line">
            <a:avLst/>
          </a:prstGeom>
          <a:noFill/>
          <a:ln w="17780">
            <a:solidFill>
              <a:srgbClr val="000080"/>
            </a:solidFill>
            <a:prstDash val="dash"/>
            <a:round/>
            <a:headEnd/>
            <a:tailEnd type="triangle" w="med" len="med"/>
          </a:ln>
        </p:spPr>
        <p:txBody>
          <a:bodyPr wrap="none" lIns="90000" tIns="46800" rIns="90000" bIns="46800" anchor="ctr"/>
          <a:lstStyle/>
          <a:p>
            <a:pPr algn="ctr"/>
            <a:endParaRPr lang="es-ES"/>
          </a:p>
        </p:txBody>
      </p:sp>
      <p:sp>
        <p:nvSpPr>
          <p:cNvPr id="143" name="Text Box 113"/>
          <p:cNvSpPr txBox="1">
            <a:spLocks noChangeArrowheads="1"/>
          </p:cNvSpPr>
          <p:nvPr/>
        </p:nvSpPr>
        <p:spPr bwMode="auto">
          <a:xfrm>
            <a:off x="2649555" y="4833961"/>
            <a:ext cx="714375" cy="217487"/>
          </a:xfrm>
          <a:prstGeom prst="rect">
            <a:avLst/>
          </a:prstGeom>
          <a:noFill/>
          <a:ln w="17780">
            <a:noFill/>
            <a:miter lim="800000"/>
            <a:headEnd/>
            <a:tailEnd/>
          </a:ln>
        </p:spPr>
        <p:txBody>
          <a:bodyPr lIns="90000" tIns="46800" rIns="90000" bIns="46800">
            <a:spAutoFit/>
          </a:bodyPr>
          <a:lstStyle/>
          <a:p>
            <a:pPr algn="ctr" eaLnBrk="0" hangingPunct="0">
              <a:spcBef>
                <a:spcPct val="50000"/>
              </a:spcBef>
            </a:pPr>
            <a:r>
              <a:rPr lang="en-US" sz="800">
                <a:solidFill>
                  <a:srgbClr val="294800"/>
                </a:solidFill>
              </a:rPr>
              <a:t>5 </a:t>
            </a:r>
            <a:r>
              <a:rPr lang="tr-TR" sz="800">
                <a:solidFill>
                  <a:srgbClr val="294800"/>
                </a:solidFill>
              </a:rPr>
              <a:t>iş günü</a:t>
            </a:r>
            <a:endParaRPr lang="en-US" sz="800">
              <a:solidFill>
                <a:srgbClr val="294800"/>
              </a:solidFill>
            </a:endParaRPr>
          </a:p>
        </p:txBody>
      </p:sp>
      <p:sp>
        <p:nvSpPr>
          <p:cNvPr id="195" name="Text Box 176"/>
          <p:cNvSpPr txBox="1">
            <a:spLocks noChangeArrowheads="1"/>
          </p:cNvSpPr>
          <p:nvPr/>
        </p:nvSpPr>
        <p:spPr bwMode="auto">
          <a:xfrm>
            <a:off x="600093" y="4802211"/>
            <a:ext cx="1874837" cy="341312"/>
          </a:xfrm>
          <a:prstGeom prst="rect">
            <a:avLst/>
          </a:prstGeom>
          <a:solidFill>
            <a:srgbClr val="FF6600"/>
          </a:solidFill>
          <a:ln w="17780" algn="ctr">
            <a:solidFill>
              <a:schemeClr val="tx2"/>
            </a:solidFill>
            <a:miter lim="800000"/>
            <a:headEnd/>
            <a:tailEnd/>
          </a:ln>
        </p:spPr>
        <p:txBody>
          <a:bodyPr lIns="90000" tIns="46800" rIns="90000" bIns="46800">
            <a:spAutoFit/>
          </a:bodyPr>
          <a:lstStyle/>
          <a:p>
            <a:pPr algn="ctr" eaLnBrk="0" hangingPunct="0">
              <a:spcBef>
                <a:spcPct val="50000"/>
              </a:spcBef>
            </a:pPr>
            <a:r>
              <a:rPr lang="es-ES_tradnl" sz="800" b="1">
                <a:solidFill>
                  <a:schemeClr val="bg1"/>
                </a:solidFill>
              </a:rPr>
              <a:t>Madde 19: </a:t>
            </a:r>
            <a:r>
              <a:rPr lang="tr-TR" sz="800" b="1">
                <a:solidFill>
                  <a:schemeClr val="bg1"/>
                </a:solidFill>
              </a:rPr>
              <a:t>İddiaların konuyla ilgili yetkili makamlara  iletilmesi</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sp>
        <p:nvSpPr>
          <p:cNvPr id="67" name="Line 29"/>
          <p:cNvSpPr>
            <a:spLocks noChangeShapeType="1"/>
          </p:cNvSpPr>
          <p:nvPr/>
        </p:nvSpPr>
        <p:spPr bwMode="auto">
          <a:xfrm>
            <a:off x="4000489" y="652444"/>
            <a:ext cx="0" cy="96838"/>
          </a:xfrm>
          <a:prstGeom prst="line">
            <a:avLst/>
          </a:prstGeom>
          <a:noFill/>
          <a:ln w="17780">
            <a:solidFill>
              <a:srgbClr val="000080"/>
            </a:solidFill>
            <a:round/>
            <a:headEnd/>
            <a:tailEnd type="triangle" w="med" len="med"/>
          </a:ln>
        </p:spPr>
        <p:txBody>
          <a:bodyPr wrap="none" lIns="90000" tIns="46800" rIns="90000" bIns="46800" anchor="ctr"/>
          <a:lstStyle/>
          <a:p>
            <a:endParaRPr lang="es-ES"/>
          </a:p>
        </p:txBody>
      </p:sp>
      <p:sp>
        <p:nvSpPr>
          <p:cNvPr id="68" name="Text Box 31"/>
          <p:cNvSpPr txBox="1">
            <a:spLocks noChangeArrowheads="1"/>
          </p:cNvSpPr>
          <p:nvPr/>
        </p:nvSpPr>
        <p:spPr bwMode="auto">
          <a:xfrm>
            <a:off x="1978014" y="3481369"/>
            <a:ext cx="5329238" cy="217488"/>
          </a:xfrm>
          <a:prstGeom prst="rect">
            <a:avLst/>
          </a:prstGeom>
          <a:solidFill>
            <a:schemeClr val="bg1"/>
          </a:solidFill>
          <a:ln w="17780" algn="ctr">
            <a:solidFill>
              <a:schemeClr val="tx2"/>
            </a:solidFill>
            <a:miter lim="800000"/>
            <a:headEnd/>
            <a:tailEnd/>
          </a:ln>
        </p:spPr>
        <p:txBody>
          <a:bodyPr lIns="90000" tIns="46800" rIns="90000" bIns="46800">
            <a:spAutoFit/>
          </a:bodyPr>
          <a:lstStyle/>
          <a:p>
            <a:pPr eaLnBrk="0" hangingPunct="0">
              <a:spcBef>
                <a:spcPct val="50000"/>
              </a:spcBef>
            </a:pPr>
            <a:r>
              <a:rPr lang="tr-TR" sz="800" b="1"/>
              <a:t>Faaliyetin başlayabilmesi için yapı kullanım izni</a:t>
            </a:r>
            <a:r>
              <a:rPr lang="es-ES_tradnl" sz="800" b="1"/>
              <a:t> &amp;</a:t>
            </a:r>
            <a:r>
              <a:rPr lang="tr-TR" sz="800" b="1"/>
              <a:t> diğer çevre-dışı konulara ilişkin izinler – GEREKLİ İSE</a:t>
            </a:r>
            <a:endParaRPr lang="en-US" sz="800" b="1"/>
          </a:p>
        </p:txBody>
      </p:sp>
      <p:sp>
        <p:nvSpPr>
          <p:cNvPr id="69" name="Text Box 38"/>
          <p:cNvSpPr txBox="1">
            <a:spLocks noChangeArrowheads="1"/>
          </p:cNvSpPr>
          <p:nvPr/>
        </p:nvSpPr>
        <p:spPr bwMode="auto">
          <a:xfrm>
            <a:off x="2824152" y="1438257"/>
            <a:ext cx="3417887" cy="217487"/>
          </a:xfrm>
          <a:prstGeom prst="rect">
            <a:avLst/>
          </a:prstGeom>
          <a:solidFill>
            <a:srgbClr val="FFCCCC"/>
          </a:solidFill>
          <a:ln w="17780" algn="ctr">
            <a:solidFill>
              <a:schemeClr val="tx2"/>
            </a:solidFill>
            <a:miter lim="800000"/>
            <a:headEnd/>
            <a:tailEnd/>
          </a:ln>
        </p:spPr>
        <p:txBody>
          <a:bodyPr lIns="90000" tIns="46800" rIns="90000" bIns="46800">
            <a:spAutoFit/>
          </a:bodyPr>
          <a:lstStyle/>
          <a:p>
            <a:pPr eaLnBrk="0" hangingPunct="0">
              <a:spcBef>
                <a:spcPct val="50000"/>
              </a:spcBef>
            </a:pPr>
            <a:r>
              <a:rPr lang="es-ES_tradnl" sz="800" b="1"/>
              <a:t>Entegre Çevre İzni </a:t>
            </a:r>
            <a:r>
              <a:rPr lang="tr-TR" sz="800" b="1"/>
              <a:t>ile uygunluğun kontrolü</a:t>
            </a:r>
            <a:endParaRPr lang="en-US" sz="800"/>
          </a:p>
        </p:txBody>
      </p:sp>
      <p:sp>
        <p:nvSpPr>
          <p:cNvPr id="70" name="Line 44"/>
          <p:cNvSpPr>
            <a:spLocks noChangeShapeType="1"/>
          </p:cNvSpPr>
          <p:nvPr/>
        </p:nvSpPr>
        <p:spPr bwMode="auto">
          <a:xfrm>
            <a:off x="3925877" y="3309919"/>
            <a:ext cx="0" cy="149225"/>
          </a:xfrm>
          <a:prstGeom prst="line">
            <a:avLst/>
          </a:prstGeom>
          <a:noFill/>
          <a:ln w="17780">
            <a:solidFill>
              <a:srgbClr val="000080"/>
            </a:solidFill>
            <a:round/>
            <a:headEnd/>
            <a:tailEnd type="triangle" w="med" len="med"/>
          </a:ln>
        </p:spPr>
        <p:txBody>
          <a:bodyPr wrap="none" lIns="90000" tIns="46800" rIns="90000" bIns="46800" anchor="ctr"/>
          <a:lstStyle/>
          <a:p>
            <a:endParaRPr lang="es-ES"/>
          </a:p>
        </p:txBody>
      </p:sp>
      <p:sp>
        <p:nvSpPr>
          <p:cNvPr id="71" name="Line 48"/>
          <p:cNvSpPr>
            <a:spLocks noChangeShapeType="1"/>
          </p:cNvSpPr>
          <p:nvPr/>
        </p:nvSpPr>
        <p:spPr bwMode="auto">
          <a:xfrm>
            <a:off x="5051414" y="1693844"/>
            <a:ext cx="481013" cy="82550"/>
          </a:xfrm>
          <a:prstGeom prst="line">
            <a:avLst/>
          </a:prstGeom>
          <a:noFill/>
          <a:ln w="17780">
            <a:solidFill>
              <a:srgbClr val="002060"/>
            </a:solidFill>
            <a:round/>
            <a:headEnd/>
            <a:tailEnd type="triangle" w="med" len="med"/>
          </a:ln>
        </p:spPr>
        <p:txBody>
          <a:bodyPr wrap="none" lIns="90000" tIns="46800" rIns="90000" bIns="46800" anchor="ctr"/>
          <a:lstStyle/>
          <a:p>
            <a:endParaRPr lang="es-ES"/>
          </a:p>
        </p:txBody>
      </p:sp>
      <p:sp>
        <p:nvSpPr>
          <p:cNvPr id="72" name="Text Box 55"/>
          <p:cNvSpPr txBox="1">
            <a:spLocks noChangeArrowheads="1"/>
          </p:cNvSpPr>
          <p:nvPr/>
        </p:nvSpPr>
        <p:spPr bwMode="auto">
          <a:xfrm>
            <a:off x="4859327" y="1831957"/>
            <a:ext cx="1320800" cy="217487"/>
          </a:xfrm>
          <a:prstGeom prst="rect">
            <a:avLst/>
          </a:prstGeom>
          <a:solidFill>
            <a:srgbClr val="FFCCCC"/>
          </a:solidFill>
          <a:ln w="17780" algn="ctr">
            <a:solidFill>
              <a:srgbClr val="294800"/>
            </a:solidFill>
            <a:miter lim="800000"/>
            <a:headEnd/>
            <a:tailEnd/>
          </a:ln>
        </p:spPr>
        <p:txBody>
          <a:bodyPr lIns="90000" tIns="46800" rIns="90000" bIns="46800">
            <a:spAutoFit/>
          </a:bodyPr>
          <a:lstStyle/>
          <a:p>
            <a:pPr eaLnBrk="0" hangingPunct="0">
              <a:spcBef>
                <a:spcPct val="50000"/>
              </a:spcBef>
            </a:pPr>
            <a:r>
              <a:rPr lang="tr-TR" sz="800" b="1"/>
              <a:t>Olumsuz (uygun değil)</a:t>
            </a:r>
            <a:endParaRPr lang="en-US" sz="800" b="1"/>
          </a:p>
        </p:txBody>
      </p:sp>
      <p:sp>
        <p:nvSpPr>
          <p:cNvPr id="73" name="Text Box 57"/>
          <p:cNvSpPr txBox="1">
            <a:spLocks noChangeArrowheads="1"/>
          </p:cNvSpPr>
          <p:nvPr/>
        </p:nvSpPr>
        <p:spPr bwMode="auto">
          <a:xfrm>
            <a:off x="6750039" y="1938319"/>
            <a:ext cx="1108075" cy="463550"/>
          </a:xfrm>
          <a:prstGeom prst="rect">
            <a:avLst/>
          </a:prstGeom>
          <a:solidFill>
            <a:schemeClr val="bg1"/>
          </a:solidFill>
          <a:ln w="17780">
            <a:solidFill>
              <a:schemeClr val="tx1"/>
            </a:solidFill>
            <a:miter lim="800000"/>
            <a:headEnd/>
            <a:tailEnd/>
          </a:ln>
        </p:spPr>
        <p:txBody>
          <a:bodyPr lIns="90000" tIns="46800" rIns="90000" bIns="46800">
            <a:spAutoFit/>
          </a:bodyPr>
          <a:lstStyle/>
          <a:p>
            <a:pPr eaLnBrk="0" hangingPunct="0">
              <a:spcBef>
                <a:spcPct val="50000"/>
              </a:spcBef>
            </a:pPr>
            <a:r>
              <a:rPr lang="tr-TR" sz="800">
                <a:solidFill>
                  <a:srgbClr val="294800"/>
                </a:solidFill>
              </a:rPr>
              <a:t>Gerekli değişiklikler için </a:t>
            </a:r>
            <a:r>
              <a:rPr lang="es-ES_tradnl" sz="800">
                <a:solidFill>
                  <a:srgbClr val="294800"/>
                </a:solidFill>
              </a:rPr>
              <a:t>4 ay (yeni) / 1 y</a:t>
            </a:r>
            <a:r>
              <a:rPr lang="tr-TR" sz="800">
                <a:solidFill>
                  <a:srgbClr val="294800"/>
                </a:solidFill>
              </a:rPr>
              <a:t>ıl (mevcut işletme)</a:t>
            </a:r>
            <a:endParaRPr lang="en-US" sz="800">
              <a:solidFill>
                <a:srgbClr val="294800"/>
              </a:solidFill>
            </a:endParaRPr>
          </a:p>
        </p:txBody>
      </p:sp>
      <p:sp>
        <p:nvSpPr>
          <p:cNvPr id="74" name="Text Box 63"/>
          <p:cNvSpPr txBox="1">
            <a:spLocks noChangeArrowheads="1"/>
          </p:cNvSpPr>
          <p:nvPr/>
        </p:nvSpPr>
        <p:spPr bwMode="auto">
          <a:xfrm rot="16200000">
            <a:off x="2101046" y="1566050"/>
            <a:ext cx="850900" cy="217487"/>
          </a:xfrm>
          <a:prstGeom prst="rect">
            <a:avLst/>
          </a:prstGeom>
          <a:noFill/>
          <a:ln w="17780" algn="ctr">
            <a:noFill/>
            <a:miter lim="800000"/>
            <a:headEnd/>
            <a:tailEnd/>
          </a:ln>
        </p:spPr>
        <p:txBody>
          <a:bodyPr lIns="90000" tIns="46800" rIns="90000" bIns="46800">
            <a:spAutoFit/>
          </a:bodyPr>
          <a:lstStyle/>
          <a:p>
            <a:r>
              <a:rPr lang="es-ES_tradnl" sz="800"/>
              <a:t>30 </a:t>
            </a:r>
            <a:r>
              <a:rPr lang="tr-TR" sz="800"/>
              <a:t>iş günü</a:t>
            </a:r>
            <a:endParaRPr lang="en-US" sz="800"/>
          </a:p>
        </p:txBody>
      </p:sp>
      <p:sp>
        <p:nvSpPr>
          <p:cNvPr id="75" name="Text Box 51"/>
          <p:cNvSpPr txBox="1">
            <a:spLocks noChangeArrowheads="1"/>
          </p:cNvSpPr>
          <p:nvPr/>
        </p:nvSpPr>
        <p:spPr bwMode="auto">
          <a:xfrm>
            <a:off x="4348152" y="2271694"/>
            <a:ext cx="965200" cy="217488"/>
          </a:xfrm>
          <a:prstGeom prst="rect">
            <a:avLst/>
          </a:prstGeom>
          <a:solidFill>
            <a:srgbClr val="FFCCCC"/>
          </a:solidFill>
          <a:ln w="17780" algn="ctr">
            <a:solidFill>
              <a:srgbClr val="294800"/>
            </a:solidFill>
            <a:miter lim="800000"/>
            <a:headEnd/>
            <a:tailEnd/>
          </a:ln>
        </p:spPr>
        <p:txBody>
          <a:bodyPr lIns="90000" tIns="46800" rIns="90000" bIns="46800">
            <a:spAutoFit/>
          </a:bodyPr>
          <a:lstStyle/>
          <a:p>
            <a:pPr eaLnBrk="0" hangingPunct="0">
              <a:spcBef>
                <a:spcPct val="50000"/>
              </a:spcBef>
            </a:pPr>
            <a:r>
              <a:rPr lang="tr-TR" sz="800" b="1"/>
              <a:t>Olumlu</a:t>
            </a:r>
            <a:endParaRPr lang="en-US" sz="800" b="1"/>
          </a:p>
        </p:txBody>
      </p:sp>
      <p:sp>
        <p:nvSpPr>
          <p:cNvPr id="76" name="Line 53"/>
          <p:cNvSpPr>
            <a:spLocks noChangeShapeType="1"/>
          </p:cNvSpPr>
          <p:nvPr/>
        </p:nvSpPr>
        <p:spPr bwMode="auto">
          <a:xfrm flipH="1">
            <a:off x="4989502" y="2058969"/>
            <a:ext cx="587375" cy="152400"/>
          </a:xfrm>
          <a:prstGeom prst="line">
            <a:avLst/>
          </a:prstGeom>
          <a:noFill/>
          <a:ln w="17780">
            <a:solidFill>
              <a:srgbClr val="002060"/>
            </a:solidFill>
            <a:round/>
            <a:headEnd/>
            <a:tailEnd type="triangle" w="med" len="med"/>
          </a:ln>
        </p:spPr>
        <p:txBody>
          <a:bodyPr wrap="none" lIns="90000" tIns="46800" rIns="90000" bIns="46800" anchor="ctr"/>
          <a:lstStyle/>
          <a:p>
            <a:endParaRPr lang="es-ES"/>
          </a:p>
        </p:txBody>
      </p:sp>
      <p:sp>
        <p:nvSpPr>
          <p:cNvPr id="77" name="Line 48"/>
          <p:cNvSpPr>
            <a:spLocks noChangeShapeType="1"/>
          </p:cNvSpPr>
          <p:nvPr/>
        </p:nvSpPr>
        <p:spPr bwMode="auto">
          <a:xfrm>
            <a:off x="5678477" y="2068494"/>
            <a:ext cx="481012" cy="152400"/>
          </a:xfrm>
          <a:prstGeom prst="line">
            <a:avLst/>
          </a:prstGeom>
          <a:noFill/>
          <a:ln w="17780">
            <a:solidFill>
              <a:srgbClr val="002060"/>
            </a:solidFill>
            <a:round/>
            <a:headEnd/>
            <a:tailEnd type="triangle" w="med" len="med"/>
          </a:ln>
        </p:spPr>
        <p:txBody>
          <a:bodyPr wrap="none" lIns="90000" tIns="46800" rIns="90000" bIns="46800" anchor="ctr"/>
          <a:lstStyle/>
          <a:p>
            <a:endParaRPr lang="es-ES"/>
          </a:p>
        </p:txBody>
      </p:sp>
      <p:sp>
        <p:nvSpPr>
          <p:cNvPr id="78" name="Text Box 55"/>
          <p:cNvSpPr txBox="1">
            <a:spLocks noChangeArrowheads="1"/>
          </p:cNvSpPr>
          <p:nvPr/>
        </p:nvSpPr>
        <p:spPr bwMode="auto">
          <a:xfrm>
            <a:off x="5519727" y="2271694"/>
            <a:ext cx="1092200" cy="217488"/>
          </a:xfrm>
          <a:prstGeom prst="rect">
            <a:avLst/>
          </a:prstGeom>
          <a:solidFill>
            <a:srgbClr val="FFCCCC"/>
          </a:solidFill>
          <a:ln w="17780" algn="ctr">
            <a:solidFill>
              <a:srgbClr val="294800"/>
            </a:solidFill>
            <a:miter lim="800000"/>
            <a:headEnd/>
            <a:tailEnd/>
          </a:ln>
        </p:spPr>
        <p:txBody>
          <a:bodyPr lIns="90000" tIns="46800" rIns="90000" bIns="46800">
            <a:spAutoFit/>
          </a:bodyPr>
          <a:lstStyle/>
          <a:p>
            <a:pPr eaLnBrk="0" hangingPunct="0">
              <a:spcBef>
                <a:spcPct val="50000"/>
              </a:spcBef>
            </a:pPr>
            <a:r>
              <a:rPr lang="tr-TR" sz="800" b="1"/>
              <a:t>Olumsuz</a:t>
            </a:r>
            <a:endParaRPr lang="en-US" sz="800" b="1"/>
          </a:p>
        </p:txBody>
      </p:sp>
      <p:sp>
        <p:nvSpPr>
          <p:cNvPr id="79" name="Line 193"/>
          <p:cNvSpPr>
            <a:spLocks noChangeShapeType="1"/>
          </p:cNvSpPr>
          <p:nvPr/>
        </p:nvSpPr>
        <p:spPr bwMode="auto">
          <a:xfrm flipV="1">
            <a:off x="6142027" y="2085957"/>
            <a:ext cx="600075" cy="0"/>
          </a:xfrm>
          <a:prstGeom prst="line">
            <a:avLst/>
          </a:prstGeom>
          <a:noFill/>
          <a:ln w="17780">
            <a:solidFill>
              <a:srgbClr val="002060"/>
            </a:solidFill>
            <a:prstDash val="dash"/>
            <a:round/>
            <a:headEnd/>
            <a:tailEnd type="triangle" w="med" len="med"/>
          </a:ln>
        </p:spPr>
        <p:txBody>
          <a:bodyPr wrap="none" lIns="90000" tIns="46800" rIns="90000" bIns="46800" anchor="ctr"/>
          <a:lstStyle/>
          <a:p>
            <a:endParaRPr lang="es-ES"/>
          </a:p>
        </p:txBody>
      </p:sp>
      <p:sp>
        <p:nvSpPr>
          <p:cNvPr id="80" name="Text Box 7"/>
          <p:cNvSpPr txBox="1">
            <a:spLocks noChangeArrowheads="1"/>
          </p:cNvSpPr>
          <p:nvPr/>
        </p:nvSpPr>
        <p:spPr bwMode="auto">
          <a:xfrm>
            <a:off x="2771764" y="2647932"/>
            <a:ext cx="2298700" cy="217487"/>
          </a:xfrm>
          <a:prstGeom prst="rect">
            <a:avLst/>
          </a:prstGeom>
          <a:solidFill>
            <a:srgbClr val="FF6600"/>
          </a:solidFill>
          <a:ln w="17780" algn="ctr">
            <a:solidFill>
              <a:schemeClr val="tx2"/>
            </a:solidFill>
            <a:miter lim="800000"/>
            <a:headEnd/>
            <a:tailEnd/>
          </a:ln>
        </p:spPr>
        <p:txBody>
          <a:bodyPr lIns="90000" tIns="46800" rIns="90000" bIns="46800">
            <a:spAutoFit/>
          </a:bodyPr>
          <a:lstStyle/>
          <a:p>
            <a:pPr eaLnBrk="0" hangingPunct="0">
              <a:spcBef>
                <a:spcPct val="50000"/>
              </a:spcBef>
            </a:pPr>
            <a:r>
              <a:rPr lang="es-ES_tradnl" sz="800" b="1">
                <a:solidFill>
                  <a:schemeClr val="bg1"/>
                </a:solidFill>
              </a:rPr>
              <a:t>Uygunluk </a:t>
            </a:r>
            <a:r>
              <a:rPr lang="tr-TR" sz="800" b="1">
                <a:solidFill>
                  <a:schemeClr val="bg1"/>
                </a:solidFill>
              </a:rPr>
              <a:t>Yazısı</a:t>
            </a:r>
            <a:endParaRPr lang="en-US" sz="800" b="1">
              <a:solidFill>
                <a:schemeClr val="bg1"/>
              </a:solidFill>
            </a:endParaRPr>
          </a:p>
        </p:txBody>
      </p:sp>
      <p:sp>
        <p:nvSpPr>
          <p:cNvPr id="81" name="Text Box 16"/>
          <p:cNvSpPr txBox="1">
            <a:spLocks noChangeArrowheads="1"/>
          </p:cNvSpPr>
          <p:nvPr/>
        </p:nvSpPr>
        <p:spPr bwMode="auto">
          <a:xfrm>
            <a:off x="2908289" y="3074969"/>
            <a:ext cx="1947863" cy="217488"/>
          </a:xfrm>
          <a:prstGeom prst="rect">
            <a:avLst/>
          </a:prstGeom>
          <a:solidFill>
            <a:srgbClr val="FF6600"/>
          </a:solidFill>
          <a:ln w="17780" algn="ctr">
            <a:solidFill>
              <a:schemeClr val="tx2"/>
            </a:solidFill>
            <a:miter lim="800000"/>
            <a:headEnd/>
            <a:tailEnd/>
          </a:ln>
        </p:spPr>
        <p:txBody>
          <a:bodyPr lIns="90000" tIns="46800" rIns="90000" bIns="46800">
            <a:spAutoFit/>
          </a:bodyPr>
          <a:lstStyle/>
          <a:p>
            <a:pPr eaLnBrk="0" hangingPunct="0">
              <a:spcBef>
                <a:spcPct val="50000"/>
              </a:spcBef>
            </a:pPr>
            <a:r>
              <a:rPr lang="tr-TR" sz="800" b="1">
                <a:solidFill>
                  <a:schemeClr val="bg1"/>
                </a:solidFill>
              </a:rPr>
              <a:t>İşletmeciye bildirim</a:t>
            </a:r>
            <a:endParaRPr lang="en-US" sz="800" b="1">
              <a:solidFill>
                <a:schemeClr val="bg1"/>
              </a:solidFill>
            </a:endParaRPr>
          </a:p>
        </p:txBody>
      </p:sp>
      <p:sp>
        <p:nvSpPr>
          <p:cNvPr id="82" name="Line 17"/>
          <p:cNvSpPr>
            <a:spLocks noChangeShapeType="1"/>
          </p:cNvSpPr>
          <p:nvPr/>
        </p:nvSpPr>
        <p:spPr bwMode="auto">
          <a:xfrm>
            <a:off x="3927464" y="2895582"/>
            <a:ext cx="0" cy="176212"/>
          </a:xfrm>
          <a:prstGeom prst="line">
            <a:avLst/>
          </a:prstGeom>
          <a:noFill/>
          <a:ln w="17780">
            <a:solidFill>
              <a:srgbClr val="000080"/>
            </a:solidFill>
            <a:round/>
            <a:headEnd/>
            <a:tailEnd type="triangle" w="med" len="med"/>
          </a:ln>
        </p:spPr>
        <p:txBody>
          <a:bodyPr wrap="none" lIns="90000" tIns="46800" rIns="90000" bIns="46800" anchor="ctr"/>
          <a:lstStyle/>
          <a:p>
            <a:endParaRPr lang="es-ES"/>
          </a:p>
        </p:txBody>
      </p:sp>
      <p:sp>
        <p:nvSpPr>
          <p:cNvPr id="83" name="Line 53"/>
          <p:cNvSpPr>
            <a:spLocks noChangeShapeType="1"/>
          </p:cNvSpPr>
          <p:nvPr/>
        </p:nvSpPr>
        <p:spPr bwMode="auto">
          <a:xfrm flipH="1">
            <a:off x="4213214" y="2503469"/>
            <a:ext cx="633413" cy="107950"/>
          </a:xfrm>
          <a:prstGeom prst="line">
            <a:avLst/>
          </a:prstGeom>
          <a:noFill/>
          <a:ln w="17780">
            <a:solidFill>
              <a:srgbClr val="002060"/>
            </a:solidFill>
            <a:round/>
            <a:headEnd/>
            <a:tailEnd type="triangle" w="med" len="med"/>
          </a:ln>
        </p:spPr>
        <p:txBody>
          <a:bodyPr wrap="none" lIns="90000" tIns="46800" rIns="90000" bIns="46800" anchor="ctr"/>
          <a:lstStyle/>
          <a:p>
            <a:endParaRPr lang="es-ES"/>
          </a:p>
        </p:txBody>
      </p:sp>
      <p:sp>
        <p:nvSpPr>
          <p:cNvPr id="84" name="103 CuadroTexto"/>
          <p:cNvSpPr txBox="1">
            <a:spLocks noChangeArrowheads="1"/>
          </p:cNvSpPr>
          <p:nvPr/>
        </p:nvSpPr>
        <p:spPr bwMode="auto">
          <a:xfrm>
            <a:off x="3000364" y="785794"/>
            <a:ext cx="2428875" cy="215900"/>
          </a:xfrm>
          <a:prstGeom prst="rect">
            <a:avLst/>
          </a:prstGeom>
          <a:solidFill>
            <a:srgbClr val="0070C0"/>
          </a:solidFill>
          <a:ln w="9525">
            <a:solidFill>
              <a:schemeClr val="tx1"/>
            </a:solidFill>
            <a:miter lim="800000"/>
            <a:headEnd/>
            <a:tailEnd/>
          </a:ln>
        </p:spPr>
        <p:txBody>
          <a:bodyPr>
            <a:spAutoFit/>
          </a:bodyPr>
          <a:lstStyle/>
          <a:p>
            <a:r>
              <a:rPr lang="tr-TR" sz="800" b="1">
                <a:solidFill>
                  <a:schemeClr val="bg1"/>
                </a:solidFill>
              </a:rPr>
              <a:t>İşletmenin inşaası / k</a:t>
            </a:r>
            <a:r>
              <a:rPr lang="es-ES_tradnl" sz="800" b="1">
                <a:solidFill>
                  <a:schemeClr val="bg1"/>
                </a:solidFill>
              </a:rPr>
              <a:t>urulumu</a:t>
            </a:r>
            <a:r>
              <a:rPr lang="tr-TR" sz="800" b="1">
                <a:solidFill>
                  <a:schemeClr val="bg1"/>
                </a:solidFill>
              </a:rPr>
              <a:t> / yenilenmesi</a:t>
            </a:r>
            <a:endParaRPr lang="es-ES" sz="800" b="1">
              <a:solidFill>
                <a:schemeClr val="bg1"/>
              </a:solidFill>
            </a:endParaRPr>
          </a:p>
        </p:txBody>
      </p:sp>
      <p:sp>
        <p:nvSpPr>
          <p:cNvPr id="85" name="105 CuadroTexto"/>
          <p:cNvSpPr txBox="1">
            <a:spLocks noChangeArrowheads="1"/>
          </p:cNvSpPr>
          <p:nvPr/>
        </p:nvSpPr>
        <p:spPr bwMode="auto">
          <a:xfrm>
            <a:off x="3000364" y="1114407"/>
            <a:ext cx="2714625" cy="215900"/>
          </a:xfrm>
          <a:prstGeom prst="rect">
            <a:avLst/>
          </a:prstGeom>
          <a:solidFill>
            <a:srgbClr val="0070C0"/>
          </a:solidFill>
          <a:ln w="9525">
            <a:solidFill>
              <a:schemeClr val="tx1"/>
            </a:solidFill>
            <a:miter lim="800000"/>
            <a:headEnd/>
            <a:tailEnd/>
          </a:ln>
        </p:spPr>
        <p:txBody>
          <a:bodyPr>
            <a:spAutoFit/>
          </a:bodyPr>
          <a:lstStyle/>
          <a:p>
            <a:r>
              <a:rPr lang="es-ES_tradnl" sz="800" b="1">
                <a:solidFill>
                  <a:schemeClr val="bg1"/>
                </a:solidFill>
              </a:rPr>
              <a:t>Uygunluk incelemesi için </a:t>
            </a:r>
            <a:r>
              <a:rPr lang="tr-TR" sz="800" b="1">
                <a:solidFill>
                  <a:schemeClr val="bg1"/>
                </a:solidFill>
              </a:rPr>
              <a:t>yetkili otoriteye bildiri</a:t>
            </a:r>
            <a:r>
              <a:rPr lang="es-ES_tradnl" sz="800" b="1">
                <a:solidFill>
                  <a:schemeClr val="bg1"/>
                </a:solidFill>
              </a:rPr>
              <a:t>m</a:t>
            </a:r>
            <a:endParaRPr lang="es-ES" sz="800" b="1">
              <a:solidFill>
                <a:schemeClr val="bg1"/>
              </a:solidFill>
            </a:endParaRPr>
          </a:p>
        </p:txBody>
      </p:sp>
      <p:sp>
        <p:nvSpPr>
          <p:cNvPr id="86" name="Text Box 42"/>
          <p:cNvSpPr txBox="1">
            <a:spLocks noChangeArrowheads="1"/>
          </p:cNvSpPr>
          <p:nvPr/>
        </p:nvSpPr>
        <p:spPr bwMode="auto">
          <a:xfrm>
            <a:off x="2857489" y="3768707"/>
            <a:ext cx="2071688" cy="217487"/>
          </a:xfrm>
          <a:prstGeom prst="rect">
            <a:avLst/>
          </a:prstGeom>
          <a:solidFill>
            <a:srgbClr val="DDDDDD"/>
          </a:solidFill>
          <a:ln w="17780" algn="ctr">
            <a:solidFill>
              <a:schemeClr val="tx2"/>
            </a:solidFill>
            <a:miter lim="800000"/>
            <a:headEnd/>
            <a:tailEnd/>
          </a:ln>
        </p:spPr>
        <p:txBody>
          <a:bodyPr lIns="90000" tIns="46800" rIns="90000" bIns="46800">
            <a:spAutoFit/>
          </a:bodyPr>
          <a:lstStyle/>
          <a:p>
            <a:pPr eaLnBrk="0" hangingPunct="0">
              <a:spcBef>
                <a:spcPct val="50000"/>
              </a:spcBef>
            </a:pPr>
            <a:r>
              <a:rPr lang="tr-TR" sz="800" b="1">
                <a:solidFill>
                  <a:srgbClr val="294800"/>
                </a:solidFill>
              </a:rPr>
              <a:t>FAALİYET BAŞLAR</a:t>
            </a:r>
            <a:endParaRPr lang="en-US" sz="800" b="1">
              <a:solidFill>
                <a:srgbClr val="294800"/>
              </a:solidFill>
            </a:endParaRPr>
          </a:p>
        </p:txBody>
      </p:sp>
      <p:sp>
        <p:nvSpPr>
          <p:cNvPr id="87" name="Text Box 113"/>
          <p:cNvSpPr txBox="1">
            <a:spLocks noChangeArrowheads="1"/>
          </p:cNvSpPr>
          <p:nvPr/>
        </p:nvSpPr>
        <p:spPr bwMode="auto">
          <a:xfrm>
            <a:off x="2714614" y="2285982"/>
            <a:ext cx="947738" cy="217487"/>
          </a:xfrm>
          <a:prstGeom prst="rect">
            <a:avLst/>
          </a:prstGeom>
          <a:noFill/>
          <a:ln w="17780">
            <a:noFill/>
            <a:miter lim="800000"/>
            <a:headEnd/>
            <a:tailEnd/>
          </a:ln>
        </p:spPr>
        <p:txBody>
          <a:bodyPr lIns="90000" tIns="46800" rIns="90000" bIns="46800">
            <a:spAutoFit/>
          </a:bodyPr>
          <a:lstStyle/>
          <a:p>
            <a:pPr eaLnBrk="0" hangingPunct="0">
              <a:spcBef>
                <a:spcPct val="50000"/>
              </a:spcBef>
            </a:pPr>
            <a:r>
              <a:rPr lang="en-US" sz="800">
                <a:solidFill>
                  <a:srgbClr val="294800"/>
                </a:solidFill>
              </a:rPr>
              <a:t>5 </a:t>
            </a:r>
            <a:r>
              <a:rPr lang="tr-TR" sz="800">
                <a:solidFill>
                  <a:srgbClr val="294800"/>
                </a:solidFill>
              </a:rPr>
              <a:t>iş günü</a:t>
            </a:r>
            <a:endParaRPr lang="en-US" sz="800">
              <a:solidFill>
                <a:srgbClr val="294800"/>
              </a:solidFill>
            </a:endParaRPr>
          </a:p>
        </p:txBody>
      </p:sp>
      <p:sp>
        <p:nvSpPr>
          <p:cNvPr id="88" name="Text Box 113"/>
          <p:cNvSpPr txBox="1">
            <a:spLocks noChangeArrowheads="1"/>
          </p:cNvSpPr>
          <p:nvPr/>
        </p:nvSpPr>
        <p:spPr bwMode="auto">
          <a:xfrm>
            <a:off x="4608502" y="2465369"/>
            <a:ext cx="947737" cy="217488"/>
          </a:xfrm>
          <a:prstGeom prst="rect">
            <a:avLst/>
          </a:prstGeom>
          <a:noFill/>
          <a:ln w="17780">
            <a:noFill/>
            <a:miter lim="800000"/>
            <a:headEnd/>
            <a:tailEnd/>
          </a:ln>
        </p:spPr>
        <p:txBody>
          <a:bodyPr lIns="90000" tIns="46800" rIns="90000" bIns="46800">
            <a:spAutoFit/>
          </a:bodyPr>
          <a:lstStyle/>
          <a:p>
            <a:pPr eaLnBrk="0" hangingPunct="0">
              <a:spcBef>
                <a:spcPct val="50000"/>
              </a:spcBef>
            </a:pPr>
            <a:r>
              <a:rPr lang="en-US" sz="800">
                <a:solidFill>
                  <a:srgbClr val="294800"/>
                </a:solidFill>
              </a:rPr>
              <a:t>5 </a:t>
            </a:r>
            <a:r>
              <a:rPr lang="tr-TR" sz="800">
                <a:solidFill>
                  <a:srgbClr val="294800"/>
                </a:solidFill>
              </a:rPr>
              <a:t>iş günü</a:t>
            </a:r>
            <a:endParaRPr lang="en-US" sz="800">
              <a:solidFill>
                <a:srgbClr val="294800"/>
              </a:solidFill>
            </a:endParaRPr>
          </a:p>
        </p:txBody>
      </p:sp>
      <p:sp>
        <p:nvSpPr>
          <p:cNvPr id="89" name="Text Box 51"/>
          <p:cNvSpPr txBox="1">
            <a:spLocks noChangeArrowheads="1"/>
          </p:cNvSpPr>
          <p:nvPr/>
        </p:nvSpPr>
        <p:spPr bwMode="auto">
          <a:xfrm>
            <a:off x="2724139" y="1846244"/>
            <a:ext cx="1203325" cy="217488"/>
          </a:xfrm>
          <a:prstGeom prst="rect">
            <a:avLst/>
          </a:prstGeom>
          <a:solidFill>
            <a:srgbClr val="FFCCCC"/>
          </a:solidFill>
          <a:ln w="17780" algn="ctr">
            <a:solidFill>
              <a:srgbClr val="294800"/>
            </a:solidFill>
            <a:miter lim="800000"/>
            <a:headEnd/>
            <a:tailEnd/>
          </a:ln>
        </p:spPr>
        <p:txBody>
          <a:bodyPr lIns="90000" tIns="46800" rIns="90000" bIns="46800">
            <a:spAutoFit/>
          </a:bodyPr>
          <a:lstStyle/>
          <a:p>
            <a:pPr eaLnBrk="0" hangingPunct="0">
              <a:spcBef>
                <a:spcPct val="50000"/>
              </a:spcBef>
            </a:pPr>
            <a:r>
              <a:rPr lang="tr-TR" sz="800" b="1"/>
              <a:t>Olumlu (uygun)</a:t>
            </a:r>
            <a:endParaRPr lang="en-US" sz="800" b="1"/>
          </a:p>
        </p:txBody>
      </p:sp>
      <p:sp>
        <p:nvSpPr>
          <p:cNvPr id="90" name="Line 53"/>
          <p:cNvSpPr>
            <a:spLocks noChangeShapeType="1"/>
          </p:cNvSpPr>
          <p:nvPr/>
        </p:nvSpPr>
        <p:spPr bwMode="auto">
          <a:xfrm flipH="1">
            <a:off x="3286114" y="1693844"/>
            <a:ext cx="552450" cy="92075"/>
          </a:xfrm>
          <a:prstGeom prst="line">
            <a:avLst/>
          </a:prstGeom>
          <a:noFill/>
          <a:ln w="17780">
            <a:solidFill>
              <a:srgbClr val="002060"/>
            </a:solidFill>
            <a:round/>
            <a:headEnd/>
            <a:tailEnd type="triangle" w="med" len="med"/>
          </a:ln>
        </p:spPr>
        <p:txBody>
          <a:bodyPr wrap="none" lIns="90000" tIns="46800" rIns="90000" bIns="46800" anchor="ctr"/>
          <a:lstStyle/>
          <a:p>
            <a:endParaRPr lang="es-ES"/>
          </a:p>
        </p:txBody>
      </p:sp>
      <p:sp>
        <p:nvSpPr>
          <p:cNvPr id="91" name="Line 17"/>
          <p:cNvSpPr>
            <a:spLocks noChangeShapeType="1"/>
          </p:cNvSpPr>
          <p:nvPr/>
        </p:nvSpPr>
        <p:spPr bwMode="auto">
          <a:xfrm>
            <a:off x="3286114" y="2082782"/>
            <a:ext cx="498475" cy="500062"/>
          </a:xfrm>
          <a:prstGeom prst="line">
            <a:avLst/>
          </a:prstGeom>
          <a:noFill/>
          <a:ln w="17780">
            <a:solidFill>
              <a:srgbClr val="000080"/>
            </a:solidFill>
            <a:round/>
            <a:headEnd/>
            <a:tailEnd type="triangle" w="med" len="med"/>
          </a:ln>
        </p:spPr>
        <p:txBody>
          <a:bodyPr wrap="none" lIns="90000" tIns="46800" rIns="90000" bIns="46800" anchor="ctr"/>
          <a:lstStyle/>
          <a:p>
            <a:endParaRPr lang="es-ES"/>
          </a:p>
        </p:txBody>
      </p:sp>
      <p:sp>
        <p:nvSpPr>
          <p:cNvPr id="92" name="110 Abrir llave"/>
          <p:cNvSpPr>
            <a:spLocks/>
          </p:cNvSpPr>
          <p:nvPr/>
        </p:nvSpPr>
        <p:spPr bwMode="auto">
          <a:xfrm>
            <a:off x="2632064" y="1387457"/>
            <a:ext cx="82550" cy="541337"/>
          </a:xfrm>
          <a:prstGeom prst="leftBrace">
            <a:avLst>
              <a:gd name="adj1" fmla="val 8410"/>
              <a:gd name="adj2" fmla="val 50000"/>
            </a:avLst>
          </a:prstGeom>
          <a:solidFill>
            <a:schemeClr val="bg1"/>
          </a:solidFill>
          <a:ln w="17780" algn="ctr">
            <a:solidFill>
              <a:schemeClr val="tx1"/>
            </a:solidFill>
            <a:round/>
            <a:headEnd/>
            <a:tailEnd/>
          </a:ln>
        </p:spPr>
        <p:txBody>
          <a:bodyPr wrap="none" lIns="90000" tIns="46800" rIns="90000" bIns="46800" anchor="ctr"/>
          <a:lstStyle/>
          <a:p>
            <a:endParaRPr lang="es-ES"/>
          </a:p>
        </p:txBody>
      </p:sp>
      <p:sp>
        <p:nvSpPr>
          <p:cNvPr id="93" name="Text Box 113"/>
          <p:cNvSpPr txBox="1">
            <a:spLocks noChangeArrowheads="1"/>
          </p:cNvSpPr>
          <p:nvPr/>
        </p:nvSpPr>
        <p:spPr bwMode="auto">
          <a:xfrm>
            <a:off x="6715114" y="2417744"/>
            <a:ext cx="1285875" cy="525463"/>
          </a:xfrm>
          <a:prstGeom prst="rect">
            <a:avLst/>
          </a:prstGeom>
          <a:noFill/>
          <a:ln w="17780">
            <a:noFill/>
            <a:miter lim="800000"/>
            <a:headEnd/>
            <a:tailEnd/>
          </a:ln>
        </p:spPr>
        <p:txBody>
          <a:bodyPr lIns="90000" tIns="46800" rIns="90000" bIns="46800">
            <a:spAutoFit/>
          </a:bodyPr>
          <a:lstStyle/>
          <a:p>
            <a:pPr eaLnBrk="0" hangingPunct="0">
              <a:spcBef>
                <a:spcPct val="50000"/>
              </a:spcBef>
            </a:pPr>
            <a:r>
              <a:rPr lang="tr-TR" sz="700">
                <a:solidFill>
                  <a:srgbClr val="294800"/>
                </a:solidFill>
              </a:rPr>
              <a:t>Daha fazla zaman gerektiren özel durumlar yönetmeliğin 2</a:t>
            </a:r>
            <a:r>
              <a:rPr lang="es-ES_tradnl" sz="700">
                <a:solidFill>
                  <a:srgbClr val="294800"/>
                </a:solidFill>
              </a:rPr>
              <a:t>3</a:t>
            </a:r>
            <a:r>
              <a:rPr lang="tr-TR" sz="700">
                <a:solidFill>
                  <a:srgbClr val="294800"/>
                </a:solidFill>
              </a:rPr>
              <a:t>.</a:t>
            </a:r>
            <a:r>
              <a:rPr lang="es-ES_tradnl" sz="700">
                <a:solidFill>
                  <a:srgbClr val="294800"/>
                </a:solidFill>
              </a:rPr>
              <a:t> ve 24.</a:t>
            </a:r>
            <a:r>
              <a:rPr lang="tr-TR" sz="700">
                <a:solidFill>
                  <a:srgbClr val="294800"/>
                </a:solidFill>
              </a:rPr>
              <a:t> maddesinde tanımlanmıştır</a:t>
            </a:r>
            <a:endParaRPr lang="en-US" sz="700">
              <a:solidFill>
                <a:srgbClr val="294800"/>
              </a:solidFill>
            </a:endParaRPr>
          </a:p>
        </p:txBody>
      </p:sp>
      <p:sp>
        <p:nvSpPr>
          <p:cNvPr id="94" name="Line 29"/>
          <p:cNvSpPr>
            <a:spLocks noChangeShapeType="1"/>
          </p:cNvSpPr>
          <p:nvPr/>
        </p:nvSpPr>
        <p:spPr bwMode="auto">
          <a:xfrm>
            <a:off x="4152889" y="1025507"/>
            <a:ext cx="0" cy="96837"/>
          </a:xfrm>
          <a:prstGeom prst="line">
            <a:avLst/>
          </a:prstGeom>
          <a:noFill/>
          <a:ln w="17780">
            <a:solidFill>
              <a:srgbClr val="000080"/>
            </a:solidFill>
            <a:round/>
            <a:headEnd/>
            <a:tailEnd type="triangle" w="med" len="med"/>
          </a:ln>
        </p:spPr>
        <p:txBody>
          <a:bodyPr wrap="none" lIns="90000" tIns="46800" rIns="90000" bIns="46800" anchor="ctr"/>
          <a:lstStyle/>
          <a:p>
            <a:endParaRPr lang="es-ES"/>
          </a:p>
        </p:txBody>
      </p:sp>
      <p:sp>
        <p:nvSpPr>
          <p:cNvPr id="95" name="Line 29"/>
          <p:cNvSpPr>
            <a:spLocks noChangeShapeType="1"/>
          </p:cNvSpPr>
          <p:nvPr/>
        </p:nvSpPr>
        <p:spPr bwMode="auto">
          <a:xfrm>
            <a:off x="4305289" y="1338244"/>
            <a:ext cx="0" cy="96838"/>
          </a:xfrm>
          <a:prstGeom prst="line">
            <a:avLst/>
          </a:prstGeom>
          <a:noFill/>
          <a:ln w="17780">
            <a:solidFill>
              <a:srgbClr val="000080"/>
            </a:solidFill>
            <a:round/>
            <a:headEnd/>
            <a:tailEnd type="triangle" w="med" len="med"/>
          </a:ln>
        </p:spPr>
        <p:txBody>
          <a:bodyPr wrap="none" lIns="90000" tIns="46800" rIns="90000" bIns="46800" anchor="ctr"/>
          <a:lstStyle/>
          <a:p>
            <a:endParaRPr lang="es-ES"/>
          </a:p>
        </p:txBody>
      </p:sp>
      <p:cxnSp>
        <p:nvCxnSpPr>
          <p:cNvPr id="96" name="106 Conector recto"/>
          <p:cNvCxnSpPr>
            <a:cxnSpLocks noChangeShapeType="1"/>
          </p:cNvCxnSpPr>
          <p:nvPr/>
        </p:nvCxnSpPr>
        <p:spPr bwMode="auto">
          <a:xfrm>
            <a:off x="2714614" y="1387457"/>
            <a:ext cx="500063" cy="1587"/>
          </a:xfrm>
          <a:prstGeom prst="line">
            <a:avLst/>
          </a:prstGeom>
          <a:noFill/>
          <a:ln w="17780" algn="ctr">
            <a:solidFill>
              <a:schemeClr val="tx1"/>
            </a:solidFill>
            <a:prstDash val="dash"/>
            <a:round/>
            <a:headEnd/>
            <a:tailEnd/>
          </a:ln>
        </p:spPr>
      </p:cxnSp>
      <p:sp>
        <p:nvSpPr>
          <p:cNvPr id="97" name="110 Abrir llave"/>
          <p:cNvSpPr>
            <a:spLocks/>
          </p:cNvSpPr>
          <p:nvPr/>
        </p:nvSpPr>
        <p:spPr bwMode="auto">
          <a:xfrm>
            <a:off x="1762114" y="1142982"/>
            <a:ext cx="71438" cy="2143125"/>
          </a:xfrm>
          <a:prstGeom prst="leftBrace">
            <a:avLst>
              <a:gd name="adj1" fmla="val 8333"/>
              <a:gd name="adj2" fmla="val 50000"/>
            </a:avLst>
          </a:prstGeom>
          <a:solidFill>
            <a:schemeClr val="bg1"/>
          </a:solidFill>
          <a:ln w="17780" algn="ctr">
            <a:solidFill>
              <a:schemeClr val="tx1"/>
            </a:solidFill>
            <a:round/>
            <a:headEnd/>
            <a:tailEnd/>
          </a:ln>
        </p:spPr>
        <p:txBody>
          <a:bodyPr wrap="none" lIns="90000" tIns="46800" rIns="90000" bIns="46800" anchor="ctr"/>
          <a:lstStyle/>
          <a:p>
            <a:endParaRPr lang="es-ES"/>
          </a:p>
        </p:txBody>
      </p:sp>
      <p:sp>
        <p:nvSpPr>
          <p:cNvPr id="98" name="Text Box 51"/>
          <p:cNvSpPr txBox="1">
            <a:spLocks noChangeArrowheads="1"/>
          </p:cNvSpPr>
          <p:nvPr/>
        </p:nvSpPr>
        <p:spPr bwMode="auto">
          <a:xfrm rot="16200000">
            <a:off x="996145" y="2147076"/>
            <a:ext cx="1203325" cy="217488"/>
          </a:xfrm>
          <a:prstGeom prst="rect">
            <a:avLst/>
          </a:prstGeom>
          <a:noFill/>
          <a:ln w="17780" algn="ctr">
            <a:noFill/>
            <a:miter lim="800000"/>
            <a:headEnd/>
            <a:tailEnd/>
          </a:ln>
        </p:spPr>
        <p:txBody>
          <a:bodyPr lIns="90000" tIns="46800" rIns="90000" bIns="46800">
            <a:spAutoFit/>
          </a:bodyPr>
          <a:lstStyle/>
          <a:p>
            <a:pPr eaLnBrk="0" hangingPunct="0">
              <a:spcBef>
                <a:spcPct val="50000"/>
              </a:spcBef>
            </a:pPr>
            <a:r>
              <a:rPr lang="en-US" sz="800" b="1"/>
              <a:t>Maddeler 23 &amp; 24</a:t>
            </a:r>
          </a:p>
        </p:txBody>
      </p:sp>
      <p:sp>
        <p:nvSpPr>
          <p:cNvPr id="99" name="110 Abrir llave"/>
          <p:cNvSpPr>
            <a:spLocks/>
          </p:cNvSpPr>
          <p:nvPr/>
        </p:nvSpPr>
        <p:spPr bwMode="auto">
          <a:xfrm>
            <a:off x="1774814" y="3487719"/>
            <a:ext cx="71438" cy="501650"/>
          </a:xfrm>
          <a:prstGeom prst="leftBrace">
            <a:avLst>
              <a:gd name="adj1" fmla="val 8323"/>
              <a:gd name="adj2" fmla="val 50000"/>
            </a:avLst>
          </a:prstGeom>
          <a:solidFill>
            <a:schemeClr val="bg1"/>
          </a:solidFill>
          <a:ln w="17780" algn="ctr">
            <a:solidFill>
              <a:schemeClr val="tx1"/>
            </a:solidFill>
            <a:round/>
            <a:headEnd/>
            <a:tailEnd/>
          </a:ln>
        </p:spPr>
        <p:txBody>
          <a:bodyPr wrap="none" lIns="90000" tIns="46800" rIns="90000" bIns="46800" anchor="ctr"/>
          <a:lstStyle/>
          <a:p>
            <a:endParaRPr lang="es-ES"/>
          </a:p>
        </p:txBody>
      </p:sp>
      <p:sp>
        <p:nvSpPr>
          <p:cNvPr id="100" name="Text Box 51"/>
          <p:cNvSpPr txBox="1">
            <a:spLocks noChangeArrowheads="1"/>
          </p:cNvSpPr>
          <p:nvPr/>
        </p:nvSpPr>
        <p:spPr bwMode="auto">
          <a:xfrm rot="16200000">
            <a:off x="1275546" y="3604400"/>
            <a:ext cx="738188" cy="219075"/>
          </a:xfrm>
          <a:prstGeom prst="rect">
            <a:avLst/>
          </a:prstGeom>
          <a:noFill/>
          <a:ln w="17780" algn="ctr">
            <a:noFill/>
            <a:miter lim="800000"/>
            <a:headEnd/>
            <a:tailEnd/>
          </a:ln>
        </p:spPr>
        <p:txBody>
          <a:bodyPr lIns="90000" tIns="46800" rIns="90000" bIns="46800">
            <a:spAutoFit/>
          </a:bodyPr>
          <a:lstStyle/>
          <a:p>
            <a:pPr eaLnBrk="0" hangingPunct="0">
              <a:spcBef>
                <a:spcPct val="50000"/>
              </a:spcBef>
            </a:pPr>
            <a:r>
              <a:rPr lang="en-US" sz="800" b="1"/>
              <a:t>Madde  25</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Rectángulo redondeado"/>
          <p:cNvSpPr/>
          <p:nvPr/>
        </p:nvSpPr>
        <p:spPr>
          <a:xfrm>
            <a:off x="2395538" y="214313"/>
            <a:ext cx="4500562" cy="928687"/>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endParaRPr lang="es-ES"/>
          </a:p>
        </p:txBody>
      </p:sp>
      <p:grpSp>
        <p:nvGrpSpPr>
          <p:cNvPr id="2" name="3 Grupo"/>
          <p:cNvGrpSpPr>
            <a:grpSpLocks/>
          </p:cNvGrpSpPr>
          <p:nvPr/>
        </p:nvGrpSpPr>
        <p:grpSpPr bwMode="auto">
          <a:xfrm>
            <a:off x="7437438" y="357188"/>
            <a:ext cx="1420812" cy="500062"/>
            <a:chOff x="6286512" y="285728"/>
            <a:chExt cx="2493060" cy="790573"/>
          </a:xfrm>
        </p:grpSpPr>
        <p:pic>
          <p:nvPicPr>
            <p:cNvPr id="4106"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4107"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4100" name="Picture 8" descr="turkey-eu"/>
          <p:cNvPicPr>
            <a:picLocks noChangeAspect="1" noChangeArrowheads="1"/>
          </p:cNvPicPr>
          <p:nvPr/>
        </p:nvPicPr>
        <p:blipFill>
          <a:blip r:embed="rId4" cstate="print"/>
          <a:srcRect/>
          <a:stretch>
            <a:fillRect/>
          </a:stretch>
        </p:blipFill>
        <p:spPr bwMode="auto">
          <a:xfrm>
            <a:off x="214313" y="285750"/>
            <a:ext cx="1643062" cy="663575"/>
          </a:xfrm>
          <a:prstGeom prst="rect">
            <a:avLst/>
          </a:prstGeom>
          <a:noFill/>
          <a:ln w="9525">
            <a:noFill/>
            <a:miter lim="800000"/>
            <a:headEnd/>
            <a:tailEnd/>
          </a:ln>
        </p:spPr>
      </p:pic>
      <p:sp>
        <p:nvSpPr>
          <p:cNvPr id="17" name="4 Marcador de pie de página"/>
          <p:cNvSpPr>
            <a:spLocks noGrp="1"/>
          </p:cNvSpPr>
          <p:nvPr>
            <p:ph type="ftr" sz="quarter" idx="11"/>
          </p:nvPr>
        </p:nvSpPr>
        <p:spPr>
          <a:xfrm>
            <a:off x="6500813" y="6286500"/>
            <a:ext cx="2584450" cy="596900"/>
          </a:xfrm>
        </p:spPr>
        <p:txBody>
          <a:bodyPr/>
          <a:lstStyle/>
          <a:p>
            <a:pPr algn="r">
              <a:lnSpc>
                <a:spcPts val="1900"/>
              </a:lnSpc>
              <a:defRPr/>
            </a:pPr>
            <a:r>
              <a:rPr lang="nl-NL" dirty="0" smtClean="0">
                <a:solidFill>
                  <a:srgbClr val="A7D872"/>
                </a:solidFill>
              </a:rPr>
              <a:t>Twinning project - TR/2008/IB/EN/03 </a:t>
            </a:r>
          </a:p>
        </p:txBody>
      </p:sp>
      <p:sp>
        <p:nvSpPr>
          <p:cNvPr id="4102" name="Rectangle 7"/>
          <p:cNvSpPr>
            <a:spLocks noChangeArrowheads="1"/>
          </p:cNvSpPr>
          <p:nvPr/>
        </p:nvSpPr>
        <p:spPr bwMode="auto">
          <a:xfrm>
            <a:off x="2179638" y="479425"/>
            <a:ext cx="4714875" cy="473075"/>
          </a:xfrm>
          <a:prstGeom prst="rect">
            <a:avLst/>
          </a:prstGeom>
          <a:noFill/>
          <a:ln w="9525">
            <a:noFill/>
            <a:miter lim="800000"/>
            <a:headEnd/>
            <a:tailEnd/>
          </a:ln>
        </p:spPr>
        <p:txBody>
          <a:bodyPr anchor="ctr">
            <a:spAutoFit/>
          </a:bodyPr>
          <a:lstStyle/>
          <a:p>
            <a:pPr algn="ctr">
              <a:lnSpc>
                <a:spcPts val="2800"/>
              </a:lnSpc>
            </a:pPr>
            <a:r>
              <a:rPr lang="tr-TR" sz="3200" dirty="0" smtClean="0">
                <a:solidFill>
                  <a:schemeClr val="bg1"/>
                </a:solidFill>
                <a:latin typeface="Book Antiqua" pitchFamily="18" charset="0"/>
              </a:rPr>
              <a:t>Taslak Yönetmelik</a:t>
            </a:r>
            <a:endParaRPr lang="en-GB" sz="3200" dirty="0">
              <a:solidFill>
                <a:schemeClr val="bg1"/>
              </a:solidFill>
              <a:latin typeface="Book Antiqua" pitchFamily="18" charset="0"/>
            </a:endParaRPr>
          </a:p>
        </p:txBody>
      </p:sp>
      <p:sp>
        <p:nvSpPr>
          <p:cNvPr id="20" name="Text Box 6"/>
          <p:cNvSpPr txBox="1">
            <a:spLocks noChangeArrowheads="1"/>
          </p:cNvSpPr>
          <p:nvPr/>
        </p:nvSpPr>
        <p:spPr bwMode="auto">
          <a:xfrm>
            <a:off x="395537" y="1340768"/>
            <a:ext cx="8352928" cy="5201424"/>
          </a:xfrm>
          <a:prstGeom prst="rect">
            <a:avLst/>
          </a:prstGeom>
          <a:noFill/>
          <a:ln w="9525">
            <a:noFill/>
            <a:miter lim="800000"/>
            <a:headEnd/>
            <a:tailEnd/>
          </a:ln>
        </p:spPr>
        <p:txBody>
          <a:bodyPr wrap="square">
            <a:spAutoFit/>
          </a:bodyPr>
          <a:lstStyle/>
          <a:p>
            <a:r>
              <a:rPr lang="tr-TR" sz="2400" b="1" dirty="0" smtClean="0"/>
              <a:t>- Entegre çevre izni sürecinde yer alan  Yetkili merci,idareler arasında koordinasyon ve işbirliği esasları</a:t>
            </a:r>
          </a:p>
          <a:p>
            <a:r>
              <a:rPr lang="tr-TR" sz="2400" b="1" dirty="0" smtClean="0"/>
              <a:t>- Entegre çevre iznine tabi işletmeler ve faaliyetlerin kurulması, işletilmesinde ve kapatılmasında uyulması gereken esaslar ve işletmecilerin yükümlülükleri</a:t>
            </a:r>
          </a:p>
          <a:p>
            <a:r>
              <a:rPr lang="tr-TR" sz="2400" b="1" dirty="0" smtClean="0"/>
              <a:t>- Çevre kalite standartları</a:t>
            </a:r>
            <a:r>
              <a:rPr lang="es-ES_tradnl" sz="2400" b="1" dirty="0" smtClean="0"/>
              <a:t> (Al</a:t>
            </a:r>
            <a:r>
              <a:rPr lang="tr-TR" sz="2400" b="1" dirty="0" smtClean="0"/>
              <a:t>ı</a:t>
            </a:r>
            <a:r>
              <a:rPr lang="es-ES_tradnl" sz="2400" b="1" dirty="0" smtClean="0"/>
              <a:t>c</a:t>
            </a:r>
            <a:r>
              <a:rPr lang="tr-TR" sz="2400" b="1" dirty="0" smtClean="0"/>
              <a:t>ı</a:t>
            </a:r>
            <a:r>
              <a:rPr lang="es-ES_tradnl" sz="2400" b="1" dirty="0" smtClean="0"/>
              <a:t> </a:t>
            </a:r>
            <a:r>
              <a:rPr lang="es-ES_tradnl" sz="2400" b="1" dirty="0" err="1" smtClean="0"/>
              <a:t>ortam</a:t>
            </a:r>
            <a:r>
              <a:rPr lang="es-ES_tradnl" sz="2400" b="1" dirty="0" smtClean="0"/>
              <a:t> </a:t>
            </a:r>
            <a:r>
              <a:rPr lang="es-ES_tradnl" sz="2400" b="1" dirty="0" err="1" smtClean="0"/>
              <a:t>kriterleri</a:t>
            </a:r>
            <a:r>
              <a:rPr lang="es-ES_tradnl" sz="2400" b="1" dirty="0" smtClean="0"/>
              <a:t>)</a:t>
            </a:r>
            <a:endParaRPr lang="tr-TR" sz="2400" b="1" dirty="0" smtClean="0"/>
          </a:p>
          <a:p>
            <a:r>
              <a:rPr lang="tr-TR" sz="2400" b="1" dirty="0" smtClean="0"/>
              <a:t>- Bilgiye erişim ve izin prosedürüne halkın katılım esasları</a:t>
            </a:r>
          </a:p>
          <a:p>
            <a:r>
              <a:rPr lang="tr-TR" sz="2400" b="1" dirty="0" smtClean="0"/>
              <a:t>- Yeni kurulacak işletme/faaliyetler için ÇED ve entegre çevre izni sürecinin eş zamanlı yürütülmesi için esasları </a:t>
            </a:r>
          </a:p>
          <a:p>
            <a:endParaRPr lang="tr-TR" sz="2400" b="1" dirty="0"/>
          </a:p>
          <a:p>
            <a:r>
              <a:rPr lang="tr-TR" sz="2400" b="1" dirty="0" smtClean="0"/>
              <a:t>içerecek şekilde kurgulanmıştır.</a:t>
            </a:r>
            <a:endParaRPr lang="tr-TR" sz="2000" dirty="0" smtClean="0"/>
          </a:p>
          <a:p>
            <a:endParaRPr lang="tr-TR"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ox(in)">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Rectángulo redondeado"/>
          <p:cNvSpPr/>
          <p:nvPr/>
        </p:nvSpPr>
        <p:spPr>
          <a:xfrm>
            <a:off x="2411760" y="188640"/>
            <a:ext cx="4500562" cy="928687"/>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endParaRPr lang="es-ES"/>
          </a:p>
        </p:txBody>
      </p:sp>
      <p:grpSp>
        <p:nvGrpSpPr>
          <p:cNvPr id="2" name="3 Grupo"/>
          <p:cNvGrpSpPr>
            <a:grpSpLocks/>
          </p:cNvGrpSpPr>
          <p:nvPr/>
        </p:nvGrpSpPr>
        <p:grpSpPr bwMode="auto">
          <a:xfrm>
            <a:off x="7437438" y="357188"/>
            <a:ext cx="1420812" cy="500062"/>
            <a:chOff x="6286512" y="285728"/>
            <a:chExt cx="2493060" cy="790573"/>
          </a:xfrm>
        </p:grpSpPr>
        <p:pic>
          <p:nvPicPr>
            <p:cNvPr id="4106"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4107"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4100" name="Picture 8" descr="turkey-eu"/>
          <p:cNvPicPr>
            <a:picLocks noChangeAspect="1" noChangeArrowheads="1"/>
          </p:cNvPicPr>
          <p:nvPr/>
        </p:nvPicPr>
        <p:blipFill>
          <a:blip r:embed="rId4" cstate="print"/>
          <a:srcRect/>
          <a:stretch>
            <a:fillRect/>
          </a:stretch>
        </p:blipFill>
        <p:spPr bwMode="auto">
          <a:xfrm>
            <a:off x="214313" y="285750"/>
            <a:ext cx="1643062" cy="663575"/>
          </a:xfrm>
          <a:prstGeom prst="rect">
            <a:avLst/>
          </a:prstGeom>
          <a:noFill/>
          <a:ln w="9525">
            <a:noFill/>
            <a:miter lim="800000"/>
            <a:headEnd/>
            <a:tailEnd/>
          </a:ln>
        </p:spPr>
      </p:pic>
      <p:sp>
        <p:nvSpPr>
          <p:cNvPr id="17" name="4 Marcador de pie de página"/>
          <p:cNvSpPr>
            <a:spLocks noGrp="1"/>
          </p:cNvSpPr>
          <p:nvPr>
            <p:ph type="ftr" sz="quarter" idx="11"/>
          </p:nvPr>
        </p:nvSpPr>
        <p:spPr>
          <a:xfrm>
            <a:off x="6500813" y="6286500"/>
            <a:ext cx="2584450" cy="596900"/>
          </a:xfrm>
        </p:spPr>
        <p:txBody>
          <a:bodyPr/>
          <a:lstStyle/>
          <a:p>
            <a:pPr algn="r">
              <a:lnSpc>
                <a:spcPts val="1900"/>
              </a:lnSpc>
              <a:defRPr/>
            </a:pPr>
            <a:r>
              <a:rPr lang="nl-NL" dirty="0" smtClean="0">
                <a:solidFill>
                  <a:srgbClr val="A7D872"/>
                </a:solidFill>
              </a:rPr>
              <a:t>Twinning project - TR/2008/IB/EN/03 </a:t>
            </a:r>
          </a:p>
        </p:txBody>
      </p:sp>
      <p:sp>
        <p:nvSpPr>
          <p:cNvPr id="4102" name="Rectangle 7"/>
          <p:cNvSpPr>
            <a:spLocks noChangeArrowheads="1"/>
          </p:cNvSpPr>
          <p:nvPr/>
        </p:nvSpPr>
        <p:spPr bwMode="auto">
          <a:xfrm>
            <a:off x="2179638" y="479425"/>
            <a:ext cx="4714875" cy="473075"/>
          </a:xfrm>
          <a:prstGeom prst="rect">
            <a:avLst/>
          </a:prstGeom>
          <a:noFill/>
          <a:ln w="9525">
            <a:noFill/>
            <a:miter lim="800000"/>
            <a:headEnd/>
            <a:tailEnd/>
          </a:ln>
        </p:spPr>
        <p:txBody>
          <a:bodyPr anchor="ctr">
            <a:spAutoFit/>
          </a:bodyPr>
          <a:lstStyle/>
          <a:p>
            <a:pPr algn="ctr">
              <a:lnSpc>
                <a:spcPts val="2800"/>
              </a:lnSpc>
            </a:pPr>
            <a:r>
              <a:rPr lang="tr-TR" sz="3200" dirty="0" smtClean="0">
                <a:solidFill>
                  <a:schemeClr val="bg1"/>
                </a:solidFill>
                <a:latin typeface="Book Antiqua" pitchFamily="18" charset="0"/>
              </a:rPr>
              <a:t>Taslak Yönetmelik</a:t>
            </a:r>
            <a:endParaRPr lang="en-GB" sz="3200" dirty="0">
              <a:solidFill>
                <a:schemeClr val="bg1"/>
              </a:solidFill>
              <a:latin typeface="Book Antiqua" pitchFamily="18" charset="0"/>
            </a:endParaRPr>
          </a:p>
        </p:txBody>
      </p:sp>
      <p:sp>
        <p:nvSpPr>
          <p:cNvPr id="20" name="Text Box 6"/>
          <p:cNvSpPr txBox="1">
            <a:spLocks noChangeArrowheads="1"/>
          </p:cNvSpPr>
          <p:nvPr/>
        </p:nvSpPr>
        <p:spPr bwMode="auto">
          <a:xfrm>
            <a:off x="395537" y="1340768"/>
            <a:ext cx="8352928" cy="400110"/>
          </a:xfrm>
          <a:prstGeom prst="rect">
            <a:avLst/>
          </a:prstGeom>
          <a:noFill/>
          <a:ln w="9525">
            <a:noFill/>
            <a:miter lim="800000"/>
            <a:headEnd/>
            <a:tailEnd/>
          </a:ln>
        </p:spPr>
        <p:txBody>
          <a:bodyPr wrap="square">
            <a:spAutoFit/>
          </a:bodyPr>
          <a:lstStyle/>
          <a:p>
            <a:endParaRPr lang="tr-TR" sz="2000" dirty="0"/>
          </a:p>
        </p:txBody>
      </p:sp>
      <p:sp>
        <p:nvSpPr>
          <p:cNvPr id="12" name="11 Dikdörtgen"/>
          <p:cNvSpPr/>
          <p:nvPr/>
        </p:nvSpPr>
        <p:spPr>
          <a:xfrm>
            <a:off x="251520" y="1412776"/>
            <a:ext cx="8640960" cy="5016758"/>
          </a:xfrm>
          <a:prstGeom prst="rect">
            <a:avLst/>
          </a:prstGeom>
        </p:spPr>
        <p:txBody>
          <a:bodyPr wrap="square">
            <a:spAutoFit/>
          </a:bodyPr>
          <a:lstStyle/>
          <a:p>
            <a:pPr>
              <a:buFont typeface="Arial" pitchFamily="34" charset="0"/>
              <a:buNone/>
            </a:pPr>
            <a:r>
              <a:rPr lang="tr-TR" sz="2000" b="1" dirty="0" smtClean="0"/>
              <a:t>Entegre çevre iznine tabi işletmeler/tesisler /</a:t>
            </a:r>
            <a:r>
              <a:rPr lang="tr-TR" sz="2000" b="1" dirty="0" smtClean="0">
                <a:hlinkClick r:id="rId5" action="ppaction://hlinkfile"/>
              </a:rPr>
              <a:t>faaliyetler </a:t>
            </a:r>
            <a:endParaRPr lang="tr-TR" sz="2000" b="1" dirty="0" smtClean="0"/>
          </a:p>
          <a:p>
            <a:pPr>
              <a:buFont typeface="Arial" pitchFamily="34" charset="0"/>
              <a:buNone/>
            </a:pPr>
            <a:r>
              <a:rPr lang="tr-TR" sz="2000" dirty="0" smtClean="0"/>
              <a:t>1.Enerji üretimi,</a:t>
            </a:r>
          </a:p>
          <a:p>
            <a:pPr>
              <a:buFont typeface="Arial" pitchFamily="34" charset="0"/>
              <a:buNone/>
            </a:pPr>
            <a:r>
              <a:rPr lang="tr-TR" sz="2000" dirty="0" smtClean="0"/>
              <a:t>2.Metal üretimi ve işlenmesi </a:t>
            </a:r>
          </a:p>
          <a:p>
            <a:pPr>
              <a:buFont typeface="Arial" pitchFamily="34" charset="0"/>
              <a:buNone/>
            </a:pPr>
            <a:r>
              <a:rPr lang="tr-TR" sz="2000" dirty="0" smtClean="0"/>
              <a:t>3.</a:t>
            </a:r>
            <a:r>
              <a:rPr lang="es-ES_tradnl" sz="2000" dirty="0" smtClean="0"/>
              <a:t>M</a:t>
            </a:r>
            <a:r>
              <a:rPr lang="tr-TR" sz="2000" dirty="0" err="1" smtClean="0"/>
              <a:t>ineral</a:t>
            </a:r>
            <a:r>
              <a:rPr lang="tr-TR" sz="2000" dirty="0" smtClean="0"/>
              <a:t> endüstrisi  </a:t>
            </a:r>
          </a:p>
          <a:p>
            <a:pPr>
              <a:buFont typeface="Arial" pitchFamily="34" charset="0"/>
              <a:buNone/>
            </a:pPr>
            <a:r>
              <a:rPr lang="tr-TR" sz="2000" dirty="0" smtClean="0"/>
              <a:t>4.Kimya endüstrisi, </a:t>
            </a:r>
          </a:p>
          <a:p>
            <a:pPr>
              <a:buFont typeface="Arial" pitchFamily="34" charset="0"/>
              <a:buNone/>
            </a:pPr>
            <a:r>
              <a:rPr lang="tr-TR" sz="2000" dirty="0" smtClean="0"/>
              <a:t>5.Atık yönetimi, </a:t>
            </a:r>
          </a:p>
          <a:p>
            <a:pPr>
              <a:buFont typeface="Arial" pitchFamily="34" charset="0"/>
              <a:buNone/>
            </a:pPr>
            <a:r>
              <a:rPr lang="tr-TR" sz="2000" dirty="0" smtClean="0"/>
              <a:t>6.Diğer faaliyetler (tekstil, kereste üretimi, ağaç işleme, deri işleme, </a:t>
            </a:r>
            <a:r>
              <a:rPr lang="tr-TR" sz="2000" dirty="0" err="1" smtClean="0"/>
              <a:t>mezbahane</a:t>
            </a:r>
            <a:r>
              <a:rPr lang="tr-TR" sz="2000" dirty="0" smtClean="0"/>
              <a:t>, gıda ve hayvan yemi üretimi, kümes hayvancılığı, karbon üretimi)</a:t>
            </a:r>
          </a:p>
          <a:p>
            <a:r>
              <a:rPr lang="tr-TR" sz="2000" dirty="0" smtClean="0">
                <a:solidFill>
                  <a:srgbClr val="C00000"/>
                </a:solidFill>
              </a:rPr>
              <a:t>Mevcut Çevre izin Lisans Prosedürüne tabi işletmeler listesi  ile Entegre Çevre İzni kapsamında yer alacak işletmeler listesinin tek liste haline getirilerek,bu kapsamdaki işletme/faaliyetler için  izin prosedürünün birleştirilmesi ,</a:t>
            </a:r>
          </a:p>
          <a:p>
            <a:r>
              <a:rPr lang="tr-TR" sz="2000" dirty="0" smtClean="0">
                <a:solidFill>
                  <a:srgbClr val="C00000"/>
                </a:solidFill>
              </a:rPr>
              <a:t> Entegre Çevre İzni kapsamı dışında kalan işletmeler için izin gerekliliği veya kayda alma,izleme, kontrol esaslarına dayalı bir prosedür oluşturulması hususlarının  değerlendirilmesi gerekmektedir.</a:t>
            </a:r>
            <a:endParaRPr lang="tr-TR" dirty="0" smtClean="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nodePh="1">
                                  <p:stCondLst>
                                    <p:cond delay="0"/>
                                  </p:stCondLst>
                                  <p:endCondLst>
                                    <p:cond evt="begin" delay="0">
                                      <p:tn val="5"/>
                                    </p:cond>
                                  </p:endCondLst>
                                  <p:childTnLst>
                                    <p:set>
                                      <p:cBhvr>
                                        <p:cTn id="6" dur="1" fill="hold">
                                          <p:stCondLst>
                                            <p:cond delay="0"/>
                                          </p:stCondLst>
                                        </p:cTn>
                                        <p:tgtEl>
                                          <p:spTgt spid="20"/>
                                        </p:tgtEl>
                                        <p:attrNameLst>
                                          <p:attrName>style.visibility</p:attrName>
                                        </p:attrNameLst>
                                      </p:cBhvr>
                                      <p:to>
                                        <p:strVal val="visible"/>
                                      </p:to>
                                    </p:set>
                                    <p:animEffect transition="in" filter="box(in)">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Rectángulo redondeado"/>
          <p:cNvSpPr/>
          <p:nvPr/>
        </p:nvSpPr>
        <p:spPr>
          <a:xfrm>
            <a:off x="2411760" y="188640"/>
            <a:ext cx="4500562" cy="928687"/>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endParaRPr lang="es-ES"/>
          </a:p>
        </p:txBody>
      </p:sp>
      <p:grpSp>
        <p:nvGrpSpPr>
          <p:cNvPr id="2" name="3 Grupo"/>
          <p:cNvGrpSpPr>
            <a:grpSpLocks/>
          </p:cNvGrpSpPr>
          <p:nvPr/>
        </p:nvGrpSpPr>
        <p:grpSpPr bwMode="auto">
          <a:xfrm>
            <a:off x="7437438" y="357188"/>
            <a:ext cx="1420812" cy="500062"/>
            <a:chOff x="6286512" y="285728"/>
            <a:chExt cx="2493060" cy="790573"/>
          </a:xfrm>
        </p:grpSpPr>
        <p:pic>
          <p:nvPicPr>
            <p:cNvPr id="4106"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4107"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4100" name="Picture 8" descr="turkey-eu"/>
          <p:cNvPicPr>
            <a:picLocks noChangeAspect="1" noChangeArrowheads="1"/>
          </p:cNvPicPr>
          <p:nvPr/>
        </p:nvPicPr>
        <p:blipFill>
          <a:blip r:embed="rId4" cstate="print"/>
          <a:srcRect/>
          <a:stretch>
            <a:fillRect/>
          </a:stretch>
        </p:blipFill>
        <p:spPr bwMode="auto">
          <a:xfrm>
            <a:off x="214313" y="285750"/>
            <a:ext cx="1643062" cy="663575"/>
          </a:xfrm>
          <a:prstGeom prst="rect">
            <a:avLst/>
          </a:prstGeom>
          <a:noFill/>
          <a:ln w="9525">
            <a:noFill/>
            <a:miter lim="800000"/>
            <a:headEnd/>
            <a:tailEnd/>
          </a:ln>
        </p:spPr>
      </p:pic>
      <p:sp>
        <p:nvSpPr>
          <p:cNvPr id="17" name="4 Marcador de pie de página"/>
          <p:cNvSpPr>
            <a:spLocks noGrp="1"/>
          </p:cNvSpPr>
          <p:nvPr>
            <p:ph type="ftr" sz="quarter" idx="11"/>
          </p:nvPr>
        </p:nvSpPr>
        <p:spPr>
          <a:xfrm>
            <a:off x="6500813" y="6286500"/>
            <a:ext cx="2584450" cy="596900"/>
          </a:xfrm>
        </p:spPr>
        <p:txBody>
          <a:bodyPr/>
          <a:lstStyle/>
          <a:p>
            <a:pPr algn="r">
              <a:lnSpc>
                <a:spcPts val="1900"/>
              </a:lnSpc>
              <a:defRPr/>
            </a:pPr>
            <a:r>
              <a:rPr lang="nl-NL" dirty="0" smtClean="0">
                <a:solidFill>
                  <a:srgbClr val="A7D872"/>
                </a:solidFill>
              </a:rPr>
              <a:t>Twinning project - TR/2008/IB/EN/03 </a:t>
            </a:r>
          </a:p>
        </p:txBody>
      </p:sp>
      <p:sp>
        <p:nvSpPr>
          <p:cNvPr id="4102" name="Rectangle 7"/>
          <p:cNvSpPr>
            <a:spLocks noChangeArrowheads="1"/>
          </p:cNvSpPr>
          <p:nvPr/>
        </p:nvSpPr>
        <p:spPr bwMode="auto">
          <a:xfrm>
            <a:off x="2179638" y="479425"/>
            <a:ext cx="4714875" cy="473075"/>
          </a:xfrm>
          <a:prstGeom prst="rect">
            <a:avLst/>
          </a:prstGeom>
          <a:noFill/>
          <a:ln w="9525">
            <a:noFill/>
            <a:miter lim="800000"/>
            <a:headEnd/>
            <a:tailEnd/>
          </a:ln>
        </p:spPr>
        <p:txBody>
          <a:bodyPr anchor="ctr">
            <a:spAutoFit/>
          </a:bodyPr>
          <a:lstStyle/>
          <a:p>
            <a:pPr algn="ctr">
              <a:lnSpc>
                <a:spcPts val="2800"/>
              </a:lnSpc>
            </a:pPr>
            <a:r>
              <a:rPr lang="tr-TR" sz="3200" dirty="0" smtClean="0">
                <a:solidFill>
                  <a:schemeClr val="bg1"/>
                </a:solidFill>
                <a:latin typeface="Book Antiqua" pitchFamily="18" charset="0"/>
              </a:rPr>
              <a:t>Taslak Yönetmelik</a:t>
            </a:r>
            <a:endParaRPr lang="en-GB" sz="3200" dirty="0">
              <a:solidFill>
                <a:schemeClr val="bg1"/>
              </a:solidFill>
              <a:latin typeface="Book Antiqua" pitchFamily="18" charset="0"/>
            </a:endParaRPr>
          </a:p>
        </p:txBody>
      </p:sp>
      <p:sp>
        <p:nvSpPr>
          <p:cNvPr id="20" name="Text Box 6"/>
          <p:cNvSpPr txBox="1">
            <a:spLocks noChangeArrowheads="1"/>
          </p:cNvSpPr>
          <p:nvPr/>
        </p:nvSpPr>
        <p:spPr bwMode="auto">
          <a:xfrm>
            <a:off x="395537" y="1340768"/>
            <a:ext cx="8352928" cy="400110"/>
          </a:xfrm>
          <a:prstGeom prst="rect">
            <a:avLst/>
          </a:prstGeom>
          <a:noFill/>
          <a:ln w="9525">
            <a:noFill/>
            <a:miter lim="800000"/>
            <a:headEnd/>
            <a:tailEnd/>
          </a:ln>
        </p:spPr>
        <p:txBody>
          <a:bodyPr wrap="square">
            <a:spAutoFit/>
          </a:bodyPr>
          <a:lstStyle/>
          <a:p>
            <a:endParaRPr lang="tr-TR" sz="2000" dirty="0"/>
          </a:p>
        </p:txBody>
      </p:sp>
      <p:sp>
        <p:nvSpPr>
          <p:cNvPr id="11" name="10 Dikdörtgen"/>
          <p:cNvSpPr/>
          <p:nvPr/>
        </p:nvSpPr>
        <p:spPr>
          <a:xfrm>
            <a:off x="467544" y="1340768"/>
            <a:ext cx="8424936" cy="5170646"/>
          </a:xfrm>
          <a:prstGeom prst="rect">
            <a:avLst/>
          </a:prstGeom>
        </p:spPr>
        <p:txBody>
          <a:bodyPr wrap="square">
            <a:spAutoFit/>
          </a:bodyPr>
          <a:lstStyle/>
          <a:p>
            <a:pPr>
              <a:buFont typeface="Arial" charset="0"/>
              <a:buNone/>
              <a:defRPr/>
            </a:pPr>
            <a:r>
              <a:rPr lang="tr-TR" sz="2200" b="1" u="sng" dirty="0"/>
              <a:t>Entegre çevre izninin amacı</a:t>
            </a:r>
            <a:endParaRPr lang="tr-TR" sz="2200" dirty="0"/>
          </a:p>
          <a:p>
            <a:pPr>
              <a:buFont typeface="Arial" charset="0"/>
              <a:buChar char="•"/>
              <a:defRPr/>
            </a:pPr>
            <a:endParaRPr lang="tr-TR" sz="2200" dirty="0"/>
          </a:p>
          <a:p>
            <a:pPr>
              <a:buFont typeface="Arial" charset="0"/>
              <a:buChar char="•"/>
              <a:defRPr/>
            </a:pPr>
            <a:r>
              <a:rPr lang="tr-TR" sz="2200" dirty="0"/>
              <a:t>Çevrenin bütün olarak korunması için;</a:t>
            </a:r>
          </a:p>
          <a:p>
            <a:pPr lvl="1">
              <a:buFont typeface="Arial" charset="0"/>
              <a:buChar char="–"/>
              <a:defRPr/>
            </a:pPr>
            <a:r>
              <a:rPr lang="tr-TR" sz="2200" dirty="0"/>
              <a:t> </a:t>
            </a:r>
            <a:r>
              <a:rPr lang="tr-TR" sz="2200" dirty="0" smtClean="0"/>
              <a:t>entegre </a:t>
            </a:r>
            <a:r>
              <a:rPr lang="tr-TR" sz="2200" dirty="0"/>
              <a:t>kirlilik önleme ve kontrol sistemi oluşturarak hava, su ve toprağa yönelik sanayi kaynaklı emisyonları önlemek veya önlenemediği durumlarda azaltmak ve atık oluşumunu azaltmak, </a:t>
            </a:r>
          </a:p>
          <a:p>
            <a:pPr>
              <a:buFont typeface="Arial" charset="0"/>
              <a:buNone/>
              <a:defRPr/>
            </a:pPr>
            <a:endParaRPr lang="tr-TR" sz="2200" dirty="0"/>
          </a:p>
          <a:p>
            <a:pPr>
              <a:buFont typeface="Arial" charset="0"/>
              <a:buChar char="•"/>
              <a:defRPr/>
            </a:pPr>
            <a:r>
              <a:rPr lang="tr-TR" sz="2200" dirty="0"/>
              <a:t>Entegre çevre izin işlemleri ilgili adımları hızlandırmak ve izin başvurusu yapanların idari yükünün azaltılması için;</a:t>
            </a:r>
          </a:p>
          <a:p>
            <a:pPr lvl="1">
              <a:buFont typeface="Arial" charset="0"/>
              <a:buChar char="–"/>
              <a:defRPr/>
            </a:pPr>
            <a:r>
              <a:rPr lang="tr-TR" sz="2200" dirty="0"/>
              <a:t> iznin verilmesi sürecine dahil olan çeşitli resmi makamlar arasında koordinasyonu sağlayan bir prosedür aracılığıyla, yönetmelik kapsamındaki işletmelerin bu Yönetmeliğin hüküm ve esaslarına uygunluğu sağlayan koşulların tamamını ortaya </a:t>
            </a:r>
            <a:r>
              <a:rPr lang="tr-TR" sz="2200" dirty="0" smtClean="0"/>
              <a:t>koymaktır</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nodePh="1">
                                  <p:stCondLst>
                                    <p:cond delay="0"/>
                                  </p:stCondLst>
                                  <p:endCondLst>
                                    <p:cond evt="begin" delay="0">
                                      <p:tn val="5"/>
                                    </p:cond>
                                  </p:endCondLst>
                                  <p:childTnLst>
                                    <p:set>
                                      <p:cBhvr>
                                        <p:cTn id="6" dur="1" fill="hold">
                                          <p:stCondLst>
                                            <p:cond delay="0"/>
                                          </p:stCondLst>
                                        </p:cTn>
                                        <p:tgtEl>
                                          <p:spTgt spid="20"/>
                                        </p:tgtEl>
                                        <p:attrNameLst>
                                          <p:attrName>style.visibility</p:attrName>
                                        </p:attrNameLst>
                                      </p:cBhvr>
                                      <p:to>
                                        <p:strVal val="visible"/>
                                      </p:to>
                                    </p:set>
                                    <p:animEffect transition="in" filter="box(in)">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Rectángulo redondeado"/>
          <p:cNvSpPr/>
          <p:nvPr/>
        </p:nvSpPr>
        <p:spPr>
          <a:xfrm>
            <a:off x="2411760" y="188640"/>
            <a:ext cx="4500562" cy="928687"/>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endParaRPr lang="es-ES"/>
          </a:p>
        </p:txBody>
      </p:sp>
      <p:grpSp>
        <p:nvGrpSpPr>
          <p:cNvPr id="2" name="3 Grupo"/>
          <p:cNvGrpSpPr>
            <a:grpSpLocks/>
          </p:cNvGrpSpPr>
          <p:nvPr/>
        </p:nvGrpSpPr>
        <p:grpSpPr bwMode="auto">
          <a:xfrm>
            <a:off x="7437438" y="357188"/>
            <a:ext cx="1420812" cy="500062"/>
            <a:chOff x="6286512" y="285728"/>
            <a:chExt cx="2493060" cy="790573"/>
          </a:xfrm>
        </p:grpSpPr>
        <p:pic>
          <p:nvPicPr>
            <p:cNvPr id="4106"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4107"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4100" name="Picture 8" descr="turkey-eu"/>
          <p:cNvPicPr>
            <a:picLocks noChangeAspect="1" noChangeArrowheads="1"/>
          </p:cNvPicPr>
          <p:nvPr/>
        </p:nvPicPr>
        <p:blipFill>
          <a:blip r:embed="rId4" cstate="print"/>
          <a:srcRect/>
          <a:stretch>
            <a:fillRect/>
          </a:stretch>
        </p:blipFill>
        <p:spPr bwMode="auto">
          <a:xfrm>
            <a:off x="214313" y="285750"/>
            <a:ext cx="1643062" cy="663575"/>
          </a:xfrm>
          <a:prstGeom prst="rect">
            <a:avLst/>
          </a:prstGeom>
          <a:noFill/>
          <a:ln w="9525">
            <a:noFill/>
            <a:miter lim="800000"/>
            <a:headEnd/>
            <a:tailEnd/>
          </a:ln>
        </p:spPr>
      </p:pic>
      <p:sp>
        <p:nvSpPr>
          <p:cNvPr id="17" name="4 Marcador de pie de página"/>
          <p:cNvSpPr>
            <a:spLocks noGrp="1"/>
          </p:cNvSpPr>
          <p:nvPr>
            <p:ph type="ftr" sz="quarter" idx="11"/>
          </p:nvPr>
        </p:nvSpPr>
        <p:spPr>
          <a:xfrm>
            <a:off x="6500813" y="6286500"/>
            <a:ext cx="2584450" cy="596900"/>
          </a:xfrm>
        </p:spPr>
        <p:txBody>
          <a:bodyPr/>
          <a:lstStyle/>
          <a:p>
            <a:pPr algn="r">
              <a:lnSpc>
                <a:spcPts val="1900"/>
              </a:lnSpc>
              <a:defRPr/>
            </a:pPr>
            <a:r>
              <a:rPr lang="nl-NL" dirty="0" smtClean="0">
                <a:solidFill>
                  <a:srgbClr val="A7D872"/>
                </a:solidFill>
              </a:rPr>
              <a:t>Twinning project - TR/2008/IB/EN/03 </a:t>
            </a:r>
          </a:p>
        </p:txBody>
      </p:sp>
      <p:sp>
        <p:nvSpPr>
          <p:cNvPr id="4102" name="Rectangle 7"/>
          <p:cNvSpPr>
            <a:spLocks noChangeArrowheads="1"/>
          </p:cNvSpPr>
          <p:nvPr/>
        </p:nvSpPr>
        <p:spPr bwMode="auto">
          <a:xfrm>
            <a:off x="2179638" y="479425"/>
            <a:ext cx="4714875" cy="473075"/>
          </a:xfrm>
          <a:prstGeom prst="rect">
            <a:avLst/>
          </a:prstGeom>
          <a:noFill/>
          <a:ln w="9525">
            <a:noFill/>
            <a:miter lim="800000"/>
            <a:headEnd/>
            <a:tailEnd/>
          </a:ln>
        </p:spPr>
        <p:txBody>
          <a:bodyPr anchor="ctr">
            <a:spAutoFit/>
          </a:bodyPr>
          <a:lstStyle/>
          <a:p>
            <a:pPr algn="ctr">
              <a:lnSpc>
                <a:spcPts val="2800"/>
              </a:lnSpc>
            </a:pPr>
            <a:r>
              <a:rPr lang="tr-TR" sz="3200" dirty="0" smtClean="0">
                <a:solidFill>
                  <a:schemeClr val="bg1"/>
                </a:solidFill>
                <a:latin typeface="Book Antiqua" pitchFamily="18" charset="0"/>
              </a:rPr>
              <a:t>Taslak Yönetmelik</a:t>
            </a:r>
            <a:endParaRPr lang="en-GB" sz="3200" dirty="0">
              <a:solidFill>
                <a:schemeClr val="bg1"/>
              </a:solidFill>
              <a:latin typeface="Book Antiqua" pitchFamily="18" charset="0"/>
            </a:endParaRPr>
          </a:p>
        </p:txBody>
      </p:sp>
      <p:sp>
        <p:nvSpPr>
          <p:cNvPr id="20" name="Text Box 6"/>
          <p:cNvSpPr txBox="1">
            <a:spLocks noChangeArrowheads="1"/>
          </p:cNvSpPr>
          <p:nvPr/>
        </p:nvSpPr>
        <p:spPr bwMode="auto">
          <a:xfrm>
            <a:off x="395537" y="1340768"/>
            <a:ext cx="8352928" cy="400110"/>
          </a:xfrm>
          <a:prstGeom prst="rect">
            <a:avLst/>
          </a:prstGeom>
          <a:noFill/>
          <a:ln w="9525">
            <a:noFill/>
            <a:miter lim="800000"/>
            <a:headEnd/>
            <a:tailEnd/>
          </a:ln>
        </p:spPr>
        <p:txBody>
          <a:bodyPr wrap="square">
            <a:spAutoFit/>
          </a:bodyPr>
          <a:lstStyle/>
          <a:p>
            <a:endParaRPr lang="tr-TR" sz="2000" dirty="0"/>
          </a:p>
        </p:txBody>
      </p:sp>
      <p:sp>
        <p:nvSpPr>
          <p:cNvPr id="11" name="10 Dikdörtgen"/>
          <p:cNvSpPr/>
          <p:nvPr/>
        </p:nvSpPr>
        <p:spPr>
          <a:xfrm>
            <a:off x="251520" y="1268760"/>
            <a:ext cx="8640960" cy="5324535"/>
          </a:xfrm>
          <a:prstGeom prst="rect">
            <a:avLst/>
          </a:prstGeom>
        </p:spPr>
        <p:txBody>
          <a:bodyPr wrap="square">
            <a:spAutoFit/>
          </a:bodyPr>
          <a:lstStyle/>
          <a:p>
            <a:pPr>
              <a:buFont typeface="Arial" charset="0"/>
              <a:buNone/>
              <a:defRPr/>
            </a:pPr>
            <a:r>
              <a:rPr lang="tr-TR" sz="2000" b="1" dirty="0"/>
              <a:t>İ</a:t>
            </a:r>
            <a:r>
              <a:rPr lang="tr-TR" sz="2000" b="1" dirty="0" smtClean="0"/>
              <a:t>şletmelerin </a:t>
            </a:r>
            <a:r>
              <a:rPr lang="tr-TR" sz="2000" b="1" dirty="0"/>
              <a:t>kurulması ve işletilmesindeki genel ilkeler</a:t>
            </a:r>
            <a:r>
              <a:rPr lang="tr-TR" sz="2000" dirty="0"/>
              <a:t>;</a:t>
            </a:r>
            <a:r>
              <a:rPr lang="es-ES" sz="2000" dirty="0"/>
              <a:t> </a:t>
            </a:r>
            <a:endParaRPr lang="tr-TR" sz="2000" dirty="0"/>
          </a:p>
          <a:p>
            <a:pPr>
              <a:buFont typeface="Arial" charset="0"/>
              <a:buChar char="•"/>
              <a:defRPr/>
            </a:pPr>
            <a:r>
              <a:rPr lang="tr-TR" sz="2000" dirty="0"/>
              <a:t>Çevrenin bir bütün olarak korunması için </a:t>
            </a:r>
            <a:r>
              <a:rPr lang="tr-TR" sz="2000" dirty="0">
                <a:solidFill>
                  <a:srgbClr val="FFFF00"/>
                </a:solidFill>
              </a:rPr>
              <a:t>mevcut en iyi tekniklerin  (MET) </a:t>
            </a:r>
            <a:r>
              <a:rPr lang="tr-TR" sz="2000" dirty="0"/>
              <a:t>uygulanarak kirliliğin önlenmesi için gerekli tüm tedbirlerin alınması,</a:t>
            </a:r>
          </a:p>
          <a:p>
            <a:pPr>
              <a:buFont typeface="Arial" charset="0"/>
              <a:buNone/>
              <a:defRPr/>
            </a:pPr>
            <a:endParaRPr lang="tr-TR" sz="2000" dirty="0"/>
          </a:p>
          <a:p>
            <a:pPr>
              <a:buFont typeface="Arial" charset="0"/>
              <a:buChar char="•"/>
              <a:defRPr/>
            </a:pPr>
            <a:r>
              <a:rPr lang="tr-TR" sz="2000" dirty="0"/>
              <a:t>Atık </a:t>
            </a:r>
            <a:r>
              <a:rPr lang="es-ES_tradnl" sz="2000" dirty="0" err="1"/>
              <a:t>olusumunun</a:t>
            </a:r>
            <a:r>
              <a:rPr lang="tr-TR" sz="2000" dirty="0"/>
              <a:t> önlenmesi, azaltılması veya atığın </a:t>
            </a:r>
            <a:r>
              <a:rPr lang="es-ES_tradnl" sz="2000" dirty="0" err="1"/>
              <a:t>olustugu</a:t>
            </a:r>
            <a:r>
              <a:rPr lang="tr-TR" sz="2000" dirty="0"/>
              <a:t> durumlarda atığın, yeniden kullanım, geri dönüşüm, geri kazanım işlemleri için hazırlanması ya da bunun teknik ve ekonomik olarak mümkün olmadığı durumlarda atığın, çevre üzerindeki her türlü etkiyi önlemek veya azaltmak suretiyle bertaraf edilmesi,</a:t>
            </a:r>
          </a:p>
          <a:p>
            <a:pPr>
              <a:buFont typeface="Arial" charset="0"/>
              <a:buNone/>
              <a:defRPr/>
            </a:pPr>
            <a:endParaRPr lang="tr-TR" sz="2000" dirty="0"/>
          </a:p>
          <a:p>
            <a:pPr>
              <a:buFont typeface="Arial" charset="0"/>
              <a:buChar char="•"/>
              <a:defRPr/>
            </a:pPr>
            <a:r>
              <a:rPr lang="tr-TR" sz="2000" dirty="0"/>
              <a:t>Enerji, su, ham madde kaynakları ve diğer kaynakların verimli kullanılması,</a:t>
            </a:r>
          </a:p>
          <a:p>
            <a:pPr>
              <a:buFont typeface="Arial" charset="0"/>
              <a:buChar char="•"/>
              <a:defRPr/>
            </a:pPr>
            <a:endParaRPr lang="tr-TR" sz="2000" dirty="0"/>
          </a:p>
          <a:p>
            <a:pPr>
              <a:buFont typeface="Arial" charset="0"/>
              <a:buChar char="•"/>
              <a:defRPr/>
            </a:pPr>
            <a:r>
              <a:rPr lang="tr-TR" sz="2000" dirty="0"/>
              <a:t> Faaliyetlerin kesin olarak sona ermesi durumunda kirlilik riskinin önlenmesi ve faaliyet sahasının yönetmelikte tanımlandığı hale getirebilmesi için gerekli tedbirlerin alınması,</a:t>
            </a:r>
          </a:p>
          <a:p>
            <a:pPr>
              <a:buFont typeface="Arial" charset="0"/>
              <a:buNone/>
              <a:defRPr/>
            </a:pPr>
            <a:r>
              <a:rPr lang="tr-TR" sz="2000" dirty="0" smtClean="0"/>
              <a:t>Gerekmektedir.</a:t>
            </a:r>
            <a:endParaRPr lang="tr-TR"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nodePh="1">
                                  <p:stCondLst>
                                    <p:cond delay="0"/>
                                  </p:stCondLst>
                                  <p:endCondLst>
                                    <p:cond evt="begin" delay="0">
                                      <p:tn val="5"/>
                                    </p:cond>
                                  </p:endCondLst>
                                  <p:childTnLst>
                                    <p:set>
                                      <p:cBhvr>
                                        <p:cTn id="6" dur="1" fill="hold">
                                          <p:stCondLst>
                                            <p:cond delay="0"/>
                                          </p:stCondLst>
                                        </p:cTn>
                                        <p:tgtEl>
                                          <p:spTgt spid="20"/>
                                        </p:tgtEl>
                                        <p:attrNameLst>
                                          <p:attrName>style.visibility</p:attrName>
                                        </p:attrNameLst>
                                      </p:cBhvr>
                                      <p:to>
                                        <p:strVal val="visible"/>
                                      </p:to>
                                    </p:set>
                                    <p:animEffect transition="in" filter="box(in)">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Rectángulo redondeado"/>
          <p:cNvSpPr/>
          <p:nvPr/>
        </p:nvSpPr>
        <p:spPr>
          <a:xfrm>
            <a:off x="2411760" y="188640"/>
            <a:ext cx="4500562" cy="928687"/>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endParaRPr lang="es-ES"/>
          </a:p>
        </p:txBody>
      </p:sp>
      <p:grpSp>
        <p:nvGrpSpPr>
          <p:cNvPr id="2" name="3 Grupo"/>
          <p:cNvGrpSpPr>
            <a:grpSpLocks/>
          </p:cNvGrpSpPr>
          <p:nvPr/>
        </p:nvGrpSpPr>
        <p:grpSpPr bwMode="auto">
          <a:xfrm>
            <a:off x="7437438" y="357188"/>
            <a:ext cx="1420812" cy="500062"/>
            <a:chOff x="6286512" y="285728"/>
            <a:chExt cx="2493060" cy="790573"/>
          </a:xfrm>
        </p:grpSpPr>
        <p:pic>
          <p:nvPicPr>
            <p:cNvPr id="4106"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4107"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4100" name="Picture 8" descr="turkey-eu"/>
          <p:cNvPicPr>
            <a:picLocks noChangeAspect="1" noChangeArrowheads="1"/>
          </p:cNvPicPr>
          <p:nvPr/>
        </p:nvPicPr>
        <p:blipFill>
          <a:blip r:embed="rId4" cstate="print"/>
          <a:srcRect/>
          <a:stretch>
            <a:fillRect/>
          </a:stretch>
        </p:blipFill>
        <p:spPr bwMode="auto">
          <a:xfrm>
            <a:off x="214313" y="285750"/>
            <a:ext cx="1643062" cy="663575"/>
          </a:xfrm>
          <a:prstGeom prst="rect">
            <a:avLst/>
          </a:prstGeom>
          <a:noFill/>
          <a:ln w="9525">
            <a:noFill/>
            <a:miter lim="800000"/>
            <a:headEnd/>
            <a:tailEnd/>
          </a:ln>
        </p:spPr>
      </p:pic>
      <p:sp>
        <p:nvSpPr>
          <p:cNvPr id="17" name="4 Marcador de pie de página"/>
          <p:cNvSpPr>
            <a:spLocks noGrp="1"/>
          </p:cNvSpPr>
          <p:nvPr>
            <p:ph type="ftr" sz="quarter" idx="11"/>
          </p:nvPr>
        </p:nvSpPr>
        <p:spPr>
          <a:xfrm>
            <a:off x="6500813" y="6286500"/>
            <a:ext cx="2584450" cy="596900"/>
          </a:xfrm>
        </p:spPr>
        <p:txBody>
          <a:bodyPr/>
          <a:lstStyle/>
          <a:p>
            <a:pPr algn="r">
              <a:lnSpc>
                <a:spcPts val="1900"/>
              </a:lnSpc>
              <a:defRPr/>
            </a:pPr>
            <a:r>
              <a:rPr lang="nl-NL" dirty="0" smtClean="0">
                <a:solidFill>
                  <a:srgbClr val="A7D872"/>
                </a:solidFill>
              </a:rPr>
              <a:t>Twinning project - TR/2008/IB/EN/03 </a:t>
            </a:r>
          </a:p>
        </p:txBody>
      </p:sp>
      <p:sp>
        <p:nvSpPr>
          <p:cNvPr id="4102" name="Rectangle 7"/>
          <p:cNvSpPr>
            <a:spLocks noChangeArrowheads="1"/>
          </p:cNvSpPr>
          <p:nvPr/>
        </p:nvSpPr>
        <p:spPr bwMode="auto">
          <a:xfrm>
            <a:off x="2179638" y="479425"/>
            <a:ext cx="4714875" cy="473075"/>
          </a:xfrm>
          <a:prstGeom prst="rect">
            <a:avLst/>
          </a:prstGeom>
          <a:noFill/>
          <a:ln w="9525">
            <a:noFill/>
            <a:miter lim="800000"/>
            <a:headEnd/>
            <a:tailEnd/>
          </a:ln>
        </p:spPr>
        <p:txBody>
          <a:bodyPr anchor="ctr">
            <a:spAutoFit/>
          </a:bodyPr>
          <a:lstStyle/>
          <a:p>
            <a:pPr algn="ctr">
              <a:lnSpc>
                <a:spcPts val="2800"/>
              </a:lnSpc>
            </a:pPr>
            <a:r>
              <a:rPr lang="tr-TR" sz="3200" dirty="0" smtClean="0">
                <a:solidFill>
                  <a:schemeClr val="bg1"/>
                </a:solidFill>
                <a:latin typeface="Book Antiqua" pitchFamily="18" charset="0"/>
              </a:rPr>
              <a:t>Taslak Yönetmelik</a:t>
            </a:r>
            <a:endParaRPr lang="en-GB" sz="3200" dirty="0">
              <a:solidFill>
                <a:schemeClr val="bg1"/>
              </a:solidFill>
              <a:latin typeface="Book Antiqua" pitchFamily="18" charset="0"/>
            </a:endParaRPr>
          </a:p>
        </p:txBody>
      </p:sp>
      <p:sp>
        <p:nvSpPr>
          <p:cNvPr id="20" name="Text Box 6"/>
          <p:cNvSpPr txBox="1">
            <a:spLocks noChangeArrowheads="1"/>
          </p:cNvSpPr>
          <p:nvPr/>
        </p:nvSpPr>
        <p:spPr bwMode="auto">
          <a:xfrm>
            <a:off x="395537" y="1340768"/>
            <a:ext cx="8352928" cy="400110"/>
          </a:xfrm>
          <a:prstGeom prst="rect">
            <a:avLst/>
          </a:prstGeom>
          <a:noFill/>
          <a:ln w="9525">
            <a:noFill/>
            <a:miter lim="800000"/>
            <a:headEnd/>
            <a:tailEnd/>
          </a:ln>
        </p:spPr>
        <p:txBody>
          <a:bodyPr wrap="square">
            <a:spAutoFit/>
          </a:bodyPr>
          <a:lstStyle/>
          <a:p>
            <a:endParaRPr lang="tr-TR" sz="2000" dirty="0"/>
          </a:p>
        </p:txBody>
      </p:sp>
      <p:sp>
        <p:nvSpPr>
          <p:cNvPr id="11" name="10 Dikdörtgen"/>
          <p:cNvSpPr/>
          <p:nvPr/>
        </p:nvSpPr>
        <p:spPr>
          <a:xfrm>
            <a:off x="467544" y="1484784"/>
            <a:ext cx="8424936" cy="5847755"/>
          </a:xfrm>
          <a:prstGeom prst="rect">
            <a:avLst/>
          </a:prstGeom>
        </p:spPr>
        <p:txBody>
          <a:bodyPr wrap="square">
            <a:spAutoFit/>
          </a:bodyPr>
          <a:lstStyle/>
          <a:p>
            <a:r>
              <a:rPr lang="tr-TR" sz="2000" b="1" dirty="0" smtClean="0"/>
              <a:t>İzin sürecinin çevresel </a:t>
            </a:r>
            <a:r>
              <a:rPr lang="tr-TR" sz="2000" b="1" dirty="0"/>
              <a:t>etki değerlendirmesi raporunun Bakanlığa </a:t>
            </a:r>
            <a:r>
              <a:rPr lang="tr-TR" sz="2000" b="1" dirty="0" smtClean="0"/>
              <a:t>sunulmasından sonra başlaması,ÇED Olumlu kararı alınması halinde sürdürülüp, sonuçlandırılması,</a:t>
            </a:r>
            <a:endParaRPr lang="tr-TR" sz="2000" dirty="0" smtClean="0"/>
          </a:p>
          <a:p>
            <a:endParaRPr lang="tr-TR" sz="2000" dirty="0"/>
          </a:p>
          <a:p>
            <a:r>
              <a:rPr lang="tr-TR" sz="2000" dirty="0" smtClean="0"/>
              <a:t>İşletme inşa edilmeden önce izin sürecinin  tamamlanması esas alınması</a:t>
            </a:r>
          </a:p>
          <a:p>
            <a:endParaRPr lang="tr-TR" sz="2000" dirty="0"/>
          </a:p>
          <a:p>
            <a:r>
              <a:rPr lang="tr-TR" sz="2000" dirty="0" smtClean="0"/>
              <a:t>Tek bir sınır değer yerine, MET Sonuç Belgelerinde yer alan emisyon seviyeleri uygulaması (</a:t>
            </a:r>
            <a:r>
              <a:rPr lang="en-GB" sz="2000" dirty="0" smtClean="0"/>
              <a:t>The </a:t>
            </a:r>
            <a:r>
              <a:rPr lang="en-GB" sz="2000" b="1" dirty="0" smtClean="0"/>
              <a:t>BAT</a:t>
            </a:r>
            <a:r>
              <a:rPr lang="tr-TR" sz="2000" b="1" dirty="0" smtClean="0"/>
              <a:t>’Larla ilişkilendirilen emisyon seviyeleri)</a:t>
            </a:r>
          </a:p>
          <a:p>
            <a:endParaRPr lang="tr-TR" sz="2000" b="1" dirty="0"/>
          </a:p>
          <a:p>
            <a:r>
              <a:rPr lang="tr-TR" sz="2000" b="1" dirty="0" smtClean="0"/>
              <a:t>İzin Koşullarının işletmeci ve ilgili taraflar ile müzakere edilmesi  (Md18/19)</a:t>
            </a:r>
          </a:p>
          <a:p>
            <a:endParaRPr lang="tr-TR" sz="2000" b="1" dirty="0"/>
          </a:p>
          <a:p>
            <a:r>
              <a:rPr lang="tr-TR" sz="2000" b="1" dirty="0" smtClean="0"/>
              <a:t>Yetkili merciinin tüm süreci koordine etmesi</a:t>
            </a:r>
          </a:p>
          <a:p>
            <a:endParaRPr lang="tr-TR" sz="2000" b="1" dirty="0"/>
          </a:p>
          <a:p>
            <a:endParaRPr lang="tr-TR" sz="2000" dirty="0" smtClean="0"/>
          </a:p>
          <a:p>
            <a:endParaRPr lang="tr-TR" dirty="0" smtClean="0"/>
          </a:p>
          <a:p>
            <a:endParaRPr lang="tr-TR" dirty="0" smtClean="0"/>
          </a:p>
          <a:p>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nodePh="1">
                                  <p:stCondLst>
                                    <p:cond delay="0"/>
                                  </p:stCondLst>
                                  <p:endCondLst>
                                    <p:cond evt="begin" delay="0">
                                      <p:tn val="5"/>
                                    </p:cond>
                                  </p:endCondLst>
                                  <p:childTnLst>
                                    <p:set>
                                      <p:cBhvr>
                                        <p:cTn id="6" dur="1" fill="hold">
                                          <p:stCondLst>
                                            <p:cond delay="0"/>
                                          </p:stCondLst>
                                        </p:cTn>
                                        <p:tgtEl>
                                          <p:spTgt spid="20"/>
                                        </p:tgtEl>
                                        <p:attrNameLst>
                                          <p:attrName>style.visibility</p:attrName>
                                        </p:attrNameLst>
                                      </p:cBhvr>
                                      <p:to>
                                        <p:strVal val="visible"/>
                                      </p:to>
                                    </p:set>
                                    <p:animEffect transition="in" filter="box(in)">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Rectángulo redondeado"/>
          <p:cNvSpPr/>
          <p:nvPr/>
        </p:nvSpPr>
        <p:spPr>
          <a:xfrm>
            <a:off x="2411760" y="188640"/>
            <a:ext cx="4500562" cy="928687"/>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endParaRPr lang="es-ES"/>
          </a:p>
        </p:txBody>
      </p:sp>
      <p:grpSp>
        <p:nvGrpSpPr>
          <p:cNvPr id="2" name="3 Grupo"/>
          <p:cNvGrpSpPr>
            <a:grpSpLocks/>
          </p:cNvGrpSpPr>
          <p:nvPr/>
        </p:nvGrpSpPr>
        <p:grpSpPr bwMode="auto">
          <a:xfrm>
            <a:off x="7437438" y="357188"/>
            <a:ext cx="1420812" cy="500062"/>
            <a:chOff x="6286512" y="285728"/>
            <a:chExt cx="2493060" cy="790573"/>
          </a:xfrm>
        </p:grpSpPr>
        <p:pic>
          <p:nvPicPr>
            <p:cNvPr id="4106"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4107"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4100" name="Picture 8" descr="turkey-eu"/>
          <p:cNvPicPr>
            <a:picLocks noChangeAspect="1" noChangeArrowheads="1"/>
          </p:cNvPicPr>
          <p:nvPr/>
        </p:nvPicPr>
        <p:blipFill>
          <a:blip r:embed="rId4" cstate="print"/>
          <a:srcRect/>
          <a:stretch>
            <a:fillRect/>
          </a:stretch>
        </p:blipFill>
        <p:spPr bwMode="auto">
          <a:xfrm>
            <a:off x="214313" y="285750"/>
            <a:ext cx="1643062" cy="663575"/>
          </a:xfrm>
          <a:prstGeom prst="rect">
            <a:avLst/>
          </a:prstGeom>
          <a:noFill/>
          <a:ln w="9525">
            <a:noFill/>
            <a:miter lim="800000"/>
            <a:headEnd/>
            <a:tailEnd/>
          </a:ln>
        </p:spPr>
      </p:pic>
      <p:sp>
        <p:nvSpPr>
          <p:cNvPr id="17" name="4 Marcador de pie de página"/>
          <p:cNvSpPr>
            <a:spLocks noGrp="1"/>
          </p:cNvSpPr>
          <p:nvPr>
            <p:ph type="ftr" sz="quarter" idx="11"/>
          </p:nvPr>
        </p:nvSpPr>
        <p:spPr>
          <a:xfrm>
            <a:off x="6500813" y="6286500"/>
            <a:ext cx="2584450" cy="596900"/>
          </a:xfrm>
        </p:spPr>
        <p:txBody>
          <a:bodyPr/>
          <a:lstStyle/>
          <a:p>
            <a:pPr algn="r">
              <a:lnSpc>
                <a:spcPts val="1900"/>
              </a:lnSpc>
              <a:defRPr/>
            </a:pPr>
            <a:r>
              <a:rPr lang="nl-NL" dirty="0" smtClean="0">
                <a:solidFill>
                  <a:srgbClr val="A7D872"/>
                </a:solidFill>
              </a:rPr>
              <a:t>Twinning project - TR/2008/IB/EN/03 </a:t>
            </a:r>
          </a:p>
        </p:txBody>
      </p:sp>
      <p:sp>
        <p:nvSpPr>
          <p:cNvPr id="4102" name="Rectangle 7"/>
          <p:cNvSpPr>
            <a:spLocks noChangeArrowheads="1"/>
          </p:cNvSpPr>
          <p:nvPr/>
        </p:nvSpPr>
        <p:spPr bwMode="auto">
          <a:xfrm>
            <a:off x="2179638" y="479425"/>
            <a:ext cx="4714875" cy="473075"/>
          </a:xfrm>
          <a:prstGeom prst="rect">
            <a:avLst/>
          </a:prstGeom>
          <a:noFill/>
          <a:ln w="9525">
            <a:noFill/>
            <a:miter lim="800000"/>
            <a:headEnd/>
            <a:tailEnd/>
          </a:ln>
        </p:spPr>
        <p:txBody>
          <a:bodyPr anchor="ctr">
            <a:spAutoFit/>
          </a:bodyPr>
          <a:lstStyle/>
          <a:p>
            <a:pPr algn="ctr">
              <a:lnSpc>
                <a:spcPts val="2800"/>
              </a:lnSpc>
            </a:pPr>
            <a:r>
              <a:rPr lang="tr-TR" sz="3200" dirty="0" smtClean="0">
                <a:solidFill>
                  <a:schemeClr val="bg1"/>
                </a:solidFill>
                <a:latin typeface="Book Antiqua" pitchFamily="18" charset="0"/>
              </a:rPr>
              <a:t>Taslak Yönetmelik</a:t>
            </a:r>
            <a:endParaRPr lang="en-GB" sz="3200" dirty="0">
              <a:solidFill>
                <a:schemeClr val="bg1"/>
              </a:solidFill>
              <a:latin typeface="Book Antiqua" pitchFamily="18" charset="0"/>
            </a:endParaRPr>
          </a:p>
        </p:txBody>
      </p:sp>
      <p:sp>
        <p:nvSpPr>
          <p:cNvPr id="20" name="Text Box 6"/>
          <p:cNvSpPr txBox="1">
            <a:spLocks noChangeArrowheads="1"/>
          </p:cNvSpPr>
          <p:nvPr/>
        </p:nvSpPr>
        <p:spPr bwMode="auto">
          <a:xfrm>
            <a:off x="395536" y="1556792"/>
            <a:ext cx="8352928" cy="5262979"/>
          </a:xfrm>
          <a:prstGeom prst="rect">
            <a:avLst/>
          </a:prstGeom>
          <a:noFill/>
          <a:ln w="9525">
            <a:noFill/>
            <a:miter lim="800000"/>
            <a:headEnd/>
            <a:tailEnd/>
          </a:ln>
        </p:spPr>
        <p:txBody>
          <a:bodyPr wrap="square">
            <a:spAutoFit/>
          </a:bodyPr>
          <a:lstStyle/>
          <a:p>
            <a:r>
              <a:rPr lang="tr-TR" sz="2800" b="1" dirty="0" smtClean="0"/>
              <a:t>YÜRÜRLÜK</a:t>
            </a:r>
          </a:p>
          <a:p>
            <a:endParaRPr lang="tr-TR" sz="2800" dirty="0"/>
          </a:p>
          <a:p>
            <a:r>
              <a:rPr lang="tr-TR" sz="2800" dirty="0" smtClean="0"/>
              <a:t>Yeni Tesisler için Yönetmelik hükümleri yönetmeliğin </a:t>
            </a:r>
            <a:r>
              <a:rPr lang="es-ES" sz="2800" dirty="0" err="1" smtClean="0"/>
              <a:t>yayımı</a:t>
            </a:r>
            <a:r>
              <a:rPr lang="es-ES" sz="2800" dirty="0" smtClean="0"/>
              <a:t> </a:t>
            </a:r>
            <a:r>
              <a:rPr lang="es-ES" sz="2800" dirty="0" err="1"/>
              <a:t>tarihinden</a:t>
            </a:r>
            <a:r>
              <a:rPr lang="es-ES" sz="2800" dirty="0"/>
              <a:t> </a:t>
            </a:r>
            <a:r>
              <a:rPr lang="es-ES" sz="2800" dirty="0" err="1"/>
              <a:t>itibaren</a:t>
            </a:r>
            <a:r>
              <a:rPr lang="es-ES" sz="2800" dirty="0"/>
              <a:t> 3 </a:t>
            </a:r>
            <a:r>
              <a:rPr lang="es-ES" sz="2800" dirty="0" err="1"/>
              <a:t>yıl</a:t>
            </a:r>
            <a:r>
              <a:rPr lang="es-ES" sz="2800" dirty="0"/>
              <a:t> </a:t>
            </a:r>
            <a:r>
              <a:rPr lang="es-ES" sz="2800" dirty="0" err="1"/>
              <a:t>sonra</a:t>
            </a:r>
            <a:r>
              <a:rPr lang="es-ES" sz="2800" dirty="0"/>
              <a:t> </a:t>
            </a:r>
            <a:r>
              <a:rPr lang="es-ES" sz="2800" dirty="0" err="1"/>
              <a:t>yürürlüğe</a:t>
            </a:r>
            <a:r>
              <a:rPr lang="es-ES" sz="2800" dirty="0"/>
              <a:t> </a:t>
            </a:r>
            <a:r>
              <a:rPr lang="es-ES" sz="2800" dirty="0" err="1"/>
              <a:t>girer</a:t>
            </a:r>
            <a:r>
              <a:rPr lang="es-ES" sz="2800" dirty="0"/>
              <a:t>. </a:t>
            </a:r>
            <a:endParaRPr lang="tr-TR" sz="2800" dirty="0" smtClean="0"/>
          </a:p>
          <a:p>
            <a:endParaRPr lang="tr-TR" sz="2800" dirty="0"/>
          </a:p>
          <a:p>
            <a:r>
              <a:rPr lang="tr-TR" sz="2800" dirty="0" smtClean="0"/>
              <a:t>Mevcut tesisler yönetmeliğin </a:t>
            </a:r>
            <a:r>
              <a:rPr lang="tr-TR" sz="2800" dirty="0"/>
              <a:t>yürürlük tarihinden itibaren en geç 10 yıl içinde, bu Yönetmelik hükümlerine göre entegre çevre izni almakla </a:t>
            </a:r>
            <a:r>
              <a:rPr lang="tr-TR" sz="2800" dirty="0" smtClean="0"/>
              <a:t>yükümlüdürler (mevcut tesisler için 13 yıl geçiş süreci öngörülmüştür).</a:t>
            </a:r>
            <a:endParaRPr lang="tr-TR" sz="2800" dirty="0"/>
          </a:p>
          <a:p>
            <a:r>
              <a:rPr lang="tr-TR" sz="2800" dirty="0" smtClean="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ox(in)">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14 Grupo"/>
          <p:cNvGrpSpPr>
            <a:grpSpLocks/>
          </p:cNvGrpSpPr>
          <p:nvPr/>
        </p:nvGrpSpPr>
        <p:grpSpPr bwMode="auto">
          <a:xfrm>
            <a:off x="7437439" y="357189"/>
            <a:ext cx="1420812" cy="500062"/>
            <a:chOff x="6286512" y="285728"/>
            <a:chExt cx="2493060" cy="790573"/>
          </a:xfrm>
        </p:grpSpPr>
        <p:pic>
          <p:nvPicPr>
            <p:cNvPr id="3082"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3083"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3077"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1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sp>
        <p:nvSpPr>
          <p:cNvPr id="15" name="AutoShape 5"/>
          <p:cNvSpPr>
            <a:spLocks noChangeArrowheads="1"/>
          </p:cNvSpPr>
          <p:nvPr/>
        </p:nvSpPr>
        <p:spPr bwMode="auto">
          <a:xfrm>
            <a:off x="2143108" y="190500"/>
            <a:ext cx="5091131" cy="80960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20" name="Rectangle 7"/>
          <p:cNvSpPr>
            <a:spLocks noChangeArrowheads="1"/>
          </p:cNvSpPr>
          <p:nvPr/>
        </p:nvSpPr>
        <p:spPr bwMode="auto">
          <a:xfrm>
            <a:off x="2143125" y="388215"/>
            <a:ext cx="5072081" cy="451406"/>
          </a:xfrm>
          <a:prstGeom prst="rect">
            <a:avLst/>
          </a:prstGeom>
          <a:noFill/>
          <a:ln w="9525">
            <a:noFill/>
            <a:miter lim="800000"/>
            <a:headEnd/>
            <a:tailEnd/>
          </a:ln>
        </p:spPr>
        <p:txBody>
          <a:bodyPr wrap="square" anchor="ctr">
            <a:spAutoFit/>
          </a:bodyPr>
          <a:lstStyle/>
          <a:p>
            <a:pPr algn="ctr">
              <a:lnSpc>
                <a:spcPts val="2800"/>
              </a:lnSpc>
            </a:pPr>
            <a:r>
              <a:rPr lang="en-GB" sz="2800" dirty="0" smtClean="0">
                <a:solidFill>
                  <a:schemeClr val="bg1"/>
                </a:solidFill>
                <a:latin typeface="Book Antiqua" pitchFamily="18" charset="0"/>
              </a:rPr>
              <a:t>Refer</a:t>
            </a:r>
            <a:r>
              <a:rPr lang="tr-TR" sz="2800" dirty="0" smtClean="0">
                <a:solidFill>
                  <a:schemeClr val="bg1"/>
                </a:solidFill>
                <a:latin typeface="Book Antiqua" pitchFamily="18" charset="0"/>
              </a:rPr>
              <a:t>ans materyalleri</a:t>
            </a:r>
            <a:endParaRPr lang="en-GB" sz="2800" dirty="0">
              <a:solidFill>
                <a:schemeClr val="bg1"/>
              </a:solidFill>
              <a:latin typeface="Book Antiqua" pitchFamily="18" charset="0"/>
            </a:endParaRPr>
          </a:p>
        </p:txBody>
      </p:sp>
      <p:sp>
        <p:nvSpPr>
          <p:cNvPr id="13" name="Text Box 6"/>
          <p:cNvSpPr txBox="1">
            <a:spLocks noChangeArrowheads="1"/>
          </p:cNvSpPr>
          <p:nvPr/>
        </p:nvSpPr>
        <p:spPr bwMode="auto">
          <a:xfrm>
            <a:off x="173841" y="3181474"/>
            <a:ext cx="1689117" cy="461665"/>
          </a:xfrm>
          <a:prstGeom prst="rect">
            <a:avLst/>
          </a:prstGeom>
          <a:noFill/>
          <a:ln w="9525">
            <a:noFill/>
            <a:miter lim="800000"/>
            <a:headEnd/>
            <a:tailEnd/>
          </a:ln>
        </p:spPr>
        <p:txBody>
          <a:bodyPr wrap="square">
            <a:spAutoFit/>
          </a:bodyPr>
          <a:lstStyle/>
          <a:p>
            <a:pPr>
              <a:buFont typeface="Wingdings" pitchFamily="2" charset="2"/>
              <a:buChar char="Ø"/>
            </a:pPr>
            <a:r>
              <a:rPr lang="es-ES" sz="2400" dirty="0"/>
              <a:t>  </a:t>
            </a:r>
            <a:r>
              <a:rPr lang="es-ES_tradnl" sz="2400" dirty="0" smtClean="0"/>
              <a:t>T</a:t>
            </a:r>
            <a:r>
              <a:rPr lang="tr-TR" sz="2400" dirty="0" err="1" smtClean="0"/>
              <a:t>ürkiye</a:t>
            </a:r>
            <a:r>
              <a:rPr lang="es-ES_tradnl" sz="2400" dirty="0" smtClean="0"/>
              <a:t>:</a:t>
            </a:r>
            <a:endParaRPr lang="es-ES" sz="2400" dirty="0" smtClean="0"/>
          </a:p>
        </p:txBody>
      </p:sp>
      <p:sp>
        <p:nvSpPr>
          <p:cNvPr id="14" name="Text Box 7"/>
          <p:cNvSpPr txBox="1">
            <a:spLocks noChangeArrowheads="1"/>
          </p:cNvSpPr>
          <p:nvPr/>
        </p:nvSpPr>
        <p:spPr bwMode="auto">
          <a:xfrm>
            <a:off x="1002555" y="3901554"/>
            <a:ext cx="6180025" cy="769441"/>
          </a:xfrm>
          <a:prstGeom prst="rect">
            <a:avLst/>
          </a:prstGeom>
          <a:noFill/>
          <a:ln w="9525">
            <a:noFill/>
            <a:miter lim="800000"/>
            <a:headEnd/>
            <a:tailEnd/>
          </a:ln>
        </p:spPr>
        <p:txBody>
          <a:bodyPr wrap="square">
            <a:spAutoFit/>
          </a:bodyPr>
          <a:lstStyle/>
          <a:p>
            <a:pPr>
              <a:buFont typeface="Wingdings" pitchFamily="2" charset="2"/>
              <a:buChar char="ü"/>
            </a:pPr>
            <a:r>
              <a:rPr lang="es-ES_tradnl" sz="2200" dirty="0" smtClean="0"/>
              <a:t>  </a:t>
            </a:r>
            <a:r>
              <a:rPr lang="tr-TR" sz="2200" dirty="0" smtClean="0"/>
              <a:t>Elektrik Ark Ocaklı demir çelik tesislerine                   yönelik ulusal BAT kılavuzu</a:t>
            </a:r>
            <a:endParaRPr lang="es-ES" sz="2200" dirty="0"/>
          </a:p>
        </p:txBody>
      </p:sp>
      <p:sp>
        <p:nvSpPr>
          <p:cNvPr id="16" name="Text Box 6"/>
          <p:cNvSpPr txBox="1">
            <a:spLocks noChangeArrowheads="1"/>
          </p:cNvSpPr>
          <p:nvPr/>
        </p:nvSpPr>
        <p:spPr bwMode="auto">
          <a:xfrm>
            <a:off x="1958141" y="5957848"/>
            <a:ext cx="6104556" cy="400110"/>
          </a:xfrm>
          <a:prstGeom prst="rect">
            <a:avLst/>
          </a:prstGeom>
          <a:noFill/>
          <a:ln w="9525">
            <a:noFill/>
            <a:miter lim="800000"/>
            <a:headEnd/>
            <a:tailEnd/>
          </a:ln>
        </p:spPr>
        <p:txBody>
          <a:bodyPr wrap="square">
            <a:spAutoFit/>
          </a:bodyPr>
          <a:lstStyle/>
          <a:p>
            <a:pPr>
              <a:buFont typeface="Wingdings" pitchFamily="2" charset="2"/>
              <a:buChar char="q"/>
            </a:pPr>
            <a:r>
              <a:rPr lang="es-ES" sz="2000" dirty="0"/>
              <a:t>  </a:t>
            </a:r>
            <a:r>
              <a:rPr lang="tr-TR" sz="2000" dirty="0" smtClean="0"/>
              <a:t>ÇŞB’na yönelik</a:t>
            </a:r>
            <a:r>
              <a:rPr lang="es-ES_tradnl" sz="2000" dirty="0" smtClean="0"/>
              <a:t>: </a:t>
            </a:r>
            <a:r>
              <a:rPr lang="tr-TR" sz="2000" dirty="0" smtClean="0"/>
              <a:t>başvurunun iyi değerlendirilmesi</a:t>
            </a:r>
            <a:endParaRPr lang="es-ES" sz="2000" dirty="0" smtClean="0"/>
          </a:p>
        </p:txBody>
      </p:sp>
      <p:sp>
        <p:nvSpPr>
          <p:cNvPr id="22" name="Text Box 6"/>
          <p:cNvSpPr txBox="1">
            <a:spLocks noChangeArrowheads="1"/>
          </p:cNvSpPr>
          <p:nvPr/>
        </p:nvSpPr>
        <p:spPr bwMode="auto">
          <a:xfrm>
            <a:off x="1958141" y="5457782"/>
            <a:ext cx="6284093" cy="400110"/>
          </a:xfrm>
          <a:prstGeom prst="rect">
            <a:avLst/>
          </a:prstGeom>
          <a:noFill/>
          <a:ln w="9525">
            <a:noFill/>
            <a:miter lim="800000"/>
            <a:headEnd/>
            <a:tailEnd/>
          </a:ln>
        </p:spPr>
        <p:txBody>
          <a:bodyPr wrap="square">
            <a:spAutoFit/>
          </a:bodyPr>
          <a:lstStyle/>
          <a:p>
            <a:pPr>
              <a:buFont typeface="Wingdings" pitchFamily="2" charset="2"/>
              <a:buChar char="q"/>
            </a:pPr>
            <a:r>
              <a:rPr lang="es-ES" sz="2000" dirty="0"/>
              <a:t>  </a:t>
            </a:r>
            <a:r>
              <a:rPr lang="tr-TR" sz="2000" dirty="0" smtClean="0"/>
              <a:t>Endüstrilere yönelik</a:t>
            </a:r>
            <a:r>
              <a:rPr lang="es-ES_tradnl" sz="2000" dirty="0" smtClean="0"/>
              <a:t>: </a:t>
            </a:r>
            <a:r>
              <a:rPr lang="tr-TR" sz="2000" dirty="0" smtClean="0"/>
              <a:t>iyi hazırlanmış izin başvurusu</a:t>
            </a:r>
            <a:endParaRPr lang="es-ES" sz="2000" dirty="0" smtClean="0"/>
          </a:p>
        </p:txBody>
      </p:sp>
      <p:sp>
        <p:nvSpPr>
          <p:cNvPr id="23" name="Text Box 7"/>
          <p:cNvSpPr txBox="1">
            <a:spLocks noChangeArrowheads="1"/>
          </p:cNvSpPr>
          <p:nvPr/>
        </p:nvSpPr>
        <p:spPr bwMode="auto">
          <a:xfrm>
            <a:off x="1000100" y="4917054"/>
            <a:ext cx="2661819" cy="430887"/>
          </a:xfrm>
          <a:prstGeom prst="rect">
            <a:avLst/>
          </a:prstGeom>
          <a:noFill/>
          <a:ln w="9525">
            <a:noFill/>
            <a:miter lim="800000"/>
            <a:headEnd/>
            <a:tailEnd/>
          </a:ln>
        </p:spPr>
        <p:txBody>
          <a:bodyPr wrap="square">
            <a:spAutoFit/>
          </a:bodyPr>
          <a:lstStyle/>
          <a:p>
            <a:pPr>
              <a:buFont typeface="Wingdings" pitchFamily="2" charset="2"/>
              <a:buChar char="ü"/>
            </a:pPr>
            <a:r>
              <a:rPr lang="es-ES_tradnl" sz="2200" dirty="0" smtClean="0"/>
              <a:t>  </a:t>
            </a:r>
            <a:r>
              <a:rPr lang="tr-TR" sz="2200" dirty="0" smtClean="0"/>
              <a:t>Temel kılavuzlar</a:t>
            </a:r>
            <a:r>
              <a:rPr lang="es-ES_tradnl" sz="2200" dirty="0" smtClean="0"/>
              <a:t>:</a:t>
            </a:r>
            <a:endParaRPr lang="es-ES" sz="2200" dirty="0"/>
          </a:p>
        </p:txBody>
      </p:sp>
      <p:sp>
        <p:nvSpPr>
          <p:cNvPr id="17" name="24 Cerrar llave"/>
          <p:cNvSpPr/>
          <p:nvPr/>
        </p:nvSpPr>
        <p:spPr>
          <a:xfrm>
            <a:off x="5781316" y="1571612"/>
            <a:ext cx="648072" cy="1440160"/>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19" name="18 Metin kutusu"/>
          <p:cNvSpPr txBox="1"/>
          <p:nvPr/>
        </p:nvSpPr>
        <p:spPr>
          <a:xfrm>
            <a:off x="6357950" y="1928802"/>
            <a:ext cx="2123728" cy="646331"/>
          </a:xfrm>
          <a:prstGeom prst="rect">
            <a:avLst/>
          </a:prstGeom>
          <a:noFill/>
        </p:spPr>
        <p:txBody>
          <a:bodyPr wrap="square" rtlCol="0">
            <a:spAutoFit/>
          </a:bodyPr>
          <a:lstStyle/>
          <a:p>
            <a:r>
              <a:rPr lang="tr-TR" dirty="0" smtClean="0"/>
              <a:t>Açıklamalar daha sonra</a:t>
            </a:r>
            <a:endParaRPr lang="tr-TR" dirty="0"/>
          </a:p>
        </p:txBody>
      </p:sp>
      <p:sp>
        <p:nvSpPr>
          <p:cNvPr id="21" name="Text Box 6"/>
          <p:cNvSpPr txBox="1">
            <a:spLocks noChangeArrowheads="1"/>
          </p:cNvSpPr>
          <p:nvPr/>
        </p:nvSpPr>
        <p:spPr bwMode="auto">
          <a:xfrm>
            <a:off x="142844" y="1071546"/>
            <a:ext cx="1078180" cy="461665"/>
          </a:xfrm>
          <a:prstGeom prst="rect">
            <a:avLst/>
          </a:prstGeom>
          <a:noFill/>
          <a:ln w="9525">
            <a:noFill/>
            <a:miter lim="800000"/>
            <a:headEnd/>
            <a:tailEnd/>
          </a:ln>
        </p:spPr>
        <p:txBody>
          <a:bodyPr wrap="none">
            <a:spAutoFit/>
          </a:bodyPr>
          <a:lstStyle/>
          <a:p>
            <a:pPr>
              <a:buFont typeface="Wingdings" pitchFamily="2" charset="2"/>
              <a:buChar char="Ø"/>
            </a:pPr>
            <a:r>
              <a:rPr lang="es-ES" sz="2400"/>
              <a:t>  </a:t>
            </a:r>
            <a:r>
              <a:rPr lang="es-ES_tradnl" sz="2400" smtClean="0"/>
              <a:t>AB:</a:t>
            </a:r>
            <a:endParaRPr lang="es-ES" sz="2400" dirty="0" smtClean="0"/>
          </a:p>
        </p:txBody>
      </p:sp>
      <p:sp>
        <p:nvSpPr>
          <p:cNvPr id="24" name="Text Box 7"/>
          <p:cNvSpPr txBox="1">
            <a:spLocks noChangeArrowheads="1"/>
          </p:cNvSpPr>
          <p:nvPr/>
        </p:nvSpPr>
        <p:spPr bwMode="auto">
          <a:xfrm>
            <a:off x="1002555" y="1571612"/>
            <a:ext cx="2626040" cy="430887"/>
          </a:xfrm>
          <a:prstGeom prst="rect">
            <a:avLst/>
          </a:prstGeom>
          <a:noFill/>
          <a:ln w="9525">
            <a:noFill/>
            <a:miter lim="800000"/>
            <a:headEnd/>
            <a:tailEnd/>
          </a:ln>
        </p:spPr>
        <p:txBody>
          <a:bodyPr wrap="none">
            <a:spAutoFit/>
          </a:bodyPr>
          <a:lstStyle/>
          <a:p>
            <a:pPr>
              <a:buFont typeface="Wingdings" pitchFamily="2" charset="2"/>
              <a:buChar char="ü"/>
            </a:pPr>
            <a:r>
              <a:rPr lang="es-ES_tradnl" sz="2200" smtClean="0"/>
              <a:t> </a:t>
            </a:r>
            <a:r>
              <a:rPr lang="tr-TR" sz="2000" smtClean="0"/>
              <a:t>Demir çelik</a:t>
            </a:r>
            <a:r>
              <a:rPr lang="es-ES_tradnl" sz="2000" smtClean="0"/>
              <a:t> BREF</a:t>
            </a:r>
            <a:r>
              <a:rPr lang="tr-TR" sz="2000" smtClean="0"/>
              <a:t>’i</a:t>
            </a:r>
            <a:endParaRPr lang="es-ES" sz="2200" dirty="0"/>
          </a:p>
        </p:txBody>
      </p:sp>
      <p:sp>
        <p:nvSpPr>
          <p:cNvPr id="25" name="Text Box 7"/>
          <p:cNvSpPr txBox="1">
            <a:spLocks noChangeArrowheads="1"/>
          </p:cNvSpPr>
          <p:nvPr/>
        </p:nvSpPr>
        <p:spPr bwMode="auto">
          <a:xfrm>
            <a:off x="1000100" y="2640923"/>
            <a:ext cx="2198038" cy="430887"/>
          </a:xfrm>
          <a:prstGeom prst="rect">
            <a:avLst/>
          </a:prstGeom>
          <a:noFill/>
          <a:ln w="9525">
            <a:noFill/>
            <a:miter lim="800000"/>
            <a:headEnd/>
            <a:tailEnd/>
          </a:ln>
        </p:spPr>
        <p:txBody>
          <a:bodyPr wrap="none">
            <a:spAutoFit/>
          </a:bodyPr>
          <a:lstStyle/>
          <a:p>
            <a:pPr>
              <a:buFont typeface="Wingdings" pitchFamily="2" charset="2"/>
              <a:buChar char="ü"/>
            </a:pPr>
            <a:r>
              <a:rPr lang="es-ES_tradnl" sz="2200" smtClean="0"/>
              <a:t> </a:t>
            </a:r>
            <a:r>
              <a:rPr lang="tr-TR" sz="2000" smtClean="0"/>
              <a:t>Diğer </a:t>
            </a:r>
            <a:r>
              <a:rPr lang="es-ES_tradnl" sz="2000" smtClean="0"/>
              <a:t>BREF</a:t>
            </a:r>
            <a:r>
              <a:rPr lang="tr-TR" sz="2000" smtClean="0"/>
              <a:t>’ler</a:t>
            </a:r>
            <a:endParaRPr lang="es-ES" sz="2200" dirty="0"/>
          </a:p>
        </p:txBody>
      </p:sp>
      <p:sp>
        <p:nvSpPr>
          <p:cNvPr id="26" name="Text Box 7"/>
          <p:cNvSpPr txBox="1">
            <a:spLocks noChangeArrowheads="1"/>
          </p:cNvSpPr>
          <p:nvPr/>
        </p:nvSpPr>
        <p:spPr bwMode="auto">
          <a:xfrm>
            <a:off x="1000100" y="2111584"/>
            <a:ext cx="4992072" cy="430887"/>
          </a:xfrm>
          <a:prstGeom prst="rect">
            <a:avLst/>
          </a:prstGeom>
          <a:noFill/>
          <a:ln w="9525">
            <a:noFill/>
            <a:miter lim="800000"/>
            <a:headEnd/>
            <a:tailEnd/>
          </a:ln>
        </p:spPr>
        <p:txBody>
          <a:bodyPr wrap="none">
            <a:spAutoFit/>
          </a:bodyPr>
          <a:lstStyle/>
          <a:p>
            <a:pPr>
              <a:buFont typeface="Wingdings" pitchFamily="2" charset="2"/>
              <a:buChar char="ü"/>
            </a:pPr>
            <a:r>
              <a:rPr lang="es-ES_tradnl" sz="2200" smtClean="0"/>
              <a:t> </a:t>
            </a:r>
            <a:r>
              <a:rPr lang="tr-TR" sz="2000" smtClean="0"/>
              <a:t>Demir içeren metallerin işlemesi BREF’i</a:t>
            </a:r>
            <a:endParaRPr lang="es-ES" sz="2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ox(in)">
                                      <p:cBhvr>
                                        <p:cTn id="17" dur="500"/>
                                        <p:tgtEl>
                                          <p:spTgt spid="17"/>
                                        </p:tgtEl>
                                      </p:cBhvr>
                                    </p:animEffect>
                                  </p:childTnLst>
                                </p:cTn>
                              </p:par>
                              <p:par>
                                <p:cTn id="18" presetID="4" presetClass="entr" presetSubtype="16" fill="hold" grpId="0"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box(in)">
                                      <p:cBhvr>
                                        <p:cTn id="20" dur="500"/>
                                        <p:tgtEl>
                                          <p:spTgt spid="19"/>
                                        </p:tgtEl>
                                      </p:cBhvr>
                                    </p:animEffec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ox(in)">
                                      <p:cBhvr>
                                        <p:cTn id="25" dur="500"/>
                                        <p:tgtEl>
                                          <p:spTgt spid="13"/>
                                        </p:tgtEl>
                                      </p:cBhvr>
                                    </p:animEffect>
                                  </p:childTnLst>
                                </p:cTn>
                              </p:par>
                              <p:par>
                                <p:cTn id="26" presetID="4" presetClass="entr" presetSubtype="16"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box(in)">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6" grpId="0"/>
      <p:bldP spid="22" grpId="0"/>
      <p:bldP spid="23" grpId="0"/>
      <p:bldP spid="17" grpId="0" animBg="1"/>
      <p:bldP spid="19" grpId="0"/>
      <p:bldP spid="21" grpId="0"/>
      <p:bldP spid="24" grpId="0"/>
      <p:bldP spid="25" grpId="0"/>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6" name="14 Grupo"/>
          <p:cNvGrpSpPr>
            <a:grpSpLocks/>
          </p:cNvGrpSpPr>
          <p:nvPr/>
        </p:nvGrpSpPr>
        <p:grpSpPr bwMode="auto">
          <a:xfrm>
            <a:off x="7437439" y="357189"/>
            <a:ext cx="1420812" cy="500062"/>
            <a:chOff x="6286512" y="285728"/>
            <a:chExt cx="2493060" cy="790573"/>
          </a:xfrm>
        </p:grpSpPr>
        <p:pic>
          <p:nvPicPr>
            <p:cNvPr id="3082"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3083"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3077"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3081" name="Text Box 6"/>
          <p:cNvSpPr txBox="1">
            <a:spLocks noChangeArrowheads="1"/>
          </p:cNvSpPr>
          <p:nvPr/>
        </p:nvSpPr>
        <p:spPr bwMode="auto">
          <a:xfrm>
            <a:off x="539552" y="2928934"/>
            <a:ext cx="6777817" cy="461665"/>
          </a:xfrm>
          <a:prstGeom prst="rect">
            <a:avLst/>
          </a:prstGeom>
          <a:noFill/>
          <a:ln w="9525">
            <a:noFill/>
            <a:miter lim="800000"/>
            <a:headEnd/>
            <a:tailEnd/>
          </a:ln>
        </p:spPr>
        <p:txBody>
          <a:bodyPr wrap="none">
            <a:spAutoFit/>
          </a:bodyPr>
          <a:lstStyle/>
          <a:p>
            <a:pPr>
              <a:buFont typeface="Wingdings" pitchFamily="2" charset="2"/>
              <a:buChar char="Ø"/>
            </a:pPr>
            <a:r>
              <a:rPr lang="es-ES_tradnl" sz="2400" dirty="0" smtClean="0"/>
              <a:t>  </a:t>
            </a:r>
            <a:r>
              <a:rPr lang="tr-TR" sz="2400" dirty="0" smtClean="0"/>
              <a:t>EÇİ taslak yönetmeliği </a:t>
            </a:r>
            <a:r>
              <a:rPr lang="es-ES_tradnl" sz="2400" dirty="0" smtClean="0"/>
              <a:t>&amp; </a:t>
            </a:r>
            <a:r>
              <a:rPr lang="tr-TR" sz="2400" dirty="0" smtClean="0"/>
              <a:t>diğer mevzuat </a:t>
            </a:r>
            <a:r>
              <a:rPr lang="es-ES_tradnl" sz="2400" dirty="0" smtClean="0"/>
              <a:t>(</a:t>
            </a:r>
            <a:r>
              <a:rPr lang="tr-TR" sz="2400" dirty="0" smtClean="0"/>
              <a:t>Ece</a:t>
            </a:r>
            <a:r>
              <a:rPr lang="es-ES_tradnl" sz="2400" dirty="0" smtClean="0"/>
              <a:t>)</a:t>
            </a:r>
            <a:endParaRPr lang="es-ES" sz="2400" dirty="0" smtClean="0"/>
          </a:p>
        </p:txBody>
      </p:sp>
      <p:sp>
        <p:nvSpPr>
          <p:cNvPr id="1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sp>
        <p:nvSpPr>
          <p:cNvPr id="19" name="Text Box 6"/>
          <p:cNvSpPr txBox="1">
            <a:spLocks noChangeArrowheads="1"/>
          </p:cNvSpPr>
          <p:nvPr/>
        </p:nvSpPr>
        <p:spPr bwMode="auto">
          <a:xfrm>
            <a:off x="542754" y="3896029"/>
            <a:ext cx="6093335" cy="461665"/>
          </a:xfrm>
          <a:prstGeom prst="rect">
            <a:avLst/>
          </a:prstGeom>
          <a:noFill/>
          <a:ln w="9525">
            <a:noFill/>
            <a:miter lim="800000"/>
            <a:headEnd/>
            <a:tailEnd/>
          </a:ln>
        </p:spPr>
        <p:txBody>
          <a:bodyPr wrap="none">
            <a:spAutoFit/>
          </a:bodyPr>
          <a:lstStyle/>
          <a:p>
            <a:pPr>
              <a:buFont typeface="Wingdings" pitchFamily="2" charset="2"/>
              <a:buChar char="Ø"/>
            </a:pPr>
            <a:r>
              <a:rPr lang="es-ES" sz="2400" dirty="0"/>
              <a:t>  </a:t>
            </a:r>
            <a:r>
              <a:rPr lang="es-ES_tradnl" sz="2400" dirty="0" err="1" smtClean="0"/>
              <a:t>Refer</a:t>
            </a:r>
            <a:r>
              <a:rPr lang="tr-TR" sz="2400" dirty="0" smtClean="0"/>
              <a:t>ans materyalleri</a:t>
            </a:r>
            <a:r>
              <a:rPr lang="es-ES_tradnl" sz="2400" dirty="0" smtClean="0"/>
              <a:t>, </a:t>
            </a:r>
            <a:r>
              <a:rPr lang="tr-TR" sz="2400" dirty="0" smtClean="0"/>
              <a:t>yatırımlar </a:t>
            </a:r>
            <a:r>
              <a:rPr lang="es-ES_tradnl" sz="2400" dirty="0" smtClean="0"/>
              <a:t>(César)</a:t>
            </a:r>
            <a:endParaRPr lang="es-ES" sz="2400" dirty="0" smtClean="0"/>
          </a:p>
        </p:txBody>
      </p:sp>
      <p:sp>
        <p:nvSpPr>
          <p:cNvPr id="15" name="AutoShape 5"/>
          <p:cNvSpPr>
            <a:spLocks noChangeArrowheads="1"/>
          </p:cNvSpPr>
          <p:nvPr/>
        </p:nvSpPr>
        <p:spPr bwMode="auto">
          <a:xfrm>
            <a:off x="2195513" y="190500"/>
            <a:ext cx="4535487" cy="73818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20" name="Rectangle 7"/>
          <p:cNvSpPr>
            <a:spLocks noChangeArrowheads="1"/>
          </p:cNvSpPr>
          <p:nvPr/>
        </p:nvSpPr>
        <p:spPr bwMode="auto">
          <a:xfrm>
            <a:off x="2143125" y="384175"/>
            <a:ext cx="4714875" cy="473075"/>
          </a:xfrm>
          <a:prstGeom prst="rect">
            <a:avLst/>
          </a:prstGeom>
          <a:noFill/>
          <a:ln w="9525">
            <a:noFill/>
            <a:miter lim="800000"/>
            <a:headEnd/>
            <a:tailEnd/>
          </a:ln>
        </p:spPr>
        <p:txBody>
          <a:bodyPr anchor="ctr">
            <a:spAutoFit/>
          </a:bodyPr>
          <a:lstStyle/>
          <a:p>
            <a:pPr algn="ctr">
              <a:lnSpc>
                <a:spcPts val="2800"/>
              </a:lnSpc>
            </a:pPr>
            <a:r>
              <a:rPr lang="tr-TR" sz="3200" smtClean="0">
                <a:solidFill>
                  <a:schemeClr val="bg1"/>
                </a:solidFill>
                <a:latin typeface="Book Antiqua" pitchFamily="18" charset="0"/>
              </a:rPr>
              <a:t>Anahatlar</a:t>
            </a:r>
            <a:endParaRPr lang="en-GB" sz="3200" dirty="0">
              <a:solidFill>
                <a:schemeClr val="bg1"/>
              </a:solidFill>
              <a:latin typeface="Book Antiqua" pitchFamily="18" charset="0"/>
            </a:endParaRPr>
          </a:p>
        </p:txBody>
      </p:sp>
      <p:sp>
        <p:nvSpPr>
          <p:cNvPr id="12" name="Text Box 6"/>
          <p:cNvSpPr txBox="1">
            <a:spLocks noChangeArrowheads="1"/>
          </p:cNvSpPr>
          <p:nvPr/>
        </p:nvSpPr>
        <p:spPr bwMode="auto">
          <a:xfrm>
            <a:off x="539552" y="1928803"/>
            <a:ext cx="4178388" cy="461665"/>
          </a:xfrm>
          <a:prstGeom prst="rect">
            <a:avLst/>
          </a:prstGeom>
          <a:noFill/>
          <a:ln w="9525">
            <a:noFill/>
            <a:miter lim="800000"/>
            <a:headEnd/>
            <a:tailEnd/>
          </a:ln>
        </p:spPr>
        <p:txBody>
          <a:bodyPr wrap="none">
            <a:spAutoFit/>
          </a:bodyPr>
          <a:lstStyle/>
          <a:p>
            <a:pPr>
              <a:buFont typeface="Wingdings" pitchFamily="2" charset="2"/>
              <a:buChar char="Ø"/>
            </a:pPr>
            <a:r>
              <a:rPr lang="es-ES" sz="2400" dirty="0"/>
              <a:t>  </a:t>
            </a:r>
            <a:r>
              <a:rPr lang="tr-TR" sz="2400" dirty="0" smtClean="0"/>
              <a:t>Hedefler</a:t>
            </a:r>
            <a:r>
              <a:rPr lang="es-ES" sz="2400" dirty="0" smtClean="0"/>
              <a:t>, </a:t>
            </a:r>
            <a:r>
              <a:rPr lang="es-ES" sz="2400" dirty="0" err="1" smtClean="0"/>
              <a:t>program</a:t>
            </a:r>
            <a:r>
              <a:rPr lang="es-ES_tradnl" sz="2400" dirty="0" smtClean="0"/>
              <a:t> (</a:t>
            </a:r>
            <a:r>
              <a:rPr lang="tr-TR" sz="2400" dirty="0" smtClean="0"/>
              <a:t>C</a:t>
            </a:r>
            <a:r>
              <a:rPr lang="es-ES_tradnl" sz="2400" dirty="0" err="1" smtClean="0"/>
              <a:t>ésar</a:t>
            </a:r>
            <a:r>
              <a:rPr lang="es-ES_tradnl" sz="2400" dirty="0" smtClean="0"/>
              <a:t>)</a:t>
            </a:r>
            <a:endParaRPr lang="es-ES"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ox(i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081"/>
                                        </p:tgtEl>
                                        <p:attrNameLst>
                                          <p:attrName>style.visibility</p:attrName>
                                        </p:attrNameLst>
                                      </p:cBhvr>
                                      <p:to>
                                        <p:strVal val="visible"/>
                                      </p:to>
                                    </p:set>
                                    <p:animEffect transition="in" filter="box(in)">
                                      <p:cBhvr>
                                        <p:cTn id="12" dur="500"/>
                                        <p:tgtEl>
                                          <p:spTgt spid="3081"/>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box(in)">
                                      <p:cBhvr>
                                        <p:cTn id="1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1" grpId="0"/>
      <p:bldP spid="19"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14 Grupo"/>
          <p:cNvGrpSpPr>
            <a:grpSpLocks/>
          </p:cNvGrpSpPr>
          <p:nvPr/>
        </p:nvGrpSpPr>
        <p:grpSpPr bwMode="auto">
          <a:xfrm>
            <a:off x="7437439" y="357189"/>
            <a:ext cx="1420812" cy="500062"/>
            <a:chOff x="6286512" y="285728"/>
            <a:chExt cx="2493060" cy="790573"/>
          </a:xfrm>
        </p:grpSpPr>
        <p:pic>
          <p:nvPicPr>
            <p:cNvPr id="3082"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3083"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3077"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1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sp>
        <p:nvSpPr>
          <p:cNvPr id="15" name="AutoShape 5"/>
          <p:cNvSpPr>
            <a:spLocks noChangeArrowheads="1"/>
          </p:cNvSpPr>
          <p:nvPr/>
        </p:nvSpPr>
        <p:spPr bwMode="auto">
          <a:xfrm>
            <a:off x="2143108" y="190500"/>
            <a:ext cx="5091131" cy="80960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20" name="Rectangle 7"/>
          <p:cNvSpPr>
            <a:spLocks noChangeArrowheads="1"/>
          </p:cNvSpPr>
          <p:nvPr/>
        </p:nvSpPr>
        <p:spPr bwMode="auto">
          <a:xfrm>
            <a:off x="2143125" y="384175"/>
            <a:ext cx="5072081" cy="459485"/>
          </a:xfrm>
          <a:prstGeom prst="rect">
            <a:avLst/>
          </a:prstGeom>
          <a:noFill/>
          <a:ln w="9525">
            <a:noFill/>
            <a:miter lim="800000"/>
            <a:headEnd/>
            <a:tailEnd/>
          </a:ln>
        </p:spPr>
        <p:txBody>
          <a:bodyPr wrap="square" anchor="ctr">
            <a:spAutoFit/>
          </a:bodyPr>
          <a:lstStyle/>
          <a:p>
            <a:pPr algn="ctr">
              <a:lnSpc>
                <a:spcPts val="2800"/>
              </a:lnSpc>
            </a:pPr>
            <a:r>
              <a:rPr lang="en-GB" sz="2800" dirty="0" smtClean="0">
                <a:solidFill>
                  <a:schemeClr val="bg1"/>
                </a:solidFill>
                <a:latin typeface="Book Antiqua" pitchFamily="18" charset="0"/>
              </a:rPr>
              <a:t>Refer</a:t>
            </a:r>
            <a:r>
              <a:rPr lang="tr-TR" sz="2800" dirty="0" smtClean="0">
                <a:solidFill>
                  <a:schemeClr val="bg1"/>
                </a:solidFill>
                <a:latin typeface="Book Antiqua" pitchFamily="18" charset="0"/>
              </a:rPr>
              <a:t>ans materyalleri</a:t>
            </a:r>
            <a:endParaRPr lang="en-GB" sz="2800" dirty="0">
              <a:solidFill>
                <a:schemeClr val="bg1"/>
              </a:solidFill>
              <a:latin typeface="Book Antiqua" pitchFamily="18" charset="0"/>
            </a:endParaRPr>
          </a:p>
        </p:txBody>
      </p:sp>
      <p:sp>
        <p:nvSpPr>
          <p:cNvPr id="13" name="Text Box 6"/>
          <p:cNvSpPr txBox="1">
            <a:spLocks noChangeArrowheads="1"/>
          </p:cNvSpPr>
          <p:nvPr/>
        </p:nvSpPr>
        <p:spPr bwMode="auto">
          <a:xfrm>
            <a:off x="177144" y="1142984"/>
            <a:ext cx="8171276" cy="461665"/>
          </a:xfrm>
          <a:prstGeom prst="rect">
            <a:avLst/>
          </a:prstGeom>
          <a:noFill/>
          <a:ln w="9525">
            <a:noFill/>
            <a:miter lim="800000"/>
            <a:headEnd/>
            <a:tailEnd/>
          </a:ln>
        </p:spPr>
        <p:txBody>
          <a:bodyPr wrap="none">
            <a:spAutoFit/>
          </a:bodyPr>
          <a:lstStyle/>
          <a:p>
            <a:pPr>
              <a:buFont typeface="Wingdings" pitchFamily="2" charset="2"/>
              <a:buChar char="Ø"/>
            </a:pPr>
            <a:r>
              <a:rPr lang="es-ES" sz="2400" dirty="0"/>
              <a:t>  </a:t>
            </a:r>
            <a:r>
              <a:rPr lang="tr-TR" sz="2400" dirty="0" smtClean="0"/>
              <a:t>EAO demir çelik tesislerine yönelik ulusal BAT kılavuzu</a:t>
            </a:r>
            <a:r>
              <a:rPr lang="es-ES_tradnl" sz="2400" dirty="0" smtClean="0"/>
              <a:t>:</a:t>
            </a:r>
            <a:endParaRPr lang="es-ES" sz="2400" dirty="0" smtClean="0"/>
          </a:p>
        </p:txBody>
      </p:sp>
      <p:sp>
        <p:nvSpPr>
          <p:cNvPr id="16" name="Text Box 7"/>
          <p:cNvSpPr txBox="1">
            <a:spLocks noChangeArrowheads="1"/>
          </p:cNvSpPr>
          <p:nvPr/>
        </p:nvSpPr>
        <p:spPr bwMode="auto">
          <a:xfrm>
            <a:off x="2945674" y="3641055"/>
            <a:ext cx="5160387" cy="400110"/>
          </a:xfrm>
          <a:prstGeom prst="rect">
            <a:avLst/>
          </a:prstGeom>
          <a:noFill/>
          <a:ln w="9525">
            <a:noFill/>
            <a:miter lim="800000"/>
            <a:headEnd/>
            <a:tailEnd/>
          </a:ln>
        </p:spPr>
        <p:txBody>
          <a:bodyPr wrap="none">
            <a:spAutoFit/>
          </a:bodyPr>
          <a:lstStyle/>
          <a:p>
            <a:pPr>
              <a:buFont typeface="Wingdings" pitchFamily="2" charset="2"/>
              <a:buChar char="ü"/>
            </a:pPr>
            <a:r>
              <a:rPr lang="es-ES_tradnl" sz="2000" dirty="0" smtClean="0"/>
              <a:t>  </a:t>
            </a:r>
            <a:r>
              <a:rPr lang="tr-TR" sz="2000" dirty="0" smtClean="0"/>
              <a:t>Ekler</a:t>
            </a:r>
            <a:r>
              <a:rPr lang="es-ES_tradnl" sz="2000" dirty="0" smtClean="0"/>
              <a:t>: </a:t>
            </a:r>
            <a:r>
              <a:rPr lang="es-ES_tradnl" sz="2000" dirty="0" err="1" smtClean="0"/>
              <a:t>check-list</a:t>
            </a:r>
            <a:r>
              <a:rPr lang="tr-TR" sz="2000" dirty="0" smtClean="0"/>
              <a:t>’ler (kontrol listeleri) dahil</a:t>
            </a:r>
            <a:endParaRPr lang="es-ES" sz="2000" dirty="0"/>
          </a:p>
        </p:txBody>
      </p:sp>
      <p:sp>
        <p:nvSpPr>
          <p:cNvPr id="22" name="Text Box 7"/>
          <p:cNvSpPr txBox="1">
            <a:spLocks noChangeArrowheads="1"/>
          </p:cNvSpPr>
          <p:nvPr/>
        </p:nvSpPr>
        <p:spPr bwMode="auto">
          <a:xfrm>
            <a:off x="2945674" y="4149080"/>
            <a:ext cx="6226384" cy="400110"/>
          </a:xfrm>
          <a:prstGeom prst="rect">
            <a:avLst/>
          </a:prstGeom>
          <a:noFill/>
          <a:ln w="9525">
            <a:noFill/>
            <a:miter lim="800000"/>
            <a:headEnd/>
            <a:tailEnd/>
          </a:ln>
        </p:spPr>
        <p:txBody>
          <a:bodyPr wrap="none">
            <a:spAutoFit/>
          </a:bodyPr>
          <a:lstStyle/>
          <a:p>
            <a:pPr>
              <a:buFont typeface="Wingdings" pitchFamily="2" charset="2"/>
              <a:buChar char="ü"/>
            </a:pPr>
            <a:r>
              <a:rPr lang="es-ES_tradnl" sz="2000" dirty="0" smtClean="0"/>
              <a:t>  </a:t>
            </a:r>
            <a:r>
              <a:rPr lang="tr-TR" sz="2000" dirty="0" smtClean="0"/>
              <a:t>Daha kısa</a:t>
            </a:r>
            <a:r>
              <a:rPr lang="es-ES_tradnl" sz="2000" dirty="0" smtClean="0"/>
              <a:t>, </a:t>
            </a:r>
            <a:r>
              <a:rPr lang="tr-TR" sz="2000" dirty="0" smtClean="0"/>
              <a:t>daha kolay </a:t>
            </a:r>
            <a:r>
              <a:rPr lang="es-ES_tradnl" sz="2000" dirty="0" smtClean="0"/>
              <a:t>&amp; </a:t>
            </a:r>
            <a:r>
              <a:rPr lang="tr-TR" sz="2000" dirty="0" smtClean="0"/>
              <a:t>“tüm ilgililere” uyarlanmış</a:t>
            </a:r>
            <a:endParaRPr lang="es-ES" sz="2000" dirty="0"/>
          </a:p>
        </p:txBody>
      </p:sp>
      <p:sp>
        <p:nvSpPr>
          <p:cNvPr id="25" name="Text Box 6"/>
          <p:cNvSpPr txBox="1">
            <a:spLocks noChangeArrowheads="1"/>
          </p:cNvSpPr>
          <p:nvPr/>
        </p:nvSpPr>
        <p:spPr bwMode="auto">
          <a:xfrm>
            <a:off x="3000364" y="4725144"/>
            <a:ext cx="6173485" cy="646331"/>
          </a:xfrm>
          <a:prstGeom prst="rect">
            <a:avLst/>
          </a:prstGeom>
          <a:noFill/>
          <a:ln w="9525">
            <a:noFill/>
            <a:miter lim="800000"/>
            <a:headEnd/>
            <a:tailEnd/>
          </a:ln>
        </p:spPr>
        <p:txBody>
          <a:bodyPr wrap="none">
            <a:spAutoFit/>
          </a:bodyPr>
          <a:lstStyle/>
          <a:p>
            <a:pPr marL="342900" indent="-342900"/>
            <a:r>
              <a:rPr lang="tr-TR" dirty="0" smtClean="0"/>
              <a:t>1. Başlangıç seviyesindekiler</a:t>
            </a:r>
            <a:r>
              <a:rPr lang="es-ES" dirty="0" smtClean="0"/>
              <a:t> </a:t>
            </a:r>
            <a:r>
              <a:rPr lang="es-ES" b="1" dirty="0" smtClean="0"/>
              <a:t>: </a:t>
            </a:r>
            <a:r>
              <a:rPr lang="tr-TR" b="1" dirty="0" smtClean="0"/>
              <a:t>EN BAŞINDAN İTİBAREN </a:t>
            </a:r>
          </a:p>
          <a:p>
            <a:pPr marL="342900" indent="-342900"/>
            <a:r>
              <a:rPr lang="tr-TR" b="1" dirty="0" smtClean="0"/>
              <a:t>                                                  OKUMALI</a:t>
            </a:r>
            <a:r>
              <a:rPr lang="es-ES" dirty="0" smtClean="0"/>
              <a:t>.</a:t>
            </a:r>
          </a:p>
        </p:txBody>
      </p:sp>
      <p:sp>
        <p:nvSpPr>
          <p:cNvPr id="26" name="Text Box 6"/>
          <p:cNvSpPr txBox="1">
            <a:spLocks noChangeArrowheads="1"/>
          </p:cNvSpPr>
          <p:nvPr/>
        </p:nvSpPr>
        <p:spPr bwMode="auto">
          <a:xfrm>
            <a:off x="3000364" y="5425875"/>
            <a:ext cx="6276077" cy="646331"/>
          </a:xfrm>
          <a:prstGeom prst="rect">
            <a:avLst/>
          </a:prstGeom>
          <a:noFill/>
          <a:ln w="9525">
            <a:noFill/>
            <a:miter lim="800000"/>
            <a:headEnd/>
            <a:tailEnd/>
          </a:ln>
        </p:spPr>
        <p:txBody>
          <a:bodyPr wrap="none">
            <a:spAutoFit/>
          </a:bodyPr>
          <a:lstStyle/>
          <a:p>
            <a:r>
              <a:rPr lang="es-ES_tradnl" dirty="0" smtClean="0"/>
              <a:t>2.</a:t>
            </a:r>
            <a:r>
              <a:rPr lang="tr-TR" dirty="0" smtClean="0"/>
              <a:t> Demir Çelik uzmanları</a:t>
            </a:r>
            <a:r>
              <a:rPr lang="es-ES_tradnl" dirty="0" smtClean="0"/>
              <a:t>:</a:t>
            </a:r>
            <a:r>
              <a:rPr lang="tr-TR" dirty="0" smtClean="0"/>
              <a:t> </a:t>
            </a:r>
            <a:r>
              <a:rPr lang="tr-TR" b="1" dirty="0" smtClean="0"/>
              <a:t>BÖLÜM </a:t>
            </a:r>
            <a:r>
              <a:rPr lang="es-ES_tradnl" b="1" dirty="0" smtClean="0"/>
              <a:t>4</a:t>
            </a:r>
            <a:r>
              <a:rPr lang="tr-TR" b="1" dirty="0" smtClean="0"/>
              <a:t>’TEN BAŞLAMALI</a:t>
            </a:r>
            <a:r>
              <a:rPr lang="es-ES_tradnl" dirty="0" smtClean="0"/>
              <a:t>,</a:t>
            </a:r>
            <a:r>
              <a:rPr lang="tr-TR" dirty="0" smtClean="0"/>
              <a:t> ve </a:t>
            </a:r>
          </a:p>
          <a:p>
            <a:r>
              <a:rPr lang="tr-TR" dirty="0" smtClean="0"/>
              <a:t>şüpheleri varsa, 2. Bölüm’e ve diğer 2 </a:t>
            </a:r>
            <a:r>
              <a:rPr lang="tr-TR" dirty="0" err="1" smtClean="0"/>
              <a:t>BREF’e</a:t>
            </a:r>
            <a:r>
              <a:rPr lang="tr-TR" dirty="0" smtClean="0"/>
              <a:t> göz atmalı.</a:t>
            </a:r>
            <a:endParaRPr lang="es-ES_tradnl" dirty="0" smtClean="0"/>
          </a:p>
        </p:txBody>
      </p:sp>
      <p:sp>
        <p:nvSpPr>
          <p:cNvPr id="27" name="Text Box 7"/>
          <p:cNvSpPr txBox="1">
            <a:spLocks noChangeArrowheads="1"/>
          </p:cNvSpPr>
          <p:nvPr/>
        </p:nvSpPr>
        <p:spPr bwMode="auto">
          <a:xfrm>
            <a:off x="2945674" y="1794300"/>
            <a:ext cx="5576014" cy="707886"/>
          </a:xfrm>
          <a:prstGeom prst="rect">
            <a:avLst/>
          </a:prstGeom>
          <a:noFill/>
          <a:ln w="9525">
            <a:noFill/>
            <a:miter lim="800000"/>
            <a:headEnd/>
            <a:tailEnd/>
          </a:ln>
        </p:spPr>
        <p:txBody>
          <a:bodyPr wrap="none">
            <a:spAutoFit/>
          </a:bodyPr>
          <a:lstStyle/>
          <a:p>
            <a:pPr>
              <a:buFont typeface="Wingdings" pitchFamily="2" charset="2"/>
              <a:buChar char="ü"/>
            </a:pPr>
            <a:r>
              <a:rPr lang="es-ES_tradnl" sz="2000" dirty="0" smtClean="0"/>
              <a:t>  </a:t>
            </a:r>
            <a:r>
              <a:rPr lang="tr-TR" sz="2000" dirty="0" smtClean="0"/>
              <a:t>AB BREF’ini Türkiye’deki sektörü ilgilendiren</a:t>
            </a:r>
          </a:p>
          <a:p>
            <a:r>
              <a:rPr lang="tr-TR" sz="2000" dirty="0" smtClean="0"/>
              <a:t>     kısımlarına odaklanır</a:t>
            </a:r>
            <a:endParaRPr lang="es-ES" sz="2000" dirty="0"/>
          </a:p>
        </p:txBody>
      </p:sp>
      <p:sp>
        <p:nvSpPr>
          <p:cNvPr id="28" name="Text Box 7"/>
          <p:cNvSpPr txBox="1">
            <a:spLocks noChangeArrowheads="1"/>
          </p:cNvSpPr>
          <p:nvPr/>
        </p:nvSpPr>
        <p:spPr bwMode="auto">
          <a:xfrm>
            <a:off x="2945674" y="2566065"/>
            <a:ext cx="2638864" cy="400110"/>
          </a:xfrm>
          <a:prstGeom prst="rect">
            <a:avLst/>
          </a:prstGeom>
          <a:noFill/>
          <a:ln w="9525">
            <a:noFill/>
            <a:miter lim="800000"/>
            <a:headEnd/>
            <a:tailEnd/>
          </a:ln>
        </p:spPr>
        <p:txBody>
          <a:bodyPr wrap="none">
            <a:spAutoFit/>
          </a:bodyPr>
          <a:lstStyle/>
          <a:p>
            <a:pPr>
              <a:buFont typeface="Wingdings" pitchFamily="2" charset="2"/>
              <a:buChar char="ü"/>
            </a:pPr>
            <a:r>
              <a:rPr lang="tr-TR" sz="2000" dirty="0" smtClean="0"/>
              <a:t> </a:t>
            </a:r>
            <a:r>
              <a:rPr lang="es-ES_tradnl" sz="2000" dirty="0" smtClean="0"/>
              <a:t>BREF</a:t>
            </a:r>
            <a:r>
              <a:rPr lang="tr-TR" sz="2000" dirty="0" smtClean="0"/>
              <a:t>’e referanslar</a:t>
            </a:r>
            <a:endParaRPr lang="es-ES" sz="2000" dirty="0"/>
          </a:p>
        </p:txBody>
      </p:sp>
      <p:sp>
        <p:nvSpPr>
          <p:cNvPr id="29" name="Text Box 7"/>
          <p:cNvSpPr txBox="1">
            <a:spLocks noChangeArrowheads="1"/>
          </p:cNvSpPr>
          <p:nvPr/>
        </p:nvSpPr>
        <p:spPr bwMode="auto">
          <a:xfrm>
            <a:off x="2945674" y="3142129"/>
            <a:ext cx="3105337" cy="400110"/>
          </a:xfrm>
          <a:prstGeom prst="rect">
            <a:avLst/>
          </a:prstGeom>
          <a:noFill/>
          <a:ln w="9525">
            <a:noFill/>
            <a:miter lim="800000"/>
            <a:headEnd/>
            <a:tailEnd/>
          </a:ln>
        </p:spPr>
        <p:txBody>
          <a:bodyPr wrap="none">
            <a:spAutoFit/>
          </a:bodyPr>
          <a:lstStyle/>
          <a:p>
            <a:pPr>
              <a:buFont typeface="Wingdings" pitchFamily="2" charset="2"/>
              <a:buChar char="ü"/>
            </a:pPr>
            <a:r>
              <a:rPr lang="es-ES_tradnl" sz="2000" dirty="0" smtClean="0"/>
              <a:t>  </a:t>
            </a:r>
            <a:r>
              <a:rPr lang="es-ES_tradnl" sz="2000" dirty="0" err="1" smtClean="0"/>
              <a:t>Ch.</a:t>
            </a:r>
            <a:r>
              <a:rPr lang="es-ES_tradnl" sz="2000" dirty="0" smtClean="0"/>
              <a:t> 5: </a:t>
            </a:r>
            <a:r>
              <a:rPr lang="tr-TR" sz="2000" dirty="0" smtClean="0"/>
              <a:t>izleme </a:t>
            </a:r>
            <a:r>
              <a:rPr lang="es-ES_tradnl" sz="2000" dirty="0" smtClean="0"/>
              <a:t>&amp; </a:t>
            </a:r>
            <a:r>
              <a:rPr lang="tr-TR" sz="2000" dirty="0" smtClean="0"/>
              <a:t>k</a:t>
            </a:r>
            <a:r>
              <a:rPr lang="es-ES_tradnl" sz="2000" dirty="0" err="1" smtClean="0"/>
              <a:t>ontrol</a:t>
            </a:r>
            <a:endParaRPr lang="es-ES" sz="2000" dirty="0"/>
          </a:p>
        </p:txBody>
      </p:sp>
      <p:pic>
        <p:nvPicPr>
          <p:cNvPr id="17" name="Picture 3"/>
          <p:cNvPicPr>
            <a:picLocks noChangeAspect="1" noChangeArrowheads="1"/>
          </p:cNvPicPr>
          <p:nvPr/>
        </p:nvPicPr>
        <p:blipFill>
          <a:blip r:embed="rId5"/>
          <a:srcRect/>
          <a:stretch>
            <a:fillRect/>
          </a:stretch>
        </p:blipFill>
        <p:spPr bwMode="auto">
          <a:xfrm>
            <a:off x="173338" y="1857363"/>
            <a:ext cx="2754696" cy="4415487"/>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ox(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box(in)">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box(in)">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box(in)">
                                      <p:cBhvr>
                                        <p:cTn id="22" dur="500"/>
                                        <p:tgtEl>
                                          <p:spTgt spid="29"/>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ox(in)">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box(in)">
                                      <p:cBhvr>
                                        <p:cTn id="32" dur="5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box(in)">
                                      <p:cBhvr>
                                        <p:cTn id="37" dur="500"/>
                                        <p:tgtEl>
                                          <p:spTgt spid="25"/>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box(in)">
                                      <p:cBhvr>
                                        <p:cTn id="4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22" grpId="0"/>
      <p:bldP spid="25" grpId="0"/>
      <p:bldP spid="26" grpId="0"/>
      <p:bldP spid="27" grpId="0"/>
      <p:bldP spid="28" grpId="0"/>
      <p:bldP spid="2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sp>
        <p:nvSpPr>
          <p:cNvPr id="5" name="Text Box 6"/>
          <p:cNvSpPr txBox="1">
            <a:spLocks noChangeArrowheads="1"/>
          </p:cNvSpPr>
          <p:nvPr/>
        </p:nvSpPr>
        <p:spPr bwMode="auto">
          <a:xfrm>
            <a:off x="536891" y="5715016"/>
            <a:ext cx="7638630" cy="646331"/>
          </a:xfrm>
          <a:prstGeom prst="rect">
            <a:avLst/>
          </a:prstGeom>
          <a:noFill/>
          <a:ln w="9525">
            <a:noFill/>
            <a:miter lim="800000"/>
            <a:headEnd/>
            <a:tailEnd/>
          </a:ln>
        </p:spPr>
        <p:txBody>
          <a:bodyPr wrap="none">
            <a:spAutoFit/>
          </a:bodyPr>
          <a:lstStyle/>
          <a:p>
            <a:pPr>
              <a:buFont typeface="Wingdings" pitchFamily="2" charset="2"/>
              <a:buChar char="Ø"/>
            </a:pPr>
            <a:r>
              <a:rPr lang="es-ES_tradnl" b="1" i="1" dirty="0" smtClean="0"/>
              <a:t> </a:t>
            </a:r>
            <a:r>
              <a:rPr lang="tr-TR" b="1" i="1" dirty="0" smtClean="0"/>
              <a:t> Bu kılavuz, Emisyon Limit Değerleri’ni (ELD) belirleyecek olan bir </a:t>
            </a:r>
          </a:p>
          <a:p>
            <a:r>
              <a:rPr lang="tr-TR" b="1" i="1" dirty="0" smtClean="0"/>
              <a:t>    YASA DEĞİLDİR.</a:t>
            </a:r>
            <a:endParaRPr lang="es-ES" dirty="0" smtClean="0"/>
          </a:p>
        </p:txBody>
      </p:sp>
      <p:sp>
        <p:nvSpPr>
          <p:cNvPr id="11" name="Text Box 6"/>
          <p:cNvSpPr txBox="1">
            <a:spLocks noChangeArrowheads="1"/>
          </p:cNvSpPr>
          <p:nvPr/>
        </p:nvSpPr>
        <p:spPr bwMode="auto">
          <a:xfrm>
            <a:off x="536891" y="4214818"/>
            <a:ext cx="7997702" cy="646331"/>
          </a:xfrm>
          <a:prstGeom prst="rect">
            <a:avLst/>
          </a:prstGeom>
          <a:noFill/>
          <a:ln w="9525">
            <a:noFill/>
            <a:miter lim="800000"/>
            <a:headEnd/>
            <a:tailEnd/>
          </a:ln>
        </p:spPr>
        <p:txBody>
          <a:bodyPr wrap="none">
            <a:spAutoFit/>
          </a:bodyPr>
          <a:lstStyle/>
          <a:p>
            <a:pPr>
              <a:buFont typeface="Wingdings" pitchFamily="2" charset="2"/>
              <a:buChar char="Ø"/>
            </a:pPr>
            <a:r>
              <a:rPr lang="es-ES" b="1" i="1" smtClean="0"/>
              <a:t> 4</a:t>
            </a:r>
            <a:r>
              <a:rPr lang="tr-TR" b="1" i="1" smtClean="0"/>
              <a:t>. Bölümde yer alan konuyla ilgili 2 BREFten alınan METler hakkında </a:t>
            </a:r>
          </a:p>
          <a:p>
            <a:r>
              <a:rPr lang="tr-TR" b="1" i="1" smtClean="0"/>
              <a:t>    bilgiler içerir</a:t>
            </a:r>
            <a:endParaRPr lang="es-ES" b="1" i="1" dirty="0" smtClean="0"/>
          </a:p>
        </p:txBody>
      </p:sp>
      <p:grpSp>
        <p:nvGrpSpPr>
          <p:cNvPr id="2" name="14 Grupo"/>
          <p:cNvGrpSpPr>
            <a:grpSpLocks/>
          </p:cNvGrpSpPr>
          <p:nvPr/>
        </p:nvGrpSpPr>
        <p:grpSpPr bwMode="auto">
          <a:xfrm>
            <a:off x="7437439" y="357189"/>
            <a:ext cx="1420812" cy="500062"/>
            <a:chOff x="6286512" y="285728"/>
            <a:chExt cx="2493060" cy="790573"/>
          </a:xfrm>
        </p:grpSpPr>
        <p:pic>
          <p:nvPicPr>
            <p:cNvPr id="13"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14"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15"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16" name="AutoShape 5"/>
          <p:cNvSpPr>
            <a:spLocks noChangeArrowheads="1"/>
          </p:cNvSpPr>
          <p:nvPr/>
        </p:nvSpPr>
        <p:spPr bwMode="auto">
          <a:xfrm>
            <a:off x="2143108" y="190500"/>
            <a:ext cx="5091131" cy="80960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17" name="Rectangle 7"/>
          <p:cNvSpPr>
            <a:spLocks noChangeArrowheads="1"/>
          </p:cNvSpPr>
          <p:nvPr/>
        </p:nvSpPr>
        <p:spPr bwMode="auto">
          <a:xfrm>
            <a:off x="2143125" y="384175"/>
            <a:ext cx="5072081" cy="459485"/>
          </a:xfrm>
          <a:prstGeom prst="rect">
            <a:avLst/>
          </a:prstGeom>
          <a:noFill/>
          <a:ln w="9525">
            <a:noFill/>
            <a:miter lim="800000"/>
            <a:headEnd/>
            <a:tailEnd/>
          </a:ln>
        </p:spPr>
        <p:txBody>
          <a:bodyPr wrap="square" anchor="ctr">
            <a:spAutoFit/>
          </a:bodyPr>
          <a:lstStyle/>
          <a:p>
            <a:pPr algn="ctr">
              <a:lnSpc>
                <a:spcPts val="2800"/>
              </a:lnSpc>
            </a:pPr>
            <a:r>
              <a:rPr lang="tr-TR" sz="2800" dirty="0" smtClean="0">
                <a:solidFill>
                  <a:schemeClr val="bg1"/>
                </a:solidFill>
                <a:latin typeface="Book Antiqua" pitchFamily="18" charset="0"/>
              </a:rPr>
              <a:t>EAO Demir Çelik Kılavuzu</a:t>
            </a:r>
            <a:endParaRPr lang="en-GB" sz="2800" dirty="0">
              <a:solidFill>
                <a:schemeClr val="bg1"/>
              </a:solidFill>
              <a:latin typeface="Book Antiqua" pitchFamily="18" charset="0"/>
            </a:endParaRPr>
          </a:p>
        </p:txBody>
      </p:sp>
      <p:sp>
        <p:nvSpPr>
          <p:cNvPr id="19" name="Text Box 6"/>
          <p:cNvSpPr txBox="1">
            <a:spLocks noChangeArrowheads="1"/>
          </p:cNvSpPr>
          <p:nvPr/>
        </p:nvSpPr>
        <p:spPr bwMode="auto">
          <a:xfrm>
            <a:off x="536891" y="4994142"/>
            <a:ext cx="7292381" cy="646331"/>
          </a:xfrm>
          <a:prstGeom prst="rect">
            <a:avLst/>
          </a:prstGeom>
          <a:noFill/>
          <a:ln w="9525">
            <a:noFill/>
            <a:miter lim="800000"/>
            <a:headEnd/>
            <a:tailEnd/>
          </a:ln>
        </p:spPr>
        <p:txBody>
          <a:bodyPr wrap="none">
            <a:spAutoFit/>
          </a:bodyPr>
          <a:lstStyle/>
          <a:p>
            <a:pPr>
              <a:buFont typeface="Wingdings" pitchFamily="2" charset="2"/>
              <a:buChar char="Ø"/>
            </a:pPr>
            <a:r>
              <a:rPr lang="es-ES_tradnl" b="1" i="1" dirty="0" smtClean="0"/>
              <a:t> </a:t>
            </a:r>
            <a:r>
              <a:rPr lang="tr-TR" b="1" i="1" dirty="0" smtClean="0"/>
              <a:t>Bu kılavuz, ÇŞB personeli ve tesisleri temsilcileri açısından bir</a:t>
            </a:r>
          </a:p>
          <a:p>
            <a:r>
              <a:rPr lang="tr-TR" b="1" i="1" dirty="0" smtClean="0"/>
              <a:t>   referans niteliği taşımalıdır. </a:t>
            </a:r>
            <a:endParaRPr lang="es-ES" b="1" i="1" dirty="0" smtClean="0"/>
          </a:p>
        </p:txBody>
      </p:sp>
      <p:sp>
        <p:nvSpPr>
          <p:cNvPr id="20" name="AutoShape 30"/>
          <p:cNvSpPr>
            <a:spLocks noChangeArrowheads="1"/>
          </p:cNvSpPr>
          <p:nvPr/>
        </p:nvSpPr>
        <p:spPr bwMode="auto">
          <a:xfrm>
            <a:off x="141894" y="1071546"/>
            <a:ext cx="2144090" cy="642942"/>
          </a:xfrm>
          <a:prstGeom prst="roundRect">
            <a:avLst>
              <a:gd name="adj" fmla="val 16667"/>
            </a:avLst>
          </a:prstGeom>
          <a:gradFill rotWithShape="1">
            <a:gsLst>
              <a:gs pos="0">
                <a:srgbClr val="FFFF99"/>
              </a:gs>
              <a:gs pos="100000">
                <a:srgbClr val="FFC000"/>
              </a:gs>
            </a:gsLst>
            <a:lin ang="5400000" scaled="1"/>
          </a:gradFill>
          <a:ln w="6350">
            <a:solidFill>
              <a:schemeClr val="tx1"/>
            </a:solidFill>
            <a:round/>
            <a:headEnd/>
            <a:tailEnd/>
          </a:ln>
        </p:spPr>
        <p:txBody>
          <a:bodyPr wrap="none" anchor="ctr"/>
          <a:lstStyle/>
          <a:p>
            <a:endParaRPr lang="es-ES"/>
          </a:p>
        </p:txBody>
      </p:sp>
      <p:sp>
        <p:nvSpPr>
          <p:cNvPr id="21" name="Text Box 6"/>
          <p:cNvSpPr txBox="1">
            <a:spLocks noChangeArrowheads="1"/>
          </p:cNvSpPr>
          <p:nvPr/>
        </p:nvSpPr>
        <p:spPr bwMode="auto">
          <a:xfrm>
            <a:off x="142844" y="1142984"/>
            <a:ext cx="1944763" cy="461665"/>
          </a:xfrm>
          <a:prstGeom prst="rect">
            <a:avLst/>
          </a:prstGeom>
          <a:noFill/>
          <a:ln w="9525">
            <a:noFill/>
            <a:miter lim="800000"/>
            <a:headEnd/>
            <a:tailEnd/>
          </a:ln>
        </p:spPr>
        <p:txBody>
          <a:bodyPr wrap="none">
            <a:spAutoFit/>
          </a:bodyPr>
          <a:lstStyle/>
          <a:p>
            <a:r>
              <a:rPr lang="es-ES" sz="2400" dirty="0"/>
              <a:t>  </a:t>
            </a:r>
            <a:r>
              <a:rPr lang="es-ES_tradnl" sz="2400" dirty="0" smtClean="0"/>
              <a:t>II. </a:t>
            </a:r>
            <a:r>
              <a:rPr lang="tr-TR" sz="2400" dirty="0" smtClean="0"/>
              <a:t>Hedefler</a:t>
            </a:r>
            <a:r>
              <a:rPr lang="es-ES_tradnl" sz="2400" dirty="0" smtClean="0"/>
              <a:t>:</a:t>
            </a:r>
            <a:endParaRPr lang="es-ES" sz="2400" dirty="0" smtClean="0"/>
          </a:p>
        </p:txBody>
      </p:sp>
      <p:sp>
        <p:nvSpPr>
          <p:cNvPr id="22" name="Text Box 6"/>
          <p:cNvSpPr txBox="1">
            <a:spLocks noChangeArrowheads="1"/>
          </p:cNvSpPr>
          <p:nvPr/>
        </p:nvSpPr>
        <p:spPr bwMode="auto">
          <a:xfrm>
            <a:off x="428596" y="1865738"/>
            <a:ext cx="8188652" cy="400110"/>
          </a:xfrm>
          <a:prstGeom prst="rect">
            <a:avLst/>
          </a:prstGeom>
          <a:noFill/>
          <a:ln w="9525">
            <a:noFill/>
            <a:miter lim="800000"/>
            <a:headEnd/>
            <a:tailEnd/>
          </a:ln>
        </p:spPr>
        <p:txBody>
          <a:bodyPr wrap="none">
            <a:spAutoFit/>
          </a:bodyPr>
          <a:lstStyle/>
          <a:p>
            <a:r>
              <a:rPr lang="es-ES" sz="2000" dirty="0" smtClean="0"/>
              <a:t>1. </a:t>
            </a:r>
            <a:r>
              <a:rPr lang="tr-TR" sz="2000" dirty="0" smtClean="0"/>
              <a:t>Türkiye’deki sektörün durumunun gözden geçirilmesi </a:t>
            </a:r>
            <a:r>
              <a:rPr lang="es-ES" sz="1600" dirty="0" smtClean="0"/>
              <a:t>(1</a:t>
            </a:r>
            <a:r>
              <a:rPr lang="tr-TR" sz="1600" dirty="0" smtClean="0"/>
              <a:t>.</a:t>
            </a:r>
            <a:r>
              <a:rPr lang="es-ES" sz="1600" dirty="0" smtClean="0"/>
              <a:t> </a:t>
            </a:r>
            <a:r>
              <a:rPr lang="tr-TR" sz="1600" dirty="0" smtClean="0"/>
              <a:t>ve </a:t>
            </a:r>
            <a:r>
              <a:rPr lang="es-ES" sz="1600" dirty="0" smtClean="0"/>
              <a:t>3</a:t>
            </a:r>
            <a:r>
              <a:rPr lang="tr-TR" sz="1600" dirty="0" smtClean="0"/>
              <a:t>. Bölümler</a:t>
            </a:r>
            <a:r>
              <a:rPr lang="es-ES" sz="1600" dirty="0" smtClean="0"/>
              <a:t>).</a:t>
            </a:r>
          </a:p>
        </p:txBody>
      </p:sp>
      <p:sp>
        <p:nvSpPr>
          <p:cNvPr id="23" name="Text Box 6"/>
          <p:cNvSpPr txBox="1">
            <a:spLocks noChangeArrowheads="1"/>
          </p:cNvSpPr>
          <p:nvPr/>
        </p:nvSpPr>
        <p:spPr bwMode="auto">
          <a:xfrm>
            <a:off x="428596" y="2385948"/>
            <a:ext cx="6245621" cy="400110"/>
          </a:xfrm>
          <a:prstGeom prst="rect">
            <a:avLst/>
          </a:prstGeom>
          <a:noFill/>
          <a:ln w="9525">
            <a:noFill/>
            <a:miter lim="800000"/>
            <a:headEnd/>
            <a:tailEnd/>
          </a:ln>
        </p:spPr>
        <p:txBody>
          <a:bodyPr wrap="none">
            <a:spAutoFit/>
          </a:bodyPr>
          <a:lstStyle/>
          <a:p>
            <a:r>
              <a:rPr lang="es-ES" sz="2000" dirty="0" smtClean="0"/>
              <a:t>2. </a:t>
            </a:r>
            <a:r>
              <a:rPr lang="tr-TR" sz="2000" dirty="0" smtClean="0"/>
              <a:t>Proses, teknoloji ve tekniklerin anlatılması </a:t>
            </a:r>
            <a:r>
              <a:rPr lang="es-ES" sz="1600" dirty="0" smtClean="0"/>
              <a:t>(2</a:t>
            </a:r>
            <a:r>
              <a:rPr lang="tr-TR" sz="1600" dirty="0" smtClean="0"/>
              <a:t>. Bölüm</a:t>
            </a:r>
            <a:r>
              <a:rPr lang="es-ES" sz="1600" dirty="0" smtClean="0"/>
              <a:t>)</a:t>
            </a:r>
          </a:p>
        </p:txBody>
      </p:sp>
      <p:sp>
        <p:nvSpPr>
          <p:cNvPr id="24" name="Text Box 6"/>
          <p:cNvSpPr txBox="1">
            <a:spLocks noChangeArrowheads="1"/>
          </p:cNvSpPr>
          <p:nvPr/>
        </p:nvSpPr>
        <p:spPr bwMode="auto">
          <a:xfrm>
            <a:off x="428596" y="3500438"/>
            <a:ext cx="8844088" cy="400110"/>
          </a:xfrm>
          <a:prstGeom prst="rect">
            <a:avLst/>
          </a:prstGeom>
          <a:noFill/>
          <a:ln w="9525">
            <a:noFill/>
            <a:miter lim="800000"/>
            <a:headEnd/>
            <a:tailEnd/>
          </a:ln>
        </p:spPr>
        <p:txBody>
          <a:bodyPr wrap="none">
            <a:spAutoFit/>
          </a:bodyPr>
          <a:lstStyle/>
          <a:p>
            <a:r>
              <a:rPr lang="es-ES_tradnl" sz="2000" dirty="0" smtClean="0"/>
              <a:t>4. </a:t>
            </a:r>
            <a:r>
              <a:rPr lang="tr-TR" sz="2000" dirty="0" smtClean="0"/>
              <a:t>İzleme ve kontrole yönelik mevcut araç ve metodların tartışılması</a:t>
            </a:r>
            <a:r>
              <a:rPr lang="es-ES_tradnl" sz="1600" dirty="0" smtClean="0"/>
              <a:t>(5</a:t>
            </a:r>
            <a:r>
              <a:rPr lang="tr-TR" sz="1600" dirty="0" smtClean="0"/>
              <a:t>. Bölüm</a:t>
            </a:r>
            <a:r>
              <a:rPr lang="es-ES_tradnl" sz="1600" dirty="0" smtClean="0"/>
              <a:t>)</a:t>
            </a:r>
            <a:endParaRPr lang="es-ES" sz="1600" dirty="0" smtClean="0"/>
          </a:p>
        </p:txBody>
      </p:sp>
      <p:sp>
        <p:nvSpPr>
          <p:cNvPr id="25" name="Text Box 6"/>
          <p:cNvSpPr txBox="1">
            <a:spLocks noChangeArrowheads="1"/>
          </p:cNvSpPr>
          <p:nvPr/>
        </p:nvSpPr>
        <p:spPr bwMode="auto">
          <a:xfrm>
            <a:off x="428596" y="2928934"/>
            <a:ext cx="8929750" cy="400110"/>
          </a:xfrm>
          <a:prstGeom prst="rect">
            <a:avLst/>
          </a:prstGeom>
          <a:noFill/>
          <a:ln w="9525">
            <a:noFill/>
            <a:miter lim="800000"/>
            <a:headEnd/>
            <a:tailEnd/>
          </a:ln>
        </p:spPr>
        <p:txBody>
          <a:bodyPr wrap="square">
            <a:spAutoFit/>
          </a:bodyPr>
          <a:lstStyle/>
          <a:p>
            <a:r>
              <a:rPr lang="es-ES_tradnl" sz="2000" dirty="0" smtClean="0"/>
              <a:t>3. </a:t>
            </a:r>
            <a:r>
              <a:rPr lang="tr-TR" sz="2000" dirty="0" smtClean="0"/>
              <a:t>MET’ler ve bazı yeni gelişmekte olan tekniklerin anlatılması</a:t>
            </a:r>
            <a:r>
              <a:rPr lang="es-ES_tradnl" sz="2000" dirty="0" smtClean="0"/>
              <a:t>(</a:t>
            </a:r>
            <a:r>
              <a:rPr lang="es-ES_tradnl" sz="1600" dirty="0" smtClean="0"/>
              <a:t>4 </a:t>
            </a:r>
            <a:r>
              <a:rPr lang="tr-TR" sz="1600" dirty="0" smtClean="0"/>
              <a:t>ve</a:t>
            </a:r>
            <a:r>
              <a:rPr lang="es-ES_tradnl" sz="1600" dirty="0" smtClean="0"/>
              <a:t> 6</a:t>
            </a:r>
            <a:r>
              <a:rPr lang="tr-TR" sz="1600" dirty="0" smtClean="0"/>
              <a:t>. Bölümler</a:t>
            </a:r>
            <a:r>
              <a:rPr lang="es-ES_tradnl" sz="1600" dirty="0" smtClean="0"/>
              <a:t>)</a:t>
            </a:r>
            <a:endParaRPr lang="es-ES" sz="16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ox(in)">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box(in)">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box(in)">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box(in)">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ox(in)">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box(in)">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box(in)">
                                      <p:cBhvr>
                                        <p:cTn id="3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19" grpId="0"/>
      <p:bldP spid="22" grpId="0"/>
      <p:bldP spid="23" grpId="0"/>
      <p:bldP spid="24" grpId="0"/>
      <p:bldP spid="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14 Grupo"/>
          <p:cNvGrpSpPr>
            <a:grpSpLocks/>
          </p:cNvGrpSpPr>
          <p:nvPr/>
        </p:nvGrpSpPr>
        <p:grpSpPr bwMode="auto">
          <a:xfrm>
            <a:off x="7437439" y="357189"/>
            <a:ext cx="1420812" cy="500062"/>
            <a:chOff x="6286512" y="285728"/>
            <a:chExt cx="2493060" cy="790573"/>
          </a:xfrm>
        </p:grpSpPr>
        <p:pic>
          <p:nvPicPr>
            <p:cNvPr id="5"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6"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7"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8" name="AutoShape 5"/>
          <p:cNvSpPr>
            <a:spLocks noChangeArrowheads="1"/>
          </p:cNvSpPr>
          <p:nvPr/>
        </p:nvSpPr>
        <p:spPr bwMode="auto">
          <a:xfrm>
            <a:off x="1962300" y="209113"/>
            <a:ext cx="5091131" cy="80960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10" name="Rectangle 7"/>
          <p:cNvSpPr>
            <a:spLocks noChangeArrowheads="1"/>
          </p:cNvSpPr>
          <p:nvPr/>
        </p:nvSpPr>
        <p:spPr bwMode="auto">
          <a:xfrm>
            <a:off x="2143125" y="384175"/>
            <a:ext cx="5072081" cy="459485"/>
          </a:xfrm>
          <a:prstGeom prst="rect">
            <a:avLst/>
          </a:prstGeom>
          <a:noFill/>
          <a:ln w="9525">
            <a:noFill/>
            <a:miter lim="800000"/>
            <a:headEnd/>
            <a:tailEnd/>
          </a:ln>
        </p:spPr>
        <p:txBody>
          <a:bodyPr wrap="square" anchor="ctr">
            <a:spAutoFit/>
          </a:bodyPr>
          <a:lstStyle/>
          <a:p>
            <a:pPr algn="ctr">
              <a:lnSpc>
                <a:spcPts val="2800"/>
              </a:lnSpc>
            </a:pPr>
            <a:r>
              <a:rPr lang="tr-TR" sz="2800" dirty="0" smtClean="0">
                <a:solidFill>
                  <a:schemeClr val="bg1"/>
                </a:solidFill>
                <a:latin typeface="Book Antiqua" pitchFamily="18" charset="0"/>
              </a:rPr>
              <a:t>EAO Demir Çelik Kılavuzu</a:t>
            </a:r>
            <a:endParaRPr lang="en-GB" sz="2800" dirty="0">
              <a:solidFill>
                <a:schemeClr val="bg1"/>
              </a:solidFill>
              <a:latin typeface="Book Antiqua" pitchFamily="18" charset="0"/>
            </a:endParaRPr>
          </a:p>
        </p:txBody>
      </p:sp>
      <p:pic>
        <p:nvPicPr>
          <p:cNvPr id="2051" name="Picture 3"/>
          <p:cNvPicPr>
            <a:picLocks noChangeAspect="1" noChangeArrowheads="1"/>
          </p:cNvPicPr>
          <p:nvPr/>
        </p:nvPicPr>
        <p:blipFill>
          <a:blip r:embed="rId5" cstate="print"/>
          <a:srcRect/>
          <a:stretch>
            <a:fillRect/>
          </a:stretch>
        </p:blipFill>
        <p:spPr bwMode="auto">
          <a:xfrm>
            <a:off x="1714480" y="1500174"/>
            <a:ext cx="6276975" cy="4933950"/>
          </a:xfrm>
          <a:prstGeom prst="rect">
            <a:avLst/>
          </a:prstGeom>
          <a:noFill/>
          <a:ln w="9525">
            <a:noFill/>
            <a:miter lim="800000"/>
            <a:headEnd/>
            <a:tailEnd/>
          </a:ln>
          <a:effectLst/>
        </p:spPr>
      </p:pic>
      <p:sp>
        <p:nvSpPr>
          <p:cNvPr id="13" name="Text Box 6"/>
          <p:cNvSpPr txBox="1">
            <a:spLocks noChangeArrowheads="1"/>
          </p:cNvSpPr>
          <p:nvPr/>
        </p:nvSpPr>
        <p:spPr bwMode="auto">
          <a:xfrm>
            <a:off x="177144" y="1079920"/>
            <a:ext cx="5323893" cy="400110"/>
          </a:xfrm>
          <a:prstGeom prst="rect">
            <a:avLst/>
          </a:prstGeom>
          <a:noFill/>
          <a:ln w="9525">
            <a:noFill/>
            <a:miter lim="800000"/>
            <a:headEnd/>
            <a:tailEnd/>
          </a:ln>
        </p:spPr>
        <p:txBody>
          <a:bodyPr wrap="none">
            <a:spAutoFit/>
          </a:bodyPr>
          <a:lstStyle/>
          <a:p>
            <a:pPr>
              <a:buFont typeface="Wingdings" pitchFamily="2" charset="2"/>
              <a:buChar char="Ø"/>
            </a:pPr>
            <a:r>
              <a:rPr lang="es-ES" sz="2000" dirty="0"/>
              <a:t> </a:t>
            </a:r>
            <a:r>
              <a:rPr lang="tr-TR" sz="2000" dirty="0" smtClean="0"/>
              <a:t>Bölüm</a:t>
            </a:r>
            <a:r>
              <a:rPr lang="es-ES_tradnl" sz="2000" dirty="0" smtClean="0"/>
              <a:t> 4: </a:t>
            </a:r>
            <a:r>
              <a:rPr lang="tr-TR" sz="2000" dirty="0" smtClean="0"/>
              <a:t>ME</a:t>
            </a:r>
            <a:r>
              <a:rPr lang="es-ES_tradnl" sz="2000" dirty="0" smtClean="0"/>
              <a:t>T</a:t>
            </a:r>
            <a:r>
              <a:rPr lang="tr-TR" sz="2000" dirty="0" err="1" smtClean="0"/>
              <a:t>ler</a:t>
            </a:r>
            <a:r>
              <a:rPr lang="es-ES_tradnl" sz="2000" dirty="0" smtClean="0"/>
              <a:t> &amp; </a:t>
            </a:r>
            <a:r>
              <a:rPr lang="tr-TR" sz="2000" dirty="0" err="1" smtClean="0"/>
              <a:t>METlerle</a:t>
            </a:r>
            <a:r>
              <a:rPr lang="tr-TR" sz="2000" dirty="0" smtClean="0"/>
              <a:t> ilişkili </a:t>
            </a:r>
            <a:r>
              <a:rPr lang="tr-TR" sz="2000" dirty="0" err="1" smtClean="0"/>
              <a:t>ESDleri</a:t>
            </a:r>
            <a:endParaRPr lang="es-ES" sz="20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ox(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0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14 Grupo"/>
          <p:cNvGrpSpPr>
            <a:grpSpLocks/>
          </p:cNvGrpSpPr>
          <p:nvPr/>
        </p:nvGrpSpPr>
        <p:grpSpPr bwMode="auto">
          <a:xfrm>
            <a:off x="7437439" y="357189"/>
            <a:ext cx="1420812" cy="500062"/>
            <a:chOff x="6286512" y="285728"/>
            <a:chExt cx="2493060" cy="790573"/>
          </a:xfrm>
        </p:grpSpPr>
        <p:pic>
          <p:nvPicPr>
            <p:cNvPr id="5"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6"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7"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8" name="AutoShape 5"/>
          <p:cNvSpPr>
            <a:spLocks noChangeArrowheads="1"/>
          </p:cNvSpPr>
          <p:nvPr/>
        </p:nvSpPr>
        <p:spPr bwMode="auto">
          <a:xfrm>
            <a:off x="1962300" y="209113"/>
            <a:ext cx="5091131" cy="80960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10" name="Rectangle 7"/>
          <p:cNvSpPr>
            <a:spLocks noChangeArrowheads="1"/>
          </p:cNvSpPr>
          <p:nvPr/>
        </p:nvSpPr>
        <p:spPr bwMode="auto">
          <a:xfrm>
            <a:off x="2143125" y="384175"/>
            <a:ext cx="5072081" cy="459485"/>
          </a:xfrm>
          <a:prstGeom prst="rect">
            <a:avLst/>
          </a:prstGeom>
          <a:noFill/>
          <a:ln w="9525">
            <a:noFill/>
            <a:miter lim="800000"/>
            <a:headEnd/>
            <a:tailEnd/>
          </a:ln>
        </p:spPr>
        <p:txBody>
          <a:bodyPr wrap="square" anchor="ctr">
            <a:spAutoFit/>
          </a:bodyPr>
          <a:lstStyle/>
          <a:p>
            <a:pPr algn="ctr">
              <a:lnSpc>
                <a:spcPts val="2800"/>
              </a:lnSpc>
            </a:pPr>
            <a:r>
              <a:rPr lang="tr-TR" sz="2800" dirty="0" smtClean="0">
                <a:solidFill>
                  <a:schemeClr val="bg1"/>
                </a:solidFill>
                <a:latin typeface="Book Antiqua" pitchFamily="18" charset="0"/>
              </a:rPr>
              <a:t>EAO Demir Çelik Kılavuzu</a:t>
            </a:r>
            <a:endParaRPr lang="en-GB" sz="2800" dirty="0">
              <a:solidFill>
                <a:schemeClr val="bg1"/>
              </a:solidFill>
              <a:latin typeface="Book Antiqua" pitchFamily="18" charset="0"/>
            </a:endParaRPr>
          </a:p>
        </p:txBody>
      </p:sp>
      <p:pic>
        <p:nvPicPr>
          <p:cNvPr id="3" name="Picture 2"/>
          <p:cNvPicPr>
            <a:picLocks noChangeAspect="1" noChangeArrowheads="1"/>
          </p:cNvPicPr>
          <p:nvPr/>
        </p:nvPicPr>
        <p:blipFill>
          <a:blip r:embed="rId5" cstate="print"/>
          <a:srcRect/>
          <a:stretch>
            <a:fillRect/>
          </a:stretch>
        </p:blipFill>
        <p:spPr bwMode="auto">
          <a:xfrm>
            <a:off x="928662" y="2005013"/>
            <a:ext cx="6229350" cy="1495425"/>
          </a:xfrm>
          <a:prstGeom prst="rect">
            <a:avLst/>
          </a:prstGeom>
          <a:noFill/>
          <a:ln w="9525">
            <a:noFill/>
            <a:miter lim="800000"/>
            <a:headEnd/>
            <a:tailEnd/>
          </a:ln>
          <a:effectLst/>
        </p:spPr>
      </p:pic>
      <p:sp>
        <p:nvSpPr>
          <p:cNvPr id="11" name="Text Box 6"/>
          <p:cNvSpPr txBox="1">
            <a:spLocks noChangeArrowheads="1"/>
          </p:cNvSpPr>
          <p:nvPr/>
        </p:nvSpPr>
        <p:spPr bwMode="auto">
          <a:xfrm>
            <a:off x="177144" y="1242940"/>
            <a:ext cx="5394425" cy="400110"/>
          </a:xfrm>
          <a:prstGeom prst="rect">
            <a:avLst/>
          </a:prstGeom>
          <a:noFill/>
          <a:ln w="9525">
            <a:noFill/>
            <a:miter lim="800000"/>
            <a:headEnd/>
            <a:tailEnd/>
          </a:ln>
        </p:spPr>
        <p:txBody>
          <a:bodyPr wrap="none">
            <a:spAutoFit/>
          </a:bodyPr>
          <a:lstStyle/>
          <a:p>
            <a:pPr>
              <a:buFont typeface="Wingdings" pitchFamily="2" charset="2"/>
              <a:buChar char="Ø"/>
            </a:pPr>
            <a:r>
              <a:rPr lang="es-ES" sz="2000" dirty="0"/>
              <a:t>  </a:t>
            </a:r>
            <a:r>
              <a:rPr lang="tr-TR" sz="2000" dirty="0" smtClean="0"/>
              <a:t>Bölüm</a:t>
            </a:r>
            <a:r>
              <a:rPr lang="es-ES_tradnl" sz="2000" dirty="0" smtClean="0"/>
              <a:t> 4: </a:t>
            </a:r>
            <a:r>
              <a:rPr lang="tr-TR" sz="2000" dirty="0" smtClean="0"/>
              <a:t>ME</a:t>
            </a:r>
            <a:r>
              <a:rPr lang="es-ES_tradnl" sz="2000" dirty="0" smtClean="0"/>
              <a:t>T</a:t>
            </a:r>
            <a:r>
              <a:rPr lang="tr-TR" sz="2000" dirty="0" err="1" smtClean="0"/>
              <a:t>ler</a:t>
            </a:r>
            <a:r>
              <a:rPr lang="es-ES_tradnl" sz="2000" dirty="0" smtClean="0"/>
              <a:t> &amp; </a:t>
            </a:r>
            <a:r>
              <a:rPr lang="tr-TR" sz="2000" dirty="0" err="1" smtClean="0"/>
              <a:t>METlerle</a:t>
            </a:r>
            <a:r>
              <a:rPr lang="tr-TR" sz="2000" dirty="0" smtClean="0"/>
              <a:t> ilişkili </a:t>
            </a:r>
            <a:r>
              <a:rPr lang="tr-TR" sz="2000" dirty="0" err="1" smtClean="0"/>
              <a:t>ESDleri</a:t>
            </a:r>
            <a:endParaRPr lang="es-ES" sz="20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ox(i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14 Grupo"/>
          <p:cNvGrpSpPr>
            <a:grpSpLocks/>
          </p:cNvGrpSpPr>
          <p:nvPr/>
        </p:nvGrpSpPr>
        <p:grpSpPr bwMode="auto">
          <a:xfrm>
            <a:off x="7437439" y="357189"/>
            <a:ext cx="1420812" cy="500062"/>
            <a:chOff x="6286512" y="285728"/>
            <a:chExt cx="2493060" cy="790573"/>
          </a:xfrm>
        </p:grpSpPr>
        <p:pic>
          <p:nvPicPr>
            <p:cNvPr id="5"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6"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7"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8" name="AutoShape 5"/>
          <p:cNvSpPr>
            <a:spLocks noChangeArrowheads="1"/>
          </p:cNvSpPr>
          <p:nvPr/>
        </p:nvSpPr>
        <p:spPr bwMode="auto">
          <a:xfrm>
            <a:off x="1962300" y="209113"/>
            <a:ext cx="5091131" cy="80960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10" name="Text Box 6"/>
          <p:cNvSpPr txBox="1">
            <a:spLocks noChangeArrowheads="1"/>
          </p:cNvSpPr>
          <p:nvPr/>
        </p:nvSpPr>
        <p:spPr bwMode="auto">
          <a:xfrm>
            <a:off x="177144" y="1079920"/>
            <a:ext cx="3448380" cy="400110"/>
          </a:xfrm>
          <a:prstGeom prst="rect">
            <a:avLst/>
          </a:prstGeom>
          <a:noFill/>
          <a:ln w="9525">
            <a:noFill/>
            <a:miter lim="800000"/>
            <a:headEnd/>
            <a:tailEnd/>
          </a:ln>
        </p:spPr>
        <p:txBody>
          <a:bodyPr wrap="none">
            <a:spAutoFit/>
          </a:bodyPr>
          <a:lstStyle/>
          <a:p>
            <a:pPr>
              <a:buFont typeface="Wingdings" pitchFamily="2" charset="2"/>
              <a:buChar char="Ø"/>
            </a:pPr>
            <a:r>
              <a:rPr lang="es-ES" sz="2000" dirty="0"/>
              <a:t>  </a:t>
            </a:r>
            <a:r>
              <a:rPr lang="tr-TR" sz="2000" dirty="0" smtClean="0"/>
              <a:t>Bölüm</a:t>
            </a:r>
            <a:r>
              <a:rPr lang="es-ES_tradnl" sz="2000" dirty="0" smtClean="0"/>
              <a:t> 5: </a:t>
            </a:r>
            <a:r>
              <a:rPr lang="tr-TR" sz="2000" dirty="0" smtClean="0"/>
              <a:t>İzleme </a:t>
            </a:r>
            <a:r>
              <a:rPr lang="es-ES_tradnl" sz="2000" dirty="0" smtClean="0"/>
              <a:t>&amp; </a:t>
            </a:r>
            <a:r>
              <a:rPr lang="tr-TR" sz="2000" dirty="0" smtClean="0"/>
              <a:t>k</a:t>
            </a:r>
            <a:r>
              <a:rPr lang="es-ES_tradnl" sz="2000" dirty="0" smtClean="0"/>
              <a:t>ontrol</a:t>
            </a:r>
            <a:endParaRPr lang="es-ES" sz="2000" dirty="0" smtClean="0"/>
          </a:p>
        </p:txBody>
      </p:sp>
      <p:sp>
        <p:nvSpPr>
          <p:cNvPr id="11" name="Text Box 7"/>
          <p:cNvSpPr txBox="1">
            <a:spLocks noChangeArrowheads="1"/>
          </p:cNvSpPr>
          <p:nvPr/>
        </p:nvSpPr>
        <p:spPr bwMode="auto">
          <a:xfrm>
            <a:off x="1000100" y="1500174"/>
            <a:ext cx="3995068" cy="369332"/>
          </a:xfrm>
          <a:prstGeom prst="rect">
            <a:avLst/>
          </a:prstGeom>
          <a:noFill/>
          <a:ln w="9525">
            <a:noFill/>
            <a:miter lim="800000"/>
            <a:headEnd/>
            <a:tailEnd/>
          </a:ln>
        </p:spPr>
        <p:txBody>
          <a:bodyPr wrap="none">
            <a:spAutoFit/>
          </a:bodyPr>
          <a:lstStyle/>
          <a:p>
            <a:pPr>
              <a:buFont typeface="Wingdings" pitchFamily="2" charset="2"/>
              <a:buChar char="ü"/>
            </a:pPr>
            <a:r>
              <a:rPr lang="es-ES_tradnl" dirty="0" smtClean="0"/>
              <a:t>  </a:t>
            </a:r>
            <a:r>
              <a:rPr lang="tr-TR" dirty="0" smtClean="0"/>
              <a:t>Örnek</a:t>
            </a:r>
            <a:r>
              <a:rPr lang="es-ES_tradnl" dirty="0" smtClean="0"/>
              <a:t>: </a:t>
            </a:r>
            <a:r>
              <a:rPr lang="tr-TR" dirty="0" smtClean="0"/>
              <a:t>İyi uygulamalar, prensipler</a:t>
            </a:r>
            <a:r>
              <a:rPr lang="es-ES_tradnl" dirty="0" smtClean="0"/>
              <a:t>:</a:t>
            </a:r>
            <a:endParaRPr lang="es-ES" dirty="0"/>
          </a:p>
        </p:txBody>
      </p:sp>
      <p:sp>
        <p:nvSpPr>
          <p:cNvPr id="12" name="Rectangle 7"/>
          <p:cNvSpPr>
            <a:spLocks noChangeArrowheads="1"/>
          </p:cNvSpPr>
          <p:nvPr/>
        </p:nvSpPr>
        <p:spPr bwMode="auto">
          <a:xfrm>
            <a:off x="2143125" y="384175"/>
            <a:ext cx="5072081" cy="459485"/>
          </a:xfrm>
          <a:prstGeom prst="rect">
            <a:avLst/>
          </a:prstGeom>
          <a:noFill/>
          <a:ln w="9525">
            <a:noFill/>
            <a:miter lim="800000"/>
            <a:headEnd/>
            <a:tailEnd/>
          </a:ln>
        </p:spPr>
        <p:txBody>
          <a:bodyPr wrap="square" anchor="ctr">
            <a:spAutoFit/>
          </a:bodyPr>
          <a:lstStyle/>
          <a:p>
            <a:pPr algn="ctr">
              <a:lnSpc>
                <a:spcPts val="2800"/>
              </a:lnSpc>
            </a:pPr>
            <a:r>
              <a:rPr lang="tr-TR" sz="2800" dirty="0" smtClean="0">
                <a:solidFill>
                  <a:schemeClr val="bg1"/>
                </a:solidFill>
                <a:latin typeface="Book Antiqua" pitchFamily="18" charset="0"/>
              </a:rPr>
              <a:t>EAO Demir Çelik Kılavuzu</a:t>
            </a:r>
            <a:endParaRPr lang="en-GB" sz="2800" dirty="0">
              <a:solidFill>
                <a:schemeClr val="bg1"/>
              </a:solidFill>
              <a:latin typeface="Book Antiqua" pitchFamily="18" charset="0"/>
            </a:endParaRPr>
          </a:p>
        </p:txBody>
      </p:sp>
      <p:pic>
        <p:nvPicPr>
          <p:cNvPr id="3074" name="Picture 2"/>
          <p:cNvPicPr>
            <a:picLocks noChangeAspect="1" noChangeArrowheads="1"/>
          </p:cNvPicPr>
          <p:nvPr/>
        </p:nvPicPr>
        <p:blipFill>
          <a:blip r:embed="rId5" cstate="print"/>
          <a:srcRect/>
          <a:stretch>
            <a:fillRect/>
          </a:stretch>
        </p:blipFill>
        <p:spPr bwMode="auto">
          <a:xfrm>
            <a:off x="1357290" y="2143116"/>
            <a:ext cx="6172200" cy="386715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ox(in)">
                                      <p:cBhvr>
                                        <p:cTn id="12" dur="500"/>
                                        <p:tgtEl>
                                          <p:spTgt spid="11"/>
                                        </p:tgtEl>
                                      </p:cBhvr>
                                    </p:animEffect>
                                  </p:childTnLst>
                                </p:cTn>
                              </p:par>
                              <p:par>
                                <p:cTn id="13" presetID="4" presetClass="entr" presetSubtype="16" fill="hold" nodeType="withEffect">
                                  <p:stCondLst>
                                    <p:cond delay="0"/>
                                  </p:stCondLst>
                                  <p:childTnLst>
                                    <p:set>
                                      <p:cBhvr>
                                        <p:cTn id="14" dur="1" fill="hold">
                                          <p:stCondLst>
                                            <p:cond delay="0"/>
                                          </p:stCondLst>
                                        </p:cTn>
                                        <p:tgtEl>
                                          <p:spTgt spid="3074"/>
                                        </p:tgtEl>
                                        <p:attrNameLst>
                                          <p:attrName>style.visibility</p:attrName>
                                        </p:attrNameLst>
                                      </p:cBhvr>
                                      <p:to>
                                        <p:strVal val="visible"/>
                                      </p:to>
                                    </p:set>
                                    <p:animEffect transition="in" filter="box(in)">
                                      <p:cBhvr>
                                        <p:cTn id="15"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14 Grupo"/>
          <p:cNvGrpSpPr>
            <a:grpSpLocks/>
          </p:cNvGrpSpPr>
          <p:nvPr/>
        </p:nvGrpSpPr>
        <p:grpSpPr bwMode="auto">
          <a:xfrm>
            <a:off x="7437439" y="357189"/>
            <a:ext cx="1420812" cy="500062"/>
            <a:chOff x="6286512" y="285728"/>
            <a:chExt cx="2493060" cy="790573"/>
          </a:xfrm>
        </p:grpSpPr>
        <p:pic>
          <p:nvPicPr>
            <p:cNvPr id="5"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6"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7"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8" name="AutoShape 5"/>
          <p:cNvSpPr>
            <a:spLocks noChangeArrowheads="1"/>
          </p:cNvSpPr>
          <p:nvPr/>
        </p:nvSpPr>
        <p:spPr bwMode="auto">
          <a:xfrm>
            <a:off x="1962300" y="209113"/>
            <a:ext cx="5091131" cy="80960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10" name="Text Box 6"/>
          <p:cNvSpPr txBox="1">
            <a:spLocks noChangeArrowheads="1"/>
          </p:cNvSpPr>
          <p:nvPr/>
        </p:nvSpPr>
        <p:spPr bwMode="auto">
          <a:xfrm>
            <a:off x="177144" y="1079920"/>
            <a:ext cx="3448380" cy="400110"/>
          </a:xfrm>
          <a:prstGeom prst="rect">
            <a:avLst/>
          </a:prstGeom>
          <a:noFill/>
          <a:ln w="9525">
            <a:noFill/>
            <a:miter lim="800000"/>
            <a:headEnd/>
            <a:tailEnd/>
          </a:ln>
        </p:spPr>
        <p:txBody>
          <a:bodyPr wrap="none">
            <a:spAutoFit/>
          </a:bodyPr>
          <a:lstStyle/>
          <a:p>
            <a:pPr>
              <a:buFont typeface="Wingdings" pitchFamily="2" charset="2"/>
              <a:buChar char="Ø"/>
            </a:pPr>
            <a:r>
              <a:rPr lang="es-ES" sz="2000" dirty="0"/>
              <a:t>  </a:t>
            </a:r>
            <a:r>
              <a:rPr lang="tr-TR" sz="2000" dirty="0" smtClean="0"/>
              <a:t>Bölüm</a:t>
            </a:r>
            <a:r>
              <a:rPr lang="es-ES_tradnl" sz="2000" dirty="0" smtClean="0"/>
              <a:t> 5: </a:t>
            </a:r>
            <a:r>
              <a:rPr lang="tr-TR" sz="2000" dirty="0" smtClean="0"/>
              <a:t>İzleme </a:t>
            </a:r>
            <a:r>
              <a:rPr lang="es-ES_tradnl" sz="2000" dirty="0" smtClean="0"/>
              <a:t>&amp; </a:t>
            </a:r>
            <a:r>
              <a:rPr lang="tr-TR" sz="2000" dirty="0" smtClean="0"/>
              <a:t>k</a:t>
            </a:r>
            <a:r>
              <a:rPr lang="es-ES_tradnl" sz="2000" dirty="0" smtClean="0"/>
              <a:t>ontrol</a:t>
            </a:r>
            <a:endParaRPr lang="es-ES" sz="2000" dirty="0" smtClean="0"/>
          </a:p>
        </p:txBody>
      </p:sp>
      <p:sp>
        <p:nvSpPr>
          <p:cNvPr id="11" name="Text Box 7"/>
          <p:cNvSpPr txBox="1">
            <a:spLocks noChangeArrowheads="1"/>
          </p:cNvSpPr>
          <p:nvPr/>
        </p:nvSpPr>
        <p:spPr bwMode="auto">
          <a:xfrm>
            <a:off x="1000100" y="1500174"/>
            <a:ext cx="5379999" cy="369332"/>
          </a:xfrm>
          <a:prstGeom prst="rect">
            <a:avLst/>
          </a:prstGeom>
          <a:noFill/>
          <a:ln w="9525">
            <a:noFill/>
            <a:miter lim="800000"/>
            <a:headEnd/>
            <a:tailEnd/>
          </a:ln>
        </p:spPr>
        <p:txBody>
          <a:bodyPr wrap="none">
            <a:spAutoFit/>
          </a:bodyPr>
          <a:lstStyle/>
          <a:p>
            <a:pPr>
              <a:buFont typeface="Wingdings" pitchFamily="2" charset="2"/>
              <a:buChar char="ü"/>
            </a:pPr>
            <a:r>
              <a:rPr lang="es-ES_tradnl" dirty="0" smtClean="0"/>
              <a:t>  </a:t>
            </a:r>
            <a:r>
              <a:rPr lang="tr-TR" dirty="0" smtClean="0"/>
              <a:t>Örnek</a:t>
            </a:r>
            <a:r>
              <a:rPr lang="es-ES_tradnl" dirty="0" smtClean="0"/>
              <a:t>: </a:t>
            </a:r>
            <a:r>
              <a:rPr lang="tr-TR" dirty="0" smtClean="0"/>
              <a:t>Hava emisyonlarını izlemek için kriterler</a:t>
            </a:r>
            <a:r>
              <a:rPr lang="es-ES_tradnl" dirty="0" smtClean="0"/>
              <a:t>:</a:t>
            </a:r>
            <a:endParaRPr lang="es-ES" dirty="0"/>
          </a:p>
        </p:txBody>
      </p:sp>
      <p:sp>
        <p:nvSpPr>
          <p:cNvPr id="12" name="Rectangle 7"/>
          <p:cNvSpPr>
            <a:spLocks noChangeArrowheads="1"/>
          </p:cNvSpPr>
          <p:nvPr/>
        </p:nvSpPr>
        <p:spPr bwMode="auto">
          <a:xfrm>
            <a:off x="2143125" y="384175"/>
            <a:ext cx="5072081" cy="459485"/>
          </a:xfrm>
          <a:prstGeom prst="rect">
            <a:avLst/>
          </a:prstGeom>
          <a:noFill/>
          <a:ln w="9525">
            <a:noFill/>
            <a:miter lim="800000"/>
            <a:headEnd/>
            <a:tailEnd/>
          </a:ln>
        </p:spPr>
        <p:txBody>
          <a:bodyPr wrap="square" anchor="ctr">
            <a:spAutoFit/>
          </a:bodyPr>
          <a:lstStyle/>
          <a:p>
            <a:pPr algn="ctr">
              <a:lnSpc>
                <a:spcPts val="2800"/>
              </a:lnSpc>
            </a:pPr>
            <a:r>
              <a:rPr lang="tr-TR" sz="2800" dirty="0" smtClean="0">
                <a:solidFill>
                  <a:schemeClr val="bg1"/>
                </a:solidFill>
                <a:latin typeface="Book Antiqua" pitchFamily="18" charset="0"/>
              </a:rPr>
              <a:t>EAO Demir Çelik Kılavuzu</a:t>
            </a:r>
            <a:endParaRPr lang="en-GB" sz="2800" dirty="0">
              <a:solidFill>
                <a:schemeClr val="bg1"/>
              </a:solidFill>
              <a:latin typeface="Book Antiqua" pitchFamily="18" charset="0"/>
            </a:endParaRPr>
          </a:p>
        </p:txBody>
      </p:sp>
      <p:pic>
        <p:nvPicPr>
          <p:cNvPr id="4098" name="Picture 2"/>
          <p:cNvPicPr>
            <a:picLocks noChangeAspect="1" noChangeArrowheads="1"/>
          </p:cNvPicPr>
          <p:nvPr/>
        </p:nvPicPr>
        <p:blipFill>
          <a:blip r:embed="rId5" cstate="print"/>
          <a:srcRect/>
          <a:stretch>
            <a:fillRect/>
          </a:stretch>
        </p:blipFill>
        <p:spPr bwMode="auto">
          <a:xfrm>
            <a:off x="1466850" y="2019323"/>
            <a:ext cx="6210300" cy="469582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ox(in)">
                                      <p:cBhvr>
                                        <p:cTn id="12" dur="500"/>
                                        <p:tgtEl>
                                          <p:spTgt spid="11"/>
                                        </p:tgtEl>
                                      </p:cBhvr>
                                    </p:animEffect>
                                  </p:childTnLst>
                                </p:cTn>
                              </p:par>
                              <p:par>
                                <p:cTn id="13" presetID="1" presetClass="entr" presetSubtype="0" fill="hold" nodeType="withEffect">
                                  <p:stCondLst>
                                    <p:cond delay="0"/>
                                  </p:stCondLst>
                                  <p:childTnLst>
                                    <p:set>
                                      <p:cBhvr>
                                        <p:cTn id="14" dur="1" fill="hold">
                                          <p:stCondLst>
                                            <p:cond delay="0"/>
                                          </p:stCondLst>
                                        </p:cTn>
                                        <p:tgtEl>
                                          <p:spTgt spid="40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14 Grupo"/>
          <p:cNvGrpSpPr>
            <a:grpSpLocks/>
          </p:cNvGrpSpPr>
          <p:nvPr/>
        </p:nvGrpSpPr>
        <p:grpSpPr bwMode="auto">
          <a:xfrm>
            <a:off x="7437439" y="357189"/>
            <a:ext cx="1420812" cy="500062"/>
            <a:chOff x="6286512" y="285728"/>
            <a:chExt cx="2493060" cy="790573"/>
          </a:xfrm>
        </p:grpSpPr>
        <p:pic>
          <p:nvPicPr>
            <p:cNvPr id="5"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6"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7"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8" name="AutoShape 5"/>
          <p:cNvSpPr>
            <a:spLocks noChangeArrowheads="1"/>
          </p:cNvSpPr>
          <p:nvPr/>
        </p:nvSpPr>
        <p:spPr bwMode="auto">
          <a:xfrm>
            <a:off x="1962300" y="209113"/>
            <a:ext cx="5091131" cy="80960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12" name="Text Box 6"/>
          <p:cNvSpPr txBox="1">
            <a:spLocks noChangeArrowheads="1"/>
          </p:cNvSpPr>
          <p:nvPr/>
        </p:nvSpPr>
        <p:spPr bwMode="auto">
          <a:xfrm>
            <a:off x="177144" y="1079920"/>
            <a:ext cx="1184940" cy="400110"/>
          </a:xfrm>
          <a:prstGeom prst="rect">
            <a:avLst/>
          </a:prstGeom>
          <a:noFill/>
          <a:ln w="9525">
            <a:noFill/>
            <a:miter lim="800000"/>
            <a:headEnd/>
            <a:tailEnd/>
          </a:ln>
        </p:spPr>
        <p:txBody>
          <a:bodyPr wrap="none">
            <a:spAutoFit/>
          </a:bodyPr>
          <a:lstStyle/>
          <a:p>
            <a:pPr>
              <a:buFont typeface="Wingdings" pitchFamily="2" charset="2"/>
              <a:buChar char="Ø"/>
            </a:pPr>
            <a:r>
              <a:rPr lang="es-ES" sz="2000" dirty="0"/>
              <a:t>  </a:t>
            </a:r>
            <a:r>
              <a:rPr lang="tr-TR" sz="2000" dirty="0" smtClean="0"/>
              <a:t>Ekler</a:t>
            </a:r>
            <a:r>
              <a:rPr lang="es-ES_tradnl" sz="2000" dirty="0" smtClean="0"/>
              <a:t>:</a:t>
            </a:r>
            <a:endParaRPr lang="es-ES" sz="2000" dirty="0" smtClean="0"/>
          </a:p>
        </p:txBody>
      </p:sp>
      <p:sp>
        <p:nvSpPr>
          <p:cNvPr id="10" name="Rectangle 7"/>
          <p:cNvSpPr>
            <a:spLocks noChangeArrowheads="1"/>
          </p:cNvSpPr>
          <p:nvPr/>
        </p:nvSpPr>
        <p:spPr bwMode="auto">
          <a:xfrm>
            <a:off x="2143125" y="384175"/>
            <a:ext cx="5072081" cy="459485"/>
          </a:xfrm>
          <a:prstGeom prst="rect">
            <a:avLst/>
          </a:prstGeom>
          <a:noFill/>
          <a:ln w="9525">
            <a:noFill/>
            <a:miter lim="800000"/>
            <a:headEnd/>
            <a:tailEnd/>
          </a:ln>
        </p:spPr>
        <p:txBody>
          <a:bodyPr wrap="square" anchor="ctr">
            <a:spAutoFit/>
          </a:bodyPr>
          <a:lstStyle/>
          <a:p>
            <a:pPr algn="ctr">
              <a:lnSpc>
                <a:spcPts val="2800"/>
              </a:lnSpc>
            </a:pPr>
            <a:r>
              <a:rPr lang="tr-TR" sz="2800" dirty="0" smtClean="0">
                <a:solidFill>
                  <a:schemeClr val="bg1"/>
                </a:solidFill>
                <a:latin typeface="Book Antiqua" pitchFamily="18" charset="0"/>
              </a:rPr>
              <a:t>EAO Demir Çelik Kılavuzu</a:t>
            </a:r>
            <a:endParaRPr lang="en-GB" sz="2800" dirty="0">
              <a:solidFill>
                <a:schemeClr val="bg1"/>
              </a:solidFill>
              <a:latin typeface="Book Antiqua" pitchFamily="18" charset="0"/>
            </a:endParaRPr>
          </a:p>
        </p:txBody>
      </p:sp>
      <p:pic>
        <p:nvPicPr>
          <p:cNvPr id="5122" name="Picture 2"/>
          <p:cNvPicPr>
            <a:picLocks noChangeAspect="1" noChangeArrowheads="1"/>
          </p:cNvPicPr>
          <p:nvPr/>
        </p:nvPicPr>
        <p:blipFill>
          <a:blip r:embed="rId5" cstate="print"/>
          <a:srcRect/>
          <a:stretch>
            <a:fillRect/>
          </a:stretch>
        </p:blipFill>
        <p:spPr bwMode="auto">
          <a:xfrm>
            <a:off x="2357422" y="1357298"/>
            <a:ext cx="6172200" cy="511492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ox(i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51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14 Grupo"/>
          <p:cNvGrpSpPr>
            <a:grpSpLocks/>
          </p:cNvGrpSpPr>
          <p:nvPr/>
        </p:nvGrpSpPr>
        <p:grpSpPr bwMode="auto">
          <a:xfrm>
            <a:off x="7437439" y="357189"/>
            <a:ext cx="1420812" cy="500062"/>
            <a:chOff x="6286512" y="285728"/>
            <a:chExt cx="2493060" cy="790573"/>
          </a:xfrm>
        </p:grpSpPr>
        <p:pic>
          <p:nvPicPr>
            <p:cNvPr id="5"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6"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7"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8" name="AutoShape 5"/>
          <p:cNvSpPr>
            <a:spLocks noChangeArrowheads="1"/>
          </p:cNvSpPr>
          <p:nvPr/>
        </p:nvSpPr>
        <p:spPr bwMode="auto">
          <a:xfrm>
            <a:off x="1907704" y="188640"/>
            <a:ext cx="5091131" cy="80960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12" name="Text Box 6"/>
          <p:cNvSpPr txBox="1">
            <a:spLocks noChangeArrowheads="1"/>
          </p:cNvSpPr>
          <p:nvPr/>
        </p:nvSpPr>
        <p:spPr bwMode="auto">
          <a:xfrm>
            <a:off x="177144" y="1079920"/>
            <a:ext cx="1184940" cy="400110"/>
          </a:xfrm>
          <a:prstGeom prst="rect">
            <a:avLst/>
          </a:prstGeom>
          <a:noFill/>
          <a:ln w="9525">
            <a:noFill/>
            <a:miter lim="800000"/>
            <a:headEnd/>
            <a:tailEnd/>
          </a:ln>
        </p:spPr>
        <p:txBody>
          <a:bodyPr wrap="none">
            <a:spAutoFit/>
          </a:bodyPr>
          <a:lstStyle/>
          <a:p>
            <a:pPr>
              <a:buFont typeface="Wingdings" pitchFamily="2" charset="2"/>
              <a:buChar char="Ø"/>
            </a:pPr>
            <a:r>
              <a:rPr lang="es-ES" sz="2000" dirty="0"/>
              <a:t>  </a:t>
            </a:r>
            <a:r>
              <a:rPr lang="tr-TR" sz="2000" dirty="0" smtClean="0"/>
              <a:t>Ekler</a:t>
            </a:r>
            <a:r>
              <a:rPr lang="es-ES_tradnl" sz="2000" dirty="0" smtClean="0"/>
              <a:t>:</a:t>
            </a:r>
            <a:endParaRPr lang="es-ES" sz="2000" dirty="0" smtClean="0"/>
          </a:p>
        </p:txBody>
      </p:sp>
      <p:sp>
        <p:nvSpPr>
          <p:cNvPr id="10" name="Rectangle 7"/>
          <p:cNvSpPr>
            <a:spLocks noChangeArrowheads="1"/>
          </p:cNvSpPr>
          <p:nvPr/>
        </p:nvSpPr>
        <p:spPr bwMode="auto">
          <a:xfrm>
            <a:off x="2143125" y="388215"/>
            <a:ext cx="5072081" cy="451406"/>
          </a:xfrm>
          <a:prstGeom prst="rect">
            <a:avLst/>
          </a:prstGeom>
          <a:noFill/>
          <a:ln w="9525">
            <a:noFill/>
            <a:miter lim="800000"/>
            <a:headEnd/>
            <a:tailEnd/>
          </a:ln>
        </p:spPr>
        <p:txBody>
          <a:bodyPr wrap="square" anchor="ctr">
            <a:spAutoFit/>
          </a:bodyPr>
          <a:lstStyle/>
          <a:p>
            <a:pPr algn="ctr">
              <a:lnSpc>
                <a:spcPts val="2800"/>
              </a:lnSpc>
            </a:pPr>
            <a:r>
              <a:rPr lang="tr-TR" sz="2800" dirty="0" smtClean="0">
                <a:solidFill>
                  <a:schemeClr val="bg1"/>
                </a:solidFill>
                <a:latin typeface="Book Antiqua" pitchFamily="18" charset="0"/>
              </a:rPr>
              <a:t>EAO Demir Çelik Kılavuzu</a:t>
            </a:r>
            <a:endParaRPr lang="en-GB" sz="2800" dirty="0">
              <a:solidFill>
                <a:schemeClr val="bg1"/>
              </a:solidFill>
              <a:latin typeface="Book Antiqua" pitchFamily="18" charset="0"/>
            </a:endParaRPr>
          </a:p>
        </p:txBody>
      </p:sp>
      <p:pic>
        <p:nvPicPr>
          <p:cNvPr id="6146" name="Picture 2"/>
          <p:cNvPicPr>
            <a:picLocks noChangeAspect="1" noChangeArrowheads="1"/>
          </p:cNvPicPr>
          <p:nvPr/>
        </p:nvPicPr>
        <p:blipFill>
          <a:blip r:embed="rId5" cstate="print"/>
          <a:srcRect/>
          <a:stretch>
            <a:fillRect/>
          </a:stretch>
        </p:blipFill>
        <p:spPr bwMode="auto">
          <a:xfrm>
            <a:off x="1928795" y="1323607"/>
            <a:ext cx="5862295" cy="5442936"/>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ox(i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6146"/>
                                        </p:tgtEl>
                                        <p:attrNameLst>
                                          <p:attrName>style.visibility</p:attrName>
                                        </p:attrNameLst>
                                      </p:cBhvr>
                                      <p:to>
                                        <p:strVal val="visible"/>
                                      </p:to>
                                    </p:set>
                                    <p:animEffect transition="in" filter="box(in)">
                                      <p:cBhvr>
                                        <p:cTn id="12"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AutoShape 29"/>
          <p:cNvSpPr>
            <a:spLocks noChangeArrowheads="1"/>
          </p:cNvSpPr>
          <p:nvPr/>
        </p:nvSpPr>
        <p:spPr bwMode="auto">
          <a:xfrm>
            <a:off x="3387879" y="2928934"/>
            <a:ext cx="2970071" cy="628649"/>
          </a:xfrm>
          <a:prstGeom prst="roundRect">
            <a:avLst>
              <a:gd name="adj" fmla="val 16667"/>
            </a:avLst>
          </a:prstGeom>
          <a:gradFill rotWithShape="1">
            <a:gsLst>
              <a:gs pos="0">
                <a:srgbClr val="FAFC9E"/>
              </a:gs>
              <a:gs pos="100000">
                <a:srgbClr val="FFFF00"/>
              </a:gs>
            </a:gsLst>
            <a:lin ang="5400000" scaled="1"/>
          </a:gradFill>
          <a:ln w="6350">
            <a:solidFill>
              <a:schemeClr val="tx1"/>
            </a:solidFill>
            <a:round/>
            <a:headEnd/>
            <a:tailEnd/>
          </a:ln>
        </p:spPr>
        <p:txBody>
          <a:bodyPr wrap="none" anchor="ctr"/>
          <a:lstStyle/>
          <a:p>
            <a:endParaRPr lang="es-ES"/>
          </a:p>
        </p:txBody>
      </p:sp>
      <p:grpSp>
        <p:nvGrpSpPr>
          <p:cNvPr id="2" name="14 Grupo"/>
          <p:cNvGrpSpPr>
            <a:grpSpLocks/>
          </p:cNvGrpSpPr>
          <p:nvPr/>
        </p:nvGrpSpPr>
        <p:grpSpPr bwMode="auto">
          <a:xfrm>
            <a:off x="7437439" y="357189"/>
            <a:ext cx="1420812" cy="500062"/>
            <a:chOff x="6286512" y="285728"/>
            <a:chExt cx="2493060" cy="790573"/>
          </a:xfrm>
        </p:grpSpPr>
        <p:pic>
          <p:nvPicPr>
            <p:cNvPr id="3082"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3083"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3077"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1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sp>
        <p:nvSpPr>
          <p:cNvPr id="15" name="AutoShape 5"/>
          <p:cNvSpPr>
            <a:spLocks noChangeArrowheads="1"/>
          </p:cNvSpPr>
          <p:nvPr/>
        </p:nvSpPr>
        <p:spPr bwMode="auto">
          <a:xfrm>
            <a:off x="2143108" y="190500"/>
            <a:ext cx="5091131" cy="80960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9" name="Text Box 6"/>
          <p:cNvSpPr txBox="1">
            <a:spLocks noChangeArrowheads="1"/>
          </p:cNvSpPr>
          <p:nvPr/>
        </p:nvSpPr>
        <p:spPr bwMode="auto">
          <a:xfrm>
            <a:off x="3506455" y="3687598"/>
            <a:ext cx="5493812" cy="707886"/>
          </a:xfrm>
          <a:prstGeom prst="rect">
            <a:avLst/>
          </a:prstGeom>
          <a:noFill/>
          <a:ln w="9525">
            <a:noFill/>
            <a:miter lim="800000"/>
            <a:headEnd/>
            <a:tailEnd/>
          </a:ln>
        </p:spPr>
        <p:txBody>
          <a:bodyPr wrap="none">
            <a:spAutoFit/>
          </a:bodyPr>
          <a:lstStyle/>
          <a:p>
            <a:pPr>
              <a:buFont typeface="Wingdings" pitchFamily="2" charset="2"/>
              <a:buChar char="§"/>
            </a:pPr>
            <a:r>
              <a:rPr lang="es-ES" sz="2000"/>
              <a:t> </a:t>
            </a:r>
            <a:r>
              <a:rPr lang="tr-TR" sz="2000" smtClean="0"/>
              <a:t> İzin koşullarının gözden geçirilmesi ve </a:t>
            </a:r>
          </a:p>
          <a:p>
            <a:r>
              <a:rPr lang="tr-TR" sz="2000" smtClean="0"/>
              <a:t>                                                    güncellenmesi</a:t>
            </a:r>
            <a:endParaRPr lang="es-ES" sz="2000" dirty="0" smtClean="0"/>
          </a:p>
        </p:txBody>
      </p:sp>
      <p:sp>
        <p:nvSpPr>
          <p:cNvPr id="10" name="Text Box 6"/>
          <p:cNvSpPr txBox="1">
            <a:spLocks noChangeArrowheads="1"/>
          </p:cNvSpPr>
          <p:nvPr/>
        </p:nvSpPr>
        <p:spPr bwMode="auto">
          <a:xfrm>
            <a:off x="3506455" y="5721510"/>
            <a:ext cx="5360763" cy="707886"/>
          </a:xfrm>
          <a:prstGeom prst="rect">
            <a:avLst/>
          </a:prstGeom>
          <a:noFill/>
          <a:ln w="9525">
            <a:noFill/>
            <a:miter lim="800000"/>
            <a:headEnd/>
            <a:tailEnd/>
          </a:ln>
        </p:spPr>
        <p:txBody>
          <a:bodyPr wrap="none">
            <a:spAutoFit/>
          </a:bodyPr>
          <a:lstStyle/>
          <a:p>
            <a:pPr>
              <a:buFont typeface="Wingdings" pitchFamily="2" charset="2"/>
              <a:buChar char="§"/>
            </a:pPr>
            <a:r>
              <a:rPr lang="es-ES_tradnl" sz="2000" smtClean="0"/>
              <a:t> </a:t>
            </a:r>
            <a:r>
              <a:rPr lang="tr-TR" sz="2000" smtClean="0"/>
              <a:t>Ekler</a:t>
            </a:r>
            <a:r>
              <a:rPr lang="es-ES_tradnl" sz="2000" smtClean="0"/>
              <a:t>: </a:t>
            </a:r>
            <a:r>
              <a:rPr lang="tr-TR" sz="2000" smtClean="0"/>
              <a:t>EÇİ içeriği </a:t>
            </a:r>
            <a:r>
              <a:rPr lang="es-ES_tradnl" sz="2000" smtClean="0"/>
              <a:t>&amp; </a:t>
            </a:r>
            <a:r>
              <a:rPr lang="tr-TR" sz="2000" smtClean="0"/>
              <a:t>EÇİ yönetmeliği </a:t>
            </a:r>
          </a:p>
          <a:p>
            <a:r>
              <a:rPr lang="tr-TR" sz="2000" smtClean="0"/>
              <a:t>                                  kapsamına giren tesisler</a:t>
            </a:r>
            <a:endParaRPr lang="es-ES" sz="2000" dirty="0" smtClean="0"/>
          </a:p>
        </p:txBody>
      </p:sp>
      <p:sp>
        <p:nvSpPr>
          <p:cNvPr id="11" name="Text Box 6"/>
          <p:cNvSpPr txBox="1">
            <a:spLocks noChangeArrowheads="1"/>
          </p:cNvSpPr>
          <p:nvPr/>
        </p:nvSpPr>
        <p:spPr bwMode="auto">
          <a:xfrm>
            <a:off x="3506455" y="3038773"/>
            <a:ext cx="2837636" cy="400110"/>
          </a:xfrm>
          <a:prstGeom prst="rect">
            <a:avLst/>
          </a:prstGeom>
          <a:noFill/>
          <a:ln w="9525">
            <a:noFill/>
            <a:miter lim="800000"/>
            <a:headEnd/>
            <a:tailEnd/>
          </a:ln>
        </p:spPr>
        <p:txBody>
          <a:bodyPr wrap="none">
            <a:spAutoFit/>
          </a:bodyPr>
          <a:lstStyle/>
          <a:p>
            <a:pPr>
              <a:buFont typeface="Wingdings" pitchFamily="2" charset="2"/>
              <a:buChar char="§"/>
            </a:pPr>
            <a:r>
              <a:rPr lang="es-ES" sz="2000" smtClean="0"/>
              <a:t> </a:t>
            </a:r>
            <a:r>
              <a:rPr lang="tr-TR" sz="2000" smtClean="0"/>
              <a:t> İzin başvurusu içeriği</a:t>
            </a:r>
            <a:endParaRPr lang="es-ES" sz="2000" dirty="0" smtClean="0"/>
          </a:p>
        </p:txBody>
      </p:sp>
      <p:sp>
        <p:nvSpPr>
          <p:cNvPr id="12" name="Text Box 6"/>
          <p:cNvSpPr txBox="1">
            <a:spLocks noChangeArrowheads="1"/>
          </p:cNvSpPr>
          <p:nvPr/>
        </p:nvSpPr>
        <p:spPr bwMode="auto">
          <a:xfrm>
            <a:off x="-124019" y="1142984"/>
            <a:ext cx="9520555" cy="461665"/>
          </a:xfrm>
          <a:prstGeom prst="rect">
            <a:avLst/>
          </a:prstGeom>
          <a:noFill/>
          <a:ln w="9525">
            <a:noFill/>
            <a:miter lim="800000"/>
            <a:headEnd/>
            <a:tailEnd/>
          </a:ln>
        </p:spPr>
        <p:txBody>
          <a:bodyPr wrap="none">
            <a:spAutoFit/>
          </a:bodyPr>
          <a:lstStyle/>
          <a:p>
            <a:pPr>
              <a:buFont typeface="Wingdings" pitchFamily="2" charset="2"/>
              <a:buChar char="Ø"/>
            </a:pPr>
            <a:r>
              <a:rPr lang="es-ES" sz="2400" dirty="0"/>
              <a:t> </a:t>
            </a:r>
            <a:r>
              <a:rPr lang="tr-TR" sz="2400" dirty="0" smtClean="0"/>
              <a:t>Hedef</a:t>
            </a:r>
            <a:r>
              <a:rPr lang="es-ES_tradnl" sz="2400" dirty="0" smtClean="0"/>
              <a:t>: </a:t>
            </a:r>
            <a:r>
              <a:rPr lang="tr-TR" sz="2400" dirty="0" smtClean="0"/>
              <a:t>İyi bir başvuru hazırlanması için yeterli bilginin sağlanması</a:t>
            </a:r>
            <a:endParaRPr lang="es-ES" sz="2400" dirty="0" smtClean="0"/>
          </a:p>
        </p:txBody>
      </p:sp>
      <p:sp>
        <p:nvSpPr>
          <p:cNvPr id="13" name="Text Box 6"/>
          <p:cNvSpPr txBox="1">
            <a:spLocks noChangeArrowheads="1"/>
          </p:cNvSpPr>
          <p:nvPr/>
        </p:nvSpPr>
        <p:spPr bwMode="auto">
          <a:xfrm>
            <a:off x="3506455" y="2395831"/>
            <a:ext cx="2353529" cy="400110"/>
          </a:xfrm>
          <a:prstGeom prst="rect">
            <a:avLst/>
          </a:prstGeom>
          <a:noFill/>
          <a:ln w="9525">
            <a:noFill/>
            <a:miter lim="800000"/>
            <a:headEnd/>
            <a:tailEnd/>
          </a:ln>
        </p:spPr>
        <p:txBody>
          <a:bodyPr wrap="none">
            <a:spAutoFit/>
          </a:bodyPr>
          <a:lstStyle/>
          <a:p>
            <a:pPr>
              <a:buFont typeface="Wingdings" pitchFamily="2" charset="2"/>
              <a:buChar char="§"/>
            </a:pPr>
            <a:r>
              <a:rPr lang="es-ES" sz="2000"/>
              <a:t>  </a:t>
            </a:r>
            <a:r>
              <a:rPr lang="tr-TR" sz="2000" smtClean="0"/>
              <a:t>EÇİ ve EED giriş</a:t>
            </a:r>
            <a:endParaRPr lang="es-ES" sz="2000" dirty="0" smtClean="0"/>
          </a:p>
        </p:txBody>
      </p:sp>
      <p:sp>
        <p:nvSpPr>
          <p:cNvPr id="14" name="Text Box 6"/>
          <p:cNvSpPr txBox="1">
            <a:spLocks noChangeArrowheads="1"/>
          </p:cNvSpPr>
          <p:nvPr/>
        </p:nvSpPr>
        <p:spPr bwMode="auto">
          <a:xfrm>
            <a:off x="3506455" y="4341928"/>
            <a:ext cx="2066591" cy="400110"/>
          </a:xfrm>
          <a:prstGeom prst="rect">
            <a:avLst/>
          </a:prstGeom>
          <a:noFill/>
          <a:ln w="9525">
            <a:noFill/>
            <a:miter lim="800000"/>
            <a:headEnd/>
            <a:tailEnd/>
          </a:ln>
        </p:spPr>
        <p:txBody>
          <a:bodyPr wrap="none">
            <a:spAutoFit/>
          </a:bodyPr>
          <a:lstStyle/>
          <a:p>
            <a:pPr>
              <a:buFont typeface="Wingdings" pitchFamily="2" charset="2"/>
              <a:buChar char="§"/>
            </a:pPr>
            <a:r>
              <a:rPr lang="es-ES_tradnl" sz="2000" smtClean="0"/>
              <a:t> </a:t>
            </a:r>
            <a:r>
              <a:rPr lang="tr-TR" sz="2000" smtClean="0"/>
              <a:t> İzin prosedürü</a:t>
            </a:r>
            <a:endParaRPr lang="es-ES" sz="2000" dirty="0" smtClean="0"/>
          </a:p>
        </p:txBody>
      </p:sp>
      <p:sp>
        <p:nvSpPr>
          <p:cNvPr id="16" name="Text Box 6"/>
          <p:cNvSpPr txBox="1">
            <a:spLocks noChangeArrowheads="1"/>
          </p:cNvSpPr>
          <p:nvPr/>
        </p:nvSpPr>
        <p:spPr bwMode="auto">
          <a:xfrm>
            <a:off x="3355347" y="1714488"/>
            <a:ext cx="2073003" cy="461665"/>
          </a:xfrm>
          <a:prstGeom prst="rect">
            <a:avLst/>
          </a:prstGeom>
          <a:noFill/>
          <a:ln w="9525">
            <a:noFill/>
            <a:miter lim="800000"/>
            <a:headEnd/>
            <a:tailEnd/>
          </a:ln>
        </p:spPr>
        <p:txBody>
          <a:bodyPr wrap="none">
            <a:spAutoFit/>
          </a:bodyPr>
          <a:lstStyle/>
          <a:p>
            <a:pPr>
              <a:buFont typeface="Wingdings" pitchFamily="2" charset="2"/>
              <a:buChar char="Ø"/>
            </a:pPr>
            <a:r>
              <a:rPr lang="es-ES" sz="2400"/>
              <a:t> </a:t>
            </a:r>
            <a:r>
              <a:rPr lang="tr-TR" sz="2400" smtClean="0"/>
              <a:t>İçindekiler</a:t>
            </a:r>
            <a:r>
              <a:rPr lang="es-ES_tradnl" sz="2400" smtClean="0"/>
              <a:t>: </a:t>
            </a:r>
            <a:endParaRPr lang="es-ES" sz="2400" dirty="0" smtClean="0"/>
          </a:p>
        </p:txBody>
      </p:sp>
      <p:sp>
        <p:nvSpPr>
          <p:cNvPr id="17" name="Text Box 6"/>
          <p:cNvSpPr txBox="1">
            <a:spLocks noChangeArrowheads="1"/>
          </p:cNvSpPr>
          <p:nvPr/>
        </p:nvSpPr>
        <p:spPr bwMode="auto">
          <a:xfrm>
            <a:off x="3506455" y="4960730"/>
            <a:ext cx="5642891" cy="707886"/>
          </a:xfrm>
          <a:prstGeom prst="rect">
            <a:avLst/>
          </a:prstGeom>
          <a:noFill/>
          <a:ln w="9525">
            <a:noFill/>
            <a:miter lim="800000"/>
            <a:headEnd/>
            <a:tailEnd/>
          </a:ln>
        </p:spPr>
        <p:txBody>
          <a:bodyPr wrap="none">
            <a:spAutoFit/>
          </a:bodyPr>
          <a:lstStyle/>
          <a:p>
            <a:pPr>
              <a:buFont typeface="Wingdings" pitchFamily="2" charset="2"/>
              <a:buChar char="§"/>
            </a:pPr>
            <a:r>
              <a:rPr lang="es-ES_tradnl" sz="2000" smtClean="0"/>
              <a:t>  </a:t>
            </a:r>
            <a:r>
              <a:rPr lang="tr-TR" sz="2000" smtClean="0"/>
              <a:t>EÇİ yönetmeliğindeki bazı kavramların </a:t>
            </a:r>
          </a:p>
          <a:p>
            <a:r>
              <a:rPr lang="tr-TR" sz="2000" smtClean="0"/>
              <a:t>                                                          açıklanması</a:t>
            </a:r>
            <a:endParaRPr lang="es-ES" sz="2000" dirty="0" smtClean="0"/>
          </a:p>
        </p:txBody>
      </p:sp>
      <p:pic>
        <p:nvPicPr>
          <p:cNvPr id="1026" name="Picture 2"/>
          <p:cNvPicPr>
            <a:picLocks noChangeAspect="1" noChangeArrowheads="1"/>
          </p:cNvPicPr>
          <p:nvPr/>
        </p:nvPicPr>
        <p:blipFill>
          <a:blip r:embed="rId5" cstate="print"/>
          <a:srcRect/>
          <a:stretch>
            <a:fillRect/>
          </a:stretch>
        </p:blipFill>
        <p:spPr bwMode="auto">
          <a:xfrm>
            <a:off x="47266" y="1869718"/>
            <a:ext cx="3287963" cy="4559678"/>
          </a:xfrm>
          <a:prstGeom prst="rect">
            <a:avLst/>
          </a:prstGeom>
          <a:noFill/>
          <a:ln w="9525">
            <a:noFill/>
            <a:miter lim="800000"/>
            <a:headEnd/>
            <a:tailEnd/>
          </a:ln>
          <a:effectLst/>
        </p:spPr>
      </p:pic>
      <p:sp>
        <p:nvSpPr>
          <p:cNvPr id="19" name="Rectangle 7"/>
          <p:cNvSpPr>
            <a:spLocks noChangeArrowheads="1"/>
          </p:cNvSpPr>
          <p:nvPr/>
        </p:nvSpPr>
        <p:spPr bwMode="auto">
          <a:xfrm>
            <a:off x="2143125" y="204639"/>
            <a:ext cx="5072081" cy="818557"/>
          </a:xfrm>
          <a:prstGeom prst="rect">
            <a:avLst/>
          </a:prstGeom>
          <a:noFill/>
          <a:ln w="9525">
            <a:noFill/>
            <a:miter lim="800000"/>
            <a:headEnd/>
            <a:tailEnd/>
          </a:ln>
        </p:spPr>
        <p:txBody>
          <a:bodyPr wrap="square" anchor="ctr">
            <a:spAutoFit/>
          </a:bodyPr>
          <a:lstStyle/>
          <a:p>
            <a:pPr algn="ctr">
              <a:lnSpc>
                <a:spcPts val="2800"/>
              </a:lnSpc>
            </a:pPr>
            <a:r>
              <a:rPr lang="tr-TR" sz="2800" dirty="0" smtClean="0">
                <a:solidFill>
                  <a:schemeClr val="bg1"/>
                </a:solidFill>
                <a:latin typeface="Book Antiqua" pitchFamily="18" charset="0"/>
              </a:rPr>
              <a:t>Sanayicilere yönelik </a:t>
            </a:r>
          </a:p>
          <a:p>
            <a:pPr algn="ctr">
              <a:lnSpc>
                <a:spcPts val="2800"/>
              </a:lnSpc>
            </a:pPr>
            <a:r>
              <a:rPr lang="tr-TR" sz="2800" dirty="0" smtClean="0">
                <a:solidFill>
                  <a:schemeClr val="bg1"/>
                </a:solidFill>
                <a:latin typeface="Book Antiqua" pitchFamily="18" charset="0"/>
              </a:rPr>
              <a:t>temel kılavuz</a:t>
            </a:r>
            <a:endParaRPr lang="en-GB" sz="2800" dirty="0">
              <a:solidFill>
                <a:schemeClr val="bg1"/>
              </a:solidFill>
              <a:latin typeface="Book Antiqu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ox(i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ox(in)">
                                      <p:cBhvr>
                                        <p:cTn id="12" dur="500"/>
                                        <p:tgtEl>
                                          <p:spTgt spid="16"/>
                                        </p:tgtEl>
                                      </p:cBhvr>
                                    </p:animEffect>
                                  </p:childTnLst>
                                </p:cTn>
                              </p:par>
                              <p:par>
                                <p:cTn id="13" presetID="4" presetClass="entr" presetSubtype="16"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ox(in)">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checkerboard(across)">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checkerboard(across)">
                                      <p:cBhvr>
                                        <p:cTn id="25" dur="500"/>
                                        <p:tgtEl>
                                          <p:spTgt spid="21"/>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checkerboard(across)">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checkerboard(across)">
                                      <p:cBhvr>
                                        <p:cTn id="35" dur="500"/>
                                        <p:tgtEl>
                                          <p:spTgt spid="14"/>
                                        </p:tgtEl>
                                      </p:cBhvr>
                                    </p:animEffect>
                                  </p:childTnLst>
                                </p:cTn>
                              </p:par>
                            </p:childTnLst>
                          </p:cTn>
                        </p:par>
                      </p:childTnLst>
                    </p:cTn>
                  </p:par>
                  <p:par>
                    <p:cTn id="36" fill="hold">
                      <p:stCondLst>
                        <p:cond delay="indefinite"/>
                      </p:stCondLst>
                      <p:childTnLst>
                        <p:par>
                          <p:cTn id="37" fill="hold">
                            <p:stCondLst>
                              <p:cond delay="0"/>
                            </p:stCondLst>
                            <p:childTnLst>
                              <p:par>
                                <p:cTn id="38" presetID="5" presetClass="entr" presetSubtype="10" fill="hold" grpId="0" nodeType="click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checkerboard(across)">
                                      <p:cBhvr>
                                        <p:cTn id="40" dur="500"/>
                                        <p:tgtEl>
                                          <p:spTgt spid="17"/>
                                        </p:tgtEl>
                                      </p:cBhvr>
                                    </p:animEffect>
                                  </p:childTnLst>
                                </p:cTn>
                              </p:par>
                            </p:childTnLst>
                          </p:cTn>
                        </p:par>
                      </p:childTnLst>
                    </p:cTn>
                  </p:par>
                  <p:par>
                    <p:cTn id="41" fill="hold">
                      <p:stCondLst>
                        <p:cond delay="indefinite"/>
                      </p:stCondLst>
                      <p:childTnLst>
                        <p:par>
                          <p:cTn id="42" fill="hold">
                            <p:stCondLst>
                              <p:cond delay="0"/>
                            </p:stCondLst>
                            <p:childTnLst>
                              <p:par>
                                <p:cTn id="43" presetID="5" presetClass="entr" presetSubtype="10"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checkerboard(across)">
                                      <p:cBhvr>
                                        <p:cTn id="4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9" grpId="0"/>
      <p:bldP spid="10" grpId="0"/>
      <p:bldP spid="11" grpId="0"/>
      <p:bldP spid="12" grpId="0"/>
      <p:bldP spid="13" grpId="0"/>
      <p:bldP spid="14" grpId="0"/>
      <p:bldP spid="16" grpId="0"/>
      <p:bldP spid="1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AutoShape 29"/>
          <p:cNvSpPr>
            <a:spLocks noChangeArrowheads="1"/>
          </p:cNvSpPr>
          <p:nvPr/>
        </p:nvSpPr>
        <p:spPr bwMode="auto">
          <a:xfrm>
            <a:off x="166984" y="1365673"/>
            <a:ext cx="3190570" cy="571504"/>
          </a:xfrm>
          <a:prstGeom prst="roundRect">
            <a:avLst>
              <a:gd name="adj" fmla="val 16667"/>
            </a:avLst>
          </a:prstGeom>
          <a:gradFill rotWithShape="1">
            <a:gsLst>
              <a:gs pos="0">
                <a:srgbClr val="FAFC9E"/>
              </a:gs>
              <a:gs pos="100000">
                <a:srgbClr val="FFFF00"/>
              </a:gs>
            </a:gsLst>
            <a:lin ang="5400000" scaled="1"/>
          </a:gradFill>
          <a:ln w="6350">
            <a:solidFill>
              <a:schemeClr val="tx1"/>
            </a:solidFill>
            <a:round/>
            <a:headEnd/>
            <a:tailEnd/>
          </a:ln>
        </p:spPr>
        <p:txBody>
          <a:bodyPr wrap="none" anchor="ctr"/>
          <a:lstStyle/>
          <a:p>
            <a:endParaRPr lang="es-ES"/>
          </a:p>
        </p:txBody>
      </p:sp>
      <p:grpSp>
        <p:nvGrpSpPr>
          <p:cNvPr id="2" name="14 Grupo"/>
          <p:cNvGrpSpPr>
            <a:grpSpLocks/>
          </p:cNvGrpSpPr>
          <p:nvPr/>
        </p:nvGrpSpPr>
        <p:grpSpPr bwMode="auto">
          <a:xfrm>
            <a:off x="7437439" y="357189"/>
            <a:ext cx="1420812" cy="500062"/>
            <a:chOff x="6286512" y="285728"/>
            <a:chExt cx="2493060" cy="790573"/>
          </a:xfrm>
        </p:grpSpPr>
        <p:pic>
          <p:nvPicPr>
            <p:cNvPr id="3082"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3083"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3077"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1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sp>
        <p:nvSpPr>
          <p:cNvPr id="15" name="AutoShape 5"/>
          <p:cNvSpPr>
            <a:spLocks noChangeArrowheads="1"/>
          </p:cNvSpPr>
          <p:nvPr/>
        </p:nvSpPr>
        <p:spPr bwMode="auto">
          <a:xfrm>
            <a:off x="2143108" y="190500"/>
            <a:ext cx="5091131" cy="80960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12" name="Text Box 6"/>
          <p:cNvSpPr txBox="1">
            <a:spLocks noChangeArrowheads="1"/>
          </p:cNvSpPr>
          <p:nvPr/>
        </p:nvSpPr>
        <p:spPr bwMode="auto">
          <a:xfrm>
            <a:off x="142844" y="1437110"/>
            <a:ext cx="3236784" cy="830997"/>
          </a:xfrm>
          <a:prstGeom prst="rect">
            <a:avLst/>
          </a:prstGeom>
          <a:noFill/>
          <a:ln w="9525">
            <a:noFill/>
            <a:miter lim="800000"/>
            <a:headEnd/>
            <a:tailEnd/>
          </a:ln>
        </p:spPr>
        <p:txBody>
          <a:bodyPr wrap="none">
            <a:spAutoFit/>
          </a:bodyPr>
          <a:lstStyle/>
          <a:p>
            <a:pPr>
              <a:buFont typeface="Wingdings" pitchFamily="2" charset="2"/>
              <a:buChar char="Ø"/>
            </a:pPr>
            <a:r>
              <a:rPr lang="es-ES" sz="2400"/>
              <a:t>  </a:t>
            </a:r>
            <a:r>
              <a:rPr lang="tr-TR" sz="2400" smtClean="0"/>
              <a:t>İzin başvuru içeriği</a:t>
            </a:r>
            <a:r>
              <a:rPr lang="es-ES_tradnl" sz="2400" smtClean="0"/>
              <a:t>:</a:t>
            </a:r>
            <a:endParaRPr lang="es-ES" sz="2400" smtClean="0"/>
          </a:p>
          <a:p>
            <a:pPr>
              <a:buFont typeface="Wingdings" pitchFamily="2" charset="2"/>
              <a:buChar char="Ø"/>
            </a:pPr>
            <a:endParaRPr lang="es-ES" sz="2400" dirty="0" smtClean="0"/>
          </a:p>
        </p:txBody>
      </p:sp>
      <p:sp>
        <p:nvSpPr>
          <p:cNvPr id="24" name="Text Box 6"/>
          <p:cNvSpPr txBox="1">
            <a:spLocks noChangeArrowheads="1"/>
          </p:cNvSpPr>
          <p:nvPr/>
        </p:nvSpPr>
        <p:spPr bwMode="auto">
          <a:xfrm>
            <a:off x="500034" y="2508680"/>
            <a:ext cx="8478603" cy="707886"/>
          </a:xfrm>
          <a:prstGeom prst="rect">
            <a:avLst/>
          </a:prstGeom>
          <a:noFill/>
          <a:ln w="9525">
            <a:noFill/>
            <a:miter lim="800000"/>
            <a:headEnd/>
            <a:tailEnd/>
          </a:ln>
        </p:spPr>
        <p:txBody>
          <a:bodyPr wrap="none">
            <a:spAutoFit/>
          </a:bodyPr>
          <a:lstStyle/>
          <a:p>
            <a:pPr>
              <a:buFont typeface="Wingdings" pitchFamily="2" charset="2"/>
              <a:buChar char="ü"/>
            </a:pPr>
            <a:r>
              <a:rPr lang="es-ES" sz="2000" dirty="0"/>
              <a:t>  </a:t>
            </a:r>
            <a:r>
              <a:rPr lang="tr-TR" sz="2000" dirty="0" smtClean="0"/>
              <a:t>Perşembe günü</a:t>
            </a:r>
            <a:r>
              <a:rPr lang="es-ES_tradnl" sz="2000" dirty="0" smtClean="0"/>
              <a:t>: </a:t>
            </a:r>
            <a:r>
              <a:rPr lang="tr-TR" sz="2000" dirty="0" smtClean="0"/>
              <a:t>EAO Demir Çelik tesislerine uyarlanmış bir kılavuzun</a:t>
            </a:r>
          </a:p>
          <a:p>
            <a:r>
              <a:rPr lang="tr-TR" sz="2000" dirty="0" smtClean="0"/>
              <a:t>     detaylı olarak incelenmesi</a:t>
            </a:r>
            <a:endParaRPr lang="es-ES" sz="2000" dirty="0" smtClean="0"/>
          </a:p>
        </p:txBody>
      </p:sp>
      <p:sp>
        <p:nvSpPr>
          <p:cNvPr id="21" name="Text Box 6"/>
          <p:cNvSpPr txBox="1">
            <a:spLocks noChangeArrowheads="1"/>
          </p:cNvSpPr>
          <p:nvPr/>
        </p:nvSpPr>
        <p:spPr bwMode="auto">
          <a:xfrm>
            <a:off x="500034" y="2008614"/>
            <a:ext cx="5258171" cy="400110"/>
          </a:xfrm>
          <a:prstGeom prst="rect">
            <a:avLst/>
          </a:prstGeom>
          <a:noFill/>
          <a:ln w="9525">
            <a:noFill/>
            <a:miter lim="800000"/>
            <a:headEnd/>
            <a:tailEnd/>
          </a:ln>
        </p:spPr>
        <p:txBody>
          <a:bodyPr wrap="none">
            <a:spAutoFit/>
          </a:bodyPr>
          <a:lstStyle/>
          <a:p>
            <a:pPr>
              <a:buFont typeface="Wingdings" pitchFamily="2" charset="2"/>
              <a:buChar char="ü"/>
            </a:pPr>
            <a:r>
              <a:rPr lang="es-ES" sz="2000" dirty="0"/>
              <a:t>  </a:t>
            </a:r>
            <a:r>
              <a:rPr lang="es-ES_tradnl" sz="2000" dirty="0" smtClean="0"/>
              <a:t>Gene</a:t>
            </a:r>
            <a:r>
              <a:rPr lang="tr-TR" sz="2000" dirty="0" smtClean="0"/>
              <a:t>l</a:t>
            </a:r>
            <a:r>
              <a:rPr lang="es-ES_tradnl" sz="2000" dirty="0" smtClean="0"/>
              <a:t>, </a:t>
            </a:r>
            <a:r>
              <a:rPr lang="tr-TR" sz="2000" dirty="0" smtClean="0"/>
              <a:t>her kategoriden endüstriye yönelik</a:t>
            </a:r>
            <a:endParaRPr lang="es-ES" sz="2000" dirty="0" smtClean="0"/>
          </a:p>
        </p:txBody>
      </p:sp>
      <p:sp>
        <p:nvSpPr>
          <p:cNvPr id="17" name="Text Box 6"/>
          <p:cNvSpPr txBox="1">
            <a:spLocks noChangeArrowheads="1"/>
          </p:cNvSpPr>
          <p:nvPr/>
        </p:nvSpPr>
        <p:spPr bwMode="auto">
          <a:xfrm>
            <a:off x="500034" y="3986854"/>
            <a:ext cx="5912196" cy="400110"/>
          </a:xfrm>
          <a:prstGeom prst="rect">
            <a:avLst/>
          </a:prstGeom>
          <a:noFill/>
          <a:ln w="9525">
            <a:noFill/>
            <a:miter lim="800000"/>
            <a:headEnd/>
            <a:tailEnd/>
          </a:ln>
        </p:spPr>
        <p:txBody>
          <a:bodyPr wrap="none">
            <a:spAutoFit/>
          </a:bodyPr>
          <a:lstStyle/>
          <a:p>
            <a:r>
              <a:rPr lang="es-ES" sz="2000" dirty="0" smtClean="0"/>
              <a:t>1. </a:t>
            </a:r>
            <a:r>
              <a:rPr lang="tr-TR" sz="2000" dirty="0" smtClean="0"/>
              <a:t>İznin geçerlik süresi</a:t>
            </a:r>
            <a:r>
              <a:rPr lang="es-ES_tradnl" sz="2000" dirty="0" smtClean="0"/>
              <a:t> (</a:t>
            </a:r>
            <a:r>
              <a:rPr lang="tr-TR" sz="2000" dirty="0" smtClean="0"/>
              <a:t>Yönetmeliğin 28. maddesi</a:t>
            </a:r>
            <a:r>
              <a:rPr lang="es-ES_tradnl" sz="2000" dirty="0" smtClean="0"/>
              <a:t>)</a:t>
            </a:r>
            <a:endParaRPr lang="es-ES" sz="2000" dirty="0" smtClean="0"/>
          </a:p>
        </p:txBody>
      </p:sp>
      <p:sp>
        <p:nvSpPr>
          <p:cNvPr id="19" name="Text Box 6"/>
          <p:cNvSpPr txBox="1">
            <a:spLocks noChangeArrowheads="1"/>
          </p:cNvSpPr>
          <p:nvPr/>
        </p:nvSpPr>
        <p:spPr bwMode="auto">
          <a:xfrm>
            <a:off x="500034" y="4607020"/>
            <a:ext cx="5854488" cy="400110"/>
          </a:xfrm>
          <a:prstGeom prst="rect">
            <a:avLst/>
          </a:prstGeom>
          <a:noFill/>
          <a:ln w="9525">
            <a:noFill/>
            <a:miter lim="800000"/>
            <a:headEnd/>
            <a:tailEnd/>
          </a:ln>
        </p:spPr>
        <p:txBody>
          <a:bodyPr wrap="none">
            <a:spAutoFit/>
          </a:bodyPr>
          <a:lstStyle/>
          <a:p>
            <a:r>
              <a:rPr lang="es-ES" sz="2000" dirty="0" smtClean="0"/>
              <a:t>2. </a:t>
            </a:r>
            <a:r>
              <a:rPr lang="tr-TR" sz="2000" dirty="0" smtClean="0"/>
              <a:t>“Önemli değişiklik” kavramını belirleyen kriterler</a:t>
            </a:r>
            <a:endParaRPr lang="es-ES" sz="2000" dirty="0" smtClean="0"/>
          </a:p>
        </p:txBody>
      </p:sp>
      <p:sp>
        <p:nvSpPr>
          <p:cNvPr id="22" name="Text Box 6"/>
          <p:cNvSpPr txBox="1">
            <a:spLocks noChangeArrowheads="1"/>
          </p:cNvSpPr>
          <p:nvPr/>
        </p:nvSpPr>
        <p:spPr bwMode="auto">
          <a:xfrm>
            <a:off x="1213034" y="5150006"/>
            <a:ext cx="7271542" cy="707886"/>
          </a:xfrm>
          <a:prstGeom prst="rect">
            <a:avLst/>
          </a:prstGeom>
          <a:noFill/>
          <a:ln w="9525">
            <a:noFill/>
            <a:miter lim="800000"/>
            <a:headEnd/>
            <a:tailEnd/>
          </a:ln>
        </p:spPr>
        <p:txBody>
          <a:bodyPr wrap="none">
            <a:spAutoFit/>
          </a:bodyPr>
          <a:lstStyle/>
          <a:p>
            <a:pPr>
              <a:buFont typeface="Wingdings" pitchFamily="2" charset="2"/>
              <a:buChar char="§"/>
            </a:pPr>
            <a:r>
              <a:rPr lang="es-ES_tradnl" sz="2000" dirty="0" smtClean="0"/>
              <a:t>  </a:t>
            </a:r>
            <a:r>
              <a:rPr lang="tr-TR" sz="2000" dirty="0" smtClean="0"/>
              <a:t>Önemli olmayan değişikliklerin üst üste eklenmesi önemli bir</a:t>
            </a:r>
          </a:p>
          <a:p>
            <a:r>
              <a:rPr lang="tr-TR" sz="2000" dirty="0" smtClean="0"/>
              <a:t>   değişikliğe götürebilir</a:t>
            </a:r>
            <a:endParaRPr lang="es-ES" sz="2000" dirty="0" smtClean="0"/>
          </a:p>
        </p:txBody>
      </p:sp>
      <p:sp>
        <p:nvSpPr>
          <p:cNvPr id="25" name="Text Box 6"/>
          <p:cNvSpPr txBox="1">
            <a:spLocks noChangeArrowheads="1"/>
          </p:cNvSpPr>
          <p:nvPr/>
        </p:nvSpPr>
        <p:spPr bwMode="auto">
          <a:xfrm>
            <a:off x="142844" y="3415350"/>
            <a:ext cx="8015336" cy="461665"/>
          </a:xfrm>
          <a:prstGeom prst="rect">
            <a:avLst/>
          </a:prstGeom>
          <a:noFill/>
          <a:ln w="9525">
            <a:noFill/>
            <a:miter lim="800000"/>
            <a:headEnd/>
            <a:tailEnd/>
          </a:ln>
        </p:spPr>
        <p:txBody>
          <a:bodyPr wrap="none">
            <a:spAutoFit/>
          </a:bodyPr>
          <a:lstStyle/>
          <a:p>
            <a:pPr>
              <a:buFont typeface="Wingdings" pitchFamily="2" charset="2"/>
              <a:buChar char="Ø"/>
            </a:pPr>
            <a:r>
              <a:rPr lang="es-ES" sz="2400" dirty="0"/>
              <a:t>  </a:t>
            </a:r>
            <a:r>
              <a:rPr lang="tr-TR" sz="2400" dirty="0" smtClean="0"/>
              <a:t>İzin koşullarının gözden geçirilmesi ve güncellenmesi:</a:t>
            </a:r>
            <a:endParaRPr lang="es-ES" sz="2400" dirty="0" smtClean="0"/>
          </a:p>
        </p:txBody>
      </p:sp>
      <p:sp>
        <p:nvSpPr>
          <p:cNvPr id="26" name="Rectangle 7"/>
          <p:cNvSpPr>
            <a:spLocks noChangeArrowheads="1"/>
          </p:cNvSpPr>
          <p:nvPr/>
        </p:nvSpPr>
        <p:spPr bwMode="auto">
          <a:xfrm>
            <a:off x="2143125" y="208678"/>
            <a:ext cx="5072081" cy="810478"/>
          </a:xfrm>
          <a:prstGeom prst="rect">
            <a:avLst/>
          </a:prstGeom>
          <a:noFill/>
          <a:ln w="9525">
            <a:noFill/>
            <a:miter lim="800000"/>
            <a:headEnd/>
            <a:tailEnd/>
          </a:ln>
        </p:spPr>
        <p:txBody>
          <a:bodyPr wrap="square" anchor="ctr">
            <a:spAutoFit/>
          </a:bodyPr>
          <a:lstStyle/>
          <a:p>
            <a:pPr algn="ctr">
              <a:lnSpc>
                <a:spcPts val="2800"/>
              </a:lnSpc>
            </a:pPr>
            <a:r>
              <a:rPr lang="tr-TR" sz="2800" dirty="0" smtClean="0">
                <a:solidFill>
                  <a:schemeClr val="bg1"/>
                </a:solidFill>
                <a:latin typeface="Book Antiqua" pitchFamily="18" charset="0"/>
              </a:rPr>
              <a:t>Sanayicilere yönelik </a:t>
            </a:r>
          </a:p>
          <a:p>
            <a:pPr algn="ctr">
              <a:lnSpc>
                <a:spcPts val="2800"/>
              </a:lnSpc>
            </a:pPr>
            <a:r>
              <a:rPr lang="tr-TR" sz="2800" dirty="0" smtClean="0">
                <a:solidFill>
                  <a:schemeClr val="bg1"/>
                </a:solidFill>
                <a:latin typeface="Book Antiqua" pitchFamily="18" charset="0"/>
              </a:rPr>
              <a:t>temel kılavuz</a:t>
            </a:r>
            <a:endParaRPr lang="en-GB" sz="2800" dirty="0">
              <a:solidFill>
                <a:schemeClr val="bg1"/>
              </a:solidFill>
              <a:latin typeface="Book Antiqu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ox(in)">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box(in)">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box(in)">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ox(in)">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box(in)">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box(in)">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1" grpId="0"/>
      <p:bldP spid="17" grpId="0"/>
      <p:bldP spid="19" grpId="0"/>
      <p:bldP spid="22" grpId="0"/>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14 Grupo"/>
          <p:cNvGrpSpPr>
            <a:grpSpLocks/>
          </p:cNvGrpSpPr>
          <p:nvPr/>
        </p:nvGrpSpPr>
        <p:grpSpPr bwMode="auto">
          <a:xfrm>
            <a:off x="7437439" y="357189"/>
            <a:ext cx="1420812" cy="500062"/>
            <a:chOff x="6286512" y="285728"/>
            <a:chExt cx="2493060" cy="790573"/>
          </a:xfrm>
        </p:grpSpPr>
        <p:pic>
          <p:nvPicPr>
            <p:cNvPr id="3082"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3083"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3077"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3081" name="Text Box 6"/>
          <p:cNvSpPr txBox="1">
            <a:spLocks noChangeArrowheads="1"/>
          </p:cNvSpPr>
          <p:nvPr/>
        </p:nvSpPr>
        <p:spPr bwMode="auto">
          <a:xfrm>
            <a:off x="896390" y="1928803"/>
            <a:ext cx="6453818" cy="461665"/>
          </a:xfrm>
          <a:prstGeom prst="rect">
            <a:avLst/>
          </a:prstGeom>
          <a:noFill/>
          <a:ln w="9525">
            <a:noFill/>
            <a:miter lim="800000"/>
            <a:headEnd/>
            <a:tailEnd/>
          </a:ln>
        </p:spPr>
        <p:txBody>
          <a:bodyPr wrap="none">
            <a:spAutoFit/>
          </a:bodyPr>
          <a:lstStyle/>
          <a:p>
            <a:pPr>
              <a:buFont typeface="Wingdings" pitchFamily="2" charset="2"/>
              <a:buChar char="Ø"/>
            </a:pPr>
            <a:r>
              <a:rPr lang="es-ES" sz="2400" dirty="0"/>
              <a:t>  </a:t>
            </a:r>
            <a:r>
              <a:rPr lang="es-ES_tradnl" sz="2400" dirty="0" err="1" smtClean="0"/>
              <a:t>Yeni</a:t>
            </a:r>
            <a:r>
              <a:rPr lang="es-ES_tradnl" sz="2400" dirty="0" smtClean="0"/>
              <a:t> </a:t>
            </a:r>
            <a:r>
              <a:rPr lang="tr-TR" sz="2400" dirty="0" smtClean="0"/>
              <a:t>(ek) mevzuat ve referans dökümanları</a:t>
            </a:r>
            <a:endParaRPr lang="es-ES" sz="2400" dirty="0" smtClean="0"/>
          </a:p>
        </p:txBody>
      </p:sp>
      <p:sp>
        <p:nvSpPr>
          <p:cNvPr id="1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sp>
        <p:nvSpPr>
          <p:cNvPr id="17" name="Text Box 6"/>
          <p:cNvSpPr txBox="1">
            <a:spLocks noChangeArrowheads="1"/>
          </p:cNvSpPr>
          <p:nvPr/>
        </p:nvSpPr>
        <p:spPr bwMode="auto">
          <a:xfrm>
            <a:off x="896389" y="3896029"/>
            <a:ext cx="7191392" cy="461665"/>
          </a:xfrm>
          <a:prstGeom prst="rect">
            <a:avLst/>
          </a:prstGeom>
          <a:noFill/>
          <a:ln w="9525">
            <a:noFill/>
            <a:miter lim="800000"/>
            <a:headEnd/>
            <a:tailEnd/>
          </a:ln>
        </p:spPr>
        <p:txBody>
          <a:bodyPr wrap="none">
            <a:spAutoFit/>
          </a:bodyPr>
          <a:lstStyle/>
          <a:p>
            <a:pPr>
              <a:buFont typeface="Wingdings" pitchFamily="2" charset="2"/>
              <a:buChar char="Ø"/>
            </a:pPr>
            <a:r>
              <a:rPr lang="es-ES" sz="2400" dirty="0"/>
              <a:t>  </a:t>
            </a:r>
            <a:r>
              <a:rPr lang="tr-TR" sz="2400" dirty="0" smtClean="0"/>
              <a:t>Modernizasyon/adaptasyon için büyük yatırımlar</a:t>
            </a:r>
            <a:endParaRPr lang="es-ES" sz="2400" dirty="0"/>
          </a:p>
        </p:txBody>
      </p:sp>
      <p:sp>
        <p:nvSpPr>
          <p:cNvPr id="19" name="Text Box 6"/>
          <p:cNvSpPr txBox="1">
            <a:spLocks noChangeArrowheads="1"/>
          </p:cNvSpPr>
          <p:nvPr/>
        </p:nvSpPr>
        <p:spPr bwMode="auto">
          <a:xfrm>
            <a:off x="899592" y="2895897"/>
            <a:ext cx="4673074" cy="461665"/>
          </a:xfrm>
          <a:prstGeom prst="rect">
            <a:avLst/>
          </a:prstGeom>
          <a:noFill/>
          <a:ln w="9525">
            <a:noFill/>
            <a:miter lim="800000"/>
            <a:headEnd/>
            <a:tailEnd/>
          </a:ln>
        </p:spPr>
        <p:txBody>
          <a:bodyPr wrap="none">
            <a:spAutoFit/>
          </a:bodyPr>
          <a:lstStyle/>
          <a:p>
            <a:pPr>
              <a:buFont typeface="Wingdings" pitchFamily="2" charset="2"/>
              <a:buChar char="Ø"/>
            </a:pPr>
            <a:r>
              <a:rPr lang="es-ES" sz="2400" dirty="0"/>
              <a:t>  </a:t>
            </a:r>
            <a:r>
              <a:rPr lang="tr-TR" sz="2400" dirty="0" smtClean="0"/>
              <a:t>Daha sıkı çevresel standartlar</a:t>
            </a:r>
            <a:endParaRPr lang="es-ES" sz="2400" dirty="0" smtClean="0"/>
          </a:p>
        </p:txBody>
      </p:sp>
      <p:sp>
        <p:nvSpPr>
          <p:cNvPr id="15" name="AutoShape 5"/>
          <p:cNvSpPr>
            <a:spLocks noChangeArrowheads="1"/>
          </p:cNvSpPr>
          <p:nvPr/>
        </p:nvSpPr>
        <p:spPr bwMode="auto">
          <a:xfrm>
            <a:off x="2143108" y="190500"/>
            <a:ext cx="5091131" cy="116679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20" name="Rectangle 7"/>
          <p:cNvSpPr>
            <a:spLocks noChangeArrowheads="1"/>
          </p:cNvSpPr>
          <p:nvPr/>
        </p:nvSpPr>
        <p:spPr bwMode="auto">
          <a:xfrm>
            <a:off x="2143125" y="200600"/>
            <a:ext cx="5072081" cy="1177630"/>
          </a:xfrm>
          <a:prstGeom prst="rect">
            <a:avLst/>
          </a:prstGeom>
          <a:noFill/>
          <a:ln w="9525">
            <a:noFill/>
            <a:miter lim="800000"/>
            <a:headEnd/>
            <a:tailEnd/>
          </a:ln>
        </p:spPr>
        <p:txBody>
          <a:bodyPr wrap="square" anchor="ctr">
            <a:spAutoFit/>
          </a:bodyPr>
          <a:lstStyle/>
          <a:p>
            <a:pPr algn="ctr">
              <a:lnSpc>
                <a:spcPts val="2800"/>
              </a:lnSpc>
            </a:pPr>
            <a:r>
              <a:rPr lang="en-GB" sz="2800" dirty="0" err="1" smtClean="0">
                <a:solidFill>
                  <a:schemeClr val="bg1"/>
                </a:solidFill>
                <a:latin typeface="Book Antiqua" pitchFamily="18" charset="0"/>
              </a:rPr>
              <a:t>Motiv</a:t>
            </a:r>
            <a:r>
              <a:rPr lang="tr-TR" sz="2800" dirty="0" smtClean="0">
                <a:solidFill>
                  <a:schemeClr val="bg1"/>
                </a:solidFill>
                <a:latin typeface="Book Antiqua" pitchFamily="18" charset="0"/>
              </a:rPr>
              <a:t>asyon</a:t>
            </a:r>
            <a:r>
              <a:rPr lang="en-GB" sz="2800" dirty="0" smtClean="0">
                <a:solidFill>
                  <a:schemeClr val="bg1"/>
                </a:solidFill>
                <a:latin typeface="Book Antiqua" pitchFamily="18" charset="0"/>
              </a:rPr>
              <a:t>:</a:t>
            </a:r>
          </a:p>
          <a:p>
            <a:pPr algn="ctr">
              <a:lnSpc>
                <a:spcPts val="2800"/>
              </a:lnSpc>
            </a:pPr>
            <a:r>
              <a:rPr lang="tr-TR" sz="2800" dirty="0" smtClean="0">
                <a:solidFill>
                  <a:schemeClr val="bg1"/>
                </a:solidFill>
                <a:latin typeface="Book Antiqua" pitchFamily="18" charset="0"/>
              </a:rPr>
              <a:t>EED</a:t>
            </a:r>
            <a:r>
              <a:rPr lang="en-GB" sz="2800" dirty="0" smtClean="0">
                <a:solidFill>
                  <a:schemeClr val="bg1"/>
                </a:solidFill>
                <a:latin typeface="Book Antiqua" pitchFamily="18" charset="0"/>
              </a:rPr>
              <a:t> </a:t>
            </a:r>
            <a:r>
              <a:rPr lang="tr-TR" sz="2800" dirty="0" smtClean="0">
                <a:solidFill>
                  <a:schemeClr val="bg1"/>
                </a:solidFill>
                <a:latin typeface="Book Antiqua" pitchFamily="18" charset="0"/>
              </a:rPr>
              <a:t>uygulanması kolay değildir</a:t>
            </a:r>
            <a:r>
              <a:rPr lang="en-GB" sz="2800" dirty="0" smtClean="0">
                <a:solidFill>
                  <a:schemeClr val="bg1"/>
                </a:solidFill>
                <a:latin typeface="Book Antiqua" pitchFamily="18" charset="0"/>
              </a:rPr>
              <a:t>!</a:t>
            </a:r>
            <a:endParaRPr lang="en-GB" sz="2800" dirty="0">
              <a:solidFill>
                <a:schemeClr val="bg1"/>
              </a:solidFill>
              <a:latin typeface="Book Antiqu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081"/>
                                        </p:tgtEl>
                                        <p:attrNameLst>
                                          <p:attrName>style.visibility</p:attrName>
                                        </p:attrNameLst>
                                      </p:cBhvr>
                                      <p:to>
                                        <p:strVal val="visible"/>
                                      </p:to>
                                    </p:set>
                                    <p:animEffect transition="in" filter="box(in)">
                                      <p:cBhvr>
                                        <p:cTn id="7" dur="500"/>
                                        <p:tgtEl>
                                          <p:spTgt spid="308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ox(in)">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ox(in)">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1" grpId="0"/>
      <p:bldP spid="17" grpId="0"/>
      <p:bldP spid="1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14 Grupo"/>
          <p:cNvGrpSpPr>
            <a:grpSpLocks/>
          </p:cNvGrpSpPr>
          <p:nvPr/>
        </p:nvGrpSpPr>
        <p:grpSpPr bwMode="auto">
          <a:xfrm>
            <a:off x="7437439" y="357189"/>
            <a:ext cx="1420812" cy="500062"/>
            <a:chOff x="6286512" y="285728"/>
            <a:chExt cx="2493060" cy="790573"/>
          </a:xfrm>
        </p:grpSpPr>
        <p:pic>
          <p:nvPicPr>
            <p:cNvPr id="3082"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3083"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3077"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1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sp>
        <p:nvSpPr>
          <p:cNvPr id="15" name="AutoShape 5"/>
          <p:cNvSpPr>
            <a:spLocks noChangeArrowheads="1"/>
          </p:cNvSpPr>
          <p:nvPr/>
        </p:nvSpPr>
        <p:spPr bwMode="auto">
          <a:xfrm>
            <a:off x="2143108" y="190500"/>
            <a:ext cx="5091131" cy="80960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17" name="Rectangle 7"/>
          <p:cNvSpPr>
            <a:spLocks noChangeArrowheads="1"/>
          </p:cNvSpPr>
          <p:nvPr/>
        </p:nvSpPr>
        <p:spPr bwMode="auto">
          <a:xfrm>
            <a:off x="2143125" y="208678"/>
            <a:ext cx="5072081" cy="810478"/>
          </a:xfrm>
          <a:prstGeom prst="rect">
            <a:avLst/>
          </a:prstGeom>
          <a:noFill/>
          <a:ln w="9525">
            <a:noFill/>
            <a:miter lim="800000"/>
            <a:headEnd/>
            <a:tailEnd/>
          </a:ln>
        </p:spPr>
        <p:txBody>
          <a:bodyPr wrap="square" anchor="ctr">
            <a:spAutoFit/>
          </a:bodyPr>
          <a:lstStyle/>
          <a:p>
            <a:pPr algn="ctr">
              <a:lnSpc>
                <a:spcPts val="2800"/>
              </a:lnSpc>
            </a:pPr>
            <a:r>
              <a:rPr lang="tr-TR" sz="2800" dirty="0" smtClean="0">
                <a:solidFill>
                  <a:schemeClr val="bg1"/>
                </a:solidFill>
                <a:latin typeface="Book Antiqua" pitchFamily="18" charset="0"/>
              </a:rPr>
              <a:t>Sanayicilere yönelik </a:t>
            </a:r>
          </a:p>
          <a:p>
            <a:pPr algn="ctr">
              <a:lnSpc>
                <a:spcPts val="2800"/>
              </a:lnSpc>
            </a:pPr>
            <a:r>
              <a:rPr lang="tr-TR" sz="2800" dirty="0" smtClean="0">
                <a:solidFill>
                  <a:schemeClr val="bg1"/>
                </a:solidFill>
                <a:latin typeface="Book Antiqua" pitchFamily="18" charset="0"/>
              </a:rPr>
              <a:t>temel kılavuz</a:t>
            </a:r>
            <a:endParaRPr lang="en-GB" sz="2800" dirty="0">
              <a:solidFill>
                <a:schemeClr val="bg1"/>
              </a:solidFill>
              <a:latin typeface="Book Antiqua" pitchFamily="18" charset="0"/>
            </a:endParaRPr>
          </a:p>
        </p:txBody>
      </p:sp>
      <p:sp>
        <p:nvSpPr>
          <p:cNvPr id="19" name="Text Box 6"/>
          <p:cNvSpPr txBox="1">
            <a:spLocks noChangeArrowheads="1"/>
          </p:cNvSpPr>
          <p:nvPr/>
        </p:nvSpPr>
        <p:spPr bwMode="auto">
          <a:xfrm>
            <a:off x="142844" y="1290287"/>
            <a:ext cx="7893508" cy="830997"/>
          </a:xfrm>
          <a:prstGeom prst="rect">
            <a:avLst/>
          </a:prstGeom>
          <a:noFill/>
          <a:ln w="9525">
            <a:noFill/>
            <a:miter lim="800000"/>
            <a:headEnd/>
            <a:tailEnd/>
          </a:ln>
        </p:spPr>
        <p:txBody>
          <a:bodyPr wrap="square">
            <a:spAutoFit/>
          </a:bodyPr>
          <a:lstStyle/>
          <a:p>
            <a:pPr>
              <a:buFont typeface="Wingdings" pitchFamily="2" charset="2"/>
              <a:buChar char="Ø"/>
            </a:pPr>
            <a:r>
              <a:rPr lang="es-ES_tradnl" sz="2400" dirty="0" smtClean="0"/>
              <a:t>  </a:t>
            </a:r>
            <a:r>
              <a:rPr lang="tr-TR" sz="2400" dirty="0" smtClean="0"/>
              <a:t>Entegre Çevre İzni Yönetmeliğindeki bazı kavramların</a:t>
            </a:r>
          </a:p>
          <a:p>
            <a:r>
              <a:rPr lang="tr-TR" sz="2400" dirty="0" smtClean="0"/>
              <a:t>     açıklanması:</a:t>
            </a:r>
            <a:endParaRPr lang="es-ES" sz="2400" dirty="0" smtClean="0"/>
          </a:p>
        </p:txBody>
      </p:sp>
      <p:sp>
        <p:nvSpPr>
          <p:cNvPr id="27" name="Text Box 6"/>
          <p:cNvSpPr txBox="1">
            <a:spLocks noChangeArrowheads="1"/>
          </p:cNvSpPr>
          <p:nvPr/>
        </p:nvSpPr>
        <p:spPr bwMode="auto">
          <a:xfrm>
            <a:off x="500034" y="2151490"/>
            <a:ext cx="5069016" cy="400110"/>
          </a:xfrm>
          <a:prstGeom prst="rect">
            <a:avLst/>
          </a:prstGeom>
          <a:noFill/>
          <a:ln w="9525">
            <a:noFill/>
            <a:miter lim="800000"/>
            <a:headEnd/>
            <a:tailEnd/>
          </a:ln>
        </p:spPr>
        <p:txBody>
          <a:bodyPr wrap="none">
            <a:spAutoFit/>
          </a:bodyPr>
          <a:lstStyle/>
          <a:p>
            <a:r>
              <a:rPr lang="es-ES" sz="2000" dirty="0" smtClean="0"/>
              <a:t>1. </a:t>
            </a:r>
            <a:r>
              <a:rPr lang="tr-TR" sz="2000" dirty="0" smtClean="0"/>
              <a:t>Eşdeğer parametreler ve teknik ölçümler</a:t>
            </a:r>
            <a:endParaRPr lang="es-ES" sz="2000" dirty="0" smtClean="0"/>
          </a:p>
        </p:txBody>
      </p:sp>
      <p:sp>
        <p:nvSpPr>
          <p:cNvPr id="28" name="Text Box 6"/>
          <p:cNvSpPr txBox="1">
            <a:spLocks noChangeArrowheads="1"/>
          </p:cNvSpPr>
          <p:nvPr/>
        </p:nvSpPr>
        <p:spPr bwMode="auto">
          <a:xfrm>
            <a:off x="500034" y="2671700"/>
            <a:ext cx="3233578" cy="400110"/>
          </a:xfrm>
          <a:prstGeom prst="rect">
            <a:avLst/>
          </a:prstGeom>
          <a:noFill/>
          <a:ln w="9525">
            <a:noFill/>
            <a:miter lim="800000"/>
            <a:headEnd/>
            <a:tailEnd/>
          </a:ln>
        </p:spPr>
        <p:txBody>
          <a:bodyPr wrap="none">
            <a:spAutoFit/>
          </a:bodyPr>
          <a:lstStyle/>
          <a:p>
            <a:r>
              <a:rPr lang="es-ES" sz="2000" dirty="0" smtClean="0"/>
              <a:t>2. </a:t>
            </a:r>
            <a:r>
              <a:rPr lang="es-ES_tradnl" sz="2000" dirty="0" smtClean="0"/>
              <a:t>Gene</a:t>
            </a:r>
            <a:r>
              <a:rPr lang="tr-TR" sz="2000" dirty="0" smtClean="0"/>
              <a:t>l Bağlayıcı Kurallar</a:t>
            </a:r>
            <a:endParaRPr lang="es-ES" sz="2000" dirty="0" smtClean="0"/>
          </a:p>
        </p:txBody>
      </p:sp>
      <p:sp>
        <p:nvSpPr>
          <p:cNvPr id="29" name="Text Box 6"/>
          <p:cNvSpPr txBox="1">
            <a:spLocks noChangeArrowheads="1"/>
          </p:cNvSpPr>
          <p:nvPr/>
        </p:nvSpPr>
        <p:spPr bwMode="auto">
          <a:xfrm>
            <a:off x="500034" y="3214686"/>
            <a:ext cx="3589444" cy="400110"/>
          </a:xfrm>
          <a:prstGeom prst="rect">
            <a:avLst/>
          </a:prstGeom>
          <a:noFill/>
          <a:ln w="9525">
            <a:noFill/>
            <a:miter lim="800000"/>
            <a:headEnd/>
            <a:tailEnd/>
          </a:ln>
        </p:spPr>
        <p:txBody>
          <a:bodyPr wrap="none">
            <a:spAutoFit/>
          </a:bodyPr>
          <a:lstStyle/>
          <a:p>
            <a:r>
              <a:rPr lang="es-ES_tradnl" sz="2000" dirty="0" smtClean="0"/>
              <a:t>3. </a:t>
            </a:r>
            <a:r>
              <a:rPr lang="tr-TR" sz="2000" dirty="0" smtClean="0"/>
              <a:t>Çevresel Kalite Standartları</a:t>
            </a:r>
            <a:endParaRPr lang="es-ES" sz="2000" dirty="0" smtClean="0"/>
          </a:p>
        </p:txBody>
      </p:sp>
      <p:sp>
        <p:nvSpPr>
          <p:cNvPr id="30" name="Text Box 6"/>
          <p:cNvSpPr txBox="1">
            <a:spLocks noChangeArrowheads="1"/>
          </p:cNvSpPr>
          <p:nvPr/>
        </p:nvSpPr>
        <p:spPr bwMode="auto">
          <a:xfrm>
            <a:off x="500034" y="3786190"/>
            <a:ext cx="2392001" cy="400110"/>
          </a:xfrm>
          <a:prstGeom prst="rect">
            <a:avLst/>
          </a:prstGeom>
          <a:noFill/>
          <a:ln w="9525">
            <a:noFill/>
            <a:miter lim="800000"/>
            <a:headEnd/>
            <a:tailEnd/>
          </a:ln>
        </p:spPr>
        <p:txBody>
          <a:bodyPr wrap="none">
            <a:spAutoFit/>
          </a:bodyPr>
          <a:lstStyle/>
          <a:p>
            <a:r>
              <a:rPr lang="es-ES_tradnl" sz="2000" dirty="0" smtClean="0"/>
              <a:t>4. </a:t>
            </a:r>
            <a:r>
              <a:rPr lang="tr-TR" sz="2000" dirty="0" smtClean="0"/>
              <a:t>Mülkiyet konuları</a:t>
            </a:r>
            <a:endParaRPr lang="es-ES" sz="2000" dirty="0" smtClean="0"/>
          </a:p>
        </p:txBody>
      </p:sp>
      <p:sp>
        <p:nvSpPr>
          <p:cNvPr id="31" name="Text Box 6"/>
          <p:cNvSpPr txBox="1">
            <a:spLocks noChangeArrowheads="1"/>
          </p:cNvSpPr>
          <p:nvPr/>
        </p:nvSpPr>
        <p:spPr bwMode="auto">
          <a:xfrm>
            <a:off x="500034" y="4357694"/>
            <a:ext cx="5875326" cy="400110"/>
          </a:xfrm>
          <a:prstGeom prst="rect">
            <a:avLst/>
          </a:prstGeom>
          <a:noFill/>
          <a:ln w="9525">
            <a:noFill/>
            <a:miter lim="800000"/>
            <a:headEnd/>
            <a:tailEnd/>
          </a:ln>
        </p:spPr>
        <p:txBody>
          <a:bodyPr wrap="none">
            <a:spAutoFit/>
          </a:bodyPr>
          <a:lstStyle/>
          <a:p>
            <a:r>
              <a:rPr lang="es-ES_tradnl" sz="2000" dirty="0" smtClean="0"/>
              <a:t>5. </a:t>
            </a:r>
            <a:r>
              <a:rPr lang="tr-TR" sz="2000" dirty="0" smtClean="0"/>
              <a:t>ELD’lerin modifiye edilmesi konusunda esneklik</a:t>
            </a:r>
            <a:endParaRPr lang="es-ES" sz="2000" dirty="0" smtClean="0"/>
          </a:p>
        </p:txBody>
      </p:sp>
      <p:sp>
        <p:nvSpPr>
          <p:cNvPr id="32" name="Text Box 6"/>
          <p:cNvSpPr txBox="1">
            <a:spLocks noChangeArrowheads="1"/>
          </p:cNvSpPr>
          <p:nvPr/>
        </p:nvSpPr>
        <p:spPr bwMode="auto">
          <a:xfrm>
            <a:off x="500034" y="4902044"/>
            <a:ext cx="6285695" cy="400110"/>
          </a:xfrm>
          <a:prstGeom prst="rect">
            <a:avLst/>
          </a:prstGeom>
          <a:noFill/>
          <a:ln w="9525">
            <a:noFill/>
            <a:miter lim="800000"/>
            <a:headEnd/>
            <a:tailEnd/>
          </a:ln>
        </p:spPr>
        <p:txBody>
          <a:bodyPr wrap="none">
            <a:spAutoFit/>
          </a:bodyPr>
          <a:lstStyle/>
          <a:p>
            <a:r>
              <a:rPr lang="es-ES_tradnl" sz="2000" dirty="0" smtClean="0"/>
              <a:t>6. </a:t>
            </a:r>
            <a:r>
              <a:rPr lang="tr-TR" sz="2000" dirty="0" smtClean="0"/>
              <a:t>Çevresel etkilerin bir bütün olarak değerlendirilmesi</a:t>
            </a:r>
            <a:endParaRPr lang="es-ES" sz="2000" dirty="0" smtClean="0"/>
          </a:p>
        </p:txBody>
      </p:sp>
      <p:sp>
        <p:nvSpPr>
          <p:cNvPr id="34" name="Text Box 6"/>
          <p:cNvSpPr txBox="1">
            <a:spLocks noChangeArrowheads="1"/>
          </p:cNvSpPr>
          <p:nvPr/>
        </p:nvSpPr>
        <p:spPr bwMode="auto">
          <a:xfrm>
            <a:off x="500034" y="5457782"/>
            <a:ext cx="2863284" cy="400110"/>
          </a:xfrm>
          <a:prstGeom prst="rect">
            <a:avLst/>
          </a:prstGeom>
          <a:noFill/>
          <a:ln w="9525">
            <a:noFill/>
            <a:miter lim="800000"/>
            <a:headEnd/>
            <a:tailEnd/>
          </a:ln>
        </p:spPr>
        <p:txBody>
          <a:bodyPr wrap="none">
            <a:spAutoFit/>
          </a:bodyPr>
          <a:lstStyle/>
          <a:p>
            <a:r>
              <a:rPr lang="es-ES_tradnl" sz="2000" dirty="0" smtClean="0"/>
              <a:t>7. </a:t>
            </a:r>
            <a:r>
              <a:rPr lang="tr-TR" sz="2000" dirty="0" smtClean="0"/>
              <a:t>Ek II’deki “Bileşikler”</a:t>
            </a:r>
            <a:endParaRPr lang="es-ES" sz="20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ox(in)">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box(in)">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box(in)">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box(in)">
                                      <p:cBhvr>
                                        <p:cTn id="22" dur="500"/>
                                        <p:tgtEl>
                                          <p:spTgt spid="29"/>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box(in)">
                                      <p:cBhvr>
                                        <p:cTn id="27" dur="500"/>
                                        <p:tgtEl>
                                          <p:spTgt spid="30"/>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box(in)">
                                      <p:cBhvr>
                                        <p:cTn id="32" dur="500"/>
                                        <p:tgtEl>
                                          <p:spTgt spid="31"/>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box(in)">
                                      <p:cBhvr>
                                        <p:cTn id="37" dur="500"/>
                                        <p:tgtEl>
                                          <p:spTgt spid="32"/>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box(in)">
                                      <p:cBhvr>
                                        <p:cTn id="4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7" grpId="0"/>
      <p:bldP spid="28" grpId="0"/>
      <p:bldP spid="29" grpId="0"/>
      <p:bldP spid="30" grpId="0"/>
      <p:bldP spid="31" grpId="0"/>
      <p:bldP spid="32" grpId="0"/>
      <p:bldP spid="3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14 Grupo"/>
          <p:cNvGrpSpPr>
            <a:grpSpLocks/>
          </p:cNvGrpSpPr>
          <p:nvPr/>
        </p:nvGrpSpPr>
        <p:grpSpPr bwMode="auto">
          <a:xfrm>
            <a:off x="7437439" y="357189"/>
            <a:ext cx="1420812" cy="500062"/>
            <a:chOff x="6286512" y="285728"/>
            <a:chExt cx="2493060" cy="790573"/>
          </a:xfrm>
        </p:grpSpPr>
        <p:pic>
          <p:nvPicPr>
            <p:cNvPr id="3082"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3083"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3077"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1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sp>
        <p:nvSpPr>
          <p:cNvPr id="15" name="AutoShape 5"/>
          <p:cNvSpPr>
            <a:spLocks noChangeArrowheads="1"/>
          </p:cNvSpPr>
          <p:nvPr/>
        </p:nvSpPr>
        <p:spPr bwMode="auto">
          <a:xfrm>
            <a:off x="2143108" y="190500"/>
            <a:ext cx="5091131" cy="80960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12" name="Text Box 6"/>
          <p:cNvSpPr txBox="1">
            <a:spLocks noChangeArrowheads="1"/>
          </p:cNvSpPr>
          <p:nvPr/>
        </p:nvSpPr>
        <p:spPr bwMode="auto">
          <a:xfrm>
            <a:off x="295829" y="4896161"/>
            <a:ext cx="8107540" cy="461665"/>
          </a:xfrm>
          <a:prstGeom prst="rect">
            <a:avLst/>
          </a:prstGeom>
          <a:noFill/>
          <a:ln w="9525">
            <a:noFill/>
            <a:miter lim="800000"/>
            <a:headEnd/>
            <a:tailEnd/>
          </a:ln>
        </p:spPr>
        <p:txBody>
          <a:bodyPr wrap="none">
            <a:spAutoFit/>
          </a:bodyPr>
          <a:lstStyle/>
          <a:p>
            <a:pPr>
              <a:buFont typeface="Wingdings" pitchFamily="2" charset="2"/>
              <a:buChar char="Ø"/>
            </a:pPr>
            <a:r>
              <a:rPr lang="es-ES_tradnl" sz="2400" dirty="0" smtClean="0"/>
              <a:t> </a:t>
            </a:r>
            <a:r>
              <a:rPr lang="tr-TR" sz="2400" dirty="0" smtClean="0"/>
              <a:t>Ek</a:t>
            </a:r>
            <a:r>
              <a:rPr lang="es-ES_tradnl" sz="2400" dirty="0" smtClean="0"/>
              <a:t> II: </a:t>
            </a:r>
            <a:r>
              <a:rPr lang="tr-TR" sz="2400" dirty="0" smtClean="0"/>
              <a:t>Yönetmelik kapsamına giren tesisler </a:t>
            </a:r>
            <a:r>
              <a:rPr lang="es-ES_tradnl" sz="2400" dirty="0" smtClean="0"/>
              <a:t>(</a:t>
            </a:r>
            <a:r>
              <a:rPr lang="tr-TR" sz="2400" dirty="0" smtClean="0"/>
              <a:t>açıklamalar</a:t>
            </a:r>
            <a:r>
              <a:rPr lang="es-ES_tradnl" sz="2400" dirty="0" smtClean="0"/>
              <a:t>)</a:t>
            </a:r>
            <a:endParaRPr lang="es-ES" sz="2400" dirty="0" smtClean="0"/>
          </a:p>
        </p:txBody>
      </p:sp>
      <p:sp>
        <p:nvSpPr>
          <p:cNvPr id="17" name="Text Box 6"/>
          <p:cNvSpPr txBox="1">
            <a:spLocks noChangeArrowheads="1"/>
          </p:cNvSpPr>
          <p:nvPr/>
        </p:nvSpPr>
        <p:spPr bwMode="auto">
          <a:xfrm>
            <a:off x="295829" y="1324261"/>
            <a:ext cx="2770310" cy="461665"/>
          </a:xfrm>
          <a:prstGeom prst="rect">
            <a:avLst/>
          </a:prstGeom>
          <a:noFill/>
          <a:ln w="9525">
            <a:noFill/>
            <a:miter lim="800000"/>
            <a:headEnd/>
            <a:tailEnd/>
          </a:ln>
        </p:spPr>
        <p:txBody>
          <a:bodyPr wrap="none">
            <a:spAutoFit/>
          </a:bodyPr>
          <a:lstStyle/>
          <a:p>
            <a:pPr>
              <a:buFont typeface="Wingdings" pitchFamily="2" charset="2"/>
              <a:buChar char="Ø"/>
            </a:pPr>
            <a:r>
              <a:rPr lang="es-ES_tradnl" sz="2400" smtClean="0"/>
              <a:t> </a:t>
            </a:r>
            <a:r>
              <a:rPr lang="tr-TR" sz="2400" smtClean="0"/>
              <a:t>Ek</a:t>
            </a:r>
            <a:r>
              <a:rPr lang="es-ES_tradnl" sz="2400" smtClean="0"/>
              <a:t> I: </a:t>
            </a:r>
            <a:r>
              <a:rPr lang="tr-TR" sz="2400" smtClean="0"/>
              <a:t>İznin yapısı</a:t>
            </a:r>
            <a:endParaRPr lang="es-ES" sz="2400" dirty="0" smtClean="0"/>
          </a:p>
        </p:txBody>
      </p:sp>
      <p:pic>
        <p:nvPicPr>
          <p:cNvPr id="1026" name="Picture 2"/>
          <p:cNvPicPr>
            <a:picLocks noChangeAspect="1" noChangeArrowheads="1"/>
          </p:cNvPicPr>
          <p:nvPr/>
        </p:nvPicPr>
        <p:blipFill>
          <a:blip r:embed="rId5" cstate="print"/>
          <a:srcRect/>
          <a:stretch>
            <a:fillRect/>
          </a:stretch>
        </p:blipFill>
        <p:spPr bwMode="auto">
          <a:xfrm>
            <a:off x="1071538" y="1857364"/>
            <a:ext cx="5753100" cy="2562225"/>
          </a:xfrm>
          <a:prstGeom prst="rect">
            <a:avLst/>
          </a:prstGeom>
          <a:noFill/>
          <a:ln w="9525">
            <a:noFill/>
            <a:miter lim="800000"/>
            <a:headEnd/>
            <a:tailEnd/>
          </a:ln>
          <a:effectLst/>
        </p:spPr>
      </p:pic>
      <p:sp>
        <p:nvSpPr>
          <p:cNvPr id="13" name="Rectangle 7"/>
          <p:cNvSpPr>
            <a:spLocks noChangeArrowheads="1"/>
          </p:cNvSpPr>
          <p:nvPr/>
        </p:nvSpPr>
        <p:spPr bwMode="auto">
          <a:xfrm>
            <a:off x="2143125" y="208678"/>
            <a:ext cx="5072081" cy="810478"/>
          </a:xfrm>
          <a:prstGeom prst="rect">
            <a:avLst/>
          </a:prstGeom>
          <a:noFill/>
          <a:ln w="9525">
            <a:noFill/>
            <a:miter lim="800000"/>
            <a:headEnd/>
            <a:tailEnd/>
          </a:ln>
        </p:spPr>
        <p:txBody>
          <a:bodyPr wrap="square" anchor="ctr">
            <a:spAutoFit/>
          </a:bodyPr>
          <a:lstStyle/>
          <a:p>
            <a:pPr algn="ctr">
              <a:lnSpc>
                <a:spcPts val="2800"/>
              </a:lnSpc>
            </a:pPr>
            <a:r>
              <a:rPr lang="tr-TR" sz="2800" dirty="0" smtClean="0">
                <a:solidFill>
                  <a:schemeClr val="bg1"/>
                </a:solidFill>
                <a:latin typeface="Book Antiqua" pitchFamily="18" charset="0"/>
              </a:rPr>
              <a:t>Sanayicilere yönelik </a:t>
            </a:r>
          </a:p>
          <a:p>
            <a:pPr algn="ctr">
              <a:lnSpc>
                <a:spcPts val="2800"/>
              </a:lnSpc>
            </a:pPr>
            <a:r>
              <a:rPr lang="tr-TR" sz="2800" dirty="0" smtClean="0">
                <a:solidFill>
                  <a:schemeClr val="bg1"/>
                </a:solidFill>
                <a:latin typeface="Book Antiqua" pitchFamily="18" charset="0"/>
              </a:rPr>
              <a:t>temel kılavuz</a:t>
            </a:r>
            <a:endParaRPr lang="en-GB" sz="2800" dirty="0">
              <a:solidFill>
                <a:schemeClr val="bg1"/>
              </a:solidFill>
              <a:latin typeface="Book Antiqu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ox(in)">
                                      <p:cBhvr>
                                        <p:cTn id="7" dur="500"/>
                                        <p:tgtEl>
                                          <p:spTgt spid="17"/>
                                        </p:tgtEl>
                                      </p:cBhvr>
                                    </p:animEffect>
                                  </p:childTnLst>
                                </p:cTn>
                              </p:par>
                              <p:par>
                                <p:cTn id="8" presetID="4" presetClass="entr" presetSubtype="16"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box(in)">
                                      <p:cBhvr>
                                        <p:cTn id="10" dur="500"/>
                                        <p:tgtEl>
                                          <p:spTgt spid="1026"/>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ox(in)">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14 Grupo"/>
          <p:cNvGrpSpPr>
            <a:grpSpLocks/>
          </p:cNvGrpSpPr>
          <p:nvPr/>
        </p:nvGrpSpPr>
        <p:grpSpPr bwMode="auto">
          <a:xfrm>
            <a:off x="7437439" y="357189"/>
            <a:ext cx="1420812" cy="500062"/>
            <a:chOff x="6286512" y="285728"/>
            <a:chExt cx="2493060" cy="790573"/>
          </a:xfrm>
        </p:grpSpPr>
        <p:pic>
          <p:nvPicPr>
            <p:cNvPr id="3082"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3083"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3077"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1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sp>
        <p:nvSpPr>
          <p:cNvPr id="15" name="AutoShape 5"/>
          <p:cNvSpPr>
            <a:spLocks noChangeArrowheads="1"/>
          </p:cNvSpPr>
          <p:nvPr/>
        </p:nvSpPr>
        <p:spPr bwMode="auto">
          <a:xfrm>
            <a:off x="2143108" y="190500"/>
            <a:ext cx="5091131" cy="80960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13" name="Text Box 6"/>
          <p:cNvSpPr txBox="1">
            <a:spLocks noChangeArrowheads="1"/>
          </p:cNvSpPr>
          <p:nvPr/>
        </p:nvSpPr>
        <p:spPr bwMode="auto">
          <a:xfrm>
            <a:off x="-36512" y="2093947"/>
            <a:ext cx="5464958" cy="830997"/>
          </a:xfrm>
          <a:prstGeom prst="rect">
            <a:avLst/>
          </a:prstGeom>
          <a:noFill/>
          <a:ln w="9525">
            <a:noFill/>
            <a:miter lim="800000"/>
            <a:headEnd/>
            <a:tailEnd/>
          </a:ln>
        </p:spPr>
        <p:txBody>
          <a:bodyPr wrap="none">
            <a:spAutoFit/>
          </a:bodyPr>
          <a:lstStyle/>
          <a:p>
            <a:pPr>
              <a:buFont typeface="Wingdings" pitchFamily="2" charset="2"/>
              <a:buChar char="Ø"/>
            </a:pPr>
            <a:r>
              <a:rPr lang="es-ES" sz="2400" dirty="0"/>
              <a:t> </a:t>
            </a:r>
            <a:r>
              <a:rPr lang="tr-TR" sz="2400" dirty="0" smtClean="0"/>
              <a:t>Sanayiciler için hazırlanan kılavuzla </a:t>
            </a:r>
          </a:p>
          <a:p>
            <a:r>
              <a:rPr lang="tr-TR" sz="2400" dirty="0" smtClean="0"/>
              <a:t>                                 ortaklıklar mevcut</a:t>
            </a:r>
            <a:endParaRPr lang="es-ES" sz="2400" dirty="0" smtClean="0"/>
          </a:p>
        </p:txBody>
      </p:sp>
      <p:sp>
        <p:nvSpPr>
          <p:cNvPr id="19" name="Text Box 6"/>
          <p:cNvSpPr txBox="1">
            <a:spLocks noChangeArrowheads="1"/>
          </p:cNvSpPr>
          <p:nvPr/>
        </p:nvSpPr>
        <p:spPr bwMode="auto">
          <a:xfrm>
            <a:off x="-32" y="1142984"/>
            <a:ext cx="9304150" cy="830997"/>
          </a:xfrm>
          <a:prstGeom prst="rect">
            <a:avLst/>
          </a:prstGeom>
          <a:noFill/>
          <a:ln w="9525">
            <a:noFill/>
            <a:miter lim="800000"/>
            <a:headEnd/>
            <a:tailEnd/>
          </a:ln>
        </p:spPr>
        <p:txBody>
          <a:bodyPr wrap="none">
            <a:spAutoFit/>
          </a:bodyPr>
          <a:lstStyle/>
          <a:p>
            <a:pPr>
              <a:buFont typeface="Wingdings" pitchFamily="2" charset="2"/>
              <a:buChar char="Ø"/>
            </a:pPr>
            <a:r>
              <a:rPr lang="es-ES" sz="2400" dirty="0"/>
              <a:t> </a:t>
            </a:r>
            <a:r>
              <a:rPr lang="tr-TR" sz="2400" dirty="0" smtClean="0"/>
              <a:t>Hedef</a:t>
            </a:r>
            <a:r>
              <a:rPr lang="es-ES_tradnl" sz="2400" dirty="0" smtClean="0"/>
              <a:t>: </a:t>
            </a:r>
            <a:r>
              <a:rPr lang="tr-TR" sz="2400" dirty="0" smtClean="0"/>
              <a:t>İzin başvurusunun en iyi şekilde değerlendirilebilmesi için</a:t>
            </a:r>
          </a:p>
          <a:p>
            <a:r>
              <a:rPr lang="tr-TR" sz="2400" dirty="0" smtClean="0"/>
              <a:t>    yeterli bilgi sağlanması</a:t>
            </a:r>
            <a:endParaRPr lang="es-ES" sz="2400" dirty="0" smtClean="0"/>
          </a:p>
        </p:txBody>
      </p:sp>
      <p:pic>
        <p:nvPicPr>
          <p:cNvPr id="2050" name="Picture 2"/>
          <p:cNvPicPr>
            <a:picLocks noChangeAspect="1" noChangeArrowheads="1"/>
          </p:cNvPicPr>
          <p:nvPr/>
        </p:nvPicPr>
        <p:blipFill>
          <a:blip r:embed="rId5" cstate="print"/>
          <a:srcRect/>
          <a:stretch>
            <a:fillRect/>
          </a:stretch>
        </p:blipFill>
        <p:spPr bwMode="auto">
          <a:xfrm>
            <a:off x="6095031" y="1643050"/>
            <a:ext cx="2952717" cy="4221835"/>
          </a:xfrm>
          <a:prstGeom prst="rect">
            <a:avLst/>
          </a:prstGeom>
          <a:noFill/>
          <a:ln w="9525">
            <a:noFill/>
            <a:miter lim="800000"/>
            <a:headEnd/>
            <a:tailEnd/>
          </a:ln>
          <a:effectLst/>
        </p:spPr>
      </p:pic>
      <p:sp>
        <p:nvSpPr>
          <p:cNvPr id="22" name="Rectangle 7"/>
          <p:cNvSpPr>
            <a:spLocks noChangeArrowheads="1"/>
          </p:cNvSpPr>
          <p:nvPr/>
        </p:nvSpPr>
        <p:spPr bwMode="auto">
          <a:xfrm>
            <a:off x="2143125" y="204640"/>
            <a:ext cx="5072081" cy="818557"/>
          </a:xfrm>
          <a:prstGeom prst="rect">
            <a:avLst/>
          </a:prstGeom>
          <a:noFill/>
          <a:ln w="9525">
            <a:noFill/>
            <a:miter lim="800000"/>
            <a:headEnd/>
            <a:tailEnd/>
          </a:ln>
        </p:spPr>
        <p:txBody>
          <a:bodyPr wrap="square" anchor="ctr">
            <a:spAutoFit/>
          </a:bodyPr>
          <a:lstStyle/>
          <a:p>
            <a:pPr algn="ctr">
              <a:lnSpc>
                <a:spcPts val="2800"/>
              </a:lnSpc>
            </a:pPr>
            <a:r>
              <a:rPr lang="tr-TR" sz="2800" dirty="0" smtClean="0">
                <a:solidFill>
                  <a:schemeClr val="bg1"/>
                </a:solidFill>
                <a:latin typeface="Book Antiqua" pitchFamily="18" charset="0"/>
              </a:rPr>
              <a:t>ÇŞB personeline yönelik </a:t>
            </a:r>
          </a:p>
          <a:p>
            <a:pPr algn="ctr">
              <a:lnSpc>
                <a:spcPts val="2800"/>
              </a:lnSpc>
            </a:pPr>
            <a:r>
              <a:rPr lang="tr-TR" sz="2800" dirty="0" smtClean="0">
                <a:solidFill>
                  <a:schemeClr val="bg1"/>
                </a:solidFill>
                <a:latin typeface="Book Antiqua" pitchFamily="18" charset="0"/>
              </a:rPr>
              <a:t>temel kılavuz </a:t>
            </a:r>
            <a:endParaRPr lang="en-GB" sz="2800" dirty="0">
              <a:solidFill>
                <a:schemeClr val="bg1"/>
              </a:solidFill>
              <a:latin typeface="Book Antiqua" pitchFamily="18" charset="0"/>
            </a:endParaRPr>
          </a:p>
        </p:txBody>
      </p:sp>
      <p:sp>
        <p:nvSpPr>
          <p:cNvPr id="23" name="Text Box 6"/>
          <p:cNvSpPr txBox="1">
            <a:spLocks noChangeArrowheads="1"/>
          </p:cNvSpPr>
          <p:nvPr/>
        </p:nvSpPr>
        <p:spPr bwMode="auto">
          <a:xfrm>
            <a:off x="500034" y="4033541"/>
            <a:ext cx="4830168" cy="400110"/>
          </a:xfrm>
          <a:prstGeom prst="rect">
            <a:avLst/>
          </a:prstGeom>
          <a:noFill/>
          <a:ln w="9525">
            <a:noFill/>
            <a:miter lim="800000"/>
            <a:headEnd/>
            <a:tailEnd/>
          </a:ln>
        </p:spPr>
        <p:txBody>
          <a:bodyPr wrap="none">
            <a:spAutoFit/>
          </a:bodyPr>
          <a:lstStyle/>
          <a:p>
            <a:pPr>
              <a:buFont typeface="Wingdings" pitchFamily="2" charset="2"/>
              <a:buChar char="§"/>
            </a:pPr>
            <a:r>
              <a:rPr lang="es-ES" sz="2000" dirty="0"/>
              <a:t>  </a:t>
            </a:r>
            <a:r>
              <a:rPr lang="tr-TR" sz="2000" dirty="0" smtClean="0"/>
              <a:t>Ek II yerine, bu içerik için kontrol listesi</a:t>
            </a:r>
            <a:endParaRPr lang="es-ES" sz="2000" dirty="0" smtClean="0"/>
          </a:p>
        </p:txBody>
      </p:sp>
      <p:sp>
        <p:nvSpPr>
          <p:cNvPr id="24" name="Text Box 6"/>
          <p:cNvSpPr txBox="1">
            <a:spLocks noChangeArrowheads="1"/>
          </p:cNvSpPr>
          <p:nvPr/>
        </p:nvSpPr>
        <p:spPr bwMode="auto">
          <a:xfrm>
            <a:off x="500034" y="3429000"/>
            <a:ext cx="4375172" cy="400110"/>
          </a:xfrm>
          <a:prstGeom prst="rect">
            <a:avLst/>
          </a:prstGeom>
          <a:noFill/>
          <a:ln w="9525">
            <a:noFill/>
            <a:miter lim="800000"/>
            <a:headEnd/>
            <a:tailEnd/>
          </a:ln>
        </p:spPr>
        <p:txBody>
          <a:bodyPr wrap="none">
            <a:spAutoFit/>
          </a:bodyPr>
          <a:lstStyle/>
          <a:p>
            <a:pPr>
              <a:buFont typeface="Wingdings" pitchFamily="2" charset="2"/>
              <a:buChar char="§"/>
            </a:pPr>
            <a:r>
              <a:rPr lang="es-ES" sz="2000" dirty="0"/>
              <a:t>  </a:t>
            </a:r>
            <a:r>
              <a:rPr lang="tr-TR" sz="2000" dirty="0" smtClean="0"/>
              <a:t>İzin başvurusu içeriği bulunmuyor</a:t>
            </a:r>
            <a:r>
              <a:rPr lang="en-US" sz="2000" dirty="0" smtClean="0"/>
              <a:t>, </a:t>
            </a:r>
            <a:endParaRPr lang="es-ES" sz="2000" dirty="0" smtClean="0"/>
          </a:p>
        </p:txBody>
      </p:sp>
      <p:sp>
        <p:nvSpPr>
          <p:cNvPr id="25" name="Text Box 6"/>
          <p:cNvSpPr txBox="1">
            <a:spLocks noChangeArrowheads="1"/>
          </p:cNvSpPr>
          <p:nvPr/>
        </p:nvSpPr>
        <p:spPr bwMode="auto">
          <a:xfrm>
            <a:off x="500034" y="4605045"/>
            <a:ext cx="5410455" cy="707886"/>
          </a:xfrm>
          <a:prstGeom prst="rect">
            <a:avLst/>
          </a:prstGeom>
          <a:noFill/>
          <a:ln w="9525">
            <a:noFill/>
            <a:miter lim="800000"/>
            <a:headEnd/>
            <a:tailEnd/>
          </a:ln>
        </p:spPr>
        <p:txBody>
          <a:bodyPr wrap="none">
            <a:spAutoFit/>
          </a:bodyPr>
          <a:lstStyle/>
          <a:p>
            <a:pPr>
              <a:buFont typeface="Wingdings" pitchFamily="2" charset="2"/>
              <a:buChar char="§"/>
            </a:pPr>
            <a:r>
              <a:rPr lang="es-ES_tradnl" sz="2000" dirty="0" smtClean="0"/>
              <a:t>  3.2 </a:t>
            </a:r>
            <a:r>
              <a:rPr lang="tr-TR" sz="2000" dirty="0" smtClean="0"/>
              <a:t>İşletmeci tarafından sunulması gereken </a:t>
            </a:r>
          </a:p>
          <a:p>
            <a:r>
              <a:rPr lang="tr-TR" sz="2000" dirty="0" smtClean="0"/>
              <a:t>                             belgelere ilişkin açıklamalar</a:t>
            </a:r>
            <a:endParaRPr lang="es-ES" sz="2000" dirty="0" smtClean="0"/>
          </a:p>
        </p:txBody>
      </p:sp>
      <p:sp>
        <p:nvSpPr>
          <p:cNvPr id="26" name="Text Box 6"/>
          <p:cNvSpPr txBox="1">
            <a:spLocks noChangeArrowheads="1"/>
          </p:cNvSpPr>
          <p:nvPr/>
        </p:nvSpPr>
        <p:spPr bwMode="auto">
          <a:xfrm>
            <a:off x="-32" y="5753417"/>
            <a:ext cx="5889754" cy="461665"/>
          </a:xfrm>
          <a:prstGeom prst="rect">
            <a:avLst/>
          </a:prstGeom>
          <a:noFill/>
          <a:ln w="9525">
            <a:noFill/>
            <a:miter lim="800000"/>
            <a:headEnd/>
            <a:tailEnd/>
          </a:ln>
        </p:spPr>
        <p:txBody>
          <a:bodyPr wrap="none">
            <a:spAutoFit/>
          </a:bodyPr>
          <a:lstStyle/>
          <a:p>
            <a:pPr>
              <a:buFont typeface="Wingdings" pitchFamily="2" charset="2"/>
              <a:buChar char="Ø"/>
            </a:pPr>
            <a:r>
              <a:rPr lang="es-ES" sz="2400" dirty="0"/>
              <a:t>  </a:t>
            </a:r>
            <a:r>
              <a:rPr lang="tr-TR" sz="2400" dirty="0" smtClean="0"/>
              <a:t>Geliştirilmesi için önerilerinize açığız ...</a:t>
            </a:r>
            <a:endParaRPr lang="es-ES" sz="2400" dirty="0" smtClean="0"/>
          </a:p>
        </p:txBody>
      </p:sp>
      <p:sp>
        <p:nvSpPr>
          <p:cNvPr id="27" name="Text Box 6"/>
          <p:cNvSpPr txBox="1">
            <a:spLocks noChangeArrowheads="1"/>
          </p:cNvSpPr>
          <p:nvPr/>
        </p:nvSpPr>
        <p:spPr bwMode="auto">
          <a:xfrm>
            <a:off x="-32" y="2857496"/>
            <a:ext cx="1728358" cy="461665"/>
          </a:xfrm>
          <a:prstGeom prst="rect">
            <a:avLst/>
          </a:prstGeom>
          <a:noFill/>
          <a:ln w="9525">
            <a:noFill/>
            <a:miter lim="800000"/>
            <a:headEnd/>
            <a:tailEnd/>
          </a:ln>
        </p:spPr>
        <p:txBody>
          <a:bodyPr wrap="none">
            <a:spAutoFit/>
          </a:bodyPr>
          <a:lstStyle/>
          <a:p>
            <a:pPr>
              <a:buFont typeface="Wingdings" pitchFamily="2" charset="2"/>
              <a:buChar char="Ø"/>
            </a:pPr>
            <a:r>
              <a:rPr lang="es-ES" sz="2400" dirty="0"/>
              <a:t>  </a:t>
            </a:r>
            <a:r>
              <a:rPr lang="tr-TR" sz="2400" dirty="0" smtClean="0"/>
              <a:t>Farklar</a:t>
            </a:r>
            <a:r>
              <a:rPr lang="es-ES_tradnl" sz="2400" dirty="0" smtClean="0"/>
              <a:t>: </a:t>
            </a:r>
            <a:endParaRPr lang="es-ES"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ox(in)">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ox(i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box(in)">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box(in)">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box(in)">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box(in)">
                                      <p:cBhvr>
                                        <p:cTn id="32" dur="500"/>
                                        <p:tgtEl>
                                          <p:spTgt spid="25"/>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box(in)">
                                      <p:cBhvr>
                                        <p:cTn id="3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9" grpId="0"/>
      <p:bldP spid="23" grpId="0"/>
      <p:bldP spid="24" grpId="0"/>
      <p:bldP spid="25" grpId="0"/>
      <p:bldP spid="26" grpId="0"/>
      <p:bldP spid="2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14 Grupo"/>
          <p:cNvGrpSpPr>
            <a:grpSpLocks/>
          </p:cNvGrpSpPr>
          <p:nvPr/>
        </p:nvGrpSpPr>
        <p:grpSpPr bwMode="auto">
          <a:xfrm>
            <a:off x="7437439" y="357189"/>
            <a:ext cx="1420812" cy="500062"/>
            <a:chOff x="6286512" y="285728"/>
            <a:chExt cx="2493060" cy="790573"/>
          </a:xfrm>
        </p:grpSpPr>
        <p:pic>
          <p:nvPicPr>
            <p:cNvPr id="3082"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3083"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3077"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1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sp>
        <p:nvSpPr>
          <p:cNvPr id="15" name="AutoShape 5"/>
          <p:cNvSpPr>
            <a:spLocks noChangeArrowheads="1"/>
          </p:cNvSpPr>
          <p:nvPr/>
        </p:nvSpPr>
        <p:spPr bwMode="auto">
          <a:xfrm>
            <a:off x="2143108" y="190500"/>
            <a:ext cx="5091131" cy="80960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11" name="Text Box 6"/>
          <p:cNvSpPr txBox="1">
            <a:spLocks noChangeArrowheads="1"/>
          </p:cNvSpPr>
          <p:nvPr/>
        </p:nvSpPr>
        <p:spPr bwMode="auto">
          <a:xfrm>
            <a:off x="539552" y="4396095"/>
            <a:ext cx="7895751" cy="461665"/>
          </a:xfrm>
          <a:prstGeom prst="rect">
            <a:avLst/>
          </a:prstGeom>
          <a:noFill/>
          <a:ln w="9525">
            <a:noFill/>
            <a:miter lim="800000"/>
            <a:headEnd/>
            <a:tailEnd/>
          </a:ln>
        </p:spPr>
        <p:txBody>
          <a:bodyPr wrap="none">
            <a:spAutoFit/>
          </a:bodyPr>
          <a:lstStyle/>
          <a:p>
            <a:pPr>
              <a:buFont typeface="Wingdings" pitchFamily="2" charset="2"/>
              <a:buChar char="Ø"/>
            </a:pPr>
            <a:r>
              <a:rPr lang="tr-TR" sz="2400" dirty="0" smtClean="0"/>
              <a:t> Bazı AB üye ülkelerinde </a:t>
            </a:r>
            <a:r>
              <a:rPr lang="es-ES_tradnl" sz="2400" dirty="0" err="1" smtClean="0"/>
              <a:t>MedClean</a:t>
            </a:r>
            <a:r>
              <a:rPr lang="es-ES_tradnl" sz="2400" dirty="0" smtClean="0"/>
              <a:t> </a:t>
            </a:r>
            <a:r>
              <a:rPr lang="tr-TR" sz="2400" dirty="0" smtClean="0"/>
              <a:t>çalışması örnekleri</a:t>
            </a:r>
            <a:endParaRPr lang="es-ES" sz="2400" dirty="0" smtClean="0"/>
          </a:p>
        </p:txBody>
      </p:sp>
      <p:sp>
        <p:nvSpPr>
          <p:cNvPr id="19" name="Text Box 6"/>
          <p:cNvSpPr txBox="1">
            <a:spLocks noChangeArrowheads="1"/>
          </p:cNvSpPr>
          <p:nvPr/>
        </p:nvSpPr>
        <p:spPr bwMode="auto">
          <a:xfrm>
            <a:off x="1105720" y="3314642"/>
            <a:ext cx="6999032" cy="707886"/>
          </a:xfrm>
          <a:prstGeom prst="rect">
            <a:avLst/>
          </a:prstGeom>
          <a:noFill/>
          <a:ln w="9525">
            <a:noFill/>
            <a:miter lim="800000"/>
            <a:headEnd/>
            <a:tailEnd/>
          </a:ln>
        </p:spPr>
        <p:txBody>
          <a:bodyPr wrap="none">
            <a:spAutoFit/>
          </a:bodyPr>
          <a:lstStyle/>
          <a:p>
            <a:pPr>
              <a:buFont typeface="Wingdings" pitchFamily="2" charset="2"/>
              <a:buChar char="ü"/>
            </a:pPr>
            <a:r>
              <a:rPr lang="es-ES" sz="2000" dirty="0"/>
              <a:t> </a:t>
            </a:r>
            <a:r>
              <a:rPr lang="tr-TR" sz="2000" dirty="0" smtClean="0"/>
              <a:t>Madrid’de bulunan bir tesisten örnek</a:t>
            </a:r>
            <a:r>
              <a:rPr lang="es-ES_tradnl" sz="2000" dirty="0" smtClean="0"/>
              <a:t>, </a:t>
            </a:r>
            <a:r>
              <a:rPr lang="tr-TR" sz="2000" dirty="0" smtClean="0"/>
              <a:t>İPPC izni almak için</a:t>
            </a:r>
          </a:p>
          <a:p>
            <a:r>
              <a:rPr lang="tr-TR" sz="2000" dirty="0" smtClean="0"/>
              <a:t>    uygulanan </a:t>
            </a:r>
            <a:r>
              <a:rPr lang="tr-TR" sz="2000" dirty="0" err="1" smtClean="0"/>
              <a:t>METler</a:t>
            </a:r>
            <a:endParaRPr lang="es-ES" sz="2000" dirty="0" smtClean="0"/>
          </a:p>
        </p:txBody>
      </p:sp>
      <p:sp>
        <p:nvSpPr>
          <p:cNvPr id="23" name="Text Box 6"/>
          <p:cNvSpPr txBox="1">
            <a:spLocks noChangeArrowheads="1"/>
          </p:cNvSpPr>
          <p:nvPr/>
        </p:nvSpPr>
        <p:spPr bwMode="auto">
          <a:xfrm>
            <a:off x="1941011" y="2743138"/>
            <a:ext cx="6308137" cy="400110"/>
          </a:xfrm>
          <a:prstGeom prst="rect">
            <a:avLst/>
          </a:prstGeom>
          <a:noFill/>
          <a:ln w="9525">
            <a:noFill/>
            <a:miter lim="800000"/>
            <a:headEnd/>
            <a:tailEnd/>
          </a:ln>
        </p:spPr>
        <p:txBody>
          <a:bodyPr wrap="none">
            <a:spAutoFit/>
          </a:bodyPr>
          <a:lstStyle/>
          <a:p>
            <a:pPr>
              <a:buFont typeface="Wingdings" pitchFamily="2" charset="2"/>
              <a:buChar char="q"/>
            </a:pPr>
            <a:r>
              <a:rPr lang="es-ES" sz="2000" dirty="0"/>
              <a:t>  </a:t>
            </a:r>
            <a:r>
              <a:rPr lang="es-ES_tradnl" sz="2000" dirty="0" smtClean="0"/>
              <a:t>33 </a:t>
            </a:r>
            <a:r>
              <a:rPr lang="tr-TR" sz="2000" dirty="0" smtClean="0"/>
              <a:t>tesisten </a:t>
            </a:r>
            <a:r>
              <a:rPr lang="es-ES_tradnl" sz="2000" dirty="0" smtClean="0"/>
              <a:t>6 </a:t>
            </a:r>
            <a:r>
              <a:rPr lang="tr-TR" sz="2000" dirty="0" smtClean="0"/>
              <a:t>tanesi yanıtladı</a:t>
            </a:r>
            <a:r>
              <a:rPr lang="es-ES_tradnl" sz="2000" dirty="0" smtClean="0"/>
              <a:t>, </a:t>
            </a:r>
            <a:r>
              <a:rPr lang="tr-TR" sz="2000" dirty="0" smtClean="0"/>
              <a:t>ortalama </a:t>
            </a:r>
            <a:r>
              <a:rPr lang="es-ES_tradnl" sz="2000" dirty="0" smtClean="0"/>
              <a:t>42 million €</a:t>
            </a:r>
            <a:endParaRPr lang="es-ES" sz="2000" dirty="0" smtClean="0"/>
          </a:p>
        </p:txBody>
      </p:sp>
      <p:sp>
        <p:nvSpPr>
          <p:cNvPr id="14" name="Text Box 6"/>
          <p:cNvSpPr txBox="1">
            <a:spLocks noChangeArrowheads="1"/>
          </p:cNvSpPr>
          <p:nvPr/>
        </p:nvSpPr>
        <p:spPr bwMode="auto">
          <a:xfrm>
            <a:off x="541202" y="1714488"/>
            <a:ext cx="1678665" cy="461665"/>
          </a:xfrm>
          <a:prstGeom prst="rect">
            <a:avLst/>
          </a:prstGeom>
          <a:noFill/>
          <a:ln w="9525">
            <a:noFill/>
            <a:miter lim="800000"/>
            <a:headEnd/>
            <a:tailEnd/>
          </a:ln>
        </p:spPr>
        <p:txBody>
          <a:bodyPr wrap="none">
            <a:spAutoFit/>
          </a:bodyPr>
          <a:lstStyle/>
          <a:p>
            <a:pPr>
              <a:buFont typeface="Wingdings" pitchFamily="2" charset="2"/>
              <a:buChar char="Ø"/>
            </a:pPr>
            <a:r>
              <a:rPr lang="es-ES" sz="2400" dirty="0"/>
              <a:t>  </a:t>
            </a:r>
            <a:r>
              <a:rPr lang="tr-TR" sz="2400" dirty="0" smtClean="0"/>
              <a:t>İspanya</a:t>
            </a:r>
            <a:endParaRPr lang="es-ES" sz="2400" dirty="0" smtClean="0"/>
          </a:p>
        </p:txBody>
      </p:sp>
      <p:sp>
        <p:nvSpPr>
          <p:cNvPr id="16" name="Text Box 6"/>
          <p:cNvSpPr txBox="1">
            <a:spLocks noChangeArrowheads="1"/>
          </p:cNvSpPr>
          <p:nvPr/>
        </p:nvSpPr>
        <p:spPr bwMode="auto">
          <a:xfrm>
            <a:off x="1110092" y="2243072"/>
            <a:ext cx="7877478" cy="400110"/>
          </a:xfrm>
          <a:prstGeom prst="rect">
            <a:avLst/>
          </a:prstGeom>
          <a:noFill/>
          <a:ln w="9525">
            <a:noFill/>
            <a:miter lim="800000"/>
            <a:headEnd/>
            <a:tailEnd/>
          </a:ln>
        </p:spPr>
        <p:txBody>
          <a:bodyPr wrap="none">
            <a:spAutoFit/>
          </a:bodyPr>
          <a:lstStyle/>
          <a:p>
            <a:pPr>
              <a:buFont typeface="Wingdings" pitchFamily="2" charset="2"/>
              <a:buChar char="ü"/>
            </a:pPr>
            <a:r>
              <a:rPr lang="es-ES" sz="2000" dirty="0"/>
              <a:t>  </a:t>
            </a:r>
            <a:r>
              <a:rPr lang="es-ES_tradnl" sz="2000" dirty="0" smtClean="0"/>
              <a:t>IPPC</a:t>
            </a:r>
            <a:r>
              <a:rPr lang="tr-TR" sz="2000" dirty="0" smtClean="0"/>
              <a:t> uygulamaları sonrasına dair çalışma yapılması</a:t>
            </a:r>
            <a:r>
              <a:rPr lang="es-ES_tradnl" sz="2000" dirty="0" smtClean="0"/>
              <a:t> (2008-2009)</a:t>
            </a:r>
            <a:endParaRPr lang="es-ES" sz="2000" dirty="0" smtClean="0"/>
          </a:p>
        </p:txBody>
      </p:sp>
      <p:sp>
        <p:nvSpPr>
          <p:cNvPr id="21" name="Rectangle 7"/>
          <p:cNvSpPr>
            <a:spLocks noChangeArrowheads="1"/>
          </p:cNvSpPr>
          <p:nvPr/>
        </p:nvSpPr>
        <p:spPr bwMode="auto">
          <a:xfrm>
            <a:off x="2143125" y="226291"/>
            <a:ext cx="5072081" cy="810478"/>
          </a:xfrm>
          <a:prstGeom prst="rect">
            <a:avLst/>
          </a:prstGeom>
          <a:noFill/>
          <a:ln w="9525">
            <a:noFill/>
            <a:miter lim="800000"/>
            <a:headEnd/>
            <a:tailEnd/>
          </a:ln>
        </p:spPr>
        <p:txBody>
          <a:bodyPr wrap="square" anchor="ctr">
            <a:spAutoFit/>
          </a:bodyPr>
          <a:lstStyle/>
          <a:p>
            <a:pPr algn="ctr">
              <a:lnSpc>
                <a:spcPts val="2800"/>
              </a:lnSpc>
            </a:pPr>
            <a:r>
              <a:rPr lang="tr-TR" sz="2800" dirty="0" smtClean="0">
                <a:solidFill>
                  <a:schemeClr val="bg1"/>
                </a:solidFill>
                <a:latin typeface="Book Antiqua" pitchFamily="18" charset="0"/>
              </a:rPr>
              <a:t>EAO Demir Çelik Tesisleri için yatırımlar</a:t>
            </a:r>
            <a:endParaRPr lang="en-GB" sz="2800" dirty="0">
              <a:solidFill>
                <a:schemeClr val="bg1"/>
              </a:solidFill>
              <a:latin typeface="Book Antiqu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ox(i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ox(in)">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checkerboard(across)">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checkerboard(across)">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ox(in)">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9" grpId="0"/>
      <p:bldP spid="23" grpId="0"/>
      <p:bldP spid="14" grpId="0"/>
      <p:bldP spid="1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14 Grupo"/>
          <p:cNvGrpSpPr>
            <a:grpSpLocks/>
          </p:cNvGrpSpPr>
          <p:nvPr/>
        </p:nvGrpSpPr>
        <p:grpSpPr bwMode="auto">
          <a:xfrm>
            <a:off x="7437439" y="357189"/>
            <a:ext cx="1420812" cy="500062"/>
            <a:chOff x="6286512" y="285728"/>
            <a:chExt cx="2493060" cy="790573"/>
          </a:xfrm>
        </p:grpSpPr>
        <p:pic>
          <p:nvPicPr>
            <p:cNvPr id="3082"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3083"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3077"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1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sp>
        <p:nvSpPr>
          <p:cNvPr id="15" name="AutoShape 5"/>
          <p:cNvSpPr>
            <a:spLocks noChangeArrowheads="1"/>
          </p:cNvSpPr>
          <p:nvPr/>
        </p:nvSpPr>
        <p:spPr bwMode="auto">
          <a:xfrm>
            <a:off x="2143108" y="190500"/>
            <a:ext cx="5091131" cy="80960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20" name="Rectangle 7"/>
          <p:cNvSpPr>
            <a:spLocks noChangeArrowheads="1"/>
          </p:cNvSpPr>
          <p:nvPr/>
        </p:nvSpPr>
        <p:spPr bwMode="auto">
          <a:xfrm>
            <a:off x="2143125" y="205916"/>
            <a:ext cx="5072081" cy="818557"/>
          </a:xfrm>
          <a:prstGeom prst="rect">
            <a:avLst/>
          </a:prstGeom>
          <a:noFill/>
          <a:ln w="9525">
            <a:noFill/>
            <a:miter lim="800000"/>
            <a:headEnd/>
            <a:tailEnd/>
          </a:ln>
        </p:spPr>
        <p:txBody>
          <a:bodyPr wrap="square" anchor="ctr">
            <a:spAutoFit/>
          </a:bodyPr>
          <a:lstStyle/>
          <a:p>
            <a:pPr algn="ctr">
              <a:lnSpc>
                <a:spcPts val="2800"/>
              </a:lnSpc>
            </a:pPr>
            <a:r>
              <a:rPr lang="tr-TR" sz="2800" dirty="0" smtClean="0">
                <a:solidFill>
                  <a:schemeClr val="bg1"/>
                </a:solidFill>
                <a:latin typeface="Book Antiqua" pitchFamily="18" charset="0"/>
              </a:rPr>
              <a:t>EAO Demir Çelik tesislerinde yatırımlar</a:t>
            </a:r>
            <a:endParaRPr lang="en-GB" sz="2800" dirty="0">
              <a:solidFill>
                <a:schemeClr val="bg1"/>
              </a:solidFill>
              <a:latin typeface="Book Antiqua" pitchFamily="18" charset="0"/>
            </a:endParaRPr>
          </a:p>
        </p:txBody>
      </p:sp>
      <p:pic>
        <p:nvPicPr>
          <p:cNvPr id="7170" name="Picture 2"/>
          <p:cNvPicPr>
            <a:picLocks noChangeAspect="1" noChangeArrowheads="1"/>
          </p:cNvPicPr>
          <p:nvPr/>
        </p:nvPicPr>
        <p:blipFill>
          <a:blip r:embed="rId5" cstate="print"/>
          <a:srcRect/>
          <a:stretch>
            <a:fillRect/>
          </a:stretch>
        </p:blipFill>
        <p:spPr bwMode="auto">
          <a:xfrm>
            <a:off x="642910" y="1428736"/>
            <a:ext cx="7638158" cy="4862515"/>
          </a:xfrm>
          <a:prstGeom prst="rect">
            <a:avLst/>
          </a:prstGeom>
          <a:noFill/>
          <a:ln w="9525">
            <a:noFill/>
            <a:miter lim="800000"/>
            <a:headEnd/>
            <a:tailEnd/>
          </a:ln>
          <a:effectLst/>
        </p:spPr>
      </p:pic>
      <p:sp>
        <p:nvSpPr>
          <p:cNvPr id="16" name="15 Rectángulo redondeado"/>
          <p:cNvSpPr/>
          <p:nvPr/>
        </p:nvSpPr>
        <p:spPr>
          <a:xfrm>
            <a:off x="557186" y="3590926"/>
            <a:ext cx="7715304" cy="242889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heckerboard(across)">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6"/>
          <p:cNvSpPr txBox="1">
            <a:spLocks noChangeArrowheads="1"/>
          </p:cNvSpPr>
          <p:nvPr/>
        </p:nvSpPr>
        <p:spPr bwMode="auto">
          <a:xfrm>
            <a:off x="395536" y="2060848"/>
            <a:ext cx="8891366" cy="5016758"/>
          </a:xfrm>
          <a:prstGeom prst="rect">
            <a:avLst/>
          </a:prstGeom>
          <a:noFill/>
          <a:ln w="9525">
            <a:noFill/>
            <a:miter lim="800000"/>
            <a:headEnd/>
            <a:tailEnd/>
          </a:ln>
        </p:spPr>
        <p:txBody>
          <a:bodyPr wrap="square">
            <a:spAutoFit/>
          </a:bodyPr>
          <a:lstStyle/>
          <a:p>
            <a:pPr>
              <a:buFont typeface="Wingdings" pitchFamily="2" charset="2"/>
              <a:buChar char="ü"/>
            </a:pPr>
            <a:r>
              <a:rPr lang="es-ES" sz="2000" dirty="0"/>
              <a:t>  </a:t>
            </a:r>
            <a:r>
              <a:rPr lang="tr-TR" sz="2000" dirty="0" smtClean="0"/>
              <a:t>Çelikhane binası</a:t>
            </a:r>
            <a:r>
              <a:rPr lang="en-US" sz="2000" dirty="0" smtClean="0"/>
              <a:t>: </a:t>
            </a:r>
            <a:r>
              <a:rPr lang="tr-TR" sz="2000" dirty="0" smtClean="0"/>
              <a:t>kaçak emisyonları önlemek amacıyla binanın kapatılmasının sağlanması</a:t>
            </a:r>
            <a:r>
              <a:rPr lang="en-US" sz="2000" dirty="0" smtClean="0"/>
              <a:t>.</a:t>
            </a:r>
          </a:p>
          <a:p>
            <a:endParaRPr lang="en-US" sz="2000" dirty="0" smtClean="0"/>
          </a:p>
          <a:p>
            <a:pPr>
              <a:buFont typeface="Wingdings" pitchFamily="2" charset="2"/>
              <a:buChar char="ü"/>
            </a:pPr>
            <a:r>
              <a:rPr lang="en-US" sz="2000" dirty="0" smtClean="0"/>
              <a:t>  </a:t>
            </a:r>
            <a:r>
              <a:rPr lang="tr-TR" sz="2000" dirty="0" smtClean="0"/>
              <a:t>Cüruf depolayabilmek için binanın iyileştirilmesi</a:t>
            </a:r>
            <a:r>
              <a:rPr lang="en-US" sz="2000" dirty="0" smtClean="0"/>
              <a:t>.</a:t>
            </a:r>
          </a:p>
          <a:p>
            <a:endParaRPr lang="en-US" sz="2000" dirty="0" smtClean="0"/>
          </a:p>
          <a:p>
            <a:pPr>
              <a:buFont typeface="Wingdings" pitchFamily="2" charset="2"/>
              <a:buChar char="ü"/>
            </a:pPr>
            <a:r>
              <a:rPr lang="en-US" sz="2000" dirty="0" smtClean="0"/>
              <a:t>  </a:t>
            </a:r>
            <a:r>
              <a:rPr lang="es-ES_tradnl" sz="2000" dirty="0" smtClean="0"/>
              <a:t>K</a:t>
            </a:r>
            <a:r>
              <a:rPr lang="tr-TR" sz="2000" dirty="0" smtClean="0"/>
              <a:t>açak emisyonları önlemek için cüruf soğutma işleminin iyileştirilmesi</a:t>
            </a:r>
            <a:r>
              <a:rPr lang="en-US" sz="2000" dirty="0" smtClean="0"/>
              <a:t>.</a:t>
            </a:r>
          </a:p>
          <a:p>
            <a:endParaRPr lang="en-US" sz="2000" dirty="0" smtClean="0"/>
          </a:p>
          <a:p>
            <a:pPr>
              <a:buFont typeface="Wingdings" pitchFamily="2" charset="2"/>
              <a:buChar char="ü"/>
            </a:pPr>
            <a:r>
              <a:rPr lang="en-US" sz="2000" dirty="0" smtClean="0"/>
              <a:t>  </a:t>
            </a:r>
            <a:r>
              <a:rPr lang="tr-TR" sz="2000" dirty="0" smtClean="0"/>
              <a:t>Yağmur suyu drenaj sistemi</a:t>
            </a:r>
            <a:r>
              <a:rPr lang="en-US" sz="2000" dirty="0" smtClean="0"/>
              <a:t>: </a:t>
            </a:r>
            <a:r>
              <a:rPr lang="tr-TR" sz="2000" dirty="0" smtClean="0"/>
              <a:t>askıda katı madde çöktürücü ve yağ ayrıştırma sisteminin kurulması</a:t>
            </a:r>
            <a:r>
              <a:rPr lang="en-US" sz="2000" dirty="0" smtClean="0"/>
              <a:t>.</a:t>
            </a:r>
          </a:p>
          <a:p>
            <a:endParaRPr lang="en-US" sz="2000" dirty="0" smtClean="0"/>
          </a:p>
          <a:p>
            <a:pPr>
              <a:buFont typeface="Wingdings" pitchFamily="2" charset="2"/>
              <a:buChar char="ü"/>
            </a:pPr>
            <a:r>
              <a:rPr lang="en-US" sz="2000" dirty="0" smtClean="0"/>
              <a:t>  </a:t>
            </a:r>
            <a:r>
              <a:rPr lang="es-ES_tradnl" sz="2000" dirty="0" smtClean="0"/>
              <a:t>K</a:t>
            </a:r>
            <a:r>
              <a:rPr lang="tr-TR" sz="2000" dirty="0" smtClean="0"/>
              <a:t>apalı döngü soğutma sistemi</a:t>
            </a:r>
            <a:r>
              <a:rPr lang="en-US" sz="2000" dirty="0" smtClean="0"/>
              <a:t>: </a:t>
            </a:r>
            <a:r>
              <a:rPr lang="tr-TR" sz="2000" dirty="0" err="1" smtClean="0"/>
              <a:t>Dekanterde</a:t>
            </a:r>
            <a:r>
              <a:rPr lang="tr-TR" sz="2000" dirty="0" smtClean="0"/>
              <a:t> iyileştirmeler</a:t>
            </a:r>
            <a:r>
              <a:rPr lang="en-US" sz="2000" dirty="0" smtClean="0"/>
              <a:t>.</a:t>
            </a:r>
          </a:p>
          <a:p>
            <a:endParaRPr lang="en-US" sz="2000" dirty="0" smtClean="0"/>
          </a:p>
          <a:p>
            <a:pPr>
              <a:buFont typeface="Wingdings" pitchFamily="2" charset="2"/>
              <a:buChar char="ü"/>
            </a:pPr>
            <a:r>
              <a:rPr lang="en-US" sz="2000" dirty="0" smtClean="0"/>
              <a:t>  </a:t>
            </a:r>
            <a:r>
              <a:rPr lang="tr-TR" sz="2000" dirty="0" smtClean="0"/>
              <a:t>Kaçak emisyonları önlemek için beton zeminli, çatılı ve 3 duvarlı depolama sahası</a:t>
            </a:r>
            <a:r>
              <a:rPr lang="en-US" sz="2000" dirty="0" smtClean="0"/>
              <a:t>.</a:t>
            </a:r>
          </a:p>
          <a:p>
            <a:pPr>
              <a:buFont typeface="Wingdings" pitchFamily="2" charset="2"/>
              <a:buChar char="ü"/>
            </a:pPr>
            <a:endParaRPr lang="en-US" sz="2000" dirty="0" smtClean="0"/>
          </a:p>
          <a:p>
            <a:pPr>
              <a:buFont typeface="Wingdings" pitchFamily="2" charset="2"/>
              <a:buChar char="ü"/>
            </a:pPr>
            <a:endParaRPr lang="es-ES" sz="2000" dirty="0" smtClean="0"/>
          </a:p>
        </p:txBody>
      </p:sp>
      <p:sp>
        <p:nvSpPr>
          <p:cNvPr id="4" name="Text Box 6"/>
          <p:cNvSpPr txBox="1">
            <a:spLocks noChangeArrowheads="1"/>
          </p:cNvSpPr>
          <p:nvPr/>
        </p:nvSpPr>
        <p:spPr bwMode="auto">
          <a:xfrm>
            <a:off x="-71470" y="1285860"/>
            <a:ext cx="8180445" cy="1200329"/>
          </a:xfrm>
          <a:prstGeom prst="rect">
            <a:avLst/>
          </a:prstGeom>
          <a:noFill/>
          <a:ln w="9525">
            <a:noFill/>
            <a:miter lim="800000"/>
            <a:headEnd/>
            <a:tailEnd/>
          </a:ln>
        </p:spPr>
        <p:txBody>
          <a:bodyPr wrap="none">
            <a:spAutoFit/>
          </a:bodyPr>
          <a:lstStyle/>
          <a:p>
            <a:pPr>
              <a:buFont typeface="Wingdings" pitchFamily="2" charset="2"/>
              <a:buChar char="ü"/>
            </a:pPr>
            <a:r>
              <a:rPr lang="es-ES" sz="2400" dirty="0"/>
              <a:t>  </a:t>
            </a:r>
            <a:r>
              <a:rPr lang="tr-TR" sz="2400" dirty="0" smtClean="0"/>
              <a:t>Örnek: Madrid’de bulunan bir tesis</a:t>
            </a:r>
            <a:r>
              <a:rPr lang="es-ES_tradnl" sz="2400" dirty="0" smtClean="0"/>
              <a:t>, </a:t>
            </a:r>
            <a:r>
              <a:rPr lang="tr-TR" sz="2400" dirty="0" smtClean="0"/>
              <a:t>İPPC izni almak için</a:t>
            </a:r>
          </a:p>
          <a:p>
            <a:r>
              <a:rPr lang="tr-TR" sz="2400" dirty="0" smtClean="0"/>
              <a:t>    uygulanan </a:t>
            </a:r>
            <a:r>
              <a:rPr lang="tr-TR" sz="2400" dirty="0" err="1" smtClean="0"/>
              <a:t>METler</a:t>
            </a:r>
            <a:endParaRPr lang="es-ES" sz="2400" dirty="0" smtClean="0"/>
          </a:p>
          <a:p>
            <a:pPr>
              <a:buFont typeface="Wingdings" pitchFamily="2" charset="2"/>
              <a:buChar char="Ø"/>
            </a:pPr>
            <a:endParaRPr lang="es-ES" sz="2400" dirty="0" smtClean="0"/>
          </a:p>
        </p:txBody>
      </p:sp>
      <p:grpSp>
        <p:nvGrpSpPr>
          <p:cNvPr id="2" name="14 Grupo"/>
          <p:cNvGrpSpPr>
            <a:grpSpLocks/>
          </p:cNvGrpSpPr>
          <p:nvPr/>
        </p:nvGrpSpPr>
        <p:grpSpPr bwMode="auto">
          <a:xfrm>
            <a:off x="7437439" y="357189"/>
            <a:ext cx="1420812" cy="500062"/>
            <a:chOff x="6286512" y="285728"/>
            <a:chExt cx="2493060" cy="790573"/>
          </a:xfrm>
        </p:grpSpPr>
        <p:pic>
          <p:nvPicPr>
            <p:cNvPr id="6"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7"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8"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9" name="AutoShape 5"/>
          <p:cNvSpPr>
            <a:spLocks noChangeArrowheads="1"/>
          </p:cNvSpPr>
          <p:nvPr/>
        </p:nvSpPr>
        <p:spPr bwMode="auto">
          <a:xfrm>
            <a:off x="2143108" y="190500"/>
            <a:ext cx="5091131" cy="80960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11"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sp>
        <p:nvSpPr>
          <p:cNvPr id="13" name="Rectangle 7"/>
          <p:cNvSpPr>
            <a:spLocks noChangeArrowheads="1"/>
          </p:cNvSpPr>
          <p:nvPr/>
        </p:nvSpPr>
        <p:spPr bwMode="auto">
          <a:xfrm>
            <a:off x="2143125" y="205916"/>
            <a:ext cx="5072081" cy="818557"/>
          </a:xfrm>
          <a:prstGeom prst="rect">
            <a:avLst/>
          </a:prstGeom>
          <a:noFill/>
          <a:ln w="9525">
            <a:noFill/>
            <a:miter lim="800000"/>
            <a:headEnd/>
            <a:tailEnd/>
          </a:ln>
        </p:spPr>
        <p:txBody>
          <a:bodyPr wrap="square" anchor="ctr">
            <a:spAutoFit/>
          </a:bodyPr>
          <a:lstStyle/>
          <a:p>
            <a:pPr algn="ctr">
              <a:lnSpc>
                <a:spcPts val="2800"/>
              </a:lnSpc>
            </a:pPr>
            <a:r>
              <a:rPr lang="tr-TR" sz="2800" dirty="0" smtClean="0">
                <a:solidFill>
                  <a:schemeClr val="bg1"/>
                </a:solidFill>
                <a:latin typeface="Book Antiqua" pitchFamily="18" charset="0"/>
              </a:rPr>
              <a:t>EAO Demir Çelik tesislerinde yatırımlar</a:t>
            </a:r>
            <a:endParaRPr lang="en-GB" sz="2800" dirty="0">
              <a:solidFill>
                <a:schemeClr val="bg1"/>
              </a:solidFill>
              <a:latin typeface="Book Antiqu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ox(in)">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14 Grupo"/>
          <p:cNvGrpSpPr>
            <a:grpSpLocks/>
          </p:cNvGrpSpPr>
          <p:nvPr/>
        </p:nvGrpSpPr>
        <p:grpSpPr bwMode="auto">
          <a:xfrm>
            <a:off x="7437439" y="357189"/>
            <a:ext cx="1420812" cy="500062"/>
            <a:chOff x="6286512" y="285728"/>
            <a:chExt cx="2493060" cy="790573"/>
          </a:xfrm>
        </p:grpSpPr>
        <p:pic>
          <p:nvPicPr>
            <p:cNvPr id="3082"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3083"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3077"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1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sp>
        <p:nvSpPr>
          <p:cNvPr id="15" name="AutoShape 5"/>
          <p:cNvSpPr>
            <a:spLocks noChangeArrowheads="1"/>
          </p:cNvSpPr>
          <p:nvPr/>
        </p:nvSpPr>
        <p:spPr bwMode="auto">
          <a:xfrm>
            <a:off x="2143108" y="190500"/>
            <a:ext cx="5091131" cy="80960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20" name="Rectangle 7"/>
          <p:cNvSpPr>
            <a:spLocks noChangeArrowheads="1"/>
          </p:cNvSpPr>
          <p:nvPr/>
        </p:nvSpPr>
        <p:spPr bwMode="auto">
          <a:xfrm>
            <a:off x="2143125" y="205916"/>
            <a:ext cx="5072081" cy="818557"/>
          </a:xfrm>
          <a:prstGeom prst="rect">
            <a:avLst/>
          </a:prstGeom>
          <a:noFill/>
          <a:ln w="9525">
            <a:noFill/>
            <a:miter lim="800000"/>
            <a:headEnd/>
            <a:tailEnd/>
          </a:ln>
        </p:spPr>
        <p:txBody>
          <a:bodyPr wrap="square" anchor="ctr">
            <a:spAutoFit/>
          </a:bodyPr>
          <a:lstStyle/>
          <a:p>
            <a:pPr algn="ctr">
              <a:lnSpc>
                <a:spcPts val="2800"/>
              </a:lnSpc>
            </a:pPr>
            <a:r>
              <a:rPr lang="tr-TR" sz="2800" dirty="0" smtClean="0">
                <a:solidFill>
                  <a:schemeClr val="bg1"/>
                </a:solidFill>
                <a:latin typeface="Book Antiqua" pitchFamily="18" charset="0"/>
              </a:rPr>
              <a:t>EAO Demir Çelik tesislerinde tasarruflar</a:t>
            </a:r>
            <a:endParaRPr lang="en-GB" sz="2800" dirty="0">
              <a:solidFill>
                <a:schemeClr val="bg1"/>
              </a:solidFill>
              <a:latin typeface="Book Antiqua" pitchFamily="18" charset="0"/>
            </a:endParaRPr>
          </a:p>
        </p:txBody>
      </p:sp>
      <p:sp>
        <p:nvSpPr>
          <p:cNvPr id="17" name="Text Box 6"/>
          <p:cNvSpPr txBox="1">
            <a:spLocks noChangeArrowheads="1"/>
          </p:cNvSpPr>
          <p:nvPr/>
        </p:nvSpPr>
        <p:spPr bwMode="auto">
          <a:xfrm>
            <a:off x="854610" y="1842962"/>
            <a:ext cx="6365845" cy="400110"/>
          </a:xfrm>
          <a:prstGeom prst="rect">
            <a:avLst/>
          </a:prstGeom>
          <a:noFill/>
          <a:ln w="9525">
            <a:noFill/>
            <a:miter lim="800000"/>
            <a:headEnd/>
            <a:tailEnd/>
          </a:ln>
        </p:spPr>
        <p:txBody>
          <a:bodyPr wrap="none">
            <a:spAutoFit/>
          </a:bodyPr>
          <a:lstStyle/>
          <a:p>
            <a:pPr>
              <a:buFont typeface="Wingdings" pitchFamily="2" charset="2"/>
              <a:buChar char="ü"/>
            </a:pPr>
            <a:r>
              <a:rPr lang="es-ES" sz="2000" dirty="0"/>
              <a:t>  </a:t>
            </a:r>
            <a:r>
              <a:rPr lang="tr-TR" sz="2000" dirty="0" smtClean="0"/>
              <a:t>atığı azaltmak için kesme yağlarının geri dönüşümü</a:t>
            </a:r>
            <a:endParaRPr lang="es-ES" sz="2000" dirty="0" smtClean="0"/>
          </a:p>
        </p:txBody>
      </p:sp>
      <p:sp>
        <p:nvSpPr>
          <p:cNvPr id="19" name="Text Box 6"/>
          <p:cNvSpPr txBox="1">
            <a:spLocks noChangeArrowheads="1"/>
          </p:cNvSpPr>
          <p:nvPr/>
        </p:nvSpPr>
        <p:spPr bwMode="auto">
          <a:xfrm>
            <a:off x="395536" y="5624798"/>
            <a:ext cx="6643165" cy="461665"/>
          </a:xfrm>
          <a:prstGeom prst="rect">
            <a:avLst/>
          </a:prstGeom>
          <a:noFill/>
          <a:ln w="9525">
            <a:noFill/>
            <a:miter lim="800000"/>
            <a:headEnd/>
            <a:tailEnd/>
          </a:ln>
        </p:spPr>
        <p:txBody>
          <a:bodyPr wrap="none">
            <a:spAutoFit/>
          </a:bodyPr>
          <a:lstStyle/>
          <a:p>
            <a:pPr>
              <a:buFont typeface="Wingdings" pitchFamily="2" charset="2"/>
              <a:buChar char="Ø"/>
            </a:pPr>
            <a:r>
              <a:rPr lang="es-ES" sz="2400" dirty="0"/>
              <a:t>  </a:t>
            </a:r>
            <a:r>
              <a:rPr lang="tr-TR" sz="2400" dirty="0" smtClean="0"/>
              <a:t>Önemli miktarda ve doğrudan para tasarrufu</a:t>
            </a:r>
            <a:endParaRPr lang="es-ES" sz="2400" dirty="0" smtClean="0"/>
          </a:p>
        </p:txBody>
      </p:sp>
      <p:sp>
        <p:nvSpPr>
          <p:cNvPr id="25" name="Text Box 6"/>
          <p:cNvSpPr txBox="1">
            <a:spLocks noChangeArrowheads="1"/>
          </p:cNvSpPr>
          <p:nvPr/>
        </p:nvSpPr>
        <p:spPr bwMode="auto">
          <a:xfrm>
            <a:off x="285720" y="1285860"/>
            <a:ext cx="7176003" cy="461665"/>
          </a:xfrm>
          <a:prstGeom prst="rect">
            <a:avLst/>
          </a:prstGeom>
          <a:noFill/>
          <a:ln w="9525">
            <a:noFill/>
            <a:miter lim="800000"/>
            <a:headEnd/>
            <a:tailEnd/>
          </a:ln>
        </p:spPr>
        <p:txBody>
          <a:bodyPr wrap="none">
            <a:spAutoFit/>
          </a:bodyPr>
          <a:lstStyle/>
          <a:p>
            <a:pPr>
              <a:buFont typeface="Wingdings" pitchFamily="2" charset="2"/>
              <a:buChar char="Ø"/>
            </a:pPr>
            <a:r>
              <a:rPr lang="es-ES" sz="2400" dirty="0"/>
              <a:t> </a:t>
            </a:r>
            <a:r>
              <a:rPr lang="tr-TR" sz="2400" dirty="0" smtClean="0"/>
              <a:t> Bazı AB ülkelerinde </a:t>
            </a:r>
            <a:r>
              <a:rPr lang="es-ES_tradnl" sz="2400" dirty="0" smtClean="0"/>
              <a:t>MedClean </a:t>
            </a:r>
            <a:r>
              <a:rPr lang="tr-TR" sz="2400" dirty="0" smtClean="0"/>
              <a:t>çalışma örnekleri</a:t>
            </a:r>
            <a:endParaRPr lang="es-ES" sz="2400" dirty="0" smtClean="0"/>
          </a:p>
        </p:txBody>
      </p:sp>
      <p:sp>
        <p:nvSpPr>
          <p:cNvPr id="14" name="Text Box 6"/>
          <p:cNvSpPr txBox="1">
            <a:spLocks noChangeArrowheads="1"/>
          </p:cNvSpPr>
          <p:nvPr/>
        </p:nvSpPr>
        <p:spPr bwMode="auto">
          <a:xfrm>
            <a:off x="851888" y="2385948"/>
            <a:ext cx="3879588" cy="400110"/>
          </a:xfrm>
          <a:prstGeom prst="rect">
            <a:avLst/>
          </a:prstGeom>
          <a:noFill/>
          <a:ln w="9525">
            <a:noFill/>
            <a:miter lim="800000"/>
            <a:headEnd/>
            <a:tailEnd/>
          </a:ln>
        </p:spPr>
        <p:txBody>
          <a:bodyPr wrap="none">
            <a:spAutoFit/>
          </a:bodyPr>
          <a:lstStyle/>
          <a:p>
            <a:pPr>
              <a:buFont typeface="Wingdings" pitchFamily="2" charset="2"/>
              <a:buChar char="ü"/>
            </a:pPr>
            <a:r>
              <a:rPr lang="es-ES" sz="2000" dirty="0"/>
              <a:t>  </a:t>
            </a:r>
            <a:r>
              <a:rPr lang="tr-TR" sz="2000" dirty="0" err="1" smtClean="0"/>
              <a:t>trikloroetilenin</a:t>
            </a:r>
            <a:r>
              <a:rPr lang="tr-TR" sz="2000" dirty="0" smtClean="0"/>
              <a:t> ikame edilmesi</a:t>
            </a:r>
            <a:endParaRPr lang="es-ES" sz="2000" dirty="0" smtClean="0"/>
          </a:p>
        </p:txBody>
      </p:sp>
      <p:sp>
        <p:nvSpPr>
          <p:cNvPr id="16" name="Text Box 6"/>
          <p:cNvSpPr txBox="1">
            <a:spLocks noChangeArrowheads="1"/>
          </p:cNvSpPr>
          <p:nvPr/>
        </p:nvSpPr>
        <p:spPr bwMode="auto">
          <a:xfrm>
            <a:off x="851888" y="2914532"/>
            <a:ext cx="6569427" cy="400110"/>
          </a:xfrm>
          <a:prstGeom prst="rect">
            <a:avLst/>
          </a:prstGeom>
          <a:noFill/>
          <a:ln w="9525">
            <a:noFill/>
            <a:miter lim="800000"/>
            <a:headEnd/>
            <a:tailEnd/>
          </a:ln>
        </p:spPr>
        <p:txBody>
          <a:bodyPr wrap="none">
            <a:spAutoFit/>
          </a:bodyPr>
          <a:lstStyle/>
          <a:p>
            <a:pPr>
              <a:buFont typeface="Wingdings" pitchFamily="2" charset="2"/>
              <a:buChar char="ü"/>
            </a:pPr>
            <a:r>
              <a:rPr lang="es-ES" sz="2000" dirty="0"/>
              <a:t>  </a:t>
            </a:r>
            <a:r>
              <a:rPr lang="tr-TR" sz="2000" dirty="0" smtClean="0"/>
              <a:t>Isıtılan banyolar için geliştirilmiş ısı değişim sistemleri</a:t>
            </a:r>
            <a:endParaRPr lang="es-ES" sz="2000" dirty="0" smtClean="0"/>
          </a:p>
        </p:txBody>
      </p:sp>
      <p:sp>
        <p:nvSpPr>
          <p:cNvPr id="21" name="Text Box 6"/>
          <p:cNvSpPr txBox="1">
            <a:spLocks noChangeArrowheads="1"/>
          </p:cNvSpPr>
          <p:nvPr/>
        </p:nvSpPr>
        <p:spPr bwMode="auto">
          <a:xfrm>
            <a:off x="851888" y="3470270"/>
            <a:ext cx="6048451" cy="400110"/>
          </a:xfrm>
          <a:prstGeom prst="rect">
            <a:avLst/>
          </a:prstGeom>
          <a:noFill/>
          <a:ln w="9525">
            <a:noFill/>
            <a:miter lim="800000"/>
            <a:headEnd/>
            <a:tailEnd/>
          </a:ln>
        </p:spPr>
        <p:txBody>
          <a:bodyPr wrap="none">
            <a:spAutoFit/>
          </a:bodyPr>
          <a:lstStyle/>
          <a:p>
            <a:pPr>
              <a:buFont typeface="Wingdings" pitchFamily="2" charset="2"/>
              <a:buChar char="ü"/>
            </a:pPr>
            <a:r>
              <a:rPr lang="es-ES" sz="2000" dirty="0"/>
              <a:t>  </a:t>
            </a:r>
            <a:r>
              <a:rPr lang="tr-TR" sz="2000" dirty="0" smtClean="0"/>
              <a:t>kimyasal </a:t>
            </a:r>
            <a:r>
              <a:rPr lang="tr-TR" sz="2000" dirty="0" err="1" smtClean="0"/>
              <a:t>pickling’in</a:t>
            </a:r>
            <a:r>
              <a:rPr lang="tr-TR" sz="2000" dirty="0" smtClean="0"/>
              <a:t> vibrasyon ile ikame edilmesi</a:t>
            </a:r>
            <a:endParaRPr lang="es-ES" sz="2000" dirty="0" smtClean="0"/>
          </a:p>
        </p:txBody>
      </p:sp>
      <p:sp>
        <p:nvSpPr>
          <p:cNvPr id="22" name="Text Box 6"/>
          <p:cNvSpPr txBox="1">
            <a:spLocks noChangeArrowheads="1"/>
          </p:cNvSpPr>
          <p:nvPr/>
        </p:nvSpPr>
        <p:spPr bwMode="auto">
          <a:xfrm>
            <a:off x="851888" y="4029022"/>
            <a:ext cx="8151590" cy="400110"/>
          </a:xfrm>
          <a:prstGeom prst="rect">
            <a:avLst/>
          </a:prstGeom>
          <a:noFill/>
          <a:ln w="9525">
            <a:noFill/>
            <a:miter lim="800000"/>
            <a:headEnd/>
            <a:tailEnd/>
          </a:ln>
        </p:spPr>
        <p:txBody>
          <a:bodyPr wrap="none">
            <a:spAutoFit/>
          </a:bodyPr>
          <a:lstStyle/>
          <a:p>
            <a:pPr>
              <a:buFont typeface="Wingdings" pitchFamily="2" charset="2"/>
              <a:buChar char="ü"/>
            </a:pPr>
            <a:r>
              <a:rPr lang="es-ES" sz="2000" dirty="0"/>
              <a:t>  </a:t>
            </a:r>
            <a:r>
              <a:rPr lang="tr-TR" sz="2000" dirty="0" smtClean="0"/>
              <a:t>nikel kaplama banyosunu tekrar kullanmak için vakumlu </a:t>
            </a:r>
            <a:r>
              <a:rPr lang="tr-TR" sz="2000" dirty="0" err="1" smtClean="0"/>
              <a:t>evaporatör</a:t>
            </a:r>
            <a:endParaRPr lang="es-ES" sz="2000" dirty="0" smtClean="0"/>
          </a:p>
        </p:txBody>
      </p:sp>
      <p:sp>
        <p:nvSpPr>
          <p:cNvPr id="24" name="Text Box 6"/>
          <p:cNvSpPr txBox="1">
            <a:spLocks noChangeArrowheads="1"/>
          </p:cNvSpPr>
          <p:nvPr/>
        </p:nvSpPr>
        <p:spPr bwMode="auto">
          <a:xfrm>
            <a:off x="851888" y="4544854"/>
            <a:ext cx="6370655" cy="400110"/>
          </a:xfrm>
          <a:prstGeom prst="rect">
            <a:avLst/>
          </a:prstGeom>
          <a:noFill/>
          <a:ln w="9525">
            <a:noFill/>
            <a:miter lim="800000"/>
            <a:headEnd/>
            <a:tailEnd/>
          </a:ln>
        </p:spPr>
        <p:txBody>
          <a:bodyPr wrap="none">
            <a:spAutoFit/>
          </a:bodyPr>
          <a:lstStyle/>
          <a:p>
            <a:pPr>
              <a:buFont typeface="Wingdings" pitchFamily="2" charset="2"/>
              <a:buChar char="ü"/>
            </a:pPr>
            <a:r>
              <a:rPr lang="es-ES" sz="2000" dirty="0"/>
              <a:t>  </a:t>
            </a:r>
            <a:r>
              <a:rPr lang="tr-TR" sz="2000" dirty="0" smtClean="0"/>
              <a:t>telin kimyasal yollarla hazırlanması yerine kumlama</a:t>
            </a:r>
            <a:endParaRPr lang="es-ES" sz="2000" dirty="0" smtClean="0"/>
          </a:p>
        </p:txBody>
      </p:sp>
      <p:sp>
        <p:nvSpPr>
          <p:cNvPr id="26" name="Text Box 6"/>
          <p:cNvSpPr txBox="1">
            <a:spLocks noChangeArrowheads="1"/>
          </p:cNvSpPr>
          <p:nvPr/>
        </p:nvSpPr>
        <p:spPr bwMode="auto">
          <a:xfrm>
            <a:off x="851888" y="5100592"/>
            <a:ext cx="6801862" cy="400110"/>
          </a:xfrm>
          <a:prstGeom prst="rect">
            <a:avLst/>
          </a:prstGeom>
          <a:noFill/>
          <a:ln w="9525">
            <a:noFill/>
            <a:miter lim="800000"/>
            <a:headEnd/>
            <a:tailEnd/>
          </a:ln>
        </p:spPr>
        <p:txBody>
          <a:bodyPr wrap="none">
            <a:spAutoFit/>
          </a:bodyPr>
          <a:lstStyle/>
          <a:p>
            <a:pPr>
              <a:buFont typeface="Wingdings" pitchFamily="2" charset="2"/>
              <a:buChar char="ü"/>
            </a:pPr>
            <a:r>
              <a:rPr lang="es-ES" sz="2000" dirty="0"/>
              <a:t>  </a:t>
            </a:r>
            <a:r>
              <a:rPr lang="tr-TR" sz="2000" dirty="0" smtClean="0"/>
              <a:t>çinko kaplamanın iyileştirilmesi </a:t>
            </a:r>
            <a:r>
              <a:rPr lang="es-ES_tradnl" sz="2000" dirty="0" smtClean="0"/>
              <a:t>&amp; </a:t>
            </a:r>
            <a:r>
              <a:rPr lang="tr-TR" sz="2000" dirty="0" smtClean="0"/>
              <a:t>tüketimlerin izlenmesi</a:t>
            </a:r>
            <a:endParaRPr lang="es-ES" sz="20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ox(in)">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ox(in)">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checkerboard(across)">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checkerboard(across)">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checkerboard(across)">
                                      <p:cBhvr>
                                        <p:cTn id="27" dur="5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checkerboard(across)">
                                      <p:cBhvr>
                                        <p:cTn id="32" dur="5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checkerboard(across)">
                                      <p:cBhvr>
                                        <p:cTn id="37" dur="500"/>
                                        <p:tgtEl>
                                          <p:spTgt spid="24"/>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checkerboard(across)">
                                      <p:cBhvr>
                                        <p:cTn id="42" dur="500"/>
                                        <p:tgtEl>
                                          <p:spTgt spid="26"/>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checkerboard(across)">
                                      <p:cBhvr>
                                        <p:cTn id="4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5" grpId="0"/>
      <p:bldP spid="14" grpId="0"/>
      <p:bldP spid="16" grpId="0"/>
      <p:bldP spid="21" grpId="0"/>
      <p:bldP spid="22" grpId="0"/>
      <p:bldP spid="24" grpId="0"/>
      <p:bldP spid="2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grpSp>
        <p:nvGrpSpPr>
          <p:cNvPr id="3" name="3 Grupo"/>
          <p:cNvGrpSpPr>
            <a:grpSpLocks/>
          </p:cNvGrpSpPr>
          <p:nvPr/>
        </p:nvGrpSpPr>
        <p:grpSpPr bwMode="auto">
          <a:xfrm>
            <a:off x="7437439" y="357189"/>
            <a:ext cx="1420812" cy="500062"/>
            <a:chOff x="6286512" y="285728"/>
            <a:chExt cx="2493060" cy="790573"/>
          </a:xfrm>
        </p:grpSpPr>
        <p:pic>
          <p:nvPicPr>
            <p:cNvPr id="4"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5"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6"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10" name="9 Rectángulo redondeado"/>
          <p:cNvSpPr/>
          <p:nvPr/>
        </p:nvSpPr>
        <p:spPr>
          <a:xfrm>
            <a:off x="2500298" y="285728"/>
            <a:ext cx="4071966" cy="1071570"/>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6200000" scaled="1"/>
            <a:tileRect/>
          </a:gra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 name="Rectangle 7"/>
          <p:cNvSpPr>
            <a:spLocks noChangeArrowheads="1"/>
          </p:cNvSpPr>
          <p:nvPr/>
        </p:nvSpPr>
        <p:spPr bwMode="auto">
          <a:xfrm>
            <a:off x="2050693" y="613448"/>
            <a:ext cx="5000644" cy="459485"/>
          </a:xfrm>
          <a:prstGeom prst="rect">
            <a:avLst/>
          </a:prstGeom>
          <a:noFill/>
          <a:ln w="9525">
            <a:noFill/>
            <a:miter lim="800000"/>
            <a:headEnd/>
            <a:tailEnd/>
          </a:ln>
          <a:effectLst>
            <a:outerShdw blurRad="63500" sx="102000" sy="102000" algn="ctr" rotWithShape="0">
              <a:prstClr val="black">
                <a:alpha val="40000"/>
              </a:prstClr>
            </a:outerShdw>
          </a:effectLst>
        </p:spPr>
        <p:txBody>
          <a:bodyPr wrap="square" anchor="ctr">
            <a:spAutoFit/>
          </a:bodyPr>
          <a:lstStyle/>
          <a:p>
            <a:pPr algn="ctr">
              <a:lnSpc>
                <a:spcPts val="2800"/>
              </a:lnSpc>
            </a:pPr>
            <a:r>
              <a:rPr lang="tr-TR" sz="2800" smtClean="0">
                <a:latin typeface="Book Antiqua" pitchFamily="18" charset="0"/>
              </a:rPr>
              <a:t>Sorular</a:t>
            </a:r>
            <a:r>
              <a:rPr lang="en-GB" sz="2800" smtClean="0">
                <a:latin typeface="Book Antiqua" pitchFamily="18" charset="0"/>
              </a:rPr>
              <a:t>?</a:t>
            </a:r>
            <a:endParaRPr lang="en-GB" sz="2800">
              <a:latin typeface="Book Antiqua" pitchFamily="18" charset="0"/>
            </a:endParaRPr>
          </a:p>
        </p:txBody>
      </p:sp>
      <p:pic>
        <p:nvPicPr>
          <p:cNvPr id="12" name="Picture 2" descr="E:\Mis documentos\Turquia\Activities\4.2.a.1\Outputs\interrogacion.jpg"/>
          <p:cNvPicPr>
            <a:picLocks noChangeAspect="1" noChangeArrowheads="1"/>
          </p:cNvPicPr>
          <p:nvPr/>
        </p:nvPicPr>
        <p:blipFill>
          <a:blip r:embed="rId5" cstate="print"/>
          <a:srcRect/>
          <a:stretch>
            <a:fillRect/>
          </a:stretch>
        </p:blipFill>
        <p:spPr bwMode="auto">
          <a:xfrm>
            <a:off x="3214678" y="2000240"/>
            <a:ext cx="2571768" cy="3214710"/>
          </a:xfrm>
          <a:prstGeom prst="rect">
            <a:avLst/>
          </a:prstGeom>
          <a:noFill/>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3 Grupo"/>
          <p:cNvGrpSpPr>
            <a:grpSpLocks/>
          </p:cNvGrpSpPr>
          <p:nvPr/>
        </p:nvGrpSpPr>
        <p:grpSpPr bwMode="auto">
          <a:xfrm>
            <a:off x="7437439" y="357189"/>
            <a:ext cx="1420812" cy="500062"/>
            <a:chOff x="6286512" y="285728"/>
            <a:chExt cx="2493060" cy="790573"/>
          </a:xfrm>
        </p:grpSpPr>
        <p:pic>
          <p:nvPicPr>
            <p:cNvPr id="13325"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13326"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13317"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10" name="Text Box 8"/>
          <p:cNvSpPr txBox="1">
            <a:spLocks noChangeArrowheads="1"/>
          </p:cNvSpPr>
          <p:nvPr/>
        </p:nvSpPr>
        <p:spPr bwMode="auto">
          <a:xfrm>
            <a:off x="3214678" y="3857628"/>
            <a:ext cx="2577950" cy="584775"/>
          </a:xfrm>
          <a:prstGeom prst="rect">
            <a:avLst/>
          </a:prstGeom>
          <a:noFill/>
          <a:ln w="9525">
            <a:noFill/>
            <a:miter lim="800000"/>
            <a:headEnd/>
            <a:tailEnd/>
          </a:ln>
        </p:spPr>
        <p:txBody>
          <a:bodyPr wrap="none">
            <a:spAutoFit/>
          </a:bodyPr>
          <a:lstStyle/>
          <a:p>
            <a:r>
              <a:rPr lang="en-GB" sz="3200" b="1">
                <a:latin typeface="Book Antiqua" pitchFamily="18" charset="0"/>
              </a:rPr>
              <a:t>Teşekkürler</a:t>
            </a:r>
            <a:r>
              <a:rPr lang="es-ES" sz="3200" b="1">
                <a:latin typeface="Book Antiqua" pitchFamily="18" charset="0"/>
              </a:rPr>
              <a:t>!</a:t>
            </a:r>
          </a:p>
        </p:txBody>
      </p:sp>
      <p:sp>
        <p:nvSpPr>
          <p:cNvPr id="15" name="Text Box 15"/>
          <p:cNvSpPr txBox="1">
            <a:spLocks noChangeArrowheads="1"/>
          </p:cNvSpPr>
          <p:nvPr/>
        </p:nvSpPr>
        <p:spPr bwMode="auto">
          <a:xfrm>
            <a:off x="2172606" y="4572008"/>
            <a:ext cx="4471096" cy="830997"/>
          </a:xfrm>
          <a:prstGeom prst="rect">
            <a:avLst/>
          </a:prstGeom>
          <a:noFill/>
          <a:ln w="9525">
            <a:noFill/>
            <a:miter lim="800000"/>
            <a:headEnd/>
            <a:tailEnd/>
          </a:ln>
        </p:spPr>
        <p:txBody>
          <a:bodyPr wrap="none">
            <a:spAutoFit/>
          </a:bodyPr>
          <a:lstStyle/>
          <a:p>
            <a:pPr algn="ctr"/>
            <a:r>
              <a:rPr lang="es-ES_tradnl" sz="2400" smtClean="0"/>
              <a:t>ece.tok@csb.gov.tr</a:t>
            </a:r>
            <a:endParaRPr lang="es-ES_tradnl" sz="2400" dirty="0" smtClean="0"/>
          </a:p>
          <a:p>
            <a:pPr algn="ctr"/>
            <a:r>
              <a:rPr lang="es-ES_tradnl" sz="2400" smtClean="0"/>
              <a:t>cesarseoanez.ippc@gmail.com</a:t>
            </a:r>
          </a:p>
        </p:txBody>
      </p:sp>
      <p:sp>
        <p:nvSpPr>
          <p:cNvPr id="11"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pic>
        <p:nvPicPr>
          <p:cNvPr id="1027" name="Picture 3" descr="E:\Mis documentos\Turquia\Activities\Stakeholders\Meeting 110705\110705 Cover image_medium.jpg"/>
          <p:cNvPicPr>
            <a:picLocks noChangeAspect="1" noChangeArrowheads="1"/>
          </p:cNvPicPr>
          <p:nvPr/>
        </p:nvPicPr>
        <p:blipFill>
          <a:blip r:embed="rId5" cstate="print"/>
          <a:srcRect/>
          <a:stretch>
            <a:fillRect/>
          </a:stretch>
        </p:blipFill>
        <p:spPr bwMode="auto">
          <a:xfrm>
            <a:off x="2714613" y="571480"/>
            <a:ext cx="3450142" cy="307481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14 Grupo"/>
          <p:cNvGrpSpPr>
            <a:grpSpLocks/>
          </p:cNvGrpSpPr>
          <p:nvPr/>
        </p:nvGrpSpPr>
        <p:grpSpPr bwMode="auto">
          <a:xfrm>
            <a:off x="7437439" y="357189"/>
            <a:ext cx="1420812" cy="500062"/>
            <a:chOff x="6286512" y="285728"/>
            <a:chExt cx="2493060" cy="790573"/>
          </a:xfrm>
        </p:grpSpPr>
        <p:pic>
          <p:nvPicPr>
            <p:cNvPr id="3082"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3083"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3077"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3081" name="Text Box 6"/>
          <p:cNvSpPr txBox="1">
            <a:spLocks noChangeArrowheads="1"/>
          </p:cNvSpPr>
          <p:nvPr/>
        </p:nvSpPr>
        <p:spPr bwMode="auto">
          <a:xfrm>
            <a:off x="928662" y="1428736"/>
            <a:ext cx="5351786" cy="461665"/>
          </a:xfrm>
          <a:prstGeom prst="rect">
            <a:avLst/>
          </a:prstGeom>
          <a:noFill/>
          <a:ln w="9525">
            <a:noFill/>
            <a:miter lim="800000"/>
            <a:headEnd/>
            <a:tailEnd/>
          </a:ln>
        </p:spPr>
        <p:txBody>
          <a:bodyPr wrap="none">
            <a:spAutoFit/>
          </a:bodyPr>
          <a:lstStyle/>
          <a:p>
            <a:pPr>
              <a:buFont typeface="Wingdings" pitchFamily="2" charset="2"/>
              <a:buChar char="Ø"/>
            </a:pPr>
            <a:r>
              <a:rPr lang="es-ES" sz="2400"/>
              <a:t>  </a:t>
            </a:r>
            <a:r>
              <a:rPr lang="es-ES_tradnl" sz="2400" smtClean="0"/>
              <a:t>AB: EED 2010/75/EU , Bölüm I &amp; II</a:t>
            </a:r>
            <a:endParaRPr lang="es-ES" sz="2400" dirty="0" smtClean="0"/>
          </a:p>
        </p:txBody>
      </p:sp>
      <p:sp>
        <p:nvSpPr>
          <p:cNvPr id="1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sp>
        <p:nvSpPr>
          <p:cNvPr id="19" name="Text Box 6"/>
          <p:cNvSpPr txBox="1">
            <a:spLocks noChangeArrowheads="1"/>
          </p:cNvSpPr>
          <p:nvPr/>
        </p:nvSpPr>
        <p:spPr bwMode="auto">
          <a:xfrm>
            <a:off x="899592" y="2571744"/>
            <a:ext cx="1689117" cy="461665"/>
          </a:xfrm>
          <a:prstGeom prst="rect">
            <a:avLst/>
          </a:prstGeom>
          <a:noFill/>
          <a:ln w="9525">
            <a:noFill/>
            <a:miter lim="800000"/>
            <a:headEnd/>
            <a:tailEnd/>
          </a:ln>
        </p:spPr>
        <p:txBody>
          <a:bodyPr wrap="none">
            <a:spAutoFit/>
          </a:bodyPr>
          <a:lstStyle/>
          <a:p>
            <a:pPr>
              <a:buFont typeface="Wingdings" pitchFamily="2" charset="2"/>
              <a:buChar char="Ø"/>
            </a:pPr>
            <a:r>
              <a:rPr lang="es-ES" sz="2400"/>
              <a:t>  </a:t>
            </a:r>
            <a:r>
              <a:rPr lang="es-ES_tradnl" sz="2400" smtClean="0"/>
              <a:t>T</a:t>
            </a:r>
            <a:r>
              <a:rPr lang="tr-TR" sz="2400" smtClean="0"/>
              <a:t>ürkiye</a:t>
            </a:r>
            <a:r>
              <a:rPr lang="es-ES_tradnl" sz="2400" smtClean="0"/>
              <a:t>:</a:t>
            </a:r>
            <a:endParaRPr lang="es-ES" sz="2400" dirty="0" smtClean="0"/>
          </a:p>
        </p:txBody>
      </p:sp>
      <p:sp>
        <p:nvSpPr>
          <p:cNvPr id="15" name="AutoShape 5"/>
          <p:cNvSpPr>
            <a:spLocks noChangeArrowheads="1"/>
          </p:cNvSpPr>
          <p:nvPr/>
        </p:nvSpPr>
        <p:spPr bwMode="auto">
          <a:xfrm>
            <a:off x="2143108" y="190500"/>
            <a:ext cx="5091131" cy="80960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20" name="Rectangle 7"/>
          <p:cNvSpPr>
            <a:spLocks noChangeArrowheads="1"/>
          </p:cNvSpPr>
          <p:nvPr/>
        </p:nvSpPr>
        <p:spPr bwMode="auto">
          <a:xfrm>
            <a:off x="2143125" y="384175"/>
            <a:ext cx="5072081" cy="459485"/>
          </a:xfrm>
          <a:prstGeom prst="rect">
            <a:avLst/>
          </a:prstGeom>
          <a:noFill/>
          <a:ln w="9525">
            <a:noFill/>
            <a:miter lim="800000"/>
            <a:headEnd/>
            <a:tailEnd/>
          </a:ln>
        </p:spPr>
        <p:txBody>
          <a:bodyPr wrap="square" anchor="ctr">
            <a:spAutoFit/>
          </a:bodyPr>
          <a:lstStyle/>
          <a:p>
            <a:pPr algn="ctr">
              <a:lnSpc>
                <a:spcPts val="2800"/>
              </a:lnSpc>
            </a:pPr>
            <a:r>
              <a:rPr lang="tr-TR" sz="2800" smtClean="0">
                <a:solidFill>
                  <a:schemeClr val="bg1"/>
                </a:solidFill>
                <a:latin typeface="Book Antiqua" pitchFamily="18" charset="0"/>
              </a:rPr>
              <a:t>Referans mevzuat</a:t>
            </a:r>
            <a:endParaRPr lang="en-GB" sz="2800">
              <a:solidFill>
                <a:schemeClr val="bg1"/>
              </a:solidFill>
              <a:latin typeface="Book Antiqua" pitchFamily="18" charset="0"/>
            </a:endParaRPr>
          </a:p>
        </p:txBody>
      </p:sp>
      <p:sp>
        <p:nvSpPr>
          <p:cNvPr id="17" name="Text Box 7"/>
          <p:cNvSpPr txBox="1">
            <a:spLocks noChangeArrowheads="1"/>
          </p:cNvSpPr>
          <p:nvPr/>
        </p:nvSpPr>
        <p:spPr bwMode="auto">
          <a:xfrm>
            <a:off x="1717562" y="3245464"/>
            <a:ext cx="5518370" cy="430887"/>
          </a:xfrm>
          <a:prstGeom prst="rect">
            <a:avLst/>
          </a:prstGeom>
          <a:noFill/>
          <a:ln w="9525">
            <a:noFill/>
            <a:miter lim="800000"/>
            <a:headEnd/>
            <a:tailEnd/>
          </a:ln>
        </p:spPr>
        <p:txBody>
          <a:bodyPr wrap="none">
            <a:spAutoFit/>
          </a:bodyPr>
          <a:lstStyle/>
          <a:p>
            <a:pPr>
              <a:buFont typeface="Wingdings" pitchFamily="2" charset="2"/>
              <a:buChar char="ü"/>
            </a:pPr>
            <a:r>
              <a:rPr lang="es-ES" sz="2200"/>
              <a:t>  </a:t>
            </a:r>
            <a:r>
              <a:rPr lang="es-ES_tradnl" sz="2200" smtClean="0"/>
              <a:t>Entegre Çevre İzni (Taslak) Yönetmeliği</a:t>
            </a:r>
            <a:endParaRPr lang="es-ES" sz="2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081"/>
                                        </p:tgtEl>
                                        <p:attrNameLst>
                                          <p:attrName>style.visibility</p:attrName>
                                        </p:attrNameLst>
                                      </p:cBhvr>
                                      <p:to>
                                        <p:strVal val="visible"/>
                                      </p:to>
                                    </p:set>
                                    <p:animEffect transition="in" filter="box(in)">
                                      <p:cBhvr>
                                        <p:cTn id="7" dur="500"/>
                                        <p:tgtEl>
                                          <p:spTgt spid="308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ox(in)">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ox(in)">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1" grpId="0"/>
      <p:bldP spid="19"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14 Grupo"/>
          <p:cNvGrpSpPr>
            <a:grpSpLocks/>
          </p:cNvGrpSpPr>
          <p:nvPr/>
        </p:nvGrpSpPr>
        <p:grpSpPr bwMode="auto">
          <a:xfrm>
            <a:off x="7437439" y="357189"/>
            <a:ext cx="1420812" cy="500062"/>
            <a:chOff x="6286512" y="285728"/>
            <a:chExt cx="2493060" cy="790573"/>
          </a:xfrm>
        </p:grpSpPr>
        <p:pic>
          <p:nvPicPr>
            <p:cNvPr id="3082"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3083"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3077"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1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sp>
        <p:nvSpPr>
          <p:cNvPr id="15" name="AutoShape 5"/>
          <p:cNvSpPr>
            <a:spLocks noChangeArrowheads="1"/>
          </p:cNvSpPr>
          <p:nvPr/>
        </p:nvSpPr>
        <p:spPr bwMode="auto">
          <a:xfrm>
            <a:off x="2143108" y="190500"/>
            <a:ext cx="5091131" cy="80960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9" name="Text Box 6"/>
          <p:cNvSpPr txBox="1">
            <a:spLocks noChangeArrowheads="1"/>
          </p:cNvSpPr>
          <p:nvPr/>
        </p:nvSpPr>
        <p:spPr bwMode="auto">
          <a:xfrm>
            <a:off x="904363" y="3600394"/>
            <a:ext cx="8547533" cy="400110"/>
          </a:xfrm>
          <a:prstGeom prst="rect">
            <a:avLst/>
          </a:prstGeom>
          <a:noFill/>
          <a:ln w="9525">
            <a:noFill/>
            <a:miter lim="800000"/>
            <a:headEnd/>
            <a:tailEnd/>
          </a:ln>
        </p:spPr>
        <p:txBody>
          <a:bodyPr wrap="none">
            <a:spAutoFit/>
          </a:bodyPr>
          <a:lstStyle/>
          <a:p>
            <a:pPr>
              <a:buFont typeface="Wingdings" pitchFamily="2" charset="2"/>
              <a:buChar char="ü"/>
            </a:pPr>
            <a:r>
              <a:rPr lang="es-ES" sz="2000" dirty="0"/>
              <a:t>  </a:t>
            </a:r>
            <a:r>
              <a:rPr lang="tr-TR" sz="2000" dirty="0" smtClean="0"/>
              <a:t>G</a:t>
            </a:r>
            <a:r>
              <a:rPr lang="es-ES_tradnl" sz="2000" dirty="0" smtClean="0"/>
              <a:t> 3 (1</a:t>
            </a:r>
            <a:r>
              <a:rPr lang="tr-TR" sz="2000" dirty="0" smtClean="0"/>
              <a:t>4</a:t>
            </a:r>
            <a:r>
              <a:rPr lang="es-ES_tradnl" sz="2000" dirty="0" smtClean="0"/>
              <a:t>-1</a:t>
            </a:r>
            <a:r>
              <a:rPr lang="tr-TR" sz="2000" dirty="0" smtClean="0"/>
              <a:t>7</a:t>
            </a:r>
            <a:r>
              <a:rPr lang="es-ES_tradnl" sz="2000" dirty="0" smtClean="0"/>
              <a:t> </a:t>
            </a:r>
            <a:r>
              <a:rPr lang="es-ES_tradnl" sz="2000" dirty="0" err="1" smtClean="0"/>
              <a:t>ma</a:t>
            </a:r>
            <a:r>
              <a:rPr lang="tr-TR" sz="2000" dirty="0" smtClean="0"/>
              <a:t>yıs</a:t>
            </a:r>
            <a:r>
              <a:rPr lang="es-ES_tradnl" sz="2000" dirty="0" smtClean="0"/>
              <a:t>):</a:t>
            </a:r>
            <a:r>
              <a:rPr lang="tr-TR" sz="2000" dirty="0" smtClean="0"/>
              <a:t> Değerlendirme</a:t>
            </a:r>
            <a:r>
              <a:rPr lang="es-ES_tradnl" sz="2000" dirty="0" smtClean="0"/>
              <a:t> &amp; </a:t>
            </a:r>
            <a:r>
              <a:rPr lang="tr-TR" sz="2000" dirty="0" smtClean="0"/>
              <a:t>iyi bir izin belgesinin hazırlanması</a:t>
            </a:r>
            <a:endParaRPr lang="es-ES" sz="2000" dirty="0" smtClean="0"/>
          </a:p>
        </p:txBody>
      </p:sp>
      <p:sp>
        <p:nvSpPr>
          <p:cNvPr id="13" name="Text Box 6"/>
          <p:cNvSpPr txBox="1">
            <a:spLocks noChangeArrowheads="1"/>
          </p:cNvSpPr>
          <p:nvPr/>
        </p:nvSpPr>
        <p:spPr bwMode="auto">
          <a:xfrm>
            <a:off x="904363" y="2824459"/>
            <a:ext cx="6846746" cy="400110"/>
          </a:xfrm>
          <a:prstGeom prst="rect">
            <a:avLst/>
          </a:prstGeom>
          <a:noFill/>
          <a:ln w="9525">
            <a:noFill/>
            <a:miter lim="800000"/>
            <a:headEnd/>
            <a:tailEnd/>
          </a:ln>
        </p:spPr>
        <p:txBody>
          <a:bodyPr wrap="none">
            <a:spAutoFit/>
          </a:bodyPr>
          <a:lstStyle/>
          <a:p>
            <a:pPr>
              <a:buFont typeface="Wingdings" pitchFamily="2" charset="2"/>
              <a:buChar char="ü"/>
            </a:pPr>
            <a:r>
              <a:rPr lang="es-ES" sz="2000" dirty="0"/>
              <a:t>  </a:t>
            </a:r>
            <a:r>
              <a:rPr lang="tr-TR" sz="2000" dirty="0" smtClean="0"/>
              <a:t>G</a:t>
            </a:r>
            <a:r>
              <a:rPr lang="es-ES_tradnl" sz="2000" dirty="0" smtClean="0"/>
              <a:t> 2 (</a:t>
            </a:r>
            <a:r>
              <a:rPr lang="tr-TR" sz="2000" dirty="0" smtClean="0"/>
              <a:t>1</a:t>
            </a:r>
            <a:r>
              <a:rPr lang="es-ES_tradnl" sz="2000" dirty="0" smtClean="0"/>
              <a:t>8-</a:t>
            </a:r>
            <a:r>
              <a:rPr lang="tr-TR" sz="2000" dirty="0" smtClean="0"/>
              <a:t>2</a:t>
            </a:r>
            <a:r>
              <a:rPr lang="es-ES_tradnl" sz="2000" dirty="0" smtClean="0"/>
              <a:t>0 </a:t>
            </a:r>
            <a:r>
              <a:rPr lang="tr-TR" sz="2000" dirty="0" smtClean="0"/>
              <a:t>mart</a:t>
            </a:r>
            <a:r>
              <a:rPr lang="es-ES_tradnl" sz="2000" dirty="0" smtClean="0"/>
              <a:t>): </a:t>
            </a:r>
            <a:r>
              <a:rPr lang="tr-TR" sz="2000" dirty="0" smtClean="0"/>
              <a:t>İyi bir izin başvurusunun hazırlanması</a:t>
            </a:r>
            <a:endParaRPr lang="es-ES" sz="2000" dirty="0" smtClean="0"/>
          </a:p>
        </p:txBody>
      </p:sp>
      <p:sp>
        <p:nvSpPr>
          <p:cNvPr id="14" name="Text Box 6"/>
          <p:cNvSpPr txBox="1">
            <a:spLocks noChangeArrowheads="1"/>
          </p:cNvSpPr>
          <p:nvPr/>
        </p:nvSpPr>
        <p:spPr bwMode="auto">
          <a:xfrm>
            <a:off x="285720" y="4500570"/>
            <a:ext cx="4908716" cy="461665"/>
          </a:xfrm>
          <a:prstGeom prst="rect">
            <a:avLst/>
          </a:prstGeom>
          <a:noFill/>
          <a:ln w="9525">
            <a:noFill/>
            <a:miter lim="800000"/>
            <a:headEnd/>
            <a:tailEnd/>
          </a:ln>
        </p:spPr>
        <p:txBody>
          <a:bodyPr wrap="none">
            <a:spAutoFit/>
          </a:bodyPr>
          <a:lstStyle/>
          <a:p>
            <a:pPr>
              <a:buFont typeface="Wingdings" pitchFamily="2" charset="2"/>
              <a:buChar char="Ø"/>
            </a:pPr>
            <a:r>
              <a:rPr lang="es-ES" sz="2400" dirty="0"/>
              <a:t>  </a:t>
            </a:r>
            <a:r>
              <a:rPr lang="tr-TR" sz="2400" dirty="0" smtClean="0"/>
              <a:t>G</a:t>
            </a:r>
            <a:r>
              <a:rPr lang="es-ES_tradnl" sz="2400" dirty="0" smtClean="0"/>
              <a:t>1 </a:t>
            </a:r>
            <a:r>
              <a:rPr lang="tr-TR" sz="2400" dirty="0" smtClean="0"/>
              <a:t>öğretici</a:t>
            </a:r>
            <a:r>
              <a:rPr lang="es-ES_tradnl" sz="2400" dirty="0" smtClean="0"/>
              <a:t> , M2 &amp; M3 </a:t>
            </a:r>
            <a:r>
              <a:rPr lang="es-ES_tradnl" sz="2400" dirty="0" err="1" smtClean="0"/>
              <a:t>intera</a:t>
            </a:r>
            <a:r>
              <a:rPr lang="tr-TR" sz="2400" dirty="0" smtClean="0"/>
              <a:t>ktif</a:t>
            </a:r>
            <a:r>
              <a:rPr lang="es-ES_tradnl" sz="2400" dirty="0" smtClean="0"/>
              <a:t> </a:t>
            </a:r>
            <a:endParaRPr lang="es-ES" sz="2400" dirty="0" smtClean="0"/>
          </a:p>
        </p:txBody>
      </p:sp>
      <p:sp>
        <p:nvSpPr>
          <p:cNvPr id="16" name="Text Box 6"/>
          <p:cNvSpPr txBox="1">
            <a:spLocks noChangeArrowheads="1"/>
          </p:cNvSpPr>
          <p:nvPr/>
        </p:nvSpPr>
        <p:spPr bwMode="auto">
          <a:xfrm>
            <a:off x="904363" y="2038641"/>
            <a:ext cx="7214091" cy="400110"/>
          </a:xfrm>
          <a:prstGeom prst="rect">
            <a:avLst/>
          </a:prstGeom>
          <a:noFill/>
          <a:ln w="9525">
            <a:noFill/>
            <a:miter lim="800000"/>
            <a:headEnd/>
            <a:tailEnd/>
          </a:ln>
        </p:spPr>
        <p:txBody>
          <a:bodyPr wrap="none">
            <a:spAutoFit/>
          </a:bodyPr>
          <a:lstStyle/>
          <a:p>
            <a:pPr>
              <a:buFont typeface="Wingdings" pitchFamily="2" charset="2"/>
              <a:buChar char="ü"/>
            </a:pPr>
            <a:r>
              <a:rPr lang="es-ES" sz="2000" dirty="0"/>
              <a:t>  </a:t>
            </a:r>
            <a:r>
              <a:rPr lang="tr-TR" sz="2000" dirty="0" smtClean="0"/>
              <a:t>G</a:t>
            </a:r>
            <a:r>
              <a:rPr lang="es-ES_tradnl" sz="2000" dirty="0" smtClean="0"/>
              <a:t> 1 (6-8 </a:t>
            </a:r>
            <a:r>
              <a:rPr lang="tr-TR" sz="2000" dirty="0" smtClean="0"/>
              <a:t>kasım</a:t>
            </a:r>
            <a:r>
              <a:rPr lang="es-ES_tradnl" sz="2000" dirty="0" smtClean="0"/>
              <a:t>): </a:t>
            </a:r>
            <a:r>
              <a:rPr lang="tr-TR" sz="2000" dirty="0" smtClean="0"/>
              <a:t>giriş</a:t>
            </a:r>
            <a:r>
              <a:rPr lang="es-ES_tradnl" sz="2000" dirty="0" smtClean="0"/>
              <a:t>, mate</a:t>
            </a:r>
            <a:r>
              <a:rPr lang="tr-TR" sz="2000" dirty="0" smtClean="0"/>
              <a:t>ryaller</a:t>
            </a:r>
            <a:r>
              <a:rPr lang="es-ES_tradnl" sz="2000" dirty="0" smtClean="0"/>
              <a:t>, 2 &amp; 3</a:t>
            </a:r>
            <a:r>
              <a:rPr lang="tr-TR" sz="2000" dirty="0" smtClean="0"/>
              <a:t>. görevler için temel</a:t>
            </a:r>
            <a:endParaRPr lang="es-ES" sz="2000" dirty="0" smtClean="0"/>
          </a:p>
        </p:txBody>
      </p:sp>
      <p:sp>
        <p:nvSpPr>
          <p:cNvPr id="17" name="Text Box 6"/>
          <p:cNvSpPr txBox="1">
            <a:spLocks noChangeArrowheads="1"/>
          </p:cNvSpPr>
          <p:nvPr/>
        </p:nvSpPr>
        <p:spPr bwMode="auto">
          <a:xfrm>
            <a:off x="285720" y="1357298"/>
            <a:ext cx="1797287" cy="461665"/>
          </a:xfrm>
          <a:prstGeom prst="rect">
            <a:avLst/>
          </a:prstGeom>
          <a:noFill/>
          <a:ln w="9525">
            <a:noFill/>
            <a:miter lim="800000"/>
            <a:headEnd/>
            <a:tailEnd/>
          </a:ln>
        </p:spPr>
        <p:txBody>
          <a:bodyPr wrap="none">
            <a:spAutoFit/>
          </a:bodyPr>
          <a:lstStyle/>
          <a:p>
            <a:pPr>
              <a:buFont typeface="Wingdings" pitchFamily="2" charset="2"/>
              <a:buChar char="Ø"/>
            </a:pPr>
            <a:r>
              <a:rPr lang="es-ES" sz="2400" dirty="0"/>
              <a:t>  </a:t>
            </a:r>
            <a:r>
              <a:rPr lang="es-ES_tradnl" sz="2400" dirty="0" smtClean="0"/>
              <a:t>3 </a:t>
            </a:r>
            <a:r>
              <a:rPr lang="tr-TR" sz="2400" dirty="0" smtClean="0"/>
              <a:t>görev</a:t>
            </a:r>
            <a:r>
              <a:rPr lang="es-ES_tradnl" sz="2400" dirty="0" smtClean="0"/>
              <a:t>: </a:t>
            </a:r>
            <a:endParaRPr lang="es-ES" sz="2400" dirty="0" smtClean="0"/>
          </a:p>
        </p:txBody>
      </p:sp>
      <p:sp>
        <p:nvSpPr>
          <p:cNvPr id="19" name="Rectangle 7"/>
          <p:cNvSpPr>
            <a:spLocks noChangeArrowheads="1"/>
          </p:cNvSpPr>
          <p:nvPr/>
        </p:nvSpPr>
        <p:spPr bwMode="auto">
          <a:xfrm>
            <a:off x="2143125" y="384175"/>
            <a:ext cx="5072081" cy="459485"/>
          </a:xfrm>
          <a:prstGeom prst="rect">
            <a:avLst/>
          </a:prstGeom>
          <a:noFill/>
          <a:ln w="9525">
            <a:noFill/>
            <a:miter lim="800000"/>
            <a:headEnd/>
            <a:tailEnd/>
          </a:ln>
        </p:spPr>
        <p:txBody>
          <a:bodyPr wrap="square" anchor="ctr">
            <a:spAutoFit/>
          </a:bodyPr>
          <a:lstStyle/>
          <a:p>
            <a:pPr algn="ctr">
              <a:lnSpc>
                <a:spcPts val="2800"/>
              </a:lnSpc>
            </a:pPr>
            <a:r>
              <a:rPr lang="tr-TR" sz="2800" dirty="0" smtClean="0">
                <a:solidFill>
                  <a:schemeClr val="bg1"/>
                </a:solidFill>
                <a:latin typeface="Book Antiqua" pitchFamily="18" charset="0"/>
              </a:rPr>
              <a:t>Eğitim</a:t>
            </a:r>
            <a:r>
              <a:rPr lang="en-GB" sz="2800" dirty="0" smtClean="0">
                <a:solidFill>
                  <a:schemeClr val="bg1"/>
                </a:solidFill>
                <a:latin typeface="Book Antiqua" pitchFamily="18" charset="0"/>
              </a:rPr>
              <a:t> </a:t>
            </a:r>
            <a:r>
              <a:rPr lang="en-GB" sz="2800" dirty="0" err="1" smtClean="0">
                <a:solidFill>
                  <a:schemeClr val="bg1"/>
                </a:solidFill>
                <a:latin typeface="Book Antiqua" pitchFamily="18" charset="0"/>
              </a:rPr>
              <a:t>prog</a:t>
            </a:r>
            <a:r>
              <a:rPr lang="tr-TR" sz="2800" dirty="0" smtClean="0">
                <a:solidFill>
                  <a:schemeClr val="bg1"/>
                </a:solidFill>
                <a:latin typeface="Book Antiqua" pitchFamily="18" charset="0"/>
              </a:rPr>
              <a:t>ramı</a:t>
            </a:r>
            <a:endParaRPr lang="en-GB" sz="2800" dirty="0">
              <a:solidFill>
                <a:schemeClr val="bg1"/>
              </a:solidFill>
              <a:latin typeface="Book Antiqu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ox(in)">
                                      <p:cBhvr>
                                        <p:cTn id="7" dur="500"/>
                                        <p:tgtEl>
                                          <p:spTgt spid="17"/>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ox(in)">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ox(in)">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ox(in)">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box(in)">
                                      <p:cBhvr>
                                        <p:cTn id="2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14" grpId="0"/>
      <p:bldP spid="16"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14 Grupo"/>
          <p:cNvGrpSpPr>
            <a:grpSpLocks/>
          </p:cNvGrpSpPr>
          <p:nvPr/>
        </p:nvGrpSpPr>
        <p:grpSpPr bwMode="auto">
          <a:xfrm>
            <a:off x="7437439" y="357189"/>
            <a:ext cx="1420812" cy="500062"/>
            <a:chOff x="6286512" y="285728"/>
            <a:chExt cx="2493060" cy="790573"/>
          </a:xfrm>
        </p:grpSpPr>
        <p:pic>
          <p:nvPicPr>
            <p:cNvPr id="3082"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3083"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3077"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1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sp>
        <p:nvSpPr>
          <p:cNvPr id="15" name="AutoShape 5"/>
          <p:cNvSpPr>
            <a:spLocks noChangeArrowheads="1"/>
          </p:cNvSpPr>
          <p:nvPr/>
        </p:nvSpPr>
        <p:spPr bwMode="auto">
          <a:xfrm>
            <a:off x="2143108" y="190500"/>
            <a:ext cx="5091131" cy="80960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9" name="Text Box 6"/>
          <p:cNvSpPr txBox="1">
            <a:spLocks noChangeArrowheads="1"/>
          </p:cNvSpPr>
          <p:nvPr/>
        </p:nvSpPr>
        <p:spPr bwMode="auto">
          <a:xfrm>
            <a:off x="761487" y="3301835"/>
            <a:ext cx="8488478" cy="707886"/>
          </a:xfrm>
          <a:prstGeom prst="rect">
            <a:avLst/>
          </a:prstGeom>
          <a:noFill/>
          <a:ln w="9525">
            <a:noFill/>
            <a:miter lim="800000"/>
            <a:headEnd/>
            <a:tailEnd/>
          </a:ln>
        </p:spPr>
        <p:txBody>
          <a:bodyPr wrap="none">
            <a:spAutoFit/>
          </a:bodyPr>
          <a:lstStyle/>
          <a:p>
            <a:pPr>
              <a:buFont typeface="Wingdings" pitchFamily="2" charset="2"/>
              <a:buChar char="ü"/>
            </a:pPr>
            <a:r>
              <a:rPr lang="es-ES" sz="2000" dirty="0"/>
              <a:t>  </a:t>
            </a:r>
            <a:r>
              <a:rPr lang="tr-TR" sz="2000" dirty="0" smtClean="0"/>
              <a:t>Asil Çelik tesis ziyareti</a:t>
            </a:r>
            <a:r>
              <a:rPr lang="es-ES_tradnl" sz="2000" dirty="0" smtClean="0"/>
              <a:t>, </a:t>
            </a:r>
            <a:r>
              <a:rPr lang="tr-TR" sz="2000" dirty="0" smtClean="0"/>
              <a:t>iznin hangi bölümlerinin tamamlanabileceğinin</a:t>
            </a:r>
          </a:p>
          <a:p>
            <a:r>
              <a:rPr lang="tr-TR" sz="2000" dirty="0" smtClean="0"/>
              <a:t>     / tamamlanamayacağının gözlemlenmesi</a:t>
            </a:r>
            <a:endParaRPr lang="es-ES" sz="2000" dirty="0" smtClean="0"/>
          </a:p>
        </p:txBody>
      </p:sp>
      <p:sp>
        <p:nvSpPr>
          <p:cNvPr id="12" name="Text Box 6"/>
          <p:cNvSpPr txBox="1">
            <a:spLocks noChangeArrowheads="1"/>
          </p:cNvSpPr>
          <p:nvPr/>
        </p:nvSpPr>
        <p:spPr bwMode="auto">
          <a:xfrm>
            <a:off x="1730386" y="5814972"/>
            <a:ext cx="6340197" cy="400110"/>
          </a:xfrm>
          <a:prstGeom prst="rect">
            <a:avLst/>
          </a:prstGeom>
          <a:noFill/>
          <a:ln w="9525">
            <a:noFill/>
            <a:miter lim="800000"/>
            <a:headEnd/>
            <a:tailEnd/>
          </a:ln>
        </p:spPr>
        <p:txBody>
          <a:bodyPr wrap="none">
            <a:spAutoFit/>
          </a:bodyPr>
          <a:lstStyle/>
          <a:p>
            <a:pPr>
              <a:buFont typeface="Wingdings" pitchFamily="2" charset="2"/>
              <a:buChar char="§"/>
            </a:pPr>
            <a:r>
              <a:rPr lang="es-ES_tradnl" sz="2000" dirty="0" smtClean="0"/>
              <a:t> </a:t>
            </a:r>
            <a:r>
              <a:rPr lang="tr-TR" sz="2000" dirty="0" smtClean="0"/>
              <a:t>2. Görev için materyallerin hazırlanmaya başlanması</a:t>
            </a:r>
            <a:endParaRPr lang="es-ES" sz="2000" dirty="0" smtClean="0"/>
          </a:p>
        </p:txBody>
      </p:sp>
      <p:sp>
        <p:nvSpPr>
          <p:cNvPr id="13" name="Text Box 6"/>
          <p:cNvSpPr txBox="1">
            <a:spLocks noChangeArrowheads="1"/>
          </p:cNvSpPr>
          <p:nvPr/>
        </p:nvSpPr>
        <p:spPr bwMode="auto">
          <a:xfrm>
            <a:off x="761487" y="2653010"/>
            <a:ext cx="8275279" cy="400110"/>
          </a:xfrm>
          <a:prstGeom prst="rect">
            <a:avLst/>
          </a:prstGeom>
          <a:noFill/>
          <a:ln w="9525">
            <a:noFill/>
            <a:miter lim="800000"/>
            <a:headEnd/>
            <a:tailEnd/>
          </a:ln>
        </p:spPr>
        <p:txBody>
          <a:bodyPr wrap="none">
            <a:spAutoFit/>
          </a:bodyPr>
          <a:lstStyle/>
          <a:p>
            <a:pPr>
              <a:buFont typeface="Wingdings" pitchFamily="2" charset="2"/>
              <a:buChar char="ü"/>
            </a:pPr>
            <a:r>
              <a:rPr lang="es-ES" sz="2000" dirty="0"/>
              <a:t>  </a:t>
            </a:r>
            <a:r>
              <a:rPr lang="tr-TR" sz="2000" dirty="0" smtClean="0"/>
              <a:t>Referans materyallerin tartışılması</a:t>
            </a:r>
            <a:r>
              <a:rPr lang="es-ES_tradnl" sz="2000" dirty="0" smtClean="0"/>
              <a:t> (</a:t>
            </a:r>
            <a:r>
              <a:rPr lang="tr-TR" sz="2000" dirty="0" smtClean="0"/>
              <a:t>yönetmelik</a:t>
            </a:r>
            <a:r>
              <a:rPr lang="es-ES_tradnl" sz="2000" dirty="0" smtClean="0"/>
              <a:t>, </a:t>
            </a:r>
            <a:r>
              <a:rPr lang="tr-TR" sz="2000" dirty="0" smtClean="0"/>
              <a:t>kılavuzlar</a:t>
            </a:r>
            <a:r>
              <a:rPr lang="es-ES_tradnl" sz="2000" dirty="0" smtClean="0"/>
              <a:t>, BREF</a:t>
            </a:r>
            <a:r>
              <a:rPr lang="tr-TR" sz="2000" dirty="0" smtClean="0"/>
              <a:t>’ler</a:t>
            </a:r>
            <a:r>
              <a:rPr lang="es-ES_tradnl" sz="2000" dirty="0" smtClean="0"/>
              <a:t>)</a:t>
            </a:r>
            <a:endParaRPr lang="es-ES" sz="2000" dirty="0" smtClean="0"/>
          </a:p>
        </p:txBody>
      </p:sp>
      <p:sp>
        <p:nvSpPr>
          <p:cNvPr id="14" name="Text Box 6"/>
          <p:cNvSpPr txBox="1">
            <a:spLocks noChangeArrowheads="1"/>
          </p:cNvSpPr>
          <p:nvPr/>
        </p:nvSpPr>
        <p:spPr bwMode="auto">
          <a:xfrm>
            <a:off x="142844" y="1357298"/>
            <a:ext cx="4128053" cy="461665"/>
          </a:xfrm>
          <a:prstGeom prst="rect">
            <a:avLst/>
          </a:prstGeom>
          <a:noFill/>
          <a:ln w="9525">
            <a:noFill/>
            <a:miter lim="800000"/>
            <a:headEnd/>
            <a:tailEnd/>
          </a:ln>
        </p:spPr>
        <p:txBody>
          <a:bodyPr wrap="none">
            <a:spAutoFit/>
          </a:bodyPr>
          <a:lstStyle/>
          <a:p>
            <a:pPr>
              <a:buFont typeface="Wingdings" pitchFamily="2" charset="2"/>
              <a:buChar char="Ø"/>
            </a:pPr>
            <a:r>
              <a:rPr lang="es-ES" sz="2400"/>
              <a:t> </a:t>
            </a:r>
            <a:r>
              <a:rPr lang="es-ES_tradnl" sz="2400" smtClean="0"/>
              <a:t>1</a:t>
            </a:r>
            <a:r>
              <a:rPr lang="tr-TR" sz="2400" smtClean="0"/>
              <a:t>. Misyonla ilgili hedefler</a:t>
            </a:r>
            <a:r>
              <a:rPr lang="es-ES_tradnl" sz="2400" smtClean="0"/>
              <a:t>: </a:t>
            </a:r>
            <a:endParaRPr lang="es-ES" sz="2400" dirty="0" smtClean="0"/>
          </a:p>
        </p:txBody>
      </p:sp>
      <p:sp>
        <p:nvSpPr>
          <p:cNvPr id="16" name="Text Box 6"/>
          <p:cNvSpPr txBox="1">
            <a:spLocks noChangeArrowheads="1"/>
          </p:cNvSpPr>
          <p:nvPr/>
        </p:nvSpPr>
        <p:spPr bwMode="auto">
          <a:xfrm>
            <a:off x="761487" y="2010068"/>
            <a:ext cx="4001416" cy="400110"/>
          </a:xfrm>
          <a:prstGeom prst="rect">
            <a:avLst/>
          </a:prstGeom>
          <a:noFill/>
          <a:ln w="9525">
            <a:noFill/>
            <a:miter lim="800000"/>
            <a:headEnd/>
            <a:tailEnd/>
          </a:ln>
        </p:spPr>
        <p:txBody>
          <a:bodyPr wrap="none">
            <a:spAutoFit/>
          </a:bodyPr>
          <a:lstStyle/>
          <a:p>
            <a:pPr>
              <a:buFont typeface="Wingdings" pitchFamily="2" charset="2"/>
              <a:buChar char="ü"/>
            </a:pPr>
            <a:r>
              <a:rPr lang="es-ES" sz="2000" dirty="0"/>
              <a:t>  </a:t>
            </a:r>
            <a:r>
              <a:rPr lang="tr-TR" sz="2000" dirty="0" smtClean="0"/>
              <a:t>Eğitim programının anlatılması</a:t>
            </a:r>
            <a:endParaRPr lang="es-ES" sz="2000" dirty="0" smtClean="0"/>
          </a:p>
        </p:txBody>
      </p:sp>
      <p:sp>
        <p:nvSpPr>
          <p:cNvPr id="17" name="Text Box 6"/>
          <p:cNvSpPr txBox="1">
            <a:spLocks noChangeArrowheads="1"/>
          </p:cNvSpPr>
          <p:nvPr/>
        </p:nvSpPr>
        <p:spPr bwMode="auto">
          <a:xfrm>
            <a:off x="761487" y="3955602"/>
            <a:ext cx="6003567" cy="400110"/>
          </a:xfrm>
          <a:prstGeom prst="rect">
            <a:avLst/>
          </a:prstGeom>
          <a:noFill/>
          <a:ln w="9525">
            <a:noFill/>
            <a:miter lim="800000"/>
            <a:headEnd/>
            <a:tailEnd/>
          </a:ln>
        </p:spPr>
        <p:txBody>
          <a:bodyPr wrap="none">
            <a:spAutoFit/>
          </a:bodyPr>
          <a:lstStyle/>
          <a:p>
            <a:pPr>
              <a:buFont typeface="Wingdings" pitchFamily="2" charset="2"/>
              <a:buChar char="ü"/>
            </a:pPr>
            <a:r>
              <a:rPr lang="es-ES_tradnl" sz="2000" dirty="0" smtClean="0"/>
              <a:t>  </a:t>
            </a:r>
            <a:r>
              <a:rPr lang="tr-TR" sz="2000" dirty="0" smtClean="0"/>
              <a:t>İzin başvuru içeriğinin birlikte gözden geçirilmesi</a:t>
            </a:r>
            <a:endParaRPr lang="es-ES" sz="2000" dirty="0" smtClean="0"/>
          </a:p>
        </p:txBody>
      </p:sp>
      <p:sp>
        <p:nvSpPr>
          <p:cNvPr id="19" name="Text Box 6"/>
          <p:cNvSpPr txBox="1">
            <a:spLocks noChangeArrowheads="1"/>
          </p:cNvSpPr>
          <p:nvPr/>
        </p:nvSpPr>
        <p:spPr bwMode="auto">
          <a:xfrm>
            <a:off x="1730386" y="5172030"/>
            <a:ext cx="5447325" cy="400110"/>
          </a:xfrm>
          <a:prstGeom prst="rect">
            <a:avLst/>
          </a:prstGeom>
          <a:noFill/>
          <a:ln w="9525">
            <a:noFill/>
            <a:miter lim="800000"/>
            <a:headEnd/>
            <a:tailEnd/>
          </a:ln>
        </p:spPr>
        <p:txBody>
          <a:bodyPr wrap="none">
            <a:spAutoFit/>
          </a:bodyPr>
          <a:lstStyle/>
          <a:p>
            <a:pPr>
              <a:buFont typeface="Wingdings" pitchFamily="2" charset="2"/>
              <a:buChar char="§"/>
            </a:pPr>
            <a:r>
              <a:rPr lang="es-ES_tradnl" sz="2000" dirty="0" smtClean="0"/>
              <a:t>  </a:t>
            </a:r>
            <a:r>
              <a:rPr lang="tr-TR" sz="2000" dirty="0" smtClean="0"/>
              <a:t>2. Görevin hedefleri </a:t>
            </a:r>
            <a:r>
              <a:rPr lang="es-ES_tradnl" sz="2000" dirty="0" smtClean="0"/>
              <a:t>&amp; </a:t>
            </a:r>
            <a:r>
              <a:rPr lang="tr-TR" sz="2000" dirty="0" smtClean="0"/>
              <a:t>içeriğinin belirlenmesi</a:t>
            </a:r>
            <a:endParaRPr lang="es-ES" sz="2000" dirty="0" smtClean="0"/>
          </a:p>
        </p:txBody>
      </p:sp>
      <p:sp>
        <p:nvSpPr>
          <p:cNvPr id="21" name="Text Box 6"/>
          <p:cNvSpPr txBox="1">
            <a:spLocks noChangeArrowheads="1"/>
          </p:cNvSpPr>
          <p:nvPr/>
        </p:nvSpPr>
        <p:spPr bwMode="auto">
          <a:xfrm>
            <a:off x="761487" y="4627680"/>
            <a:ext cx="2052421" cy="400110"/>
          </a:xfrm>
          <a:prstGeom prst="rect">
            <a:avLst/>
          </a:prstGeom>
          <a:noFill/>
          <a:ln w="9525">
            <a:noFill/>
            <a:miter lim="800000"/>
            <a:headEnd/>
            <a:tailEnd/>
          </a:ln>
        </p:spPr>
        <p:txBody>
          <a:bodyPr wrap="none">
            <a:spAutoFit/>
          </a:bodyPr>
          <a:lstStyle/>
          <a:p>
            <a:pPr>
              <a:buFont typeface="Wingdings" pitchFamily="2" charset="2"/>
              <a:buChar char="ü"/>
            </a:pPr>
            <a:r>
              <a:rPr lang="es-ES_tradnl" sz="2000" dirty="0" smtClean="0"/>
              <a:t> </a:t>
            </a:r>
            <a:r>
              <a:rPr lang="tr-TR" sz="2000" dirty="0" smtClean="0"/>
              <a:t>AB</a:t>
            </a:r>
            <a:r>
              <a:rPr lang="es-ES_tradnl" sz="2000" dirty="0" smtClean="0"/>
              <a:t> </a:t>
            </a:r>
            <a:r>
              <a:rPr lang="tr-TR" sz="2000" dirty="0" smtClean="0"/>
              <a:t>uzmanları</a:t>
            </a:r>
            <a:r>
              <a:rPr lang="es-ES_tradnl" sz="2000" dirty="0" smtClean="0"/>
              <a:t>:</a:t>
            </a:r>
            <a:endParaRPr lang="es-ES" sz="2000" dirty="0" smtClean="0"/>
          </a:p>
        </p:txBody>
      </p:sp>
      <p:sp>
        <p:nvSpPr>
          <p:cNvPr id="22" name="Rectangle 7"/>
          <p:cNvSpPr>
            <a:spLocks noChangeArrowheads="1"/>
          </p:cNvSpPr>
          <p:nvPr/>
        </p:nvSpPr>
        <p:spPr bwMode="auto">
          <a:xfrm>
            <a:off x="2143125" y="384175"/>
            <a:ext cx="5072081" cy="459485"/>
          </a:xfrm>
          <a:prstGeom prst="rect">
            <a:avLst/>
          </a:prstGeom>
          <a:noFill/>
          <a:ln w="9525">
            <a:noFill/>
            <a:miter lim="800000"/>
            <a:headEnd/>
            <a:tailEnd/>
          </a:ln>
        </p:spPr>
        <p:txBody>
          <a:bodyPr wrap="square" anchor="ctr">
            <a:spAutoFit/>
          </a:bodyPr>
          <a:lstStyle/>
          <a:p>
            <a:pPr algn="ctr">
              <a:lnSpc>
                <a:spcPts val="2800"/>
              </a:lnSpc>
            </a:pPr>
            <a:r>
              <a:rPr lang="tr-TR" sz="2800" dirty="0" smtClean="0">
                <a:solidFill>
                  <a:schemeClr val="bg1"/>
                </a:solidFill>
                <a:latin typeface="Book Antiqua" pitchFamily="18" charset="0"/>
              </a:rPr>
              <a:t>Eğitim</a:t>
            </a:r>
            <a:r>
              <a:rPr lang="en-GB" sz="2800" dirty="0" smtClean="0">
                <a:solidFill>
                  <a:schemeClr val="bg1"/>
                </a:solidFill>
                <a:latin typeface="Book Antiqua" pitchFamily="18" charset="0"/>
              </a:rPr>
              <a:t> </a:t>
            </a:r>
            <a:r>
              <a:rPr lang="en-GB" sz="2800" dirty="0" err="1" smtClean="0">
                <a:solidFill>
                  <a:schemeClr val="bg1"/>
                </a:solidFill>
                <a:latin typeface="Book Antiqua" pitchFamily="18" charset="0"/>
              </a:rPr>
              <a:t>prog</a:t>
            </a:r>
            <a:r>
              <a:rPr lang="tr-TR" sz="2800" dirty="0" smtClean="0">
                <a:solidFill>
                  <a:schemeClr val="bg1"/>
                </a:solidFill>
                <a:latin typeface="Book Antiqua" pitchFamily="18" charset="0"/>
              </a:rPr>
              <a:t>ramı</a:t>
            </a:r>
            <a:endParaRPr lang="en-GB" sz="2800" dirty="0">
              <a:solidFill>
                <a:schemeClr val="bg1"/>
              </a:solidFill>
              <a:latin typeface="Book Antiqu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ox(i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ox(in)">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ox(in)">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ox(in)">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ox(in)">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box(in)">
                                      <p:cBhvr>
                                        <p:cTn id="32" dur="500"/>
                                        <p:tgtEl>
                                          <p:spTgt spid="21"/>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ox(in)">
                                      <p:cBhvr>
                                        <p:cTn id="37" dur="500"/>
                                        <p:tgtEl>
                                          <p:spTgt spid="19"/>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ox(in)">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3" grpId="0"/>
      <p:bldP spid="14" grpId="0"/>
      <p:bldP spid="16" grpId="0"/>
      <p:bldP spid="17" grpId="0"/>
      <p:bldP spid="19"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14 Grupo"/>
          <p:cNvGrpSpPr>
            <a:grpSpLocks/>
          </p:cNvGrpSpPr>
          <p:nvPr/>
        </p:nvGrpSpPr>
        <p:grpSpPr bwMode="auto">
          <a:xfrm>
            <a:off x="7437439" y="357189"/>
            <a:ext cx="1420812" cy="500062"/>
            <a:chOff x="6286512" y="285728"/>
            <a:chExt cx="2493060" cy="790573"/>
          </a:xfrm>
        </p:grpSpPr>
        <p:pic>
          <p:nvPicPr>
            <p:cNvPr id="3082"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3083"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3077"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1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sp>
        <p:nvSpPr>
          <p:cNvPr id="15" name="AutoShape 5"/>
          <p:cNvSpPr>
            <a:spLocks noChangeArrowheads="1"/>
          </p:cNvSpPr>
          <p:nvPr/>
        </p:nvSpPr>
        <p:spPr bwMode="auto">
          <a:xfrm>
            <a:off x="2143108" y="190500"/>
            <a:ext cx="5091131" cy="80960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9" name="Text Box 6"/>
          <p:cNvSpPr txBox="1">
            <a:spLocks noChangeArrowheads="1"/>
          </p:cNvSpPr>
          <p:nvPr/>
        </p:nvSpPr>
        <p:spPr bwMode="auto">
          <a:xfrm>
            <a:off x="761487" y="3792073"/>
            <a:ext cx="4719562" cy="400110"/>
          </a:xfrm>
          <a:prstGeom prst="rect">
            <a:avLst/>
          </a:prstGeom>
          <a:noFill/>
          <a:ln w="9525">
            <a:noFill/>
            <a:miter lim="800000"/>
            <a:headEnd/>
            <a:tailEnd/>
          </a:ln>
        </p:spPr>
        <p:txBody>
          <a:bodyPr wrap="none">
            <a:spAutoFit/>
          </a:bodyPr>
          <a:lstStyle/>
          <a:p>
            <a:pPr>
              <a:buFont typeface="Wingdings" pitchFamily="2" charset="2"/>
              <a:buChar char="ü"/>
            </a:pPr>
            <a:r>
              <a:rPr lang="es-ES" sz="2000" dirty="0"/>
              <a:t>  </a:t>
            </a:r>
            <a:r>
              <a:rPr lang="tr-TR" sz="2000" dirty="0" smtClean="0"/>
              <a:t>İzin başvuru örneklerinin kullanılması</a:t>
            </a:r>
            <a:endParaRPr lang="es-ES" sz="2000" dirty="0" smtClean="0"/>
          </a:p>
        </p:txBody>
      </p:sp>
      <p:sp>
        <p:nvSpPr>
          <p:cNvPr id="13" name="Text Box 6"/>
          <p:cNvSpPr txBox="1">
            <a:spLocks noChangeArrowheads="1"/>
          </p:cNvSpPr>
          <p:nvPr/>
        </p:nvSpPr>
        <p:spPr bwMode="auto">
          <a:xfrm>
            <a:off x="761487" y="3143248"/>
            <a:ext cx="4455066" cy="400110"/>
          </a:xfrm>
          <a:prstGeom prst="rect">
            <a:avLst/>
          </a:prstGeom>
          <a:noFill/>
          <a:ln w="9525">
            <a:noFill/>
            <a:miter lim="800000"/>
            <a:headEnd/>
            <a:tailEnd/>
          </a:ln>
        </p:spPr>
        <p:txBody>
          <a:bodyPr wrap="none">
            <a:spAutoFit/>
          </a:bodyPr>
          <a:lstStyle/>
          <a:p>
            <a:pPr>
              <a:buFont typeface="Wingdings" pitchFamily="2" charset="2"/>
              <a:buChar char="ü"/>
            </a:pPr>
            <a:r>
              <a:rPr lang="es-ES" sz="2000" dirty="0"/>
              <a:t>  </a:t>
            </a:r>
            <a:r>
              <a:rPr lang="es-ES_tradnl" sz="2000" dirty="0" err="1" smtClean="0"/>
              <a:t>Intera</a:t>
            </a:r>
            <a:r>
              <a:rPr lang="tr-TR" sz="2000" dirty="0" smtClean="0"/>
              <a:t>ktif</a:t>
            </a:r>
            <a:r>
              <a:rPr lang="es-ES_tradnl" sz="2000" dirty="0" smtClean="0"/>
              <a:t>, </a:t>
            </a:r>
            <a:r>
              <a:rPr lang="tr-TR" sz="2000" dirty="0" smtClean="0"/>
              <a:t>egzersizler</a:t>
            </a:r>
            <a:r>
              <a:rPr lang="es-ES_tradnl" sz="2000" dirty="0" smtClean="0"/>
              <a:t> &amp; </a:t>
            </a:r>
            <a:r>
              <a:rPr lang="tr-TR" sz="2000" dirty="0" smtClean="0"/>
              <a:t>tartışma ile</a:t>
            </a:r>
            <a:endParaRPr lang="es-ES" sz="2000" dirty="0" smtClean="0"/>
          </a:p>
        </p:txBody>
      </p:sp>
      <p:sp>
        <p:nvSpPr>
          <p:cNvPr id="14" name="Text Box 6"/>
          <p:cNvSpPr txBox="1">
            <a:spLocks noChangeArrowheads="1"/>
          </p:cNvSpPr>
          <p:nvPr/>
        </p:nvSpPr>
        <p:spPr bwMode="auto">
          <a:xfrm>
            <a:off x="142844" y="2467269"/>
            <a:ext cx="1625766" cy="461665"/>
          </a:xfrm>
          <a:prstGeom prst="rect">
            <a:avLst/>
          </a:prstGeom>
          <a:noFill/>
          <a:ln w="9525">
            <a:noFill/>
            <a:miter lim="800000"/>
            <a:headEnd/>
            <a:tailEnd/>
          </a:ln>
        </p:spPr>
        <p:txBody>
          <a:bodyPr wrap="none">
            <a:spAutoFit/>
          </a:bodyPr>
          <a:lstStyle/>
          <a:p>
            <a:pPr>
              <a:buFont typeface="Wingdings" pitchFamily="2" charset="2"/>
              <a:buChar char="Ø"/>
            </a:pPr>
            <a:r>
              <a:rPr lang="es-ES" sz="2400" dirty="0"/>
              <a:t>  </a:t>
            </a:r>
            <a:r>
              <a:rPr lang="es-ES_tradnl" sz="2400" dirty="0" smtClean="0"/>
              <a:t>Me</a:t>
            </a:r>
            <a:r>
              <a:rPr lang="tr-TR" sz="2400" dirty="0" smtClean="0"/>
              <a:t>tod</a:t>
            </a:r>
            <a:r>
              <a:rPr lang="es-ES_tradnl" sz="2400" dirty="0" smtClean="0"/>
              <a:t>: </a:t>
            </a:r>
            <a:endParaRPr lang="es-ES" sz="2400" dirty="0" smtClean="0"/>
          </a:p>
        </p:txBody>
      </p:sp>
      <p:sp>
        <p:nvSpPr>
          <p:cNvPr id="16" name="Text Box 6"/>
          <p:cNvSpPr txBox="1">
            <a:spLocks noChangeArrowheads="1"/>
          </p:cNvSpPr>
          <p:nvPr/>
        </p:nvSpPr>
        <p:spPr bwMode="auto">
          <a:xfrm>
            <a:off x="761487" y="1895765"/>
            <a:ext cx="5333511" cy="400110"/>
          </a:xfrm>
          <a:prstGeom prst="rect">
            <a:avLst/>
          </a:prstGeom>
          <a:noFill/>
          <a:ln w="9525">
            <a:noFill/>
            <a:miter lim="800000"/>
            <a:headEnd/>
            <a:tailEnd/>
          </a:ln>
        </p:spPr>
        <p:txBody>
          <a:bodyPr wrap="none">
            <a:spAutoFit/>
          </a:bodyPr>
          <a:lstStyle/>
          <a:p>
            <a:pPr>
              <a:buFont typeface="Wingdings" pitchFamily="2" charset="2"/>
              <a:buChar char="ü"/>
            </a:pPr>
            <a:r>
              <a:rPr lang="es-ES" sz="2000" dirty="0"/>
              <a:t>  </a:t>
            </a:r>
            <a:r>
              <a:rPr lang="tr-TR" sz="2000" dirty="0" smtClean="0"/>
              <a:t>İzin başvurularının kalitesinin iyileştirilmesi</a:t>
            </a:r>
            <a:endParaRPr lang="es-ES" sz="2000" dirty="0" smtClean="0"/>
          </a:p>
        </p:txBody>
      </p:sp>
      <p:sp>
        <p:nvSpPr>
          <p:cNvPr id="17" name="Text Box 6"/>
          <p:cNvSpPr txBox="1">
            <a:spLocks noChangeArrowheads="1"/>
          </p:cNvSpPr>
          <p:nvPr/>
        </p:nvSpPr>
        <p:spPr bwMode="auto">
          <a:xfrm>
            <a:off x="761487" y="4445840"/>
            <a:ext cx="6702732" cy="400110"/>
          </a:xfrm>
          <a:prstGeom prst="rect">
            <a:avLst/>
          </a:prstGeom>
          <a:noFill/>
          <a:ln w="9525">
            <a:noFill/>
            <a:miter lim="800000"/>
            <a:headEnd/>
            <a:tailEnd/>
          </a:ln>
        </p:spPr>
        <p:txBody>
          <a:bodyPr wrap="none">
            <a:spAutoFit/>
          </a:bodyPr>
          <a:lstStyle/>
          <a:p>
            <a:pPr>
              <a:buFont typeface="Wingdings" pitchFamily="2" charset="2"/>
              <a:buChar char="ü"/>
            </a:pPr>
            <a:r>
              <a:rPr lang="es-ES_tradnl" sz="2000" dirty="0" smtClean="0"/>
              <a:t>  </a:t>
            </a:r>
            <a:r>
              <a:rPr lang="tr-TR" sz="2000" dirty="0" smtClean="0"/>
              <a:t>Pilot tesis ve AB’deki bazı tesislerin özelliklerine dayalı</a:t>
            </a:r>
            <a:endParaRPr lang="es-ES" sz="2000" dirty="0" smtClean="0"/>
          </a:p>
        </p:txBody>
      </p:sp>
      <p:sp>
        <p:nvSpPr>
          <p:cNvPr id="19" name="Text Box 6"/>
          <p:cNvSpPr txBox="1">
            <a:spLocks noChangeArrowheads="1"/>
          </p:cNvSpPr>
          <p:nvPr/>
        </p:nvSpPr>
        <p:spPr bwMode="auto">
          <a:xfrm>
            <a:off x="761487" y="5117918"/>
            <a:ext cx="6337632" cy="400110"/>
          </a:xfrm>
          <a:prstGeom prst="rect">
            <a:avLst/>
          </a:prstGeom>
          <a:noFill/>
          <a:ln w="9525">
            <a:noFill/>
            <a:miter lim="800000"/>
            <a:headEnd/>
            <a:tailEnd/>
          </a:ln>
        </p:spPr>
        <p:txBody>
          <a:bodyPr wrap="none">
            <a:spAutoFit/>
          </a:bodyPr>
          <a:lstStyle/>
          <a:p>
            <a:pPr>
              <a:buFont typeface="Wingdings" pitchFamily="2" charset="2"/>
              <a:buChar char="ü"/>
            </a:pPr>
            <a:r>
              <a:rPr lang="es-ES_tradnl" sz="2000" dirty="0" smtClean="0"/>
              <a:t>  </a:t>
            </a:r>
            <a:r>
              <a:rPr lang="tr-TR" sz="2000" dirty="0" smtClean="0"/>
              <a:t>Tamamlanmış bir izin başvurusu örneği sağlanacak</a:t>
            </a:r>
            <a:endParaRPr lang="es-ES" sz="2000" dirty="0" smtClean="0"/>
          </a:p>
        </p:txBody>
      </p:sp>
      <p:sp>
        <p:nvSpPr>
          <p:cNvPr id="21" name="Text Box 6"/>
          <p:cNvSpPr txBox="1">
            <a:spLocks noChangeArrowheads="1"/>
          </p:cNvSpPr>
          <p:nvPr/>
        </p:nvSpPr>
        <p:spPr bwMode="auto">
          <a:xfrm>
            <a:off x="142844" y="1285860"/>
            <a:ext cx="3700052" cy="461665"/>
          </a:xfrm>
          <a:prstGeom prst="rect">
            <a:avLst/>
          </a:prstGeom>
          <a:noFill/>
          <a:ln w="9525">
            <a:noFill/>
            <a:miter lim="800000"/>
            <a:headEnd/>
            <a:tailEnd/>
          </a:ln>
        </p:spPr>
        <p:txBody>
          <a:bodyPr wrap="none">
            <a:spAutoFit/>
          </a:bodyPr>
          <a:lstStyle/>
          <a:p>
            <a:pPr>
              <a:buFont typeface="Wingdings" pitchFamily="2" charset="2"/>
              <a:buChar char="Ø"/>
            </a:pPr>
            <a:r>
              <a:rPr lang="es-ES" sz="2400"/>
              <a:t> </a:t>
            </a:r>
            <a:r>
              <a:rPr lang="tr-TR" sz="2400" smtClean="0"/>
              <a:t>2. Misyonla ilgili hedef</a:t>
            </a:r>
            <a:r>
              <a:rPr lang="es-ES_tradnl" sz="2400" smtClean="0"/>
              <a:t>: </a:t>
            </a:r>
            <a:endParaRPr lang="es-ES" sz="2400" dirty="0" smtClean="0"/>
          </a:p>
        </p:txBody>
      </p:sp>
      <p:sp>
        <p:nvSpPr>
          <p:cNvPr id="22" name="Rectangle 7"/>
          <p:cNvSpPr>
            <a:spLocks noChangeArrowheads="1"/>
          </p:cNvSpPr>
          <p:nvPr/>
        </p:nvSpPr>
        <p:spPr bwMode="auto">
          <a:xfrm>
            <a:off x="2143125" y="384175"/>
            <a:ext cx="5072081" cy="459485"/>
          </a:xfrm>
          <a:prstGeom prst="rect">
            <a:avLst/>
          </a:prstGeom>
          <a:noFill/>
          <a:ln w="9525">
            <a:noFill/>
            <a:miter lim="800000"/>
            <a:headEnd/>
            <a:tailEnd/>
          </a:ln>
        </p:spPr>
        <p:txBody>
          <a:bodyPr wrap="square" anchor="ctr">
            <a:spAutoFit/>
          </a:bodyPr>
          <a:lstStyle/>
          <a:p>
            <a:pPr algn="ctr">
              <a:lnSpc>
                <a:spcPts val="2800"/>
              </a:lnSpc>
            </a:pPr>
            <a:r>
              <a:rPr lang="tr-TR" sz="2800" dirty="0" smtClean="0">
                <a:solidFill>
                  <a:schemeClr val="bg1"/>
                </a:solidFill>
                <a:latin typeface="Book Antiqua" pitchFamily="18" charset="0"/>
              </a:rPr>
              <a:t>Eğitim</a:t>
            </a:r>
            <a:r>
              <a:rPr lang="en-GB" sz="2800" dirty="0" smtClean="0">
                <a:solidFill>
                  <a:schemeClr val="bg1"/>
                </a:solidFill>
                <a:latin typeface="Book Antiqua" pitchFamily="18" charset="0"/>
              </a:rPr>
              <a:t> </a:t>
            </a:r>
            <a:r>
              <a:rPr lang="en-GB" sz="2800" dirty="0" err="1" smtClean="0">
                <a:solidFill>
                  <a:schemeClr val="bg1"/>
                </a:solidFill>
                <a:latin typeface="Book Antiqua" pitchFamily="18" charset="0"/>
              </a:rPr>
              <a:t>prog</a:t>
            </a:r>
            <a:r>
              <a:rPr lang="tr-TR" sz="2800" dirty="0" smtClean="0">
                <a:solidFill>
                  <a:schemeClr val="bg1"/>
                </a:solidFill>
                <a:latin typeface="Book Antiqua" pitchFamily="18" charset="0"/>
              </a:rPr>
              <a:t>ramı</a:t>
            </a:r>
            <a:endParaRPr lang="en-GB" sz="2800" dirty="0">
              <a:solidFill>
                <a:schemeClr val="bg1"/>
              </a:solidFill>
              <a:latin typeface="Book Antiqu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ox(in)">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ox(in)">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ox(in)">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ox(in)">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ox(in)">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ox(in)">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ox(in)">
                                      <p:cBhvr>
                                        <p:cTn id="3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14" grpId="0"/>
      <p:bldP spid="16" grpId="0"/>
      <p:bldP spid="17" grpId="0"/>
      <p:bldP spid="19"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14 Grupo"/>
          <p:cNvGrpSpPr>
            <a:grpSpLocks/>
          </p:cNvGrpSpPr>
          <p:nvPr/>
        </p:nvGrpSpPr>
        <p:grpSpPr bwMode="auto">
          <a:xfrm>
            <a:off x="7437439" y="357189"/>
            <a:ext cx="1420812" cy="500062"/>
            <a:chOff x="6286512" y="285728"/>
            <a:chExt cx="2493060" cy="790573"/>
          </a:xfrm>
        </p:grpSpPr>
        <p:pic>
          <p:nvPicPr>
            <p:cNvPr id="3082"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3083"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3077"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1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sp>
        <p:nvSpPr>
          <p:cNvPr id="15" name="AutoShape 5"/>
          <p:cNvSpPr>
            <a:spLocks noChangeArrowheads="1"/>
          </p:cNvSpPr>
          <p:nvPr/>
        </p:nvSpPr>
        <p:spPr bwMode="auto">
          <a:xfrm>
            <a:off x="2143108" y="190500"/>
            <a:ext cx="5091131" cy="80960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9" name="Text Box 6"/>
          <p:cNvSpPr txBox="1">
            <a:spLocks noChangeArrowheads="1"/>
          </p:cNvSpPr>
          <p:nvPr/>
        </p:nvSpPr>
        <p:spPr bwMode="auto">
          <a:xfrm>
            <a:off x="761487" y="3792073"/>
            <a:ext cx="7167347" cy="400110"/>
          </a:xfrm>
          <a:prstGeom prst="rect">
            <a:avLst/>
          </a:prstGeom>
          <a:noFill/>
          <a:ln w="9525">
            <a:noFill/>
            <a:miter lim="800000"/>
            <a:headEnd/>
            <a:tailEnd/>
          </a:ln>
        </p:spPr>
        <p:txBody>
          <a:bodyPr wrap="none">
            <a:spAutoFit/>
          </a:bodyPr>
          <a:lstStyle/>
          <a:p>
            <a:pPr>
              <a:buFont typeface="Wingdings" pitchFamily="2" charset="2"/>
              <a:buChar char="ü"/>
            </a:pPr>
            <a:r>
              <a:rPr lang="es-ES" sz="2000" dirty="0"/>
              <a:t>  </a:t>
            </a:r>
            <a:r>
              <a:rPr lang="tr-TR" sz="2000" dirty="0" smtClean="0"/>
              <a:t>Prosedürün yeni/problemli ksımları üzerine yoğunlaşılması</a:t>
            </a:r>
            <a:endParaRPr lang="es-ES" sz="2000" dirty="0" smtClean="0"/>
          </a:p>
        </p:txBody>
      </p:sp>
      <p:sp>
        <p:nvSpPr>
          <p:cNvPr id="13" name="Text Box 6"/>
          <p:cNvSpPr txBox="1">
            <a:spLocks noChangeArrowheads="1"/>
          </p:cNvSpPr>
          <p:nvPr/>
        </p:nvSpPr>
        <p:spPr bwMode="auto">
          <a:xfrm>
            <a:off x="761487" y="3143248"/>
            <a:ext cx="4455066" cy="400110"/>
          </a:xfrm>
          <a:prstGeom prst="rect">
            <a:avLst/>
          </a:prstGeom>
          <a:noFill/>
          <a:ln w="9525">
            <a:noFill/>
            <a:miter lim="800000"/>
            <a:headEnd/>
            <a:tailEnd/>
          </a:ln>
        </p:spPr>
        <p:txBody>
          <a:bodyPr wrap="none">
            <a:spAutoFit/>
          </a:bodyPr>
          <a:lstStyle/>
          <a:p>
            <a:pPr>
              <a:buFont typeface="Wingdings" pitchFamily="2" charset="2"/>
              <a:buChar char="ü"/>
            </a:pPr>
            <a:r>
              <a:rPr lang="es-ES" sz="2000" dirty="0"/>
              <a:t> </a:t>
            </a:r>
            <a:r>
              <a:rPr lang="tr-TR" sz="2000" dirty="0" smtClean="0"/>
              <a:t> </a:t>
            </a:r>
            <a:r>
              <a:rPr lang="es-ES_tradnl" sz="2000" dirty="0" err="1" smtClean="0"/>
              <a:t>Intera</a:t>
            </a:r>
            <a:r>
              <a:rPr lang="tr-TR" sz="2000" dirty="0" smtClean="0"/>
              <a:t>ktif</a:t>
            </a:r>
            <a:r>
              <a:rPr lang="es-ES_tradnl" sz="2000" dirty="0" smtClean="0"/>
              <a:t>, </a:t>
            </a:r>
            <a:r>
              <a:rPr lang="tr-TR" sz="2000" dirty="0" smtClean="0"/>
              <a:t>egzersizler</a:t>
            </a:r>
            <a:r>
              <a:rPr lang="es-ES_tradnl" sz="2000" dirty="0" smtClean="0"/>
              <a:t> &amp; </a:t>
            </a:r>
            <a:r>
              <a:rPr lang="tr-TR" sz="2000" dirty="0" smtClean="0"/>
              <a:t>tartışma ile</a:t>
            </a:r>
            <a:endParaRPr lang="es-ES" sz="2000" dirty="0" smtClean="0"/>
          </a:p>
        </p:txBody>
      </p:sp>
      <p:sp>
        <p:nvSpPr>
          <p:cNvPr id="14" name="Text Box 6"/>
          <p:cNvSpPr txBox="1">
            <a:spLocks noChangeArrowheads="1"/>
          </p:cNvSpPr>
          <p:nvPr/>
        </p:nvSpPr>
        <p:spPr bwMode="auto">
          <a:xfrm>
            <a:off x="142844" y="2467269"/>
            <a:ext cx="1625766" cy="461665"/>
          </a:xfrm>
          <a:prstGeom prst="rect">
            <a:avLst/>
          </a:prstGeom>
          <a:noFill/>
          <a:ln w="9525">
            <a:noFill/>
            <a:miter lim="800000"/>
            <a:headEnd/>
            <a:tailEnd/>
          </a:ln>
        </p:spPr>
        <p:txBody>
          <a:bodyPr wrap="none">
            <a:spAutoFit/>
          </a:bodyPr>
          <a:lstStyle/>
          <a:p>
            <a:pPr>
              <a:buFont typeface="Wingdings" pitchFamily="2" charset="2"/>
              <a:buChar char="Ø"/>
            </a:pPr>
            <a:r>
              <a:rPr lang="es-ES" sz="2400" dirty="0"/>
              <a:t>  </a:t>
            </a:r>
            <a:r>
              <a:rPr lang="es-ES_tradnl" sz="2400" dirty="0" err="1" smtClean="0"/>
              <a:t>Metod</a:t>
            </a:r>
            <a:r>
              <a:rPr lang="es-ES_tradnl" sz="2400" dirty="0" smtClean="0"/>
              <a:t>: </a:t>
            </a:r>
            <a:endParaRPr lang="es-ES" sz="2400" dirty="0" smtClean="0"/>
          </a:p>
        </p:txBody>
      </p:sp>
      <p:sp>
        <p:nvSpPr>
          <p:cNvPr id="16" name="Text Box 6"/>
          <p:cNvSpPr txBox="1">
            <a:spLocks noChangeArrowheads="1"/>
          </p:cNvSpPr>
          <p:nvPr/>
        </p:nvSpPr>
        <p:spPr bwMode="auto">
          <a:xfrm>
            <a:off x="761487" y="1895765"/>
            <a:ext cx="6805068" cy="400110"/>
          </a:xfrm>
          <a:prstGeom prst="rect">
            <a:avLst/>
          </a:prstGeom>
          <a:noFill/>
          <a:ln w="9525">
            <a:noFill/>
            <a:miter lim="800000"/>
            <a:headEnd/>
            <a:tailEnd/>
          </a:ln>
        </p:spPr>
        <p:txBody>
          <a:bodyPr wrap="none">
            <a:spAutoFit/>
          </a:bodyPr>
          <a:lstStyle/>
          <a:p>
            <a:pPr>
              <a:buFont typeface="Wingdings" pitchFamily="2" charset="2"/>
              <a:buChar char="ü"/>
            </a:pPr>
            <a:r>
              <a:rPr lang="es-ES" sz="2000" dirty="0"/>
              <a:t>  </a:t>
            </a:r>
            <a:r>
              <a:rPr lang="tr-TR" sz="2000" dirty="0" smtClean="0"/>
              <a:t>İzin başvuruları ile ilgili değerlendirmelerin iyileştirilmesi</a:t>
            </a:r>
            <a:endParaRPr lang="es-ES" sz="2000" dirty="0" smtClean="0"/>
          </a:p>
        </p:txBody>
      </p:sp>
      <p:sp>
        <p:nvSpPr>
          <p:cNvPr id="17" name="Text Box 6"/>
          <p:cNvSpPr txBox="1">
            <a:spLocks noChangeArrowheads="1"/>
          </p:cNvSpPr>
          <p:nvPr/>
        </p:nvSpPr>
        <p:spPr bwMode="auto">
          <a:xfrm>
            <a:off x="761487" y="4445840"/>
            <a:ext cx="6702732" cy="400110"/>
          </a:xfrm>
          <a:prstGeom prst="rect">
            <a:avLst/>
          </a:prstGeom>
          <a:noFill/>
          <a:ln w="9525">
            <a:noFill/>
            <a:miter lim="800000"/>
            <a:headEnd/>
            <a:tailEnd/>
          </a:ln>
        </p:spPr>
        <p:txBody>
          <a:bodyPr wrap="none">
            <a:spAutoFit/>
          </a:bodyPr>
          <a:lstStyle/>
          <a:p>
            <a:pPr>
              <a:buFont typeface="Wingdings" pitchFamily="2" charset="2"/>
              <a:buChar char="ü"/>
            </a:pPr>
            <a:r>
              <a:rPr lang="tr-TR" sz="2000" dirty="0" smtClean="0"/>
              <a:t>  Pilot tesis ve AB’deki bazı tesislerin özelliklerine dayalı</a:t>
            </a:r>
            <a:endParaRPr lang="es-ES" sz="2000" dirty="0" smtClean="0"/>
          </a:p>
        </p:txBody>
      </p:sp>
      <p:sp>
        <p:nvSpPr>
          <p:cNvPr id="19" name="Text Box 6"/>
          <p:cNvSpPr txBox="1">
            <a:spLocks noChangeArrowheads="1"/>
          </p:cNvSpPr>
          <p:nvPr/>
        </p:nvSpPr>
        <p:spPr bwMode="auto">
          <a:xfrm>
            <a:off x="761487" y="5117918"/>
            <a:ext cx="5968942" cy="400110"/>
          </a:xfrm>
          <a:prstGeom prst="rect">
            <a:avLst/>
          </a:prstGeom>
          <a:noFill/>
          <a:ln w="9525">
            <a:noFill/>
            <a:miter lim="800000"/>
            <a:headEnd/>
            <a:tailEnd/>
          </a:ln>
        </p:spPr>
        <p:txBody>
          <a:bodyPr wrap="none">
            <a:spAutoFit/>
          </a:bodyPr>
          <a:lstStyle/>
          <a:p>
            <a:pPr>
              <a:buFont typeface="Wingdings" pitchFamily="2" charset="2"/>
              <a:buChar char="ü"/>
            </a:pPr>
            <a:r>
              <a:rPr lang="tr-TR" sz="2000" dirty="0" smtClean="0"/>
              <a:t>  Tamamlanmış bir izin belgesi örneği sağlanacak</a:t>
            </a:r>
            <a:endParaRPr lang="es-ES" sz="2000" dirty="0" smtClean="0"/>
          </a:p>
        </p:txBody>
      </p:sp>
      <p:sp>
        <p:nvSpPr>
          <p:cNvPr id="21" name="Text Box 6"/>
          <p:cNvSpPr txBox="1">
            <a:spLocks noChangeArrowheads="1"/>
          </p:cNvSpPr>
          <p:nvPr/>
        </p:nvSpPr>
        <p:spPr bwMode="auto">
          <a:xfrm>
            <a:off x="142844" y="1285860"/>
            <a:ext cx="3954929" cy="461665"/>
          </a:xfrm>
          <a:prstGeom prst="rect">
            <a:avLst/>
          </a:prstGeom>
          <a:noFill/>
          <a:ln w="9525">
            <a:noFill/>
            <a:miter lim="800000"/>
            <a:headEnd/>
            <a:tailEnd/>
          </a:ln>
        </p:spPr>
        <p:txBody>
          <a:bodyPr wrap="none">
            <a:spAutoFit/>
          </a:bodyPr>
          <a:lstStyle/>
          <a:p>
            <a:pPr>
              <a:buFont typeface="Wingdings" pitchFamily="2" charset="2"/>
              <a:buChar char="Ø"/>
            </a:pPr>
            <a:r>
              <a:rPr lang="es-ES" sz="2400"/>
              <a:t>  </a:t>
            </a:r>
            <a:r>
              <a:rPr lang="tr-TR" sz="2400" smtClean="0"/>
              <a:t>3. Misyonla ilgili hedef </a:t>
            </a:r>
            <a:r>
              <a:rPr lang="es-ES_tradnl" sz="2400" smtClean="0"/>
              <a:t>: </a:t>
            </a:r>
            <a:endParaRPr lang="es-ES" sz="2400" dirty="0" smtClean="0"/>
          </a:p>
        </p:txBody>
      </p:sp>
      <p:sp>
        <p:nvSpPr>
          <p:cNvPr id="22" name="Rectangle 7"/>
          <p:cNvSpPr>
            <a:spLocks noChangeArrowheads="1"/>
          </p:cNvSpPr>
          <p:nvPr/>
        </p:nvSpPr>
        <p:spPr bwMode="auto">
          <a:xfrm>
            <a:off x="2143125" y="384175"/>
            <a:ext cx="5072081" cy="459485"/>
          </a:xfrm>
          <a:prstGeom prst="rect">
            <a:avLst/>
          </a:prstGeom>
          <a:noFill/>
          <a:ln w="9525">
            <a:noFill/>
            <a:miter lim="800000"/>
            <a:headEnd/>
            <a:tailEnd/>
          </a:ln>
        </p:spPr>
        <p:txBody>
          <a:bodyPr wrap="square" anchor="ctr">
            <a:spAutoFit/>
          </a:bodyPr>
          <a:lstStyle/>
          <a:p>
            <a:pPr algn="ctr">
              <a:lnSpc>
                <a:spcPts val="2800"/>
              </a:lnSpc>
            </a:pPr>
            <a:r>
              <a:rPr lang="tr-TR" sz="2800" dirty="0" smtClean="0">
                <a:solidFill>
                  <a:schemeClr val="bg1"/>
                </a:solidFill>
                <a:latin typeface="Book Antiqua" pitchFamily="18" charset="0"/>
              </a:rPr>
              <a:t>Eğitim</a:t>
            </a:r>
            <a:r>
              <a:rPr lang="en-GB" sz="2800" dirty="0" smtClean="0">
                <a:solidFill>
                  <a:schemeClr val="bg1"/>
                </a:solidFill>
                <a:latin typeface="Book Antiqua" pitchFamily="18" charset="0"/>
              </a:rPr>
              <a:t> </a:t>
            </a:r>
            <a:r>
              <a:rPr lang="en-GB" sz="2800" dirty="0" err="1" smtClean="0">
                <a:solidFill>
                  <a:schemeClr val="bg1"/>
                </a:solidFill>
                <a:latin typeface="Book Antiqua" pitchFamily="18" charset="0"/>
              </a:rPr>
              <a:t>prog</a:t>
            </a:r>
            <a:r>
              <a:rPr lang="tr-TR" sz="2800" dirty="0" smtClean="0">
                <a:solidFill>
                  <a:schemeClr val="bg1"/>
                </a:solidFill>
                <a:latin typeface="Book Antiqua" pitchFamily="18" charset="0"/>
              </a:rPr>
              <a:t>ramı</a:t>
            </a:r>
            <a:endParaRPr lang="en-GB" sz="2800" dirty="0">
              <a:solidFill>
                <a:schemeClr val="bg1"/>
              </a:solidFill>
              <a:latin typeface="Book Antiqu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ox(in)">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ox(in)">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ox(in)">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ox(in)">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ox(in)">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ox(in)">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ox(in)">
                                      <p:cBhvr>
                                        <p:cTn id="3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14" grpId="0"/>
      <p:bldP spid="16" grpId="0"/>
      <p:bldP spid="17" grpId="0"/>
      <p:bldP spid="19" grpId="0"/>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14 Grupo"/>
          <p:cNvGrpSpPr>
            <a:grpSpLocks/>
          </p:cNvGrpSpPr>
          <p:nvPr/>
        </p:nvGrpSpPr>
        <p:grpSpPr bwMode="auto">
          <a:xfrm>
            <a:off x="7437439" y="357189"/>
            <a:ext cx="1420812" cy="500062"/>
            <a:chOff x="6286512" y="285728"/>
            <a:chExt cx="2493060" cy="790573"/>
          </a:xfrm>
        </p:grpSpPr>
        <p:pic>
          <p:nvPicPr>
            <p:cNvPr id="3082" name="Picture 19" descr="C:\Documents and Settings\César\Mis documentos\Rumania\Related Projects\Turkey - IPPC\Preparacion defensa\images\Spain_flag_300.png"/>
            <p:cNvPicPr>
              <a:picLocks noChangeAspect="1" noChangeArrowheads="1"/>
            </p:cNvPicPr>
            <p:nvPr/>
          </p:nvPicPr>
          <p:blipFill>
            <a:blip r:embed="rId2" cstate="print"/>
            <a:srcRect/>
            <a:stretch>
              <a:fillRect/>
            </a:stretch>
          </p:blipFill>
          <p:spPr bwMode="auto">
            <a:xfrm>
              <a:off x="6286512" y="285728"/>
              <a:ext cx="1185860" cy="790573"/>
            </a:xfrm>
            <a:prstGeom prst="rect">
              <a:avLst/>
            </a:prstGeom>
            <a:noFill/>
            <a:ln w="9525">
              <a:noFill/>
              <a:miter lim="800000"/>
              <a:headEnd/>
              <a:tailEnd/>
            </a:ln>
          </p:spPr>
        </p:pic>
        <p:pic>
          <p:nvPicPr>
            <p:cNvPr id="3083" name="Picture 20" descr="C:\Documents and Settings\César\Mis documentos\Rumania\Related Projects\Turkey - IPPC\Preparacion defensa\images\Poland_flag_300.png"/>
            <p:cNvPicPr preferRelativeResize="0">
              <a:picLocks noChangeArrowheads="1"/>
            </p:cNvPicPr>
            <p:nvPr/>
          </p:nvPicPr>
          <p:blipFill>
            <a:blip r:embed="rId3" cstate="print"/>
            <a:srcRect/>
            <a:stretch>
              <a:fillRect/>
            </a:stretch>
          </p:blipFill>
          <p:spPr bwMode="auto">
            <a:xfrm>
              <a:off x="7565126" y="285728"/>
              <a:ext cx="1214446" cy="785818"/>
            </a:xfrm>
            <a:prstGeom prst="rect">
              <a:avLst/>
            </a:prstGeom>
            <a:noFill/>
            <a:ln w="9525">
              <a:noFill/>
              <a:miter lim="800000"/>
              <a:headEnd/>
              <a:tailEnd/>
            </a:ln>
          </p:spPr>
        </p:pic>
      </p:grpSp>
      <p:pic>
        <p:nvPicPr>
          <p:cNvPr id="3077" name="Picture 8" descr="turkey-eu"/>
          <p:cNvPicPr>
            <a:picLocks noChangeAspect="1" noChangeArrowheads="1"/>
          </p:cNvPicPr>
          <p:nvPr/>
        </p:nvPicPr>
        <p:blipFill>
          <a:blip r:embed="rId4" cstate="print"/>
          <a:srcRect/>
          <a:stretch>
            <a:fillRect/>
          </a:stretch>
        </p:blipFill>
        <p:spPr bwMode="auto">
          <a:xfrm>
            <a:off x="214314" y="285751"/>
            <a:ext cx="1643063" cy="663575"/>
          </a:xfrm>
          <a:prstGeom prst="rect">
            <a:avLst/>
          </a:prstGeom>
          <a:noFill/>
          <a:ln w="9525">
            <a:noFill/>
            <a:miter lim="800000"/>
            <a:headEnd/>
            <a:tailEnd/>
          </a:ln>
        </p:spPr>
      </p:pic>
      <p:sp>
        <p:nvSpPr>
          <p:cNvPr id="18" name="4 Marcador de pie de página"/>
          <p:cNvSpPr>
            <a:spLocks noGrp="1"/>
          </p:cNvSpPr>
          <p:nvPr>
            <p:ph type="ftr" sz="quarter" idx="11"/>
          </p:nvPr>
        </p:nvSpPr>
        <p:spPr>
          <a:xfrm>
            <a:off x="6500813" y="6261100"/>
            <a:ext cx="2584451" cy="596900"/>
          </a:xfrm>
        </p:spPr>
        <p:txBody>
          <a:bodyPr/>
          <a:lstStyle/>
          <a:p>
            <a:pPr algn="r">
              <a:lnSpc>
                <a:spcPts val="1900"/>
              </a:lnSpc>
              <a:defRPr/>
            </a:pPr>
            <a:r>
              <a:rPr lang="nl-NL" dirty="0" smtClean="0">
                <a:solidFill>
                  <a:srgbClr val="A7D872"/>
                </a:solidFill>
              </a:rPr>
              <a:t>Twinning project - TR/2008/IB/EN/03 </a:t>
            </a:r>
          </a:p>
        </p:txBody>
      </p:sp>
      <p:sp>
        <p:nvSpPr>
          <p:cNvPr id="15" name="AutoShape 5"/>
          <p:cNvSpPr>
            <a:spLocks noChangeArrowheads="1"/>
          </p:cNvSpPr>
          <p:nvPr/>
        </p:nvSpPr>
        <p:spPr bwMode="auto">
          <a:xfrm>
            <a:off x="2143108" y="190500"/>
            <a:ext cx="5091131" cy="809608"/>
          </a:xfrm>
          <a:prstGeom prst="roundRect">
            <a:avLst>
              <a:gd name="adj" fmla="val 16667"/>
            </a:avLst>
          </a:prstGeom>
          <a:gradFill rotWithShape="1">
            <a:gsLst>
              <a:gs pos="0">
                <a:schemeClr val="tx2">
                  <a:lumMod val="75000"/>
                </a:schemeClr>
              </a:gs>
              <a:gs pos="100000">
                <a:srgbClr val="3366CC"/>
              </a:gs>
            </a:gsLst>
            <a:path path="shape">
              <a:fillToRect l="50000" t="50000" r="50000" b="50000"/>
            </a:path>
          </a:gradFill>
          <a:ln w="19050">
            <a:solidFill>
              <a:schemeClr val="tx1"/>
            </a:solidFill>
            <a:round/>
            <a:headEnd/>
            <a:tailEnd/>
          </a:ln>
        </p:spPr>
        <p:txBody>
          <a:bodyPr wrap="none" anchor="ctr"/>
          <a:lstStyle/>
          <a:p>
            <a:pPr>
              <a:defRPr/>
            </a:pPr>
            <a:endParaRPr lang="es-ES">
              <a:latin typeface="Arial" charset="0"/>
            </a:endParaRPr>
          </a:p>
        </p:txBody>
      </p:sp>
      <p:sp>
        <p:nvSpPr>
          <p:cNvPr id="9" name="Text Box 6"/>
          <p:cNvSpPr txBox="1">
            <a:spLocks noChangeArrowheads="1"/>
          </p:cNvSpPr>
          <p:nvPr/>
        </p:nvSpPr>
        <p:spPr bwMode="auto">
          <a:xfrm>
            <a:off x="761487" y="5189130"/>
            <a:ext cx="1766830" cy="400110"/>
          </a:xfrm>
          <a:prstGeom prst="rect">
            <a:avLst/>
          </a:prstGeom>
          <a:noFill/>
          <a:ln w="9525">
            <a:noFill/>
            <a:miter lim="800000"/>
            <a:headEnd/>
            <a:tailEnd/>
          </a:ln>
        </p:spPr>
        <p:txBody>
          <a:bodyPr wrap="none">
            <a:spAutoFit/>
          </a:bodyPr>
          <a:lstStyle/>
          <a:p>
            <a:pPr>
              <a:buFont typeface="Wingdings" pitchFamily="2" charset="2"/>
              <a:buChar char="ü"/>
            </a:pPr>
            <a:r>
              <a:rPr lang="es-ES" sz="2000" dirty="0"/>
              <a:t>  </a:t>
            </a:r>
            <a:r>
              <a:rPr lang="tr-TR" sz="2000" dirty="0" smtClean="0"/>
              <a:t>Perşembe</a:t>
            </a:r>
            <a:r>
              <a:rPr lang="es-ES_tradnl" sz="2000" dirty="0" smtClean="0"/>
              <a:t>:</a:t>
            </a:r>
            <a:endParaRPr lang="es-ES" sz="2000" dirty="0" smtClean="0"/>
          </a:p>
        </p:txBody>
      </p:sp>
      <p:sp>
        <p:nvSpPr>
          <p:cNvPr id="13" name="Text Box 6"/>
          <p:cNvSpPr txBox="1">
            <a:spLocks noChangeArrowheads="1"/>
          </p:cNvSpPr>
          <p:nvPr/>
        </p:nvSpPr>
        <p:spPr bwMode="auto">
          <a:xfrm>
            <a:off x="761487" y="3748970"/>
            <a:ext cx="1781257" cy="400110"/>
          </a:xfrm>
          <a:prstGeom prst="rect">
            <a:avLst/>
          </a:prstGeom>
          <a:noFill/>
          <a:ln w="9525">
            <a:noFill/>
            <a:miter lim="800000"/>
            <a:headEnd/>
            <a:tailEnd/>
          </a:ln>
        </p:spPr>
        <p:txBody>
          <a:bodyPr wrap="none">
            <a:spAutoFit/>
          </a:bodyPr>
          <a:lstStyle/>
          <a:p>
            <a:pPr>
              <a:buFont typeface="Wingdings" pitchFamily="2" charset="2"/>
              <a:buChar char="ü"/>
            </a:pPr>
            <a:r>
              <a:rPr lang="es-ES" sz="2000" dirty="0"/>
              <a:t>  </a:t>
            </a:r>
            <a:r>
              <a:rPr lang="tr-TR" sz="2000" dirty="0" smtClean="0"/>
              <a:t>Çarşamba</a:t>
            </a:r>
            <a:r>
              <a:rPr lang="es-ES_tradnl" sz="2000" dirty="0" smtClean="0"/>
              <a:t>:</a:t>
            </a:r>
            <a:endParaRPr lang="es-ES" sz="2000" dirty="0" smtClean="0"/>
          </a:p>
        </p:txBody>
      </p:sp>
      <p:sp>
        <p:nvSpPr>
          <p:cNvPr id="16" name="Text Box 6"/>
          <p:cNvSpPr txBox="1">
            <a:spLocks noChangeArrowheads="1"/>
          </p:cNvSpPr>
          <p:nvPr/>
        </p:nvSpPr>
        <p:spPr bwMode="auto">
          <a:xfrm>
            <a:off x="761487" y="1571612"/>
            <a:ext cx="1040670" cy="400110"/>
          </a:xfrm>
          <a:prstGeom prst="rect">
            <a:avLst/>
          </a:prstGeom>
          <a:noFill/>
          <a:ln w="9525">
            <a:noFill/>
            <a:miter lim="800000"/>
            <a:headEnd/>
            <a:tailEnd/>
          </a:ln>
        </p:spPr>
        <p:txBody>
          <a:bodyPr wrap="none">
            <a:spAutoFit/>
          </a:bodyPr>
          <a:lstStyle/>
          <a:p>
            <a:pPr>
              <a:buFont typeface="Wingdings" pitchFamily="2" charset="2"/>
              <a:buChar char="ü"/>
            </a:pPr>
            <a:r>
              <a:rPr lang="es-ES" sz="2000" dirty="0"/>
              <a:t>  </a:t>
            </a:r>
            <a:r>
              <a:rPr lang="tr-TR" sz="2000" dirty="0" smtClean="0"/>
              <a:t>Salı</a:t>
            </a:r>
            <a:r>
              <a:rPr lang="es-ES_tradnl" sz="2000" dirty="0" smtClean="0"/>
              <a:t>:</a:t>
            </a:r>
            <a:endParaRPr lang="es-ES" sz="2000" dirty="0" smtClean="0"/>
          </a:p>
        </p:txBody>
      </p:sp>
      <p:sp>
        <p:nvSpPr>
          <p:cNvPr id="21" name="Text Box 6"/>
          <p:cNvSpPr txBox="1">
            <a:spLocks noChangeArrowheads="1"/>
          </p:cNvSpPr>
          <p:nvPr/>
        </p:nvSpPr>
        <p:spPr bwMode="auto">
          <a:xfrm>
            <a:off x="142844" y="1071546"/>
            <a:ext cx="4961615" cy="461665"/>
          </a:xfrm>
          <a:prstGeom prst="rect">
            <a:avLst/>
          </a:prstGeom>
          <a:noFill/>
          <a:ln w="9525">
            <a:noFill/>
            <a:miter lim="800000"/>
            <a:headEnd/>
            <a:tailEnd/>
          </a:ln>
        </p:spPr>
        <p:txBody>
          <a:bodyPr wrap="none">
            <a:spAutoFit/>
          </a:bodyPr>
          <a:lstStyle/>
          <a:p>
            <a:pPr>
              <a:buFont typeface="Wingdings" pitchFamily="2" charset="2"/>
              <a:buChar char="Ø"/>
            </a:pPr>
            <a:r>
              <a:rPr lang="es-ES" sz="2400" dirty="0"/>
              <a:t>  </a:t>
            </a:r>
            <a:r>
              <a:rPr lang="es-ES_tradnl" sz="2400" dirty="0" smtClean="0"/>
              <a:t>Bursa</a:t>
            </a:r>
            <a:r>
              <a:rPr lang="tr-TR" sz="2400" dirty="0" smtClean="0"/>
              <a:t>’daki 1. Görev programı</a:t>
            </a:r>
            <a:r>
              <a:rPr lang="es-ES_tradnl" sz="2400" dirty="0" smtClean="0"/>
              <a:t>: </a:t>
            </a:r>
            <a:endParaRPr lang="es-ES" sz="2400" dirty="0" smtClean="0"/>
          </a:p>
        </p:txBody>
      </p:sp>
      <p:sp>
        <p:nvSpPr>
          <p:cNvPr id="22" name="Text Box 6"/>
          <p:cNvSpPr txBox="1">
            <a:spLocks noChangeArrowheads="1"/>
          </p:cNvSpPr>
          <p:nvPr/>
        </p:nvSpPr>
        <p:spPr bwMode="auto">
          <a:xfrm>
            <a:off x="1571604" y="5621178"/>
            <a:ext cx="4161717" cy="400110"/>
          </a:xfrm>
          <a:prstGeom prst="rect">
            <a:avLst/>
          </a:prstGeom>
          <a:noFill/>
          <a:ln w="9525">
            <a:noFill/>
            <a:miter lim="800000"/>
            <a:headEnd/>
            <a:tailEnd/>
          </a:ln>
        </p:spPr>
        <p:txBody>
          <a:bodyPr wrap="none">
            <a:spAutoFit/>
          </a:bodyPr>
          <a:lstStyle/>
          <a:p>
            <a:pPr>
              <a:buFont typeface="Wingdings" pitchFamily="2" charset="2"/>
              <a:buChar char="§"/>
            </a:pPr>
            <a:r>
              <a:rPr lang="es-ES_tradnl" sz="2000" dirty="0" smtClean="0"/>
              <a:t>  </a:t>
            </a:r>
            <a:r>
              <a:rPr lang="tr-TR" sz="2000" dirty="0" smtClean="0"/>
              <a:t>İzin başvuru belgesi</a:t>
            </a:r>
            <a:r>
              <a:rPr lang="es-ES_tradnl" sz="2000" dirty="0" smtClean="0"/>
              <a:t>: </a:t>
            </a:r>
            <a:r>
              <a:rPr lang="tr-TR" sz="2000" dirty="0" smtClean="0"/>
              <a:t>açıklamalar</a:t>
            </a:r>
            <a:endParaRPr lang="es-ES" sz="2000" dirty="0" smtClean="0"/>
          </a:p>
        </p:txBody>
      </p:sp>
      <p:sp>
        <p:nvSpPr>
          <p:cNvPr id="23" name="Text Box 6"/>
          <p:cNvSpPr txBox="1">
            <a:spLocks noChangeArrowheads="1"/>
          </p:cNvSpPr>
          <p:nvPr/>
        </p:nvSpPr>
        <p:spPr bwMode="auto">
          <a:xfrm>
            <a:off x="1571604" y="4181018"/>
            <a:ext cx="5619102" cy="400110"/>
          </a:xfrm>
          <a:prstGeom prst="rect">
            <a:avLst/>
          </a:prstGeom>
          <a:noFill/>
          <a:ln w="9525">
            <a:noFill/>
            <a:miter lim="800000"/>
            <a:headEnd/>
            <a:tailEnd/>
          </a:ln>
        </p:spPr>
        <p:txBody>
          <a:bodyPr wrap="none">
            <a:spAutoFit/>
          </a:bodyPr>
          <a:lstStyle/>
          <a:p>
            <a:pPr>
              <a:buFont typeface="Wingdings" pitchFamily="2" charset="2"/>
              <a:buChar char="§"/>
            </a:pPr>
            <a:r>
              <a:rPr lang="es-ES_tradnl" sz="2000" dirty="0" smtClean="0"/>
              <a:t>  </a:t>
            </a:r>
            <a:r>
              <a:rPr lang="tr-TR" sz="2000" dirty="0" smtClean="0"/>
              <a:t>Sunum  ve Asil Çelik tesisinin ziyaret edilmesi</a:t>
            </a:r>
            <a:endParaRPr lang="es-ES" sz="2000" dirty="0" smtClean="0"/>
          </a:p>
        </p:txBody>
      </p:sp>
      <p:sp>
        <p:nvSpPr>
          <p:cNvPr id="24" name="Text Box 6"/>
          <p:cNvSpPr txBox="1">
            <a:spLocks noChangeArrowheads="1"/>
          </p:cNvSpPr>
          <p:nvPr/>
        </p:nvSpPr>
        <p:spPr bwMode="auto">
          <a:xfrm>
            <a:off x="1571604" y="2633299"/>
            <a:ext cx="6797054" cy="1015663"/>
          </a:xfrm>
          <a:prstGeom prst="rect">
            <a:avLst/>
          </a:prstGeom>
          <a:noFill/>
          <a:ln w="9525">
            <a:noFill/>
            <a:miter lim="800000"/>
            <a:headEnd/>
            <a:tailEnd/>
          </a:ln>
        </p:spPr>
        <p:txBody>
          <a:bodyPr wrap="none">
            <a:spAutoFit/>
          </a:bodyPr>
          <a:lstStyle/>
          <a:p>
            <a:pPr>
              <a:buFont typeface="Wingdings" pitchFamily="2" charset="2"/>
              <a:buChar char="§"/>
            </a:pPr>
            <a:r>
              <a:rPr lang="es-ES_tradnl" sz="2000" dirty="0" smtClean="0"/>
              <a:t>  R</a:t>
            </a:r>
            <a:r>
              <a:rPr lang="tr-TR" sz="2000" dirty="0" smtClean="0"/>
              <a:t>eferans materyalleri </a:t>
            </a:r>
            <a:r>
              <a:rPr lang="es-ES_tradnl" sz="2000" dirty="0" smtClean="0"/>
              <a:t>&amp; </a:t>
            </a:r>
            <a:r>
              <a:rPr lang="tr-TR" sz="2000" dirty="0" smtClean="0"/>
              <a:t>kavramların gözden geçirilmesi </a:t>
            </a:r>
          </a:p>
          <a:p>
            <a:r>
              <a:rPr lang="es-ES_tradnl" sz="2000" dirty="0" smtClean="0"/>
              <a:t>(</a:t>
            </a:r>
            <a:r>
              <a:rPr lang="tr-TR" sz="2000" dirty="0" smtClean="0"/>
              <a:t>mevzuat</a:t>
            </a:r>
            <a:r>
              <a:rPr lang="es-ES_tradnl" sz="2000" dirty="0" smtClean="0"/>
              <a:t>, </a:t>
            </a:r>
            <a:r>
              <a:rPr lang="tr-TR" sz="2000" dirty="0" smtClean="0"/>
              <a:t>kılavuzlar</a:t>
            </a:r>
            <a:r>
              <a:rPr lang="es-ES_tradnl" sz="2000" dirty="0" smtClean="0"/>
              <a:t>,</a:t>
            </a:r>
            <a:r>
              <a:rPr lang="tr-TR" sz="2000" dirty="0" smtClean="0"/>
              <a:t> </a:t>
            </a:r>
            <a:r>
              <a:rPr lang="es-ES_tradnl" sz="2000" dirty="0" smtClean="0"/>
              <a:t>BREF</a:t>
            </a:r>
            <a:r>
              <a:rPr lang="tr-TR" sz="2000" dirty="0" smtClean="0"/>
              <a:t>’ler, EÇİ uygulamasına ilişkin </a:t>
            </a:r>
          </a:p>
          <a:p>
            <a:r>
              <a:rPr lang="tr-TR" sz="2000" dirty="0" smtClean="0"/>
              <a:t>bazı kilit hususlar</a:t>
            </a:r>
            <a:r>
              <a:rPr lang="es-ES_tradnl" sz="2000" dirty="0" smtClean="0"/>
              <a:t>)</a:t>
            </a:r>
            <a:endParaRPr lang="es-ES" sz="2000" dirty="0" smtClean="0"/>
          </a:p>
        </p:txBody>
      </p:sp>
      <p:sp>
        <p:nvSpPr>
          <p:cNvPr id="25" name="Text Box 6"/>
          <p:cNvSpPr txBox="1">
            <a:spLocks noChangeArrowheads="1"/>
          </p:cNvSpPr>
          <p:nvPr/>
        </p:nvSpPr>
        <p:spPr bwMode="auto">
          <a:xfrm>
            <a:off x="1571604" y="2104715"/>
            <a:ext cx="3623108" cy="400110"/>
          </a:xfrm>
          <a:prstGeom prst="rect">
            <a:avLst/>
          </a:prstGeom>
          <a:noFill/>
          <a:ln w="9525">
            <a:noFill/>
            <a:miter lim="800000"/>
            <a:headEnd/>
            <a:tailEnd/>
          </a:ln>
        </p:spPr>
        <p:txBody>
          <a:bodyPr wrap="none">
            <a:spAutoFit/>
          </a:bodyPr>
          <a:lstStyle/>
          <a:p>
            <a:pPr>
              <a:buFont typeface="Wingdings" pitchFamily="2" charset="2"/>
              <a:buChar char="§"/>
            </a:pPr>
            <a:r>
              <a:rPr lang="es-ES_tradnl" sz="2000" dirty="0" smtClean="0"/>
              <a:t>  </a:t>
            </a:r>
            <a:r>
              <a:rPr lang="tr-TR" sz="2000" dirty="0" smtClean="0"/>
              <a:t>Eğitimin gözden geçirilmesi</a:t>
            </a:r>
            <a:endParaRPr lang="es-ES" sz="2000" dirty="0" smtClean="0"/>
          </a:p>
        </p:txBody>
      </p:sp>
      <p:sp>
        <p:nvSpPr>
          <p:cNvPr id="26" name="Text Box 6"/>
          <p:cNvSpPr txBox="1">
            <a:spLocks noChangeArrowheads="1"/>
          </p:cNvSpPr>
          <p:nvPr/>
        </p:nvSpPr>
        <p:spPr bwMode="auto">
          <a:xfrm>
            <a:off x="1571604" y="4613066"/>
            <a:ext cx="7380803" cy="400110"/>
          </a:xfrm>
          <a:prstGeom prst="rect">
            <a:avLst/>
          </a:prstGeom>
          <a:noFill/>
          <a:ln w="9525">
            <a:noFill/>
            <a:miter lim="800000"/>
            <a:headEnd/>
            <a:tailEnd/>
          </a:ln>
        </p:spPr>
        <p:txBody>
          <a:bodyPr wrap="none">
            <a:spAutoFit/>
          </a:bodyPr>
          <a:lstStyle/>
          <a:p>
            <a:pPr>
              <a:buFont typeface="Wingdings" pitchFamily="2" charset="2"/>
              <a:buChar char="§"/>
            </a:pPr>
            <a:r>
              <a:rPr lang="es-ES_tradnl" sz="2000" dirty="0" smtClean="0"/>
              <a:t>  </a:t>
            </a:r>
            <a:r>
              <a:rPr lang="tr-TR" sz="2000" dirty="0" smtClean="0"/>
              <a:t>İlk sonuçlar</a:t>
            </a:r>
            <a:r>
              <a:rPr lang="es-ES_tradnl" sz="2000" dirty="0" smtClean="0"/>
              <a:t>. 2</a:t>
            </a:r>
            <a:r>
              <a:rPr lang="tr-TR" sz="2000" dirty="0" smtClean="0"/>
              <a:t>.</a:t>
            </a:r>
            <a:r>
              <a:rPr lang="es-ES_tradnl" sz="2000" dirty="0" smtClean="0"/>
              <a:t> &amp; 3</a:t>
            </a:r>
            <a:r>
              <a:rPr lang="tr-TR" sz="2000" dirty="0" smtClean="0"/>
              <a:t>. görevlerin hazırlanmasına yönelik bilgiler</a:t>
            </a:r>
            <a:endParaRPr lang="es-ES" sz="2000" dirty="0" smtClean="0"/>
          </a:p>
        </p:txBody>
      </p:sp>
      <p:sp>
        <p:nvSpPr>
          <p:cNvPr id="19" name="Rectangle 7"/>
          <p:cNvSpPr>
            <a:spLocks noChangeArrowheads="1"/>
          </p:cNvSpPr>
          <p:nvPr/>
        </p:nvSpPr>
        <p:spPr bwMode="auto">
          <a:xfrm>
            <a:off x="2143125" y="384175"/>
            <a:ext cx="5072081" cy="459485"/>
          </a:xfrm>
          <a:prstGeom prst="rect">
            <a:avLst/>
          </a:prstGeom>
          <a:noFill/>
          <a:ln w="9525">
            <a:noFill/>
            <a:miter lim="800000"/>
            <a:headEnd/>
            <a:tailEnd/>
          </a:ln>
        </p:spPr>
        <p:txBody>
          <a:bodyPr wrap="square" anchor="ctr">
            <a:spAutoFit/>
          </a:bodyPr>
          <a:lstStyle/>
          <a:p>
            <a:pPr algn="ctr">
              <a:lnSpc>
                <a:spcPts val="2800"/>
              </a:lnSpc>
            </a:pPr>
            <a:r>
              <a:rPr lang="tr-TR" sz="2800" dirty="0" smtClean="0">
                <a:solidFill>
                  <a:schemeClr val="bg1"/>
                </a:solidFill>
                <a:latin typeface="Book Antiqua" pitchFamily="18" charset="0"/>
              </a:rPr>
              <a:t>Eğitim</a:t>
            </a:r>
            <a:r>
              <a:rPr lang="en-GB" sz="2800" dirty="0" smtClean="0">
                <a:solidFill>
                  <a:schemeClr val="bg1"/>
                </a:solidFill>
                <a:latin typeface="Book Antiqua" pitchFamily="18" charset="0"/>
              </a:rPr>
              <a:t> </a:t>
            </a:r>
            <a:r>
              <a:rPr lang="en-GB" sz="2800" dirty="0" err="1" smtClean="0">
                <a:solidFill>
                  <a:schemeClr val="bg1"/>
                </a:solidFill>
                <a:latin typeface="Book Antiqua" pitchFamily="18" charset="0"/>
              </a:rPr>
              <a:t>prog</a:t>
            </a:r>
            <a:r>
              <a:rPr lang="tr-TR" sz="2800" dirty="0" smtClean="0">
                <a:solidFill>
                  <a:schemeClr val="bg1"/>
                </a:solidFill>
                <a:latin typeface="Book Antiqua" pitchFamily="18" charset="0"/>
              </a:rPr>
              <a:t>ramı</a:t>
            </a:r>
            <a:endParaRPr lang="en-GB" sz="2800" dirty="0">
              <a:solidFill>
                <a:schemeClr val="bg1"/>
              </a:solidFill>
              <a:latin typeface="Book Antiqu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ox(in)">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ox(in)">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box(in)">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box(in)">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ox(in)">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box(in)">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box(in)">
                                      <p:cBhvr>
                                        <p:cTn id="37" dur="500"/>
                                        <p:tgtEl>
                                          <p:spTgt spid="26"/>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box(in)">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box(in)">
                                      <p:cBhvr>
                                        <p:cTn id="4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16" grpId="0"/>
      <p:bldP spid="21" grpId="0"/>
      <p:bldP spid="22" grpId="0"/>
      <p:bldP spid="23" grpId="0"/>
      <p:bldP spid="24" grpId="0"/>
      <p:bldP spid="25" grpId="0"/>
      <p:bldP spid="26" grpId="0"/>
    </p:bld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7340</TotalTime>
  <Words>2213</Words>
  <Application>Microsoft Office PowerPoint</Application>
  <PresentationFormat>Presentación en pantalla (4:3)</PresentationFormat>
  <Paragraphs>370</Paragraphs>
  <Slides>38</Slides>
  <Notes>0</Notes>
  <HiddenSlides>0</HiddenSlides>
  <MMClips>0</MMClips>
  <ScaleCrop>false</ScaleCrop>
  <HeadingPairs>
    <vt:vector size="4" baseType="variant">
      <vt:variant>
        <vt:lpstr>Tema</vt:lpstr>
      </vt:variant>
      <vt:variant>
        <vt:i4>1</vt:i4>
      </vt:variant>
      <vt:variant>
        <vt:lpstr>Títulos de diapositiva</vt:lpstr>
      </vt:variant>
      <vt:variant>
        <vt:i4>38</vt:i4>
      </vt:variant>
    </vt:vector>
  </HeadingPairs>
  <TitlesOfParts>
    <vt:vector size="39" baseType="lpstr">
      <vt:lpstr>Tema de Office</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lpstr>Diapositiva 24</vt:lpstr>
      <vt:lpstr>Diapositiva 25</vt:lpstr>
      <vt:lpstr>Diapositiva 26</vt:lpstr>
      <vt:lpstr>Diapositiva 27</vt:lpstr>
      <vt:lpstr>Diapositiva 28</vt:lpstr>
      <vt:lpstr>Diapositiva 29</vt:lpstr>
      <vt:lpstr>Diapositiva 30</vt:lpstr>
      <vt:lpstr>Diapositiva 31</vt:lpstr>
      <vt:lpstr>Diapositiva 32</vt:lpstr>
      <vt:lpstr>Diapositiva 33</vt:lpstr>
      <vt:lpstr>Diapositiva 34</vt:lpstr>
      <vt:lpstr>Diapositiva 35</vt:lpstr>
      <vt:lpstr>Diapositiva 36</vt:lpstr>
      <vt:lpstr>Diapositiva 37</vt:lpstr>
      <vt:lpstr>Diapositiva 38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Cesar</dc:creator>
  <cp:lastModifiedBy>Cesar</cp:lastModifiedBy>
  <cp:revision>520</cp:revision>
  <dcterms:created xsi:type="dcterms:W3CDTF">2008-11-07T08:49:28Z</dcterms:created>
  <dcterms:modified xsi:type="dcterms:W3CDTF">2012-11-27T10:57:25Z</dcterms:modified>
</cp:coreProperties>
</file>