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6" r:id="rId5"/>
    <p:sldId id="267" r:id="rId6"/>
    <p:sldId id="263" r:id="rId7"/>
    <p:sldId id="265" r:id="rId8"/>
    <p:sldId id="268" r:id="rId9"/>
    <p:sldId id="269" r:id="rId10"/>
    <p:sldId id="270" r:id="rId11"/>
    <p:sldId id="272" r:id="rId12"/>
    <p:sldId id="273" r:id="rId13"/>
    <p:sldId id="274" r:id="rId14"/>
    <p:sldId id="275" r:id="rId15"/>
    <p:sldId id="276" r:id="rId1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47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9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4237F8-6C7D-4B8F-83D5-3D919E486428}" type="doc">
      <dgm:prSet loTypeId="urn:microsoft.com/office/officeart/2005/8/layout/hProcess3" loCatId="process" qsTypeId="urn:microsoft.com/office/officeart/2005/8/quickstyle/simple1" qsCatId="simple" csTypeId="urn:microsoft.com/office/officeart/2005/8/colors/accent0_3" csCatId="mainScheme" phldr="1"/>
      <dgm:spPr/>
    </dgm:pt>
    <dgm:pt modelId="{D93B39FF-9F49-42B1-90A4-9A218580A9A0}" type="pres">
      <dgm:prSet presAssocID="{DA4237F8-6C7D-4B8F-83D5-3D919E486428}" presName="Name0" presStyleCnt="0">
        <dgm:presLayoutVars>
          <dgm:dir/>
          <dgm:animLvl val="lvl"/>
          <dgm:resizeHandles val="exact"/>
        </dgm:presLayoutVars>
      </dgm:prSet>
      <dgm:spPr/>
    </dgm:pt>
    <dgm:pt modelId="{75410CC1-488C-42D0-B343-792DD9B77597}" type="pres">
      <dgm:prSet presAssocID="{DA4237F8-6C7D-4B8F-83D5-3D919E486428}" presName="dummy" presStyleCnt="0"/>
      <dgm:spPr/>
    </dgm:pt>
    <dgm:pt modelId="{348CAFB4-258D-4B42-9453-96F63456CA1A}" type="pres">
      <dgm:prSet presAssocID="{DA4237F8-6C7D-4B8F-83D5-3D919E486428}" presName="linH" presStyleCnt="0"/>
      <dgm:spPr/>
    </dgm:pt>
    <dgm:pt modelId="{F6E1740B-B506-41FE-9727-BCB9A26321BD}" type="pres">
      <dgm:prSet presAssocID="{DA4237F8-6C7D-4B8F-83D5-3D919E486428}" presName="padding1" presStyleCnt="0"/>
      <dgm:spPr/>
    </dgm:pt>
    <dgm:pt modelId="{D3631B3F-6502-4514-B5FF-93ED68DC075E}" type="pres">
      <dgm:prSet presAssocID="{DA4237F8-6C7D-4B8F-83D5-3D919E486428}" presName="padding2" presStyleCnt="0"/>
      <dgm:spPr/>
    </dgm:pt>
    <dgm:pt modelId="{7555A158-C288-43F5-A5F0-919BD4CE5E61}" type="pres">
      <dgm:prSet presAssocID="{DA4237F8-6C7D-4B8F-83D5-3D919E486428}" presName="negArrow" presStyleCnt="0"/>
      <dgm:spPr/>
    </dgm:pt>
    <dgm:pt modelId="{07C4EB14-AF21-426D-8DC9-B0D6026D8A50}" type="pres">
      <dgm:prSet presAssocID="{DA4237F8-6C7D-4B8F-83D5-3D919E486428}" presName="backgroundArrow" presStyleLbl="node1" presStyleIdx="0" presStyleCnt="1" custLinFactNeighborY="66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830C6B26-2FC6-4CAC-8335-F7314028CB0C}" type="presOf" srcId="{DA4237F8-6C7D-4B8F-83D5-3D919E486428}" destId="{D93B39FF-9F49-42B1-90A4-9A218580A9A0}" srcOrd="0" destOrd="0" presId="urn:microsoft.com/office/officeart/2005/8/layout/hProcess3"/>
    <dgm:cxn modelId="{967BA856-833D-4668-85F3-91591D6F4AE0}" type="presParOf" srcId="{D93B39FF-9F49-42B1-90A4-9A218580A9A0}" destId="{75410CC1-488C-42D0-B343-792DD9B77597}" srcOrd="0" destOrd="0" presId="urn:microsoft.com/office/officeart/2005/8/layout/hProcess3"/>
    <dgm:cxn modelId="{AC631084-3DED-4921-A5DC-166A3C7B209A}" type="presParOf" srcId="{D93B39FF-9F49-42B1-90A4-9A218580A9A0}" destId="{348CAFB4-258D-4B42-9453-96F63456CA1A}" srcOrd="1" destOrd="0" presId="urn:microsoft.com/office/officeart/2005/8/layout/hProcess3"/>
    <dgm:cxn modelId="{D974532E-001C-46BC-B862-3F3BB5E933E1}" type="presParOf" srcId="{348CAFB4-258D-4B42-9453-96F63456CA1A}" destId="{F6E1740B-B506-41FE-9727-BCB9A26321BD}" srcOrd="0" destOrd="0" presId="urn:microsoft.com/office/officeart/2005/8/layout/hProcess3"/>
    <dgm:cxn modelId="{F0383648-1C70-478D-8E80-3006D3A0ADF8}" type="presParOf" srcId="{348CAFB4-258D-4B42-9453-96F63456CA1A}" destId="{D3631B3F-6502-4514-B5FF-93ED68DC075E}" srcOrd="1" destOrd="0" presId="urn:microsoft.com/office/officeart/2005/8/layout/hProcess3"/>
    <dgm:cxn modelId="{5DB27548-9AB9-4969-8E5D-BB45096F860B}" type="presParOf" srcId="{348CAFB4-258D-4B42-9453-96F63456CA1A}" destId="{7555A158-C288-43F5-A5F0-919BD4CE5E61}" srcOrd="2" destOrd="0" presId="urn:microsoft.com/office/officeart/2005/8/layout/hProcess3"/>
    <dgm:cxn modelId="{ABC492FD-7462-42DE-A4F0-78D8D6852A17}" type="presParOf" srcId="{348CAFB4-258D-4B42-9453-96F63456CA1A}" destId="{07C4EB14-AF21-426D-8DC9-B0D6026D8A50}" srcOrd="3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4237F8-6C7D-4B8F-83D5-3D919E486428}" type="doc">
      <dgm:prSet loTypeId="urn:microsoft.com/office/officeart/2005/8/layout/hProcess3" loCatId="process" qsTypeId="urn:microsoft.com/office/officeart/2005/8/quickstyle/simple1" qsCatId="simple" csTypeId="urn:microsoft.com/office/officeart/2005/8/colors/accent0_3" csCatId="mainScheme" phldr="1"/>
      <dgm:spPr/>
    </dgm:pt>
    <dgm:pt modelId="{D93B39FF-9F49-42B1-90A4-9A218580A9A0}" type="pres">
      <dgm:prSet presAssocID="{DA4237F8-6C7D-4B8F-83D5-3D919E486428}" presName="Name0" presStyleCnt="0">
        <dgm:presLayoutVars>
          <dgm:dir/>
          <dgm:animLvl val="lvl"/>
          <dgm:resizeHandles val="exact"/>
        </dgm:presLayoutVars>
      </dgm:prSet>
      <dgm:spPr/>
    </dgm:pt>
    <dgm:pt modelId="{75410CC1-488C-42D0-B343-792DD9B77597}" type="pres">
      <dgm:prSet presAssocID="{DA4237F8-6C7D-4B8F-83D5-3D919E486428}" presName="dummy" presStyleCnt="0"/>
      <dgm:spPr/>
    </dgm:pt>
    <dgm:pt modelId="{348CAFB4-258D-4B42-9453-96F63456CA1A}" type="pres">
      <dgm:prSet presAssocID="{DA4237F8-6C7D-4B8F-83D5-3D919E486428}" presName="linH" presStyleCnt="0"/>
      <dgm:spPr/>
    </dgm:pt>
    <dgm:pt modelId="{F6E1740B-B506-41FE-9727-BCB9A26321BD}" type="pres">
      <dgm:prSet presAssocID="{DA4237F8-6C7D-4B8F-83D5-3D919E486428}" presName="padding1" presStyleCnt="0"/>
      <dgm:spPr/>
    </dgm:pt>
    <dgm:pt modelId="{D3631B3F-6502-4514-B5FF-93ED68DC075E}" type="pres">
      <dgm:prSet presAssocID="{DA4237F8-6C7D-4B8F-83D5-3D919E486428}" presName="padding2" presStyleCnt="0"/>
      <dgm:spPr/>
    </dgm:pt>
    <dgm:pt modelId="{7555A158-C288-43F5-A5F0-919BD4CE5E61}" type="pres">
      <dgm:prSet presAssocID="{DA4237F8-6C7D-4B8F-83D5-3D919E486428}" presName="negArrow" presStyleCnt="0"/>
      <dgm:spPr/>
    </dgm:pt>
    <dgm:pt modelId="{07C4EB14-AF21-426D-8DC9-B0D6026D8A50}" type="pres">
      <dgm:prSet presAssocID="{DA4237F8-6C7D-4B8F-83D5-3D919E486428}" presName="backgroundArrow" presStyleLbl="node1" presStyleIdx="0" presStyleCnt="1" custLinFactNeighborX="21429" custLinFactNeighborY="-236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2C473D92-582E-436C-938F-F0964E68D690}" type="presOf" srcId="{DA4237F8-6C7D-4B8F-83D5-3D919E486428}" destId="{D93B39FF-9F49-42B1-90A4-9A218580A9A0}" srcOrd="0" destOrd="0" presId="urn:microsoft.com/office/officeart/2005/8/layout/hProcess3"/>
    <dgm:cxn modelId="{DA1D2FFA-8515-411F-85DD-B03F456AD692}" type="presParOf" srcId="{D93B39FF-9F49-42B1-90A4-9A218580A9A0}" destId="{75410CC1-488C-42D0-B343-792DD9B77597}" srcOrd="0" destOrd="0" presId="urn:microsoft.com/office/officeart/2005/8/layout/hProcess3"/>
    <dgm:cxn modelId="{AEEDE045-6111-40D7-99CB-A5BB9FC10857}" type="presParOf" srcId="{D93B39FF-9F49-42B1-90A4-9A218580A9A0}" destId="{348CAFB4-258D-4B42-9453-96F63456CA1A}" srcOrd="1" destOrd="0" presId="urn:microsoft.com/office/officeart/2005/8/layout/hProcess3"/>
    <dgm:cxn modelId="{D0A82FD7-3885-420E-863B-1EC41E19C9D7}" type="presParOf" srcId="{348CAFB4-258D-4B42-9453-96F63456CA1A}" destId="{F6E1740B-B506-41FE-9727-BCB9A26321BD}" srcOrd="0" destOrd="0" presId="urn:microsoft.com/office/officeart/2005/8/layout/hProcess3"/>
    <dgm:cxn modelId="{8EB1BB22-611C-472A-8C1F-718EBCC12571}" type="presParOf" srcId="{348CAFB4-258D-4B42-9453-96F63456CA1A}" destId="{D3631B3F-6502-4514-B5FF-93ED68DC075E}" srcOrd="1" destOrd="0" presId="urn:microsoft.com/office/officeart/2005/8/layout/hProcess3"/>
    <dgm:cxn modelId="{FBCC6B53-609D-4920-841F-A54664857303}" type="presParOf" srcId="{348CAFB4-258D-4B42-9453-96F63456CA1A}" destId="{7555A158-C288-43F5-A5F0-919BD4CE5E61}" srcOrd="2" destOrd="0" presId="urn:microsoft.com/office/officeart/2005/8/layout/hProcess3"/>
    <dgm:cxn modelId="{9BAB2F6C-8C8C-4BA1-AF75-D7E10A923B6B}" type="presParOf" srcId="{348CAFB4-258D-4B42-9453-96F63456CA1A}" destId="{07C4EB14-AF21-426D-8DC9-B0D6026D8A50}" srcOrd="3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C4EB14-AF21-426D-8DC9-B0D6026D8A50}">
      <dsp:nvSpPr>
        <dsp:cNvPr id="0" name=""/>
        <dsp:cNvSpPr/>
      </dsp:nvSpPr>
      <dsp:spPr>
        <a:xfrm>
          <a:off x="0" y="27240"/>
          <a:ext cx="1000132" cy="576000"/>
        </a:xfrm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C4EB14-AF21-426D-8DC9-B0D6026D8A50}">
      <dsp:nvSpPr>
        <dsp:cNvPr id="0" name=""/>
        <dsp:cNvSpPr/>
      </dsp:nvSpPr>
      <dsp:spPr>
        <a:xfrm>
          <a:off x="0" y="0"/>
          <a:ext cx="1000132" cy="576000"/>
        </a:xfrm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CE6D32-DB8E-4913-A02D-FF189F9D895A}" type="datetimeFigureOut">
              <a:rPr lang="es-ES"/>
              <a:pPr>
                <a:defRPr/>
              </a:pPr>
              <a:t>24/10/2011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5FF8C3E-BA9B-4A96-92E6-C040E5A52BA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4874843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 Imagen" descr="Photo manipulation of 01_Green Earth 170_Greeny_Nature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744D-FF23-46ED-BFEE-572A5951EB8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81E78-A7BD-4CD9-A414-63F25657C65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F9339-E1CA-4A96-9A04-CC9405BDFF4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E3B0B-FB93-4952-937C-C99110D914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336EC-BF37-4AE4-8D50-C7823F3E0AC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F5CC7-B8FC-4B66-80A1-A076FE8A880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A754B-E017-474B-B0FE-6F798861B0E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91ACA-7FD9-4961-927B-BE956D266C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C279C-C01D-484D-AD90-DA38801BBD1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B46A8-1639-403A-A7FB-B0FEEC48A30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016E1-D643-4CCC-BD7D-D2EFCAB33AA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Ambiente - 10.jpg"/>
          <p:cNvPicPr>
            <a:picLocks noChangeAspect="1"/>
          </p:cNvPicPr>
          <p:nvPr userDrawn="1"/>
        </p:nvPicPr>
        <p:blipFill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75009"/>
            <a:ext cx="9144000" cy="6707981"/>
          </a:xfrm>
          <a:prstGeom prst="rect">
            <a:avLst/>
          </a:prstGeom>
        </p:spPr>
      </p:pic>
      <p:sp>
        <p:nvSpPr>
          <p:cNvPr id="1027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s-ES" smtClean="0"/>
              <a:t>Angela Pérez Rizaldos  Area de Control Integrado de la contaminación. Consejería de medio ambiente y ordenación del territorio- Comunidad de Madrid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979684-37BC-401B-90D1-B043EB7CB00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10253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10253F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800" kern="1200">
          <a:solidFill>
            <a:srgbClr val="10253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0253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10253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10253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1025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tr-TR" dirty="0" smtClean="0">
                <a:solidFill>
                  <a:srgbClr val="1F497D"/>
                </a:solidFill>
              </a:rPr>
              <a:t>DEMİR ÇELİK TESİSİ</a:t>
            </a:r>
            <a:r>
              <a:rPr lang="es-ES" dirty="0" smtClean="0">
                <a:solidFill>
                  <a:srgbClr val="1F497D"/>
                </a:solidFill>
              </a:rPr>
              <a:t/>
            </a:r>
            <a:br>
              <a:rPr lang="es-ES" dirty="0" smtClean="0">
                <a:solidFill>
                  <a:srgbClr val="1F497D"/>
                </a:solidFill>
              </a:rPr>
            </a:br>
            <a:r>
              <a:rPr lang="es-ES" dirty="0" smtClean="0">
                <a:solidFill>
                  <a:srgbClr val="1F497D"/>
                </a:solidFill>
              </a:rPr>
              <a:t>-</a:t>
            </a:r>
            <a:r>
              <a:rPr lang="tr-TR" dirty="0" smtClean="0">
                <a:solidFill>
                  <a:srgbClr val="1F497D"/>
                </a:solidFill>
              </a:rPr>
              <a:t>BİR IPPC İZNİ ÖRNEĞİ</a:t>
            </a:r>
            <a:r>
              <a:rPr lang="es-ES" dirty="0" smtClean="0">
                <a:solidFill>
                  <a:srgbClr val="1F497D"/>
                </a:solidFill>
              </a:rPr>
              <a:t>-</a:t>
            </a:r>
            <a:endParaRPr lang="es-ES" dirty="0" smtClean="0">
              <a:solidFill>
                <a:srgbClr val="10253F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57290" y="385762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s-ES" sz="1600" dirty="0" smtClean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s-ES" sz="1600" dirty="0" smtClean="0">
                <a:solidFill>
                  <a:schemeClr val="tx2"/>
                </a:solidFill>
              </a:rPr>
              <a:t>IPPC </a:t>
            </a:r>
            <a:r>
              <a:rPr lang="tr-TR" sz="1600" dirty="0" smtClean="0">
                <a:solidFill>
                  <a:schemeClr val="tx2"/>
                </a:solidFill>
              </a:rPr>
              <a:t>BİRİMİ</a:t>
            </a:r>
            <a:r>
              <a:rPr lang="es-ES" sz="1600" dirty="0" smtClean="0">
                <a:solidFill>
                  <a:schemeClr val="tx2"/>
                </a:solidFill>
              </a:rPr>
              <a:t>: </a:t>
            </a:r>
            <a:r>
              <a:rPr lang="tr-TR" sz="1600" dirty="0" smtClean="0">
                <a:solidFill>
                  <a:schemeClr val="tx2"/>
                </a:solidFill>
              </a:rPr>
              <a:t>ENTEGRE KİRLİLİK ÖNLEME BİRİMİ</a:t>
            </a:r>
            <a:endParaRPr lang="es-ES" sz="1600" dirty="0" smtClean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1600" dirty="0" smtClean="0">
                <a:solidFill>
                  <a:schemeClr val="tx2"/>
                </a:solidFill>
              </a:rPr>
              <a:t>ÇEVRE VE BÖLGE PLANLAMA BÖLGESEL BAKANLIĞI</a:t>
            </a:r>
            <a:endParaRPr lang="es-ES_tradnl" sz="1600" dirty="0" smtClean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s-ES_tradnl" sz="1600" dirty="0" smtClean="0">
                <a:solidFill>
                  <a:schemeClr val="tx2"/>
                </a:solidFill>
              </a:rPr>
              <a:t>MADR</a:t>
            </a:r>
            <a:r>
              <a:rPr lang="tr-TR" sz="1600" dirty="0" smtClean="0">
                <a:solidFill>
                  <a:schemeClr val="tx2"/>
                </a:solidFill>
              </a:rPr>
              <a:t>İ</a:t>
            </a:r>
            <a:r>
              <a:rPr lang="es-ES_tradnl" sz="1600" dirty="0" smtClean="0">
                <a:solidFill>
                  <a:schemeClr val="tx2"/>
                </a:solidFill>
              </a:rPr>
              <a:t>D</a:t>
            </a:r>
            <a:r>
              <a:rPr lang="tr-TR" sz="1600" dirty="0" smtClean="0">
                <a:solidFill>
                  <a:schemeClr val="tx2"/>
                </a:solidFill>
              </a:rPr>
              <a:t> BÖLGESİ</a:t>
            </a:r>
            <a:endParaRPr lang="es-ES" sz="1600" dirty="0" smtClean="0">
              <a:solidFill>
                <a:schemeClr val="tx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5E0744D-FF23-46ED-BFEE-572A5951EB89}" type="slidenum">
              <a:rPr lang="es-ES" smtClean="0"/>
              <a:pPr>
                <a:defRPr/>
              </a:pPr>
              <a:t>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0" y="5572140"/>
            <a:ext cx="8858280" cy="793753"/>
          </a:xfrm>
        </p:spPr>
        <p:txBody>
          <a:bodyPr/>
          <a:lstStyle/>
          <a:p>
            <a:pPr>
              <a:defRPr/>
            </a:pPr>
            <a:r>
              <a:rPr lang="es-ES" sz="1400" b="1" dirty="0" smtClean="0">
                <a:solidFill>
                  <a:schemeClr val="tx2"/>
                </a:solidFill>
              </a:rPr>
              <a:t>Angela Pérez Rizaldos  </a:t>
            </a:r>
          </a:p>
          <a:p>
            <a:pPr>
              <a:defRPr/>
            </a:pPr>
            <a:r>
              <a:rPr lang="es-ES" sz="1400" dirty="0" smtClean="0">
                <a:solidFill>
                  <a:schemeClr val="tx2"/>
                </a:solidFill>
              </a:rPr>
              <a:t>Area de Control Integrado de la contaminación. Consejería de medio ambiente y ordenación del territorio- Comunidad de Madrid</a:t>
            </a:r>
            <a:endParaRPr lang="es-E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n-U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"/>
          </p:nvPr>
        </p:nvSpPr>
        <p:spPr>
          <a:xfrm>
            <a:off x="457200" y="1331929"/>
            <a:ext cx="8229600" cy="5311781"/>
          </a:xfrm>
        </p:spPr>
        <p:txBody>
          <a:bodyPr/>
          <a:lstStyle/>
          <a:p>
            <a:pPr marL="0" lvl="1" indent="0">
              <a:buNone/>
            </a:pPr>
            <a:r>
              <a:rPr lang="tr-TR" b="1" dirty="0" smtClean="0">
                <a:solidFill>
                  <a:schemeClr val="tx2"/>
                </a:solidFill>
              </a:rPr>
              <a:t>İZNİN HAZIRLANMASI SÜRECİNDE BAŞVURULAN REFERANS DÖKÜMANLARI</a:t>
            </a:r>
            <a:endParaRPr lang="en-U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 algn="just">
              <a:buNone/>
            </a:pPr>
            <a:r>
              <a:rPr lang="tr-TR" b="1" dirty="0" smtClean="0">
                <a:solidFill>
                  <a:schemeClr val="tx2"/>
                </a:solidFill>
              </a:rPr>
              <a:t>İZİN KOŞULLARININ YAPISI</a:t>
            </a:r>
            <a:endParaRPr lang="en-US" b="1" dirty="0" smtClean="0">
              <a:solidFill>
                <a:schemeClr val="tx2"/>
              </a:solidFill>
            </a:endParaRPr>
          </a:p>
          <a:p>
            <a:pPr marL="0" lvl="1" indent="0" algn="just">
              <a:buNone/>
            </a:pPr>
            <a:r>
              <a:rPr lang="tr-TR" b="1" dirty="0" smtClean="0">
                <a:solidFill>
                  <a:schemeClr val="tx2"/>
                </a:solidFill>
              </a:rPr>
              <a:t>Ek</a:t>
            </a:r>
            <a:r>
              <a:rPr lang="en-US" b="1" dirty="0" smtClean="0">
                <a:solidFill>
                  <a:schemeClr val="tx2"/>
                </a:solidFill>
              </a:rPr>
              <a:t> I</a:t>
            </a:r>
            <a:r>
              <a:rPr lang="en-US" dirty="0" smtClean="0">
                <a:solidFill>
                  <a:schemeClr val="tx2"/>
                </a:solidFill>
              </a:rPr>
              <a:t>  </a:t>
            </a:r>
            <a:r>
              <a:rPr lang="en-US" dirty="0" err="1" smtClean="0">
                <a:solidFill>
                  <a:schemeClr val="tx2"/>
                </a:solidFill>
              </a:rPr>
              <a:t>Te</a:t>
            </a:r>
            <a:r>
              <a:rPr lang="tr-TR" dirty="0" err="1" smtClean="0">
                <a:solidFill>
                  <a:schemeClr val="tx2"/>
                </a:solidFill>
              </a:rPr>
              <a:t>knik</a:t>
            </a:r>
            <a:r>
              <a:rPr lang="tr-TR" dirty="0" smtClean="0">
                <a:solidFill>
                  <a:schemeClr val="tx2"/>
                </a:solidFill>
              </a:rPr>
              <a:t> önlemler ve emisyon limit değerleri</a:t>
            </a:r>
            <a:r>
              <a:rPr lang="en-US" dirty="0" smtClean="0">
                <a:solidFill>
                  <a:schemeClr val="tx2"/>
                </a:solidFill>
              </a:rPr>
              <a:t>.</a:t>
            </a:r>
          </a:p>
          <a:p>
            <a:pPr marL="0" lvl="1" indent="0" algn="just">
              <a:buNone/>
            </a:pPr>
            <a:r>
              <a:rPr lang="tr-TR" b="1" dirty="0" smtClean="0">
                <a:solidFill>
                  <a:schemeClr val="tx2"/>
                </a:solidFill>
              </a:rPr>
              <a:t>Ek</a:t>
            </a:r>
            <a:r>
              <a:rPr lang="en-US" b="1" dirty="0" smtClean="0">
                <a:solidFill>
                  <a:schemeClr val="tx2"/>
                </a:solidFill>
              </a:rPr>
              <a:t> II</a:t>
            </a:r>
            <a:r>
              <a:rPr lang="en-US" dirty="0" smtClean="0">
                <a:solidFill>
                  <a:schemeClr val="tx2"/>
                </a:solidFill>
              </a:rPr>
              <a:t>  </a:t>
            </a:r>
            <a:r>
              <a:rPr lang="tr-TR" dirty="0" smtClean="0">
                <a:solidFill>
                  <a:schemeClr val="tx2"/>
                </a:solidFill>
              </a:rPr>
              <a:t>İzleme gereklilikleri ve izleme raporları</a:t>
            </a:r>
            <a:endParaRPr lang="en-US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n-U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endParaRPr lang="en-US" b="1" dirty="0" smtClean="0">
              <a:solidFill>
                <a:schemeClr val="tx2"/>
              </a:solidFill>
            </a:endParaRPr>
          </a:p>
          <a:p>
            <a:pPr eaLnBrk="1" hangingPunct="1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hangingPunct="1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lvl="1" indent="0">
              <a:buNone/>
            </a:pPr>
            <a:endParaRPr lang="en-US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9" name="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39063783"/>
              </p:ext>
            </p:extLst>
          </p:nvPr>
        </p:nvGraphicFramePr>
        <p:xfrm>
          <a:off x="785786" y="2214554"/>
          <a:ext cx="7572428" cy="195072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3017160"/>
                <a:gridCol w="4555268"/>
              </a:tblGrid>
              <a:tr h="370840"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dirty="0" smtClean="0"/>
                        <a:t>REFER</a:t>
                      </a:r>
                      <a:r>
                        <a:rPr lang="tr-TR" sz="2000" dirty="0" smtClean="0"/>
                        <a:t>ANS</a:t>
                      </a:r>
                      <a:r>
                        <a:rPr lang="tr-TR" sz="2000" baseline="0" dirty="0" smtClean="0"/>
                        <a:t> DÖKÜMANLARI</a:t>
                      </a:r>
                      <a:endParaRPr lang="es-ES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0" dirty="0" smtClean="0">
                          <a:solidFill>
                            <a:schemeClr val="lt1"/>
                          </a:solidFill>
                        </a:rPr>
                        <a:t>ÇELİK</a:t>
                      </a:r>
                      <a:r>
                        <a:rPr lang="tr-TR" sz="2000" b="0" baseline="0" dirty="0" smtClean="0">
                          <a:solidFill>
                            <a:schemeClr val="lt1"/>
                          </a:solidFill>
                        </a:rPr>
                        <a:t> ÜRETİMİ</a:t>
                      </a:r>
                      <a:endParaRPr lang="es-ES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noProof="0" dirty="0" smtClean="0"/>
                        <a:t>Mevcut</a:t>
                      </a:r>
                      <a:r>
                        <a:rPr lang="tr-TR" sz="1800" baseline="0" noProof="0" dirty="0" smtClean="0"/>
                        <a:t> En İyi Teknikler</a:t>
                      </a:r>
                      <a:r>
                        <a:rPr lang="en-US" sz="1800" noProof="0" dirty="0" smtClean="0"/>
                        <a:t>.</a:t>
                      </a:r>
                      <a:r>
                        <a:rPr lang="tr-TR" sz="1800" baseline="0" noProof="0" dirty="0" smtClean="0"/>
                        <a:t> Demir Çelik Üretimi Hakkında Referans </a:t>
                      </a:r>
                      <a:r>
                        <a:rPr lang="tr-TR" sz="1800" baseline="0" noProof="0" dirty="0" err="1" smtClean="0"/>
                        <a:t>Dökümanları</a:t>
                      </a:r>
                      <a:endParaRPr lang="en-US" sz="1800" noProof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0" dirty="0" smtClean="0">
                          <a:solidFill>
                            <a:schemeClr val="lt1"/>
                          </a:solidFill>
                        </a:rPr>
                        <a:t>SICAK</a:t>
                      </a:r>
                      <a:r>
                        <a:rPr lang="tr-TR" sz="2000" b="0" baseline="0" dirty="0" smtClean="0">
                          <a:solidFill>
                            <a:schemeClr val="lt1"/>
                          </a:solidFill>
                        </a:rPr>
                        <a:t> HADDELEME</a:t>
                      </a:r>
                      <a:endParaRPr lang="es-ES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noProof="0" dirty="0" smtClean="0"/>
                        <a:t>Mevcut</a:t>
                      </a:r>
                      <a:r>
                        <a:rPr lang="tr-TR" sz="1800" baseline="0" noProof="0" dirty="0" smtClean="0"/>
                        <a:t> En İyi Teknikler</a:t>
                      </a:r>
                      <a:r>
                        <a:rPr lang="en-US" sz="1800" noProof="0" dirty="0" smtClean="0"/>
                        <a:t>. </a:t>
                      </a:r>
                      <a:r>
                        <a:rPr lang="tr-TR" sz="1800" noProof="0" dirty="0" smtClean="0"/>
                        <a:t>Demir Metal İşleme </a:t>
                      </a:r>
                      <a:r>
                        <a:rPr lang="tr-TR" sz="1800" noProof="0" dirty="0" smtClean="0"/>
                        <a:t>Endüstrisine</a:t>
                      </a:r>
                      <a:r>
                        <a:rPr lang="tr-TR" sz="1800" baseline="0" noProof="0" dirty="0" smtClean="0"/>
                        <a:t> ilişkin Referans Dökümanları.</a:t>
                      </a:r>
                      <a:endParaRPr lang="en-US" sz="1800" noProof="0" dirty="0" smtClean="0"/>
                    </a:p>
                    <a:p>
                      <a:endParaRPr lang="en-US" sz="1800" noProof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itle 11"/>
          <p:cNvSpPr txBox="1">
            <a:spLocks/>
          </p:cNvSpPr>
          <p:nvPr/>
        </p:nvSpPr>
        <p:spPr bwMode="auto">
          <a:xfrm>
            <a:off x="500034" y="35716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IPPC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İzni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s-ES"/>
              <a:pPr>
                <a:defRPr/>
              </a:pPr>
              <a:t>11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38"/>
          </a:xfrm>
        </p:spPr>
        <p:txBody>
          <a:bodyPr/>
          <a:lstStyle/>
          <a:p>
            <a:pPr marL="0" indent="0">
              <a:buFont typeface="Arial" charset="0"/>
              <a:buAutoNum type="arabicPeriod"/>
            </a:pPr>
            <a:r>
              <a:rPr lang="tr-TR" sz="2000" b="1" dirty="0" smtClean="0">
                <a:solidFill>
                  <a:schemeClr val="tx2"/>
                </a:solidFill>
              </a:rPr>
              <a:t> HAVA KİRLİLİĞİNİN ÖNLENMESİNE YÖNELİK TEKNİK ÖNLEMLER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algn="just" eaLnBrk="1" hangingPunct="1">
              <a:buFontTx/>
              <a:buNone/>
            </a:pPr>
            <a:endParaRPr lang="en-US" sz="1800" dirty="0" smtClean="0"/>
          </a:p>
          <a:p>
            <a:pPr marL="0" lvl="1" indent="0" algn="just">
              <a:buNone/>
            </a:pPr>
            <a:r>
              <a:rPr lang="tr-TR" sz="1800" dirty="0" smtClean="0">
                <a:solidFill>
                  <a:schemeClr val="tx2"/>
                </a:solidFill>
              </a:rPr>
              <a:t>Çelikhane binası</a:t>
            </a:r>
            <a:r>
              <a:rPr lang="en-US" sz="1800" dirty="0" smtClean="0">
                <a:solidFill>
                  <a:schemeClr val="tx2"/>
                </a:solidFill>
              </a:rPr>
              <a:t>: </a:t>
            </a:r>
            <a:r>
              <a:rPr lang="tr-TR" sz="1800" dirty="0" smtClean="0">
                <a:solidFill>
                  <a:schemeClr val="tx2"/>
                </a:solidFill>
              </a:rPr>
              <a:t>Kontrol dışı yayılabilecek emisyonların önlenmesi için binanın dış çevrelemesinin (yalıtımının) bakımı. </a:t>
            </a:r>
          </a:p>
          <a:p>
            <a:pPr marL="0" lvl="1" indent="0" algn="just">
              <a:buNone/>
            </a:pPr>
            <a:r>
              <a:rPr lang="tr-TR" sz="1800" dirty="0" smtClean="0">
                <a:solidFill>
                  <a:schemeClr val="tx2"/>
                </a:solidFill>
              </a:rPr>
              <a:t>Cüruf depolama için binanın iyileştirilmesi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pPr marL="0" lvl="1" indent="0" algn="just">
              <a:buNone/>
            </a:pPr>
            <a:r>
              <a:rPr lang="tr-TR" sz="1800" dirty="0" smtClean="0">
                <a:solidFill>
                  <a:schemeClr val="tx2"/>
                </a:solidFill>
              </a:rPr>
              <a:t>Kontrol dışı yayılabilecek emisyonların önlenmesi için cüruf soğutmanın iyileştirilmesi. </a:t>
            </a:r>
            <a:endParaRPr lang="en-US" sz="1800" dirty="0" smtClean="0">
              <a:solidFill>
                <a:schemeClr val="tx2"/>
              </a:solidFill>
            </a:endParaRPr>
          </a:p>
          <a:p>
            <a:pPr marL="0" lvl="1" indent="0" algn="just">
              <a:buNone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0" indent="0"/>
            <a:r>
              <a:rPr lang="en-US" sz="2000" b="1" dirty="0" smtClean="0">
                <a:solidFill>
                  <a:schemeClr val="tx2"/>
                </a:solidFill>
              </a:rPr>
              <a:t>2. EM</a:t>
            </a:r>
            <a:r>
              <a:rPr lang="tr-TR" sz="2000" b="1" dirty="0" smtClean="0">
                <a:solidFill>
                  <a:schemeClr val="tx2"/>
                </a:solidFill>
              </a:rPr>
              <a:t>İSYON </a:t>
            </a:r>
            <a:r>
              <a:rPr lang="en-US" sz="2000" b="1" dirty="0" smtClean="0">
                <a:solidFill>
                  <a:schemeClr val="tx2"/>
                </a:solidFill>
              </a:rPr>
              <a:t>L</a:t>
            </a:r>
            <a:r>
              <a:rPr lang="tr-TR" sz="2000" b="1" dirty="0" smtClean="0">
                <a:solidFill>
                  <a:schemeClr val="tx2"/>
                </a:solidFill>
              </a:rPr>
              <a:t>İ</a:t>
            </a:r>
            <a:r>
              <a:rPr lang="en-US" sz="2000" b="1" dirty="0" smtClean="0">
                <a:solidFill>
                  <a:schemeClr val="tx2"/>
                </a:solidFill>
              </a:rPr>
              <a:t>M</a:t>
            </a:r>
            <a:r>
              <a:rPr lang="tr-TR" sz="2000" b="1" dirty="0" smtClean="0">
                <a:solidFill>
                  <a:schemeClr val="tx2"/>
                </a:solidFill>
              </a:rPr>
              <a:t>İ</a:t>
            </a:r>
            <a:r>
              <a:rPr lang="en-US" sz="2000" b="1" dirty="0" smtClean="0">
                <a:solidFill>
                  <a:schemeClr val="tx2"/>
                </a:solidFill>
              </a:rPr>
              <a:t>T </a:t>
            </a:r>
            <a:r>
              <a:rPr lang="tr-TR" sz="2000" b="1" dirty="0" smtClean="0">
                <a:solidFill>
                  <a:schemeClr val="tx2"/>
                </a:solidFill>
              </a:rPr>
              <a:t>DEĞERLERİ </a:t>
            </a:r>
            <a:r>
              <a:rPr lang="en-US" sz="2000" b="1" dirty="0" smtClean="0">
                <a:solidFill>
                  <a:schemeClr val="tx2"/>
                </a:solidFill>
              </a:rPr>
              <a:t>(EL</a:t>
            </a:r>
            <a:r>
              <a:rPr lang="tr-TR" sz="2000" b="1" dirty="0" smtClean="0">
                <a:solidFill>
                  <a:schemeClr val="tx2"/>
                </a:solidFill>
              </a:rPr>
              <a:t>D</a:t>
            </a:r>
            <a:r>
              <a:rPr lang="en-US" sz="2000" b="1" dirty="0" smtClean="0">
                <a:solidFill>
                  <a:schemeClr val="tx2"/>
                </a:solidFill>
              </a:rPr>
              <a:t>) (</a:t>
            </a:r>
            <a:r>
              <a:rPr lang="tr-TR" sz="2000" b="1" dirty="0" smtClean="0">
                <a:solidFill>
                  <a:schemeClr val="tx2"/>
                </a:solidFill>
              </a:rPr>
              <a:t>Ortalama günlük değer</a:t>
            </a:r>
            <a:r>
              <a:rPr lang="en-US" sz="2000" b="1" dirty="0" smtClean="0">
                <a:solidFill>
                  <a:schemeClr val="tx2"/>
                </a:solidFill>
              </a:rPr>
              <a:t>).</a:t>
            </a:r>
            <a:r>
              <a:rPr lang="en-US" sz="2000" dirty="0" smtClean="0"/>
              <a:t> </a:t>
            </a:r>
          </a:p>
          <a:p>
            <a:pPr marL="0" indent="0"/>
            <a:r>
              <a:rPr lang="tr-TR" sz="1800" dirty="0" smtClean="0">
                <a:solidFill>
                  <a:schemeClr val="tx2"/>
                </a:solidFill>
              </a:rPr>
              <a:t>Emisyon limit değerleri belirlenirken Referans </a:t>
            </a:r>
            <a:r>
              <a:rPr lang="tr-TR" sz="1800" dirty="0" err="1" smtClean="0">
                <a:solidFill>
                  <a:schemeClr val="tx2"/>
                </a:solidFill>
              </a:rPr>
              <a:t>Dökümanları</a:t>
            </a:r>
            <a:r>
              <a:rPr lang="tr-TR" sz="1800" dirty="0" smtClean="0">
                <a:solidFill>
                  <a:schemeClr val="tx2"/>
                </a:solidFill>
              </a:rPr>
              <a:t> temel alınmıştır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pPr marL="0" indent="0"/>
            <a:endParaRPr lang="en-US" sz="2000" b="1" dirty="0" smtClean="0">
              <a:solidFill>
                <a:schemeClr val="tx2"/>
              </a:solidFill>
            </a:endParaRPr>
          </a:p>
          <a:p>
            <a:pPr marL="0" indent="0"/>
            <a:endParaRPr lang="en-US" sz="2000" b="1" dirty="0" smtClean="0">
              <a:solidFill>
                <a:schemeClr val="tx2"/>
              </a:solidFill>
            </a:endParaRPr>
          </a:p>
        </p:txBody>
      </p:sp>
      <p:sp>
        <p:nvSpPr>
          <p:cNvPr id="10" name="Title 11"/>
          <p:cNvSpPr txBox="1">
            <a:spLocks/>
          </p:cNvSpPr>
          <p:nvPr/>
        </p:nvSpPr>
        <p:spPr bwMode="auto">
          <a:xfrm>
            <a:off x="500034" y="35716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IPPC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izni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Ek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I-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HAVA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s-ES"/>
              <a:pPr>
                <a:defRPr/>
              </a:pPr>
              <a:t>12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AutoNum type="arabicPeriod"/>
              <a:defRPr/>
            </a:pPr>
            <a:r>
              <a:rPr lang="en-US" sz="2000" b="1" dirty="0" smtClean="0">
                <a:solidFill>
                  <a:schemeClr val="tx2"/>
                </a:solidFill>
              </a:rPr>
              <a:t>TE</a:t>
            </a:r>
            <a:r>
              <a:rPr lang="tr-TR" sz="2000" b="1" dirty="0" smtClean="0">
                <a:solidFill>
                  <a:schemeClr val="tx2"/>
                </a:solidFill>
              </a:rPr>
              <a:t>KNİK ÖNLEMLER</a:t>
            </a:r>
            <a:r>
              <a:rPr lang="en-US" sz="20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defRPr/>
            </a:pPr>
            <a:r>
              <a:rPr lang="tr-TR" sz="1800" dirty="0" smtClean="0">
                <a:solidFill>
                  <a:schemeClr val="tx2"/>
                </a:solidFill>
              </a:rPr>
              <a:t>Yağmur suyu drenaj sistemi</a:t>
            </a:r>
            <a:r>
              <a:rPr lang="en-US" sz="1800" dirty="0" smtClean="0">
                <a:solidFill>
                  <a:schemeClr val="tx2"/>
                </a:solidFill>
              </a:rPr>
              <a:t>: </a:t>
            </a:r>
            <a:r>
              <a:rPr lang="tr-TR" sz="1800" dirty="0" smtClean="0">
                <a:solidFill>
                  <a:schemeClr val="tx2"/>
                </a:solidFill>
              </a:rPr>
              <a:t>Askıda atık ayırıcısı (</a:t>
            </a:r>
            <a:r>
              <a:rPr lang="tr-TR" sz="1800" dirty="0" err="1" smtClean="0">
                <a:solidFill>
                  <a:schemeClr val="tx2"/>
                </a:solidFill>
              </a:rPr>
              <a:t>precipitator</a:t>
            </a:r>
            <a:r>
              <a:rPr lang="tr-TR" sz="1800" dirty="0" smtClean="0">
                <a:solidFill>
                  <a:schemeClr val="tx2"/>
                </a:solidFill>
              </a:rPr>
              <a:t>) ve yağ ayırıcı sistemin uygulamaya konulması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pPr lvl="1" algn="just" eaLnBrk="1" hangingPunct="1">
              <a:defRPr/>
            </a:pPr>
            <a:endParaRPr lang="en-US" sz="1400" dirty="0" smtClean="0"/>
          </a:p>
          <a:p>
            <a:pPr marL="0" indent="0">
              <a:defRPr/>
            </a:pPr>
            <a:r>
              <a:rPr lang="en-US" sz="2000" b="1" dirty="0" smtClean="0">
                <a:solidFill>
                  <a:schemeClr val="tx2"/>
                </a:solidFill>
              </a:rPr>
              <a:t>2. EM</a:t>
            </a:r>
            <a:r>
              <a:rPr lang="tr-TR" sz="2000" b="1" dirty="0" smtClean="0">
                <a:solidFill>
                  <a:schemeClr val="tx2"/>
                </a:solidFill>
              </a:rPr>
              <a:t>İSYON LİMİT DEĞERLERİ</a:t>
            </a:r>
            <a:r>
              <a:rPr lang="en-US" sz="20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defRPr/>
            </a:pPr>
            <a:r>
              <a:rPr lang="tr-TR" sz="1800" dirty="0" smtClean="0">
                <a:solidFill>
                  <a:schemeClr val="tx2"/>
                </a:solidFill>
              </a:rPr>
              <a:t>Atık su emisyonları hakkındaki bölgesel yasalara göre yerel kanalizasyon sisteminin uyumlu hale getirilmesi. </a:t>
            </a:r>
            <a:endParaRPr lang="en-US" sz="1800" dirty="0" smtClean="0">
              <a:solidFill>
                <a:schemeClr val="tx2"/>
              </a:solidFill>
            </a:endParaRPr>
          </a:p>
          <a:p>
            <a:pPr marL="0" indent="0">
              <a:defRPr/>
            </a:pPr>
            <a:r>
              <a:rPr lang="tr-TR" sz="1800" dirty="0" smtClean="0">
                <a:solidFill>
                  <a:schemeClr val="tx2"/>
                </a:solidFill>
              </a:rPr>
              <a:t>Askıda katı atıklar ve Çinkoya ilişkin emisyon limit değerleri belirlenirken Referans </a:t>
            </a:r>
            <a:r>
              <a:rPr lang="tr-TR" sz="1800" dirty="0" err="1" smtClean="0">
                <a:solidFill>
                  <a:schemeClr val="tx2"/>
                </a:solidFill>
              </a:rPr>
              <a:t>Dökümanların</a:t>
            </a:r>
            <a:r>
              <a:rPr lang="tr-TR" sz="1800" dirty="0" smtClean="0">
                <a:solidFill>
                  <a:schemeClr val="tx2"/>
                </a:solidFill>
              </a:rPr>
              <a:t> temel alınması. </a:t>
            </a:r>
            <a:endParaRPr lang="en-US" sz="1800" dirty="0" smtClean="0">
              <a:solidFill>
                <a:schemeClr val="tx2"/>
              </a:solidFill>
            </a:endParaRPr>
          </a:p>
          <a:p>
            <a:pPr algn="just" eaLnBrk="1" hangingPunct="1">
              <a:buFontTx/>
              <a:buNone/>
              <a:defRPr/>
            </a:pPr>
            <a:endParaRPr lang="en-US" sz="1800" dirty="0" smtClean="0"/>
          </a:p>
          <a:p>
            <a:pPr lvl="1" algn="just" eaLnBrk="1" hangingPunct="1">
              <a:defRPr/>
            </a:pPr>
            <a:endParaRPr lang="en-US" sz="1400" dirty="0" smtClean="0"/>
          </a:p>
          <a:p>
            <a:pPr lvl="1" algn="just" eaLnBrk="1" hangingPunct="1">
              <a:defRPr/>
            </a:pPr>
            <a:endParaRPr lang="en-US" sz="1400" dirty="0" smtClean="0"/>
          </a:p>
        </p:txBody>
      </p:sp>
      <p:sp>
        <p:nvSpPr>
          <p:cNvPr id="10" name="Title 11"/>
          <p:cNvSpPr txBox="1">
            <a:spLocks/>
          </p:cNvSpPr>
          <p:nvPr/>
        </p:nvSpPr>
        <p:spPr bwMode="auto">
          <a:xfrm>
            <a:off x="500034" y="35716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IPPC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izni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Ek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I- </a:t>
            </a:r>
            <a:r>
              <a:rPr lang="tr-TR" sz="4000" b="1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SU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n-US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57813" y="2000250"/>
            <a:ext cx="2441575" cy="1839913"/>
          </a:xfrm>
          <a:noFill/>
        </p:spPr>
      </p:pic>
      <p:sp>
        <p:nvSpPr>
          <p:cNvPr id="9" name="4 CuadroTexto"/>
          <p:cNvSpPr txBox="1"/>
          <p:nvPr/>
        </p:nvSpPr>
        <p:spPr>
          <a:xfrm>
            <a:off x="714375" y="1714488"/>
            <a:ext cx="4071938" cy="2369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+mn-lt"/>
                <a:cs typeface="+mn-cs"/>
              </a:rPr>
              <a:t>1. Closed loop water cooling system: </a:t>
            </a:r>
            <a:r>
              <a:rPr lang="tr-TR" sz="2000" b="1" dirty="0" err="1" smtClean="0">
                <a:solidFill>
                  <a:schemeClr val="tx2"/>
                </a:solidFill>
                <a:latin typeface="+mn-lt"/>
                <a:cs typeface="+mn-cs"/>
              </a:rPr>
              <a:t>Dekanterin</a:t>
            </a:r>
            <a:r>
              <a:rPr lang="tr-TR" sz="2000" b="1" dirty="0" smtClean="0">
                <a:solidFill>
                  <a:schemeClr val="tx2"/>
                </a:solidFill>
                <a:latin typeface="+mn-lt"/>
                <a:cs typeface="+mn-cs"/>
              </a:rPr>
              <a:t> iyileştirilmesi</a:t>
            </a:r>
            <a:r>
              <a:rPr lang="en-US" sz="2000" b="1" dirty="0" smtClean="0">
                <a:solidFill>
                  <a:schemeClr val="tx2"/>
                </a:solidFill>
                <a:latin typeface="+mn-lt"/>
                <a:cs typeface="+mn-cs"/>
              </a:rPr>
              <a:t>:</a:t>
            </a:r>
          </a:p>
          <a:p>
            <a:pPr lvl="1">
              <a:defRPr/>
            </a:pPr>
            <a:r>
              <a:rPr lang="tr-TR" dirty="0" smtClean="0">
                <a:solidFill>
                  <a:schemeClr val="tx2"/>
                </a:solidFill>
                <a:latin typeface="+mn-lt"/>
                <a:cs typeface="+mn-cs"/>
              </a:rPr>
              <a:t>Askıda katı atıkların ayrılması için otomatik sistem</a:t>
            </a:r>
            <a:r>
              <a:rPr lang="en-US" dirty="0" smtClean="0">
                <a:solidFill>
                  <a:schemeClr val="tx2"/>
                </a:solidFill>
                <a:latin typeface="+mn-lt"/>
                <a:cs typeface="+mn-cs"/>
              </a:rPr>
              <a:t>.</a:t>
            </a:r>
          </a:p>
          <a:p>
            <a:pPr lvl="1">
              <a:defRPr/>
            </a:pPr>
            <a:r>
              <a:rPr lang="tr-TR" dirty="0" smtClean="0">
                <a:solidFill>
                  <a:schemeClr val="tx2"/>
                </a:solidFill>
                <a:latin typeface="+mn-lt"/>
                <a:cs typeface="+mn-cs"/>
              </a:rPr>
              <a:t>Ayrılan çamur için kurutma sistemi</a:t>
            </a:r>
            <a:r>
              <a:rPr lang="tr-TR" dirty="0" smtClean="0">
                <a:solidFill>
                  <a:schemeClr val="tx2"/>
                </a:solidFill>
                <a:latin typeface="+mn-lt"/>
                <a:cs typeface="+mn-cs"/>
              </a:rPr>
              <a:t>.</a:t>
            </a:r>
            <a:endParaRPr lang="en-US" dirty="0" smtClean="0">
              <a:solidFill>
                <a:schemeClr val="tx2"/>
              </a:solidFill>
              <a:latin typeface="+mn-lt"/>
              <a:cs typeface="+mn-cs"/>
            </a:endParaRP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10" name="5 CuadroTexto"/>
          <p:cNvSpPr txBox="1">
            <a:spLocks noChangeArrowheads="1"/>
          </p:cNvSpPr>
          <p:nvPr/>
        </p:nvSpPr>
        <p:spPr bwMode="auto">
          <a:xfrm>
            <a:off x="714348" y="3643314"/>
            <a:ext cx="371475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000" b="1" dirty="0" smtClean="0">
                <a:solidFill>
                  <a:schemeClr val="tx2"/>
                </a:solidFill>
                <a:latin typeface="+mn-lt"/>
                <a:cs typeface="+mn-cs"/>
              </a:rPr>
              <a:t>2. </a:t>
            </a:r>
            <a:r>
              <a:rPr lang="tr-TR" sz="2000" b="1" dirty="0" smtClean="0">
                <a:solidFill>
                  <a:schemeClr val="tx2"/>
                </a:solidFill>
                <a:latin typeface="+mn-lt"/>
                <a:cs typeface="+mn-cs"/>
              </a:rPr>
              <a:t>Dışarıda</a:t>
            </a:r>
            <a:r>
              <a:rPr lang="en-US" sz="2000" b="1" dirty="0" smtClean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tr-TR" sz="2000" b="1" dirty="0" smtClean="0">
                <a:solidFill>
                  <a:schemeClr val="tx2"/>
                </a:solidFill>
                <a:latin typeface="+mn-lt"/>
                <a:cs typeface="+mn-cs"/>
              </a:rPr>
              <a:t>cüruf depolama</a:t>
            </a:r>
            <a:r>
              <a:rPr lang="en-US" sz="2000" b="1" dirty="0" smtClean="0">
                <a:solidFill>
                  <a:schemeClr val="tx2"/>
                </a:solidFill>
                <a:latin typeface="+mn-lt"/>
                <a:cs typeface="+mn-cs"/>
              </a:rPr>
              <a:t>.</a:t>
            </a:r>
          </a:p>
          <a:p>
            <a:pPr lvl="1" indent="-342900">
              <a:defRPr/>
            </a:pPr>
            <a:r>
              <a:rPr lang="tr-TR" dirty="0" smtClean="0"/>
              <a:t>	</a:t>
            </a:r>
            <a:r>
              <a:rPr lang="tr-TR" dirty="0" smtClean="0">
                <a:solidFill>
                  <a:schemeClr val="tx2"/>
                </a:solidFill>
                <a:latin typeface="+mn-lt"/>
                <a:cs typeface="+mn-cs"/>
              </a:rPr>
              <a:t>Kontrol dışı yayılabilecek emisyonların önlenmesi için, beton kaplanmış, çatısı olan ve üç tarafı duvarla kaplı alan üzerinde depolama. </a:t>
            </a:r>
            <a:endParaRPr lang="en-US" dirty="0" smtClean="0">
              <a:solidFill>
                <a:schemeClr val="tx2"/>
              </a:solidFill>
              <a:latin typeface="+mn-lt"/>
              <a:cs typeface="+mn-cs"/>
            </a:endParaRPr>
          </a:p>
          <a:p>
            <a:pPr marL="342900" indent="-342900"/>
            <a:endParaRPr lang="en-US" dirty="0" smtClean="0"/>
          </a:p>
          <a:p>
            <a:pPr marL="342900" indent="-342900"/>
            <a:endParaRPr lang="en-US" dirty="0"/>
          </a:p>
        </p:txBody>
      </p:sp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714348" y="5357826"/>
            <a:ext cx="71437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000" b="1" dirty="0" smtClean="0">
                <a:solidFill>
                  <a:schemeClr val="tx2"/>
                </a:solidFill>
                <a:latin typeface="+mn-lt"/>
                <a:cs typeface="+mn-cs"/>
              </a:rPr>
              <a:t>3. </a:t>
            </a:r>
            <a:r>
              <a:rPr lang="tr-TR" sz="2000" b="1" dirty="0" smtClean="0">
                <a:solidFill>
                  <a:schemeClr val="tx2"/>
                </a:solidFill>
                <a:latin typeface="+mn-lt"/>
                <a:cs typeface="+mn-cs"/>
              </a:rPr>
              <a:t>Tehlikeli ve tehlikeli olmayan atıklar hakkındaki bağlayıcı kurallara uygunluk</a:t>
            </a:r>
            <a:r>
              <a:rPr lang="en-US" sz="2000" b="1" dirty="0" smtClean="0">
                <a:solidFill>
                  <a:schemeClr val="tx2"/>
                </a:solidFill>
                <a:latin typeface="+mn-lt"/>
                <a:cs typeface="+mn-cs"/>
              </a:rPr>
              <a:t>.</a:t>
            </a:r>
            <a:endParaRPr lang="en-US" sz="2000" b="1" dirty="0" smtClean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14" name="Title 11"/>
          <p:cNvSpPr txBox="1">
            <a:spLocks/>
          </p:cNvSpPr>
          <p:nvPr/>
        </p:nvSpPr>
        <p:spPr bwMode="auto">
          <a:xfrm>
            <a:off x="500034" y="35716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IPPC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izni</a:t>
            </a:r>
            <a:r>
              <a:rPr kumimoji="0" lang="en-US" sz="4000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Ek</a:t>
            </a:r>
            <a:r>
              <a:rPr kumimoji="0" lang="en-US" sz="4000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I-</a:t>
            </a:r>
            <a:r>
              <a:rPr kumimoji="0" lang="tr-TR" sz="4000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ATIK</a:t>
            </a:r>
            <a:endParaRPr kumimoji="0" lang="en-US" sz="4000" b="1" i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s-ES"/>
              <a:pPr>
                <a:defRPr/>
              </a:pPr>
              <a:t>14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algn="just" eaLnBrk="1" hangingPunct="1">
              <a:defRPr/>
            </a:pPr>
            <a:r>
              <a:rPr lang="tr-TR" sz="2000" b="1" dirty="0" smtClean="0">
                <a:solidFill>
                  <a:schemeClr val="tx2"/>
                </a:solidFill>
              </a:rPr>
              <a:t>TOPRAK</a:t>
            </a:r>
            <a:endParaRPr lang="es-ES" sz="2000" b="1" dirty="0" smtClean="0">
              <a:solidFill>
                <a:schemeClr val="tx2"/>
              </a:solidFill>
            </a:endParaRPr>
          </a:p>
          <a:p>
            <a:pPr algn="just" eaLnBrk="1" hangingPunct="1">
              <a:defRPr/>
            </a:pPr>
            <a:endParaRPr lang="en-US" sz="1800" dirty="0" smtClean="0">
              <a:solidFill>
                <a:schemeClr val="tx2"/>
              </a:solidFill>
            </a:endParaRPr>
          </a:p>
          <a:p>
            <a:pPr algn="just" eaLnBrk="1" hangingPunct="1">
              <a:defRPr/>
            </a:pPr>
            <a:r>
              <a:rPr lang="tr-TR" sz="1800" dirty="0" smtClean="0">
                <a:solidFill>
                  <a:schemeClr val="tx2"/>
                </a:solidFill>
              </a:rPr>
              <a:t> Beton kaplama yüzeylerin bakımı</a:t>
            </a:r>
            <a:endParaRPr lang="en-US" sz="1800" dirty="0" smtClean="0">
              <a:solidFill>
                <a:schemeClr val="tx2"/>
              </a:solidFill>
            </a:endParaRPr>
          </a:p>
          <a:p>
            <a:pPr algn="just" eaLnBrk="1" hangingPunct="1">
              <a:defRPr/>
            </a:pPr>
            <a:endParaRPr lang="en-US" sz="1800" dirty="0" smtClean="0">
              <a:solidFill>
                <a:schemeClr val="tx2"/>
              </a:solidFill>
            </a:endParaRPr>
          </a:p>
          <a:p>
            <a:pPr algn="just" eaLnBrk="1" hangingPunct="1">
              <a:defRPr/>
            </a:pPr>
            <a:endParaRPr lang="en-US" sz="1800" dirty="0" smtClean="0"/>
          </a:p>
          <a:p>
            <a:pPr algn="just" eaLnBrk="1" hangingPunct="1">
              <a:buFontTx/>
              <a:buNone/>
              <a:defRPr/>
            </a:pPr>
            <a:r>
              <a:rPr lang="tr-TR" sz="2000" b="1" dirty="0" smtClean="0">
                <a:solidFill>
                  <a:schemeClr val="tx2"/>
                </a:solidFill>
              </a:rPr>
              <a:t>KAZA VE DİĞER TEHLİKELİ </a:t>
            </a:r>
            <a:r>
              <a:rPr lang="tr-TR" sz="2000" b="1" dirty="0" smtClean="0">
                <a:solidFill>
                  <a:schemeClr val="tx2"/>
                </a:solidFill>
              </a:rPr>
              <a:t>DURUM</a:t>
            </a:r>
            <a:r>
              <a:rPr lang="tr-TR" sz="2000" b="1" dirty="0" smtClean="0">
                <a:solidFill>
                  <a:schemeClr val="tx2"/>
                </a:solidFill>
              </a:rPr>
              <a:t>LAR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algn="just" eaLnBrk="1" hangingPunct="1">
              <a:defRPr/>
            </a:pPr>
            <a:endParaRPr lang="en-US" sz="1800" dirty="0" smtClean="0">
              <a:solidFill>
                <a:schemeClr val="tx2"/>
              </a:solidFill>
            </a:endParaRPr>
          </a:p>
          <a:p>
            <a:pPr algn="just" eaLnBrk="1" hangingPunct="1">
              <a:defRPr/>
            </a:pPr>
            <a:r>
              <a:rPr lang="tr-TR" sz="1800" dirty="0" smtClean="0">
                <a:solidFill>
                  <a:schemeClr val="tx2"/>
                </a:solidFill>
              </a:rPr>
              <a:t>Faaliyet hataları/arıza veya kazalar durumunda eylem protokolü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pPr algn="just" eaLnBrk="1" hangingPunct="1">
              <a:defRPr/>
            </a:pPr>
            <a:endParaRPr lang="en-US" sz="1800" dirty="0" smtClean="0">
              <a:solidFill>
                <a:schemeClr val="tx2"/>
              </a:solidFill>
            </a:endParaRPr>
          </a:p>
          <a:p>
            <a:pPr algn="just" eaLnBrk="1" hangingPunct="1">
              <a:defRPr/>
            </a:pPr>
            <a:r>
              <a:rPr lang="tr-TR" sz="1800" dirty="0" smtClean="0">
                <a:solidFill>
                  <a:schemeClr val="tx2"/>
                </a:solidFill>
              </a:rPr>
              <a:t>Kaza veya diğer tehlikeli olaylar durumunda IPPC Birimi’ni bilgilendirme yükümlülüğü. </a:t>
            </a:r>
            <a:endParaRPr lang="en-US" sz="1800" dirty="0" smtClean="0">
              <a:solidFill>
                <a:schemeClr val="tx2"/>
              </a:solidFill>
            </a:endParaRPr>
          </a:p>
        </p:txBody>
      </p:sp>
      <p:sp>
        <p:nvSpPr>
          <p:cNvPr id="10" name="Title 11"/>
          <p:cNvSpPr txBox="1">
            <a:spLocks/>
          </p:cNvSpPr>
          <p:nvPr/>
        </p:nvSpPr>
        <p:spPr bwMode="auto">
          <a:xfrm>
            <a:off x="500034" y="14285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IPPC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izni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Ek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s-ES"/>
              <a:pPr>
                <a:defRPr/>
              </a:pPr>
              <a:t>15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-142908" y="6492875"/>
            <a:ext cx="8501122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graphicFrame>
        <p:nvGraphicFramePr>
          <p:cNvPr id="8" name="Group 4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35066857"/>
              </p:ext>
            </p:extLst>
          </p:nvPr>
        </p:nvGraphicFramePr>
        <p:xfrm>
          <a:off x="357190" y="1302337"/>
          <a:ext cx="8643966" cy="4693920"/>
        </p:xfrm>
        <a:graphic>
          <a:graphicData uri="http://schemas.openxmlformats.org/drawingml/2006/table">
            <a:tbl>
              <a:tblPr>
                <a:effectLst>
                  <a:outerShdw blurRad="40000" dist="20000" dir="5520000" rotWithShape="0">
                    <a:srgbClr val="000000">
                      <a:alpha val="0"/>
                    </a:srgbClr>
                  </a:outerShdw>
                </a:effectLst>
                <a:tableStyleId>{3C2FFA5D-87B4-456A-9821-1D502468CF0F}</a:tableStyleId>
              </a:tblPr>
              <a:tblGrid>
                <a:gridCol w="1724036"/>
                <a:gridCol w="2344689"/>
                <a:gridCol w="1861959"/>
                <a:gridCol w="2713282"/>
              </a:tblGrid>
              <a:tr h="366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İzleme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Sıklık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Paramet</a:t>
                      </a:r>
                      <a:r>
                        <a:rPr kumimoji="0" lang="tr-TR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reler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  <a:tr h="6588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Atıksu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emisyonları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Emis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yon ölçümleri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Her altı ayda bir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EL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D’ i olan tüm parametreler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  <a:tr h="386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Yeraltı suyu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Kalite raporları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</a:t>
                      </a:r>
                      <a:r>
                        <a:rPr kumimoji="0" lang="tr-TR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ıllık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Kalite parametreleri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  <a:tr h="33791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Hava emisyonları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ve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noktalar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Emis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yon ölçümleri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Sürekli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Toz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CO, NO</a:t>
                      </a:r>
                      <a:r>
                        <a:rPr kumimoji="0" lang="en-US" sz="1800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  <a:tr h="5531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Peri</a:t>
                      </a:r>
                      <a:r>
                        <a:rPr kumimoji="0" lang="tr-TR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yodik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(y</a:t>
                      </a:r>
                      <a:r>
                        <a:rPr kumimoji="0" lang="tr-TR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ıllık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Sürekli ölçümü yapılanlar hariç,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EL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D’ i olan diğer tüm parametreler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  <a:tr h="3379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nokta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Emis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yon ölçümleri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Sürekli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NO</a:t>
                      </a:r>
                      <a:r>
                        <a:rPr kumimoji="0" lang="en-US" sz="1800" u="none" strike="noStrike" cap="none" normalizeH="0" baseline="-25000" dirty="0" err="1" smtClean="0">
                          <a:ln>
                            <a:noFill/>
                          </a:ln>
                          <a:effectLst/>
                        </a:rPr>
                        <a:t>x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CO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  <a:tr h="6903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Peri</a:t>
                      </a:r>
                      <a:r>
                        <a:rPr kumimoji="0" lang="tr-TR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yodik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(y</a:t>
                      </a:r>
                      <a:r>
                        <a:rPr kumimoji="0" lang="tr-TR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ıllık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Sürekli ölçümü yapılanlar hariç,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EL</a:t>
                      </a: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D’ i olan diğer tüm parametreler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  <a:tr h="59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ATIK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Kayıt ve raporlama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Yıllık rapor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Altı aylık raporlar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Üretilen atıkların miktar ve türleri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0" name="Title 11"/>
          <p:cNvSpPr txBox="1">
            <a:spLocks/>
          </p:cNvSpPr>
          <p:nvPr/>
        </p:nvSpPr>
        <p:spPr bwMode="auto">
          <a:xfrm>
            <a:off x="500034" y="14285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IPPC </a:t>
            </a:r>
            <a:r>
              <a:rPr lang="tr-TR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izni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Ek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sz="2000" dirty="0" smtClean="0"/>
              <a:t>			</a:t>
            </a:r>
            <a:r>
              <a:rPr lang="tr-TR" sz="2000" b="1" dirty="0" smtClean="0">
                <a:solidFill>
                  <a:schemeClr val="tx2"/>
                </a:solidFill>
              </a:rPr>
              <a:t>TESİSE İLİŞKİN VERİLER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0" indent="0" eaLnBrk="1" hangingPunct="1"/>
            <a:endParaRPr lang="en-US" sz="2000" dirty="0" smtClean="0"/>
          </a:p>
          <a:p>
            <a:pPr marL="0" indent="0" eaLnBrk="1" hangingPunct="1"/>
            <a:r>
              <a:rPr lang="tr-TR" sz="2000" dirty="0" err="1" smtClean="0">
                <a:solidFill>
                  <a:schemeClr val="tx2"/>
                </a:solidFill>
              </a:rPr>
              <a:t>Lokasyon</a:t>
            </a:r>
            <a:r>
              <a:rPr lang="en-US" sz="2000" dirty="0" smtClean="0">
                <a:solidFill>
                  <a:schemeClr val="tx2"/>
                </a:solidFill>
              </a:rPr>
              <a:t>:	                       Madrid</a:t>
            </a:r>
            <a:r>
              <a:rPr lang="tr-TR" sz="2000" dirty="0" smtClean="0">
                <a:solidFill>
                  <a:schemeClr val="tx2"/>
                </a:solidFill>
              </a:rPr>
              <a:t> Özerk Bölgesi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/>
            <a:r>
              <a:rPr lang="tr-TR" sz="2000" dirty="0" smtClean="0">
                <a:solidFill>
                  <a:schemeClr val="tx2"/>
                </a:solidFill>
              </a:rPr>
              <a:t>Başlangıç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tarihi</a:t>
            </a:r>
            <a:r>
              <a:rPr lang="en-US" sz="2000" dirty="0" smtClean="0">
                <a:solidFill>
                  <a:schemeClr val="tx2"/>
                </a:solidFill>
              </a:rPr>
              <a:t> (</a:t>
            </a:r>
            <a:r>
              <a:rPr lang="tr-TR" sz="2000" dirty="0" smtClean="0">
                <a:solidFill>
                  <a:schemeClr val="tx2"/>
                </a:solidFill>
              </a:rPr>
              <a:t>yaklaşık</a:t>
            </a:r>
            <a:r>
              <a:rPr lang="en-US" sz="2000" dirty="0" smtClean="0">
                <a:solidFill>
                  <a:schemeClr val="tx2"/>
                </a:solidFill>
              </a:rPr>
              <a:t>): 	       70</a:t>
            </a:r>
            <a:r>
              <a:rPr lang="tr-TR" sz="2000" dirty="0" smtClean="0">
                <a:solidFill>
                  <a:schemeClr val="tx2"/>
                </a:solidFill>
              </a:rPr>
              <a:t>’</a:t>
            </a:r>
            <a:r>
              <a:rPr lang="tr-TR" sz="2000" dirty="0" err="1" smtClean="0">
                <a:solidFill>
                  <a:schemeClr val="tx2"/>
                </a:solidFill>
              </a:rPr>
              <a:t>ler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/>
            <a:r>
              <a:rPr lang="tr-TR" sz="2000" dirty="0" smtClean="0">
                <a:solidFill>
                  <a:schemeClr val="tx2"/>
                </a:solidFill>
              </a:rPr>
              <a:t>Temel</a:t>
            </a:r>
            <a:r>
              <a:rPr lang="en-US" sz="2000" dirty="0" smtClean="0">
                <a:solidFill>
                  <a:schemeClr val="tx2"/>
                </a:solidFill>
              </a:rPr>
              <a:t> a</a:t>
            </a:r>
            <a:r>
              <a:rPr lang="tr-TR" sz="2000" dirty="0" err="1" smtClean="0">
                <a:solidFill>
                  <a:schemeClr val="tx2"/>
                </a:solidFill>
              </a:rPr>
              <a:t>ktivite</a:t>
            </a:r>
            <a:r>
              <a:rPr lang="en-US" sz="2000" dirty="0" smtClean="0">
                <a:solidFill>
                  <a:schemeClr val="tx2"/>
                </a:solidFill>
              </a:rPr>
              <a:t>:	                       </a:t>
            </a:r>
            <a:r>
              <a:rPr lang="tr-TR" sz="2000" dirty="0" smtClean="0">
                <a:solidFill>
                  <a:schemeClr val="tx2"/>
                </a:solidFill>
              </a:rPr>
              <a:t>Çelik üretimi ve haddeleme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/>
            <a:r>
              <a:rPr lang="tr-TR" sz="2000" dirty="0" smtClean="0">
                <a:solidFill>
                  <a:schemeClr val="tx2"/>
                </a:solidFill>
              </a:rPr>
              <a:t>Personel sayısı</a:t>
            </a:r>
            <a:r>
              <a:rPr lang="en-US" sz="2000" dirty="0" smtClean="0">
                <a:solidFill>
                  <a:schemeClr val="tx2"/>
                </a:solidFill>
              </a:rPr>
              <a:t>:	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                      </a:t>
            </a:r>
            <a:r>
              <a:rPr lang="en-US" sz="2000" dirty="0" smtClean="0">
                <a:solidFill>
                  <a:schemeClr val="tx2"/>
                </a:solidFill>
              </a:rPr>
              <a:t>325</a:t>
            </a:r>
          </a:p>
          <a:p>
            <a:pPr marL="0" indent="0" eaLnBrk="1" hangingPunct="1"/>
            <a:r>
              <a:rPr lang="tr-TR" sz="2000" dirty="0" smtClean="0">
                <a:solidFill>
                  <a:schemeClr val="tx2"/>
                </a:solidFill>
              </a:rPr>
              <a:t>Ham madde</a:t>
            </a:r>
            <a:r>
              <a:rPr lang="en-US" sz="2000" dirty="0" smtClean="0">
                <a:solidFill>
                  <a:schemeClr val="tx2"/>
                </a:solidFill>
              </a:rPr>
              <a:t>:                              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 Demir çelik hurdası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/>
            <a:r>
              <a:rPr lang="tr-TR" sz="2000" dirty="0" smtClean="0">
                <a:solidFill>
                  <a:schemeClr val="tx2"/>
                </a:solidFill>
              </a:rPr>
              <a:t>Enerji kaynağı</a:t>
            </a:r>
            <a:r>
              <a:rPr lang="en-US" sz="2000" dirty="0" smtClean="0">
                <a:solidFill>
                  <a:schemeClr val="tx2"/>
                </a:solidFill>
              </a:rPr>
              <a:t>:                       </a:t>
            </a:r>
            <a:r>
              <a:rPr lang="tr-TR" sz="2000" dirty="0" smtClean="0">
                <a:solidFill>
                  <a:schemeClr val="tx2"/>
                </a:solidFill>
              </a:rPr>
              <a:t>      Elektrik ve doğal gaz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/>
            <a:r>
              <a:rPr lang="tr-TR" sz="2000" dirty="0" smtClean="0">
                <a:solidFill>
                  <a:schemeClr val="tx2"/>
                </a:solidFill>
              </a:rPr>
              <a:t>Nihai ürün</a:t>
            </a:r>
            <a:r>
              <a:rPr lang="en-US" sz="2000" dirty="0" smtClean="0">
                <a:solidFill>
                  <a:schemeClr val="tx2"/>
                </a:solidFill>
              </a:rPr>
              <a:t>:                                </a:t>
            </a:r>
            <a:r>
              <a:rPr lang="tr-TR" sz="2000" dirty="0" smtClean="0">
                <a:solidFill>
                  <a:schemeClr val="tx2"/>
                </a:solidFill>
              </a:rPr>
              <a:t>   Çelik profil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/>
            <a:r>
              <a:rPr lang="tr-TR" sz="2000" dirty="0" smtClean="0">
                <a:solidFill>
                  <a:schemeClr val="tx2"/>
                </a:solidFill>
              </a:rPr>
              <a:t>Yıllık profil üretimi:            </a:t>
            </a:r>
            <a:r>
              <a:rPr lang="en-US" sz="2000" dirty="0" smtClean="0">
                <a:solidFill>
                  <a:schemeClr val="tx2"/>
                </a:solidFill>
              </a:rPr>
              <a:t>         418.582 t</a:t>
            </a:r>
            <a:r>
              <a:rPr lang="tr-TR" sz="2000" dirty="0" smtClean="0">
                <a:solidFill>
                  <a:schemeClr val="tx2"/>
                </a:solidFill>
              </a:rPr>
              <a:t>on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/>
            <a:endParaRPr lang="es-ES" sz="2000" dirty="0" smtClean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B89B18-F2ED-42C9-83FD-CD8EA6C56DF9}" type="slidenum">
              <a:rPr lang="es-ES"/>
              <a:pPr>
                <a:defRPr/>
              </a:pPr>
              <a:t>2</a:t>
            </a:fld>
            <a:endParaRPr lang="es-ES" dirty="0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215082"/>
            <a:ext cx="8501090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41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solidFill>
                  <a:schemeClr val="tx2"/>
                </a:solidFill>
              </a:rPr>
              <a:t>Faaliyet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tr-TR" b="1" dirty="0" smtClean="0">
                <a:solidFill>
                  <a:schemeClr val="tx2"/>
                </a:solidFill>
              </a:rPr>
              <a:t>Tanımı</a:t>
            </a:r>
            <a:endParaRPr lang="en-US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1F198B-C5F1-4C92-B06C-36E25A79E87D}" type="slidenum">
              <a:rPr lang="es-ES"/>
              <a:pPr>
                <a:defRPr/>
              </a:pPr>
              <a:t>3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215082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5124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sz="2000" dirty="0" smtClean="0">
                <a:solidFill>
                  <a:schemeClr val="tx2"/>
                </a:solidFill>
              </a:rPr>
              <a:t>T</a:t>
            </a:r>
            <a:r>
              <a:rPr lang="tr-TR" sz="2000" dirty="0" smtClean="0">
                <a:solidFill>
                  <a:schemeClr val="tx2"/>
                </a:solidFill>
              </a:rPr>
              <a:t>esisin iki faaliyet alanı vardır</a:t>
            </a:r>
            <a:r>
              <a:rPr lang="en-US" sz="2000" dirty="0" smtClean="0">
                <a:solidFill>
                  <a:schemeClr val="tx2"/>
                </a:solidFill>
              </a:rPr>
              <a:t>:</a:t>
            </a:r>
          </a:p>
          <a:p>
            <a:pPr marL="0" indent="0"/>
            <a:endParaRPr lang="en-US" sz="2000" dirty="0" smtClean="0">
              <a:solidFill>
                <a:schemeClr val="tx2"/>
              </a:solidFill>
            </a:endParaRPr>
          </a:p>
          <a:p>
            <a:pPr marL="0" indent="0"/>
            <a:r>
              <a:rPr lang="en-US" sz="2000" b="1" dirty="0" smtClean="0">
                <a:solidFill>
                  <a:schemeClr val="tx2"/>
                </a:solidFill>
              </a:rPr>
              <a:t>	</a:t>
            </a:r>
            <a:r>
              <a:rPr lang="tr-TR" sz="2000" b="1" dirty="0" smtClean="0">
                <a:solidFill>
                  <a:schemeClr val="tx2"/>
                </a:solidFill>
              </a:rPr>
              <a:t>ÇELİKHANE: </a:t>
            </a:r>
            <a:r>
              <a:rPr lang="tr-TR" sz="2000" dirty="0" smtClean="0">
                <a:solidFill>
                  <a:schemeClr val="tx2"/>
                </a:solidFill>
              </a:rPr>
              <a:t>Burada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demir çelik hurdası ergitilir ve çeliğin kompozisyonunun ayarlanması gerçekleşir</a:t>
            </a:r>
            <a:r>
              <a:rPr lang="en-US" sz="2000" dirty="0" smtClean="0">
                <a:solidFill>
                  <a:schemeClr val="tx2"/>
                </a:solidFill>
              </a:rPr>
              <a:t>: (</a:t>
            </a:r>
            <a:r>
              <a:rPr lang="tr-TR" sz="2000" dirty="0" smtClean="0">
                <a:solidFill>
                  <a:schemeClr val="tx2"/>
                </a:solidFill>
              </a:rPr>
              <a:t>ikincil</a:t>
            </a:r>
            <a:r>
              <a:rPr lang="en-US" sz="2000" dirty="0" smtClean="0">
                <a:solidFill>
                  <a:schemeClr val="tx2"/>
                </a:solidFill>
              </a:rPr>
              <a:t> metal</a:t>
            </a:r>
            <a:r>
              <a:rPr lang="tr-TR" sz="2000" dirty="0" err="1" smtClean="0">
                <a:solidFill>
                  <a:schemeClr val="tx2"/>
                </a:solidFill>
              </a:rPr>
              <a:t>urji</a:t>
            </a:r>
            <a:r>
              <a:rPr lang="en-US" sz="2000" dirty="0" smtClean="0">
                <a:solidFill>
                  <a:schemeClr val="tx2"/>
                </a:solidFill>
              </a:rPr>
              <a:t>).</a:t>
            </a:r>
            <a:r>
              <a:rPr lang="tr-TR" sz="2000" dirty="0" smtClean="0">
                <a:solidFill>
                  <a:schemeClr val="tx2"/>
                </a:solidFill>
              </a:rPr>
              <a:t> E</a:t>
            </a:r>
            <a:r>
              <a:rPr lang="en-US" sz="2000" dirty="0" smtClean="0">
                <a:solidFill>
                  <a:schemeClr val="tx2"/>
                </a:solidFill>
              </a:rPr>
              <a:t>le</a:t>
            </a:r>
            <a:r>
              <a:rPr lang="tr-TR" sz="2000" dirty="0" smtClean="0">
                <a:solidFill>
                  <a:schemeClr val="tx2"/>
                </a:solidFill>
              </a:rPr>
              <a:t>k</a:t>
            </a:r>
            <a:r>
              <a:rPr lang="en-US" sz="2000" dirty="0" smtClean="0">
                <a:solidFill>
                  <a:schemeClr val="tx2"/>
                </a:solidFill>
              </a:rPr>
              <a:t>tri</a:t>
            </a:r>
            <a:r>
              <a:rPr lang="tr-TR" sz="2000" dirty="0" smtClean="0">
                <a:solidFill>
                  <a:schemeClr val="tx2"/>
                </a:solidFill>
              </a:rPr>
              <a:t>k ark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ocağı</a:t>
            </a:r>
            <a:r>
              <a:rPr lang="en-US" sz="2000" dirty="0" smtClean="0">
                <a:solidFill>
                  <a:schemeClr val="tx2"/>
                </a:solidFill>
              </a:rPr>
              <a:t> (</a:t>
            </a:r>
            <a:r>
              <a:rPr lang="tr-TR" sz="2000" dirty="0" smtClean="0">
                <a:solidFill>
                  <a:schemeClr val="tx2"/>
                </a:solidFill>
              </a:rPr>
              <a:t>ergitme</a:t>
            </a:r>
            <a:r>
              <a:rPr lang="en-US" sz="2000" dirty="0" smtClean="0">
                <a:solidFill>
                  <a:schemeClr val="tx2"/>
                </a:solidFill>
              </a:rPr>
              <a:t>).</a:t>
            </a:r>
            <a:r>
              <a:rPr lang="tr-TR" sz="2000" dirty="0">
                <a:solidFill>
                  <a:schemeClr val="tx2"/>
                </a:solidFill>
              </a:rPr>
              <a:t> E</a:t>
            </a:r>
            <a:r>
              <a:rPr lang="en-US" sz="2000" dirty="0" smtClean="0">
                <a:solidFill>
                  <a:schemeClr val="tx2"/>
                </a:solidFill>
              </a:rPr>
              <a:t>le</a:t>
            </a:r>
            <a:r>
              <a:rPr lang="tr-TR" sz="2000" dirty="0" smtClean="0">
                <a:solidFill>
                  <a:schemeClr val="tx2"/>
                </a:solidFill>
              </a:rPr>
              <a:t>k</a:t>
            </a:r>
            <a:r>
              <a:rPr lang="en-US" sz="2000" dirty="0" smtClean="0">
                <a:solidFill>
                  <a:schemeClr val="tx2"/>
                </a:solidFill>
              </a:rPr>
              <a:t>tri</a:t>
            </a:r>
            <a:r>
              <a:rPr lang="tr-TR" sz="2000" dirty="0" smtClean="0">
                <a:solidFill>
                  <a:schemeClr val="tx2"/>
                </a:solidFill>
              </a:rPr>
              <a:t>k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ark ocağı </a:t>
            </a:r>
            <a:r>
              <a:rPr lang="en-US" sz="2000" dirty="0" smtClean="0">
                <a:solidFill>
                  <a:schemeClr val="tx2"/>
                </a:solidFill>
              </a:rPr>
              <a:t>(</a:t>
            </a:r>
            <a:r>
              <a:rPr lang="tr-TR" sz="2000" dirty="0" smtClean="0">
                <a:solidFill>
                  <a:schemeClr val="tx2"/>
                </a:solidFill>
              </a:rPr>
              <a:t>ikincil</a:t>
            </a:r>
            <a:r>
              <a:rPr lang="en-US" sz="2000" dirty="0" smtClean="0">
                <a:solidFill>
                  <a:schemeClr val="tx2"/>
                </a:solidFill>
              </a:rPr>
              <a:t> metal</a:t>
            </a:r>
            <a:r>
              <a:rPr lang="tr-TR" sz="2000" dirty="0" err="1" smtClean="0">
                <a:solidFill>
                  <a:schemeClr val="tx2"/>
                </a:solidFill>
              </a:rPr>
              <a:t>urji</a:t>
            </a:r>
            <a:r>
              <a:rPr lang="en-US" sz="2000" dirty="0" smtClean="0">
                <a:solidFill>
                  <a:schemeClr val="tx2"/>
                </a:solidFill>
              </a:rPr>
              <a:t>).</a:t>
            </a:r>
          </a:p>
          <a:p>
            <a:pPr marL="0" indent="0"/>
            <a:endParaRPr lang="en-US" sz="2000" dirty="0" smtClean="0">
              <a:solidFill>
                <a:schemeClr val="tx2"/>
              </a:solidFill>
            </a:endParaRPr>
          </a:p>
          <a:p>
            <a:pPr marL="0" indent="0"/>
            <a:endParaRPr lang="en-US" sz="2000" dirty="0" smtClean="0">
              <a:solidFill>
                <a:schemeClr val="tx2"/>
              </a:solidFill>
            </a:endParaRPr>
          </a:p>
          <a:p>
            <a:pPr marL="0" indent="0"/>
            <a:r>
              <a:rPr lang="en-US" sz="2000" b="1" dirty="0" smtClean="0">
                <a:solidFill>
                  <a:schemeClr val="tx2"/>
                </a:solidFill>
              </a:rPr>
              <a:t>	</a:t>
            </a:r>
            <a:r>
              <a:rPr lang="tr-TR" sz="2000" b="1" dirty="0" smtClean="0">
                <a:solidFill>
                  <a:schemeClr val="tx2"/>
                </a:solidFill>
              </a:rPr>
              <a:t>SICAK HADDELEME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0" indent="0"/>
            <a:r>
              <a:rPr lang="en-US" sz="2000" dirty="0" smtClean="0">
                <a:solidFill>
                  <a:schemeClr val="tx2"/>
                </a:solidFill>
              </a:rPr>
              <a:t>		</a:t>
            </a:r>
            <a:r>
              <a:rPr lang="tr-TR" sz="2000" dirty="0" smtClean="0">
                <a:solidFill>
                  <a:schemeClr val="tx2"/>
                </a:solidFill>
              </a:rPr>
              <a:t>Ocaklar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/>
            <a:r>
              <a:rPr lang="en-US" sz="2000" dirty="0" smtClean="0">
                <a:solidFill>
                  <a:schemeClr val="tx2"/>
                </a:solidFill>
              </a:rPr>
              <a:t>		</a:t>
            </a:r>
            <a:r>
              <a:rPr lang="en-US" sz="2000" dirty="0" err="1" smtClean="0">
                <a:solidFill>
                  <a:schemeClr val="tx2"/>
                </a:solidFill>
              </a:rPr>
              <a:t>Ele</a:t>
            </a:r>
            <a:r>
              <a:rPr lang="tr-TR" sz="2000" dirty="0" err="1" smtClean="0">
                <a:solidFill>
                  <a:schemeClr val="tx2"/>
                </a:solidFill>
              </a:rPr>
              <a:t>ktrikle</a:t>
            </a:r>
            <a:r>
              <a:rPr lang="tr-TR" sz="2000" dirty="0" smtClean="0">
                <a:solidFill>
                  <a:schemeClr val="tx2"/>
                </a:solidFill>
              </a:rPr>
              <a:t> çalışan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merdaneler</a:t>
            </a:r>
            <a:r>
              <a:rPr lang="en-US" sz="2000" dirty="0" smtClean="0">
                <a:solidFill>
                  <a:schemeClr val="tx2"/>
                </a:solidFill>
              </a:rPr>
              <a:t>.</a:t>
            </a:r>
          </a:p>
          <a:p>
            <a:pPr marL="0" indent="0"/>
            <a:endParaRPr lang="es-ES" sz="2000" dirty="0" smtClean="0">
              <a:solidFill>
                <a:schemeClr val="tx2"/>
              </a:solidFill>
            </a:endParaRPr>
          </a:p>
        </p:txBody>
      </p:sp>
      <p:sp>
        <p:nvSpPr>
          <p:cNvPr id="512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solidFill>
                  <a:schemeClr val="tx2"/>
                </a:solidFill>
              </a:rPr>
              <a:t>Faaliyet Tanımı</a:t>
            </a:r>
            <a:endParaRPr lang="en-US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278585"/>
            <a:ext cx="7858148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</a:t>
            </a:r>
          </a:p>
          <a:p>
            <a:pPr>
              <a:defRPr/>
            </a:pPr>
            <a:r>
              <a:rPr lang="es-ES" dirty="0" smtClean="0"/>
              <a:t> Area de Control Integrado de la contaminación. Consejería de medio ambiente y ordenación del territorio-</a:t>
            </a:r>
          </a:p>
          <a:p>
            <a:pPr>
              <a:defRPr/>
            </a:pPr>
            <a:r>
              <a:rPr lang="es-ES" dirty="0" smtClean="0"/>
              <a:t> Comunidad de Madrid</a:t>
            </a:r>
            <a:endParaRPr lang="es-ES" dirty="0"/>
          </a:p>
        </p:txBody>
      </p:sp>
      <p:sp>
        <p:nvSpPr>
          <p:cNvPr id="6147" name="1 Título"/>
          <p:cNvSpPr>
            <a:spLocks noGrp="1"/>
          </p:cNvSpPr>
          <p:nvPr>
            <p:ph type="title"/>
          </p:nvPr>
        </p:nvSpPr>
        <p:spPr>
          <a:xfrm>
            <a:off x="357188" y="142875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tx2"/>
                </a:solidFill>
              </a:rPr>
              <a:t>Pro</a:t>
            </a:r>
            <a:r>
              <a:rPr lang="tr-TR" sz="3600" b="1" dirty="0" smtClean="0">
                <a:solidFill>
                  <a:schemeClr val="tx2"/>
                </a:solidFill>
              </a:rPr>
              <a:t>ses</a:t>
            </a:r>
            <a:r>
              <a:rPr lang="en-US" sz="3600" b="1" dirty="0" smtClean="0">
                <a:solidFill>
                  <a:schemeClr val="tx2"/>
                </a:solidFill>
              </a:rPr>
              <a:t> </a:t>
            </a:r>
            <a:r>
              <a:rPr lang="tr-TR" sz="3600" b="1" dirty="0" smtClean="0">
                <a:solidFill>
                  <a:schemeClr val="tx2"/>
                </a:solidFill>
              </a:rPr>
              <a:t>Tanımı</a:t>
            </a:r>
            <a:r>
              <a:rPr lang="en-US" sz="3600" b="1" dirty="0" smtClean="0">
                <a:solidFill>
                  <a:schemeClr val="tx2"/>
                </a:solidFill>
              </a:rPr>
              <a:t> (1)- </a:t>
            </a:r>
            <a:r>
              <a:rPr lang="tr-TR" sz="2800" b="1" dirty="0" smtClean="0">
                <a:solidFill>
                  <a:schemeClr val="tx2"/>
                </a:solidFill>
              </a:rPr>
              <a:t>ÇELİKHANE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  <p:grpSp>
        <p:nvGrpSpPr>
          <p:cNvPr id="6148" name="Group 26"/>
          <p:cNvGrpSpPr>
            <a:grpSpLocks/>
          </p:cNvGrpSpPr>
          <p:nvPr/>
        </p:nvGrpSpPr>
        <p:grpSpPr bwMode="auto">
          <a:xfrm>
            <a:off x="0" y="1214438"/>
            <a:ext cx="1500188" cy="890587"/>
            <a:chOff x="690554" y="174609"/>
            <a:chExt cx="1782216" cy="891108"/>
          </a:xfrm>
        </p:grpSpPr>
        <p:sp>
          <p:nvSpPr>
            <p:cNvPr id="28" name="Rectangle 27"/>
            <p:cNvSpPr/>
            <p:nvPr/>
          </p:nvSpPr>
          <p:spPr>
            <a:xfrm>
              <a:off x="690554" y="174609"/>
              <a:ext cx="1782216" cy="89110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690554" y="174609"/>
              <a:ext cx="1782216" cy="8911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6830" tIns="36830" rIns="36830" bIns="36830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800" dirty="0"/>
            </a:p>
          </p:txBody>
        </p:sp>
      </p:grpSp>
      <p:sp>
        <p:nvSpPr>
          <p:cNvPr id="6149" name="TextBox 31"/>
          <p:cNvSpPr txBox="1">
            <a:spLocks noChangeArrowheads="1"/>
          </p:cNvSpPr>
          <p:nvPr/>
        </p:nvSpPr>
        <p:spPr bwMode="auto">
          <a:xfrm>
            <a:off x="316857" y="1247775"/>
            <a:ext cx="109824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1600" b="1" dirty="0">
                <a:solidFill>
                  <a:schemeClr val="accent2"/>
                </a:solidFill>
              </a:rPr>
              <a:t>H</a:t>
            </a:r>
            <a:r>
              <a:rPr lang="tr-TR" sz="1600" b="1" dirty="0" smtClean="0">
                <a:solidFill>
                  <a:schemeClr val="accent2"/>
                </a:solidFill>
              </a:rPr>
              <a:t>urda</a:t>
            </a:r>
            <a:endParaRPr lang="en-US" sz="1600" b="1" dirty="0">
              <a:solidFill>
                <a:schemeClr val="accent2"/>
              </a:solidFill>
            </a:endParaRPr>
          </a:p>
          <a:p>
            <a:pPr algn="ctr"/>
            <a:r>
              <a:rPr lang="tr-TR" sz="1600" dirty="0" smtClean="0">
                <a:solidFill>
                  <a:schemeClr val="accent2"/>
                </a:solidFill>
              </a:rPr>
              <a:t>Kireç</a:t>
            </a:r>
            <a:r>
              <a:rPr lang="en-US" sz="1600" dirty="0" smtClean="0">
                <a:solidFill>
                  <a:schemeClr val="accent2"/>
                </a:solidFill>
              </a:rPr>
              <a:t>, </a:t>
            </a:r>
            <a:r>
              <a:rPr lang="en-US" sz="1600" dirty="0">
                <a:solidFill>
                  <a:schemeClr val="accent2"/>
                </a:solidFill>
              </a:rPr>
              <a:t>O2</a:t>
            </a:r>
          </a:p>
          <a:p>
            <a:pPr algn="ctr"/>
            <a:r>
              <a:rPr lang="tr-TR" sz="1600" dirty="0" smtClean="0">
                <a:solidFill>
                  <a:schemeClr val="accent2"/>
                </a:solidFill>
              </a:rPr>
              <a:t>Kömür</a:t>
            </a:r>
            <a:r>
              <a:rPr lang="en-US" sz="1600" dirty="0" smtClean="0">
                <a:solidFill>
                  <a:schemeClr val="accent2"/>
                </a:solidFill>
              </a:rPr>
              <a:t>, </a:t>
            </a:r>
            <a:r>
              <a:rPr lang="tr-TR" sz="1600" dirty="0" err="1" smtClean="0">
                <a:solidFill>
                  <a:schemeClr val="accent2"/>
                </a:solidFill>
              </a:rPr>
              <a:t>vs</a:t>
            </a: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6150" name="Group 33"/>
          <p:cNvGrpSpPr>
            <a:grpSpLocks/>
          </p:cNvGrpSpPr>
          <p:nvPr/>
        </p:nvGrpSpPr>
        <p:grpSpPr bwMode="auto">
          <a:xfrm>
            <a:off x="0" y="2654300"/>
            <a:ext cx="1500188" cy="890588"/>
            <a:chOff x="690554" y="174609"/>
            <a:chExt cx="1782216" cy="891108"/>
          </a:xfrm>
        </p:grpSpPr>
        <p:sp>
          <p:nvSpPr>
            <p:cNvPr id="35" name="Rectangle 34"/>
            <p:cNvSpPr/>
            <p:nvPr/>
          </p:nvSpPr>
          <p:spPr>
            <a:xfrm>
              <a:off x="690554" y="174609"/>
              <a:ext cx="1782216" cy="89110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Rectangle 35"/>
            <p:cNvSpPr/>
            <p:nvPr/>
          </p:nvSpPr>
          <p:spPr>
            <a:xfrm>
              <a:off x="690554" y="174609"/>
              <a:ext cx="1782216" cy="8911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6830" tIns="36830" rIns="36830" bIns="36830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800"/>
            </a:p>
          </p:txBody>
        </p:sp>
      </p:grpSp>
      <p:sp>
        <p:nvSpPr>
          <p:cNvPr id="6151" name="TextBox 36"/>
          <p:cNvSpPr txBox="1">
            <a:spLocks noChangeArrowheads="1"/>
          </p:cNvSpPr>
          <p:nvPr/>
        </p:nvSpPr>
        <p:spPr bwMode="auto">
          <a:xfrm>
            <a:off x="107642" y="2817813"/>
            <a:ext cx="15214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accent2"/>
                </a:solidFill>
              </a:rPr>
              <a:t>Ferroal</a:t>
            </a:r>
            <a:r>
              <a:rPr lang="tr-TR" sz="1600" b="1" dirty="0" err="1" smtClean="0">
                <a:solidFill>
                  <a:schemeClr val="accent2"/>
                </a:solidFill>
              </a:rPr>
              <a:t>yajlar</a:t>
            </a:r>
            <a:r>
              <a:rPr lang="en-US" sz="1600" b="1" dirty="0" smtClean="0">
                <a:solidFill>
                  <a:schemeClr val="accent2"/>
                </a:solidFill>
              </a:rPr>
              <a:t>, </a:t>
            </a:r>
            <a:endParaRPr lang="en-US" sz="1600" b="1" dirty="0">
              <a:solidFill>
                <a:schemeClr val="accent2"/>
              </a:solidFill>
            </a:endParaRPr>
          </a:p>
          <a:p>
            <a:pPr algn="ctr"/>
            <a:r>
              <a:rPr lang="en-US" sz="1600" b="1" dirty="0" smtClean="0">
                <a:solidFill>
                  <a:schemeClr val="accent2"/>
                </a:solidFill>
              </a:rPr>
              <a:t>Flux</a:t>
            </a:r>
            <a:r>
              <a:rPr lang="tr-TR" sz="1600" b="1" dirty="0" smtClean="0">
                <a:solidFill>
                  <a:schemeClr val="accent2"/>
                </a:solidFill>
              </a:rPr>
              <a:t>’</a:t>
            </a:r>
            <a:r>
              <a:rPr lang="tr-TR" sz="1600" b="1" dirty="0" err="1" smtClean="0">
                <a:solidFill>
                  <a:schemeClr val="accent2"/>
                </a:solidFill>
              </a:rPr>
              <a:t>lar</a:t>
            </a:r>
            <a:r>
              <a:rPr lang="en-US" sz="1600" b="1" dirty="0" smtClean="0">
                <a:solidFill>
                  <a:schemeClr val="accent2"/>
                </a:solidFill>
              </a:rPr>
              <a:t>, </a:t>
            </a:r>
            <a:r>
              <a:rPr lang="tr-TR" sz="1600" b="1" dirty="0" err="1" smtClean="0">
                <a:solidFill>
                  <a:schemeClr val="accent2"/>
                </a:solidFill>
              </a:rPr>
              <a:t>vs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6152" name="TextBox 40"/>
          <p:cNvSpPr txBox="1">
            <a:spLocks noChangeArrowheads="1"/>
          </p:cNvSpPr>
          <p:nvPr/>
        </p:nvSpPr>
        <p:spPr bwMode="auto">
          <a:xfrm>
            <a:off x="2428875" y="1143000"/>
            <a:ext cx="4357688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 err="1" smtClean="0">
                <a:solidFill>
                  <a:schemeClr val="tx2"/>
                </a:solidFill>
              </a:rPr>
              <a:t>Ele</a:t>
            </a:r>
            <a:r>
              <a:rPr lang="tr-TR" sz="1600" b="1" dirty="0" err="1" smtClean="0">
                <a:solidFill>
                  <a:schemeClr val="tx2"/>
                </a:solidFill>
              </a:rPr>
              <a:t>ktrik</a:t>
            </a:r>
            <a:r>
              <a:rPr lang="en-US" sz="1600" b="1" dirty="0" smtClean="0">
                <a:solidFill>
                  <a:schemeClr val="tx2"/>
                </a:solidFill>
              </a:rPr>
              <a:t> </a:t>
            </a:r>
            <a:r>
              <a:rPr lang="en-US" sz="1600" b="1" dirty="0" err="1" smtClean="0">
                <a:solidFill>
                  <a:schemeClr val="tx2"/>
                </a:solidFill>
              </a:rPr>
              <a:t>ar</a:t>
            </a:r>
            <a:r>
              <a:rPr lang="tr-TR" sz="1600" b="1" dirty="0" smtClean="0">
                <a:solidFill>
                  <a:schemeClr val="tx2"/>
                </a:solidFill>
              </a:rPr>
              <a:t>k</a:t>
            </a:r>
            <a:r>
              <a:rPr lang="en-US" sz="1600" b="1" dirty="0" smtClean="0">
                <a:solidFill>
                  <a:schemeClr val="tx2"/>
                </a:solidFill>
              </a:rPr>
              <a:t> </a:t>
            </a:r>
            <a:r>
              <a:rPr lang="tr-TR" sz="1600" b="1" dirty="0" smtClean="0">
                <a:solidFill>
                  <a:schemeClr val="tx2"/>
                </a:solidFill>
              </a:rPr>
              <a:t>ocağı</a:t>
            </a:r>
            <a:r>
              <a:rPr lang="en-US" sz="1600" dirty="0" smtClean="0">
                <a:solidFill>
                  <a:schemeClr val="tx2"/>
                </a:solidFill>
              </a:rPr>
              <a:t>:</a:t>
            </a:r>
            <a:endParaRPr lang="en-US" sz="1600" dirty="0">
              <a:solidFill>
                <a:schemeClr val="tx2"/>
              </a:solidFill>
            </a:endParaRPr>
          </a:p>
          <a:p>
            <a:pPr lvl="1">
              <a:buFontTx/>
              <a:buChar char="•"/>
            </a:pPr>
            <a:r>
              <a:rPr lang="tr-TR" sz="1600" dirty="0" smtClean="0">
                <a:solidFill>
                  <a:schemeClr val="tx2"/>
                </a:solidFill>
              </a:rPr>
              <a:t>Hurda</a:t>
            </a:r>
            <a:r>
              <a:rPr lang="en-US" sz="1600" dirty="0" smtClean="0">
                <a:solidFill>
                  <a:schemeClr val="tx2"/>
                </a:solidFill>
              </a:rPr>
              <a:t>/</a:t>
            </a:r>
            <a:r>
              <a:rPr lang="tr-TR" sz="1600" dirty="0" smtClean="0">
                <a:solidFill>
                  <a:schemeClr val="tx2"/>
                </a:solidFill>
              </a:rPr>
              <a:t>hammadde yükleme</a:t>
            </a:r>
            <a:r>
              <a:rPr lang="en-US" sz="1600" dirty="0" smtClean="0">
                <a:solidFill>
                  <a:schemeClr val="tx2"/>
                </a:solidFill>
              </a:rPr>
              <a:t> </a:t>
            </a:r>
            <a:endParaRPr lang="en-US" sz="1600" dirty="0">
              <a:solidFill>
                <a:schemeClr val="tx2"/>
              </a:solidFill>
            </a:endParaRPr>
          </a:p>
          <a:p>
            <a:pPr lvl="1">
              <a:buFontTx/>
              <a:buChar char="•"/>
            </a:pPr>
            <a:r>
              <a:rPr lang="tr-TR" sz="1600" dirty="0" smtClean="0">
                <a:solidFill>
                  <a:schemeClr val="tx2"/>
                </a:solidFill>
              </a:rPr>
              <a:t>Ergitme ve </a:t>
            </a:r>
            <a:r>
              <a:rPr lang="tr-TR" sz="1600" dirty="0" err="1" smtClean="0">
                <a:solidFill>
                  <a:schemeClr val="tx2"/>
                </a:solidFill>
              </a:rPr>
              <a:t>oksidasyon</a:t>
            </a:r>
            <a:endParaRPr lang="en-US" sz="1600" dirty="0">
              <a:solidFill>
                <a:schemeClr val="tx2"/>
              </a:solidFill>
            </a:endParaRPr>
          </a:p>
          <a:p>
            <a:pPr lvl="1">
              <a:buFontTx/>
              <a:buChar char="•"/>
            </a:pPr>
            <a:r>
              <a:rPr lang="tr-TR" sz="1600" dirty="0" smtClean="0">
                <a:solidFill>
                  <a:schemeClr val="tx2"/>
                </a:solidFill>
              </a:rPr>
              <a:t>Cürufun ayrılması</a:t>
            </a:r>
            <a:endParaRPr lang="en-US" sz="1600" dirty="0">
              <a:solidFill>
                <a:schemeClr val="tx2"/>
              </a:solidFill>
            </a:endParaRPr>
          </a:p>
          <a:p>
            <a:pPr lvl="1">
              <a:buFontTx/>
              <a:buChar char="•"/>
            </a:pPr>
            <a:r>
              <a:rPr lang="tr-TR" sz="1600" dirty="0" smtClean="0">
                <a:solidFill>
                  <a:schemeClr val="tx2"/>
                </a:solidFill>
              </a:rPr>
              <a:t>Döküm</a:t>
            </a:r>
            <a:endParaRPr lang="en-US" dirty="0"/>
          </a:p>
        </p:txBody>
      </p:sp>
      <p:graphicFrame>
        <p:nvGraphicFramePr>
          <p:cNvPr id="43" name="Diagram 42"/>
          <p:cNvGraphicFramePr/>
          <p:nvPr/>
        </p:nvGraphicFramePr>
        <p:xfrm>
          <a:off x="1571604" y="1500174"/>
          <a:ext cx="1000132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54" name="Rectangle 44"/>
          <p:cNvSpPr>
            <a:spLocks noChangeArrowheads="1"/>
          </p:cNvSpPr>
          <p:nvPr/>
        </p:nvSpPr>
        <p:spPr bwMode="auto">
          <a:xfrm>
            <a:off x="2500313" y="2643188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 b="1" dirty="0" smtClean="0">
                <a:solidFill>
                  <a:schemeClr val="tx2"/>
                </a:solidFill>
              </a:rPr>
              <a:t>Pota ve Elektrik ark ocağı</a:t>
            </a:r>
            <a:endParaRPr lang="en-US" sz="1600" b="1" dirty="0">
              <a:solidFill>
                <a:schemeClr val="tx2"/>
              </a:solidFill>
            </a:endParaRPr>
          </a:p>
          <a:p>
            <a:r>
              <a:rPr lang="tr-TR" sz="1600" dirty="0" smtClean="0">
                <a:solidFill>
                  <a:schemeClr val="tx2"/>
                </a:solidFill>
              </a:rPr>
              <a:t>İkincil </a:t>
            </a:r>
            <a:r>
              <a:rPr lang="tr-TR" sz="1600" dirty="0" err="1" smtClean="0">
                <a:solidFill>
                  <a:schemeClr val="tx2"/>
                </a:solidFill>
              </a:rPr>
              <a:t>metalurji</a:t>
            </a:r>
            <a:r>
              <a:rPr lang="en-US" sz="1600" dirty="0" smtClean="0">
                <a:solidFill>
                  <a:schemeClr val="tx2"/>
                </a:solidFill>
              </a:rPr>
              <a:t>: </a:t>
            </a:r>
            <a:r>
              <a:rPr lang="tr-TR" sz="1600" dirty="0" smtClean="0">
                <a:solidFill>
                  <a:schemeClr val="tx2"/>
                </a:solidFill>
              </a:rPr>
              <a:t>Ek maddelerin ilavesi ile bileşimin ayarlanması</a:t>
            </a:r>
            <a:r>
              <a:rPr lang="en-US" sz="1600" dirty="0" smtClean="0">
                <a:solidFill>
                  <a:schemeClr val="tx2"/>
                </a:solidFill>
              </a:rPr>
              <a:t>: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6155" name="TextBox 46"/>
          <p:cNvSpPr txBox="1">
            <a:spLocks noChangeArrowheads="1"/>
          </p:cNvSpPr>
          <p:nvPr/>
        </p:nvSpPr>
        <p:spPr bwMode="auto">
          <a:xfrm>
            <a:off x="2098948" y="4500563"/>
            <a:ext cx="31931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600" dirty="0" smtClean="0">
                <a:solidFill>
                  <a:schemeClr val="tx2"/>
                </a:solidFill>
              </a:rPr>
              <a:t>Kalıba sürekli döküm ve soğutma</a:t>
            </a:r>
            <a:endParaRPr lang="en-US" sz="1600" dirty="0">
              <a:solidFill>
                <a:schemeClr val="tx2"/>
              </a:solidFill>
            </a:endParaRPr>
          </a:p>
          <a:p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50" name="Right Arrow 49"/>
          <p:cNvSpPr/>
          <p:nvPr/>
        </p:nvSpPr>
        <p:spPr>
          <a:xfrm>
            <a:off x="1571625" y="2686050"/>
            <a:ext cx="1000125" cy="576263"/>
          </a:xfrm>
          <a:prstGeom prst="rightArrow">
            <a:avLst/>
          </a:prstGeom>
          <a:blipFill rotWithShape="0">
            <a:blip r:embed="rId7" cstate="print"/>
            <a:stretch>
              <a:fillRect/>
            </a:stretch>
          </a:blip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5" name="Curved Right Arrow 54"/>
          <p:cNvSpPr/>
          <p:nvPr/>
        </p:nvSpPr>
        <p:spPr>
          <a:xfrm>
            <a:off x="1071538" y="4071942"/>
            <a:ext cx="928688" cy="135731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Curved Left Arrow 55"/>
          <p:cNvSpPr/>
          <p:nvPr/>
        </p:nvSpPr>
        <p:spPr>
          <a:xfrm>
            <a:off x="4857752" y="4000504"/>
            <a:ext cx="857250" cy="13573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Down Arrow 56"/>
          <p:cNvSpPr/>
          <p:nvPr/>
        </p:nvSpPr>
        <p:spPr>
          <a:xfrm>
            <a:off x="3357563" y="3500438"/>
            <a:ext cx="500062" cy="928687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60" name="Rectangle 57"/>
          <p:cNvSpPr>
            <a:spLocks noChangeArrowheads="1"/>
          </p:cNvSpPr>
          <p:nvPr/>
        </p:nvSpPr>
        <p:spPr bwMode="auto">
          <a:xfrm>
            <a:off x="2791768" y="4948238"/>
            <a:ext cx="2500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 b="1" dirty="0" smtClean="0">
                <a:solidFill>
                  <a:schemeClr val="tx2"/>
                </a:solidFill>
              </a:rPr>
              <a:t>Yarı </a:t>
            </a:r>
            <a:r>
              <a:rPr lang="tr-TR" sz="1600" b="1" dirty="0" err="1" smtClean="0">
                <a:solidFill>
                  <a:schemeClr val="tx2"/>
                </a:solidFill>
              </a:rPr>
              <a:t>mamül</a:t>
            </a:r>
            <a:r>
              <a:rPr lang="tr-TR" sz="1600" b="1" dirty="0" smtClean="0">
                <a:solidFill>
                  <a:schemeClr val="tx2"/>
                </a:solidFill>
              </a:rPr>
              <a:t> ürün</a:t>
            </a:r>
            <a:endParaRPr lang="en-US" sz="1600" b="1" dirty="0">
              <a:solidFill>
                <a:schemeClr val="tx2"/>
              </a:solidFill>
            </a:endParaRPr>
          </a:p>
        </p:txBody>
      </p:sp>
      <p:pic>
        <p:nvPicPr>
          <p:cNvPr id="616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61100" y="963613"/>
            <a:ext cx="2711450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13" y="3325813"/>
            <a:ext cx="2071687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33576" cy="365125"/>
          </a:xfrm>
        </p:spPr>
        <p:txBody>
          <a:bodyPr/>
          <a:lstStyle/>
          <a:p>
            <a:pPr>
              <a:defRPr/>
            </a:pPr>
            <a:fld id="{50FE3B0B-FB93-4952-937C-C99110D91441}" type="slidenum">
              <a:rPr lang="es-ES" smtClean="0"/>
              <a:pPr>
                <a:defRPr/>
              </a:pPr>
              <a:t>4</a:t>
            </a:fld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89597B-BE76-47EE-94BE-7BD03158D4BA}" type="slidenum">
              <a:rPr lang="es-ES"/>
              <a:pPr>
                <a:defRPr/>
              </a:pPr>
              <a:t>5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42844" y="6356350"/>
            <a:ext cx="8215370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7172" name="1 Título"/>
          <p:cNvSpPr>
            <a:spLocks noGrp="1"/>
          </p:cNvSpPr>
          <p:nvPr>
            <p:ph type="title"/>
          </p:nvPr>
        </p:nvSpPr>
        <p:spPr>
          <a:xfrm>
            <a:off x="357188" y="142875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tx2"/>
                </a:solidFill>
              </a:rPr>
              <a:t>Pro</a:t>
            </a:r>
            <a:r>
              <a:rPr lang="tr-TR" sz="3600" b="1" dirty="0" smtClean="0">
                <a:solidFill>
                  <a:schemeClr val="tx2"/>
                </a:solidFill>
              </a:rPr>
              <a:t>ses Tanımı</a:t>
            </a:r>
            <a:r>
              <a:rPr lang="en-US" sz="3600" b="1" dirty="0" smtClean="0">
                <a:solidFill>
                  <a:schemeClr val="tx2"/>
                </a:solidFill>
              </a:rPr>
              <a:t> (2)- </a:t>
            </a:r>
            <a:r>
              <a:rPr lang="tr-TR" sz="2800" b="1" dirty="0" smtClean="0">
                <a:solidFill>
                  <a:schemeClr val="tx2"/>
                </a:solidFill>
              </a:rPr>
              <a:t>SICAK HADDELEME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  <p:grpSp>
        <p:nvGrpSpPr>
          <p:cNvPr id="7173" name="Group 26"/>
          <p:cNvGrpSpPr>
            <a:grpSpLocks/>
          </p:cNvGrpSpPr>
          <p:nvPr/>
        </p:nvGrpSpPr>
        <p:grpSpPr bwMode="auto">
          <a:xfrm>
            <a:off x="0" y="1214438"/>
            <a:ext cx="1857375" cy="1000125"/>
            <a:chOff x="690554" y="174609"/>
            <a:chExt cx="1782216" cy="891108"/>
          </a:xfrm>
        </p:grpSpPr>
        <p:sp>
          <p:nvSpPr>
            <p:cNvPr id="28" name="Rectangle 27"/>
            <p:cNvSpPr/>
            <p:nvPr/>
          </p:nvSpPr>
          <p:spPr>
            <a:xfrm>
              <a:off x="690554" y="174609"/>
              <a:ext cx="1782216" cy="89110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690554" y="174609"/>
              <a:ext cx="1782216" cy="8911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6830" tIns="36830" rIns="36830" bIns="36830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800" dirty="0"/>
            </a:p>
          </p:txBody>
        </p:sp>
      </p:grpSp>
      <p:sp>
        <p:nvSpPr>
          <p:cNvPr id="7174" name="TextBox 31"/>
          <p:cNvSpPr txBox="1">
            <a:spLocks noChangeArrowheads="1"/>
          </p:cNvSpPr>
          <p:nvPr/>
        </p:nvSpPr>
        <p:spPr bwMode="auto">
          <a:xfrm>
            <a:off x="75958" y="1416050"/>
            <a:ext cx="17435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1600" dirty="0" smtClean="0">
                <a:solidFill>
                  <a:schemeClr val="tx2"/>
                </a:solidFill>
              </a:rPr>
              <a:t>Yarı mamul çelik</a:t>
            </a:r>
            <a:r>
              <a:rPr lang="en-US" sz="1600" dirty="0" smtClean="0">
                <a:solidFill>
                  <a:schemeClr val="tx2"/>
                </a:solidFill>
              </a:rPr>
              <a:t>:</a:t>
            </a:r>
            <a:endParaRPr lang="en-US" sz="1600" dirty="0">
              <a:solidFill>
                <a:schemeClr val="tx2"/>
              </a:solidFill>
            </a:endParaRPr>
          </a:p>
          <a:p>
            <a:pPr algn="ctr"/>
            <a:r>
              <a:rPr lang="en-US" sz="1600" dirty="0">
                <a:solidFill>
                  <a:schemeClr val="tx2"/>
                </a:solidFill>
              </a:rPr>
              <a:t>Beam blank</a:t>
            </a:r>
          </a:p>
        </p:txBody>
      </p:sp>
      <p:graphicFrame>
        <p:nvGraphicFramePr>
          <p:cNvPr id="43" name="Diagram 42"/>
          <p:cNvGraphicFramePr/>
          <p:nvPr/>
        </p:nvGraphicFramePr>
        <p:xfrm>
          <a:off x="1857356" y="1500174"/>
          <a:ext cx="1000132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176" name="Rectangle 44"/>
          <p:cNvSpPr>
            <a:spLocks noChangeArrowheads="1"/>
          </p:cNvSpPr>
          <p:nvPr/>
        </p:nvSpPr>
        <p:spPr bwMode="auto">
          <a:xfrm>
            <a:off x="1928813" y="2928938"/>
            <a:ext cx="457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smtClean="0">
                <a:solidFill>
                  <a:schemeClr val="tx2"/>
                </a:solidFill>
              </a:rPr>
              <a:t>    </a:t>
            </a:r>
            <a:r>
              <a:rPr lang="en-US" sz="1600" dirty="0" err="1" smtClean="0">
                <a:solidFill>
                  <a:schemeClr val="tx2"/>
                </a:solidFill>
              </a:rPr>
              <a:t>Ele</a:t>
            </a:r>
            <a:r>
              <a:rPr lang="tr-TR" sz="1600" dirty="0" err="1" smtClean="0">
                <a:solidFill>
                  <a:schemeClr val="tx2"/>
                </a:solidFill>
              </a:rPr>
              <a:t>ktrikle</a:t>
            </a:r>
            <a:r>
              <a:rPr lang="tr-TR" sz="1600" dirty="0" smtClean="0">
                <a:solidFill>
                  <a:schemeClr val="tx2"/>
                </a:solidFill>
              </a:rPr>
              <a:t> çalışan merdaneler</a:t>
            </a:r>
            <a:r>
              <a:rPr lang="en-US" sz="1600" dirty="0" smtClean="0">
                <a:solidFill>
                  <a:schemeClr val="tx2"/>
                </a:solidFill>
              </a:rPr>
              <a:t>:</a:t>
            </a:r>
            <a:endParaRPr lang="en-US" sz="1600" dirty="0">
              <a:solidFill>
                <a:schemeClr val="tx2"/>
              </a:solidFill>
            </a:endParaRPr>
          </a:p>
          <a:p>
            <a:pPr algn="ctr"/>
            <a:r>
              <a:rPr lang="tr-TR" sz="1600" dirty="0" smtClean="0">
                <a:solidFill>
                  <a:schemeClr val="tx2"/>
                </a:solidFill>
              </a:rPr>
              <a:t>Haddeleme</a:t>
            </a:r>
            <a:endParaRPr lang="en-US" sz="1600" dirty="0">
              <a:solidFill>
                <a:schemeClr val="tx2"/>
              </a:solidFill>
            </a:endParaRPr>
          </a:p>
          <a:p>
            <a:pPr algn="ctr"/>
            <a:r>
              <a:rPr lang="en-US" sz="1600" dirty="0">
                <a:solidFill>
                  <a:schemeClr val="tx2"/>
                </a:solidFill>
              </a:rPr>
              <a:t>+</a:t>
            </a:r>
          </a:p>
          <a:p>
            <a:pPr algn="ctr"/>
            <a:r>
              <a:rPr lang="tr-TR" sz="1600" dirty="0" smtClean="0">
                <a:solidFill>
                  <a:schemeClr val="tx2"/>
                </a:solidFill>
              </a:rPr>
              <a:t>Soğutma</a:t>
            </a:r>
            <a:r>
              <a:rPr lang="en-US" sz="1600" dirty="0" smtClean="0">
                <a:solidFill>
                  <a:schemeClr val="tx2"/>
                </a:solidFill>
              </a:rPr>
              <a:t> s</a:t>
            </a:r>
            <a:r>
              <a:rPr lang="tr-TR" sz="1600" dirty="0" smtClean="0">
                <a:solidFill>
                  <a:schemeClr val="tx2"/>
                </a:solidFill>
              </a:rPr>
              <a:t>istemi</a:t>
            </a:r>
            <a:endParaRPr lang="en-US" sz="1600" dirty="0">
              <a:solidFill>
                <a:schemeClr val="tx2"/>
              </a:solidFill>
            </a:endParaRPr>
          </a:p>
          <a:p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55" name="Curved Right Arrow 54"/>
          <p:cNvSpPr/>
          <p:nvPr/>
        </p:nvSpPr>
        <p:spPr>
          <a:xfrm>
            <a:off x="2143125" y="4572000"/>
            <a:ext cx="785813" cy="17145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Curved Left Arrow 55"/>
          <p:cNvSpPr/>
          <p:nvPr/>
        </p:nvSpPr>
        <p:spPr>
          <a:xfrm>
            <a:off x="5357813" y="4572000"/>
            <a:ext cx="785812" cy="17859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Down Arrow 56"/>
          <p:cNvSpPr/>
          <p:nvPr/>
        </p:nvSpPr>
        <p:spPr>
          <a:xfrm>
            <a:off x="3571875" y="2214563"/>
            <a:ext cx="500063" cy="571500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80" name="Rectangle 57"/>
          <p:cNvSpPr>
            <a:spLocks noChangeArrowheads="1"/>
          </p:cNvSpPr>
          <p:nvPr/>
        </p:nvSpPr>
        <p:spPr bwMode="auto">
          <a:xfrm>
            <a:off x="3456611" y="4500563"/>
            <a:ext cx="187359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 b="1" dirty="0" smtClean="0">
                <a:solidFill>
                  <a:schemeClr val="tx2"/>
                </a:solidFill>
              </a:rPr>
              <a:t>Çelik profiller</a:t>
            </a:r>
            <a:endParaRPr lang="en-US" sz="1600" b="1" dirty="0">
              <a:solidFill>
                <a:schemeClr val="tx2"/>
              </a:solidFill>
            </a:endParaRPr>
          </a:p>
        </p:txBody>
      </p:sp>
      <p:sp>
        <p:nvSpPr>
          <p:cNvPr id="7181" name="Rectangle 21"/>
          <p:cNvSpPr>
            <a:spLocks noChangeArrowheads="1"/>
          </p:cNvSpPr>
          <p:nvPr/>
        </p:nvSpPr>
        <p:spPr bwMode="auto">
          <a:xfrm>
            <a:off x="3357563" y="1214438"/>
            <a:ext cx="45720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 b="1" dirty="0" smtClean="0">
                <a:solidFill>
                  <a:schemeClr val="tx2"/>
                </a:solidFill>
              </a:rPr>
              <a:t>Ocak</a:t>
            </a:r>
            <a:endParaRPr lang="en-US" sz="1600" b="1" dirty="0">
              <a:solidFill>
                <a:schemeClr val="tx2"/>
              </a:solidFill>
            </a:endParaRPr>
          </a:p>
          <a:p>
            <a:r>
              <a:rPr lang="en-US" sz="1600" dirty="0" smtClean="0">
                <a:solidFill>
                  <a:schemeClr val="tx2"/>
                </a:solidFill>
              </a:rPr>
              <a:t>Optimum </a:t>
            </a:r>
            <a:r>
              <a:rPr lang="tr-TR" sz="1600" dirty="0" smtClean="0">
                <a:solidFill>
                  <a:schemeClr val="tx2"/>
                </a:solidFill>
              </a:rPr>
              <a:t>sıcaklık</a:t>
            </a:r>
            <a:r>
              <a:rPr lang="en-US" sz="1600" dirty="0" smtClean="0">
                <a:solidFill>
                  <a:schemeClr val="tx2"/>
                </a:solidFill>
              </a:rPr>
              <a:t>:</a:t>
            </a:r>
            <a:endParaRPr lang="en-US" sz="1600" dirty="0">
              <a:solidFill>
                <a:schemeClr val="tx2"/>
              </a:solidFill>
            </a:endParaRPr>
          </a:p>
          <a:p>
            <a:r>
              <a:rPr lang="en-US" sz="1600" dirty="0">
                <a:solidFill>
                  <a:schemeClr val="tx2"/>
                </a:solidFill>
              </a:rPr>
              <a:t>1000-1100 ºC</a:t>
            </a:r>
          </a:p>
        </p:txBody>
      </p:sp>
      <p:pic>
        <p:nvPicPr>
          <p:cNvPr id="718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1500188"/>
            <a:ext cx="3328988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9538" y="2786063"/>
            <a:ext cx="2819400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13" y="4833938"/>
            <a:ext cx="21431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4D3CDD-3019-42DB-9ADD-BB49A2FD80C1}" type="slidenum">
              <a:rPr lang="es-ES"/>
              <a:pPr>
                <a:defRPr/>
              </a:pPr>
              <a:t>6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8196" name="7 Marcador de contenido"/>
          <p:cNvSpPr>
            <a:spLocks noGrp="1"/>
          </p:cNvSpPr>
          <p:nvPr>
            <p:ph idx="1"/>
          </p:nvPr>
        </p:nvSpPr>
        <p:spPr>
          <a:xfrm>
            <a:off x="71406" y="1600201"/>
            <a:ext cx="8229600" cy="1900238"/>
          </a:xfrm>
        </p:spPr>
        <p:txBody>
          <a:bodyPr/>
          <a:lstStyle/>
          <a:p>
            <a:pPr marL="0" indent="0"/>
            <a:r>
              <a:rPr lang="tr-TR" sz="2000" b="1" dirty="0" smtClean="0">
                <a:solidFill>
                  <a:schemeClr val="tx2"/>
                </a:solidFill>
              </a:rPr>
              <a:t>Yardımcı faaliyetler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algn="just"/>
            <a:r>
              <a:rPr lang="tr-TR" sz="1600" dirty="0" smtClean="0">
                <a:solidFill>
                  <a:schemeClr val="tx2"/>
                </a:solidFill>
              </a:rPr>
              <a:t>Ham madde depolama</a:t>
            </a:r>
            <a:r>
              <a:rPr lang="en-US" sz="1600" dirty="0" smtClean="0">
                <a:solidFill>
                  <a:schemeClr val="tx2"/>
                </a:solidFill>
              </a:rPr>
              <a:t> (</a:t>
            </a:r>
            <a:r>
              <a:rPr lang="tr-TR" sz="1600" dirty="0" smtClean="0">
                <a:solidFill>
                  <a:schemeClr val="tx2"/>
                </a:solidFill>
              </a:rPr>
              <a:t>HURDA DEPOLAMA</a:t>
            </a:r>
            <a:r>
              <a:rPr lang="en-US" sz="1600" dirty="0" smtClean="0">
                <a:solidFill>
                  <a:schemeClr val="tx2"/>
                </a:solidFill>
              </a:rPr>
              <a:t>).</a:t>
            </a:r>
          </a:p>
          <a:p>
            <a:pPr marL="0" indent="0" algn="just"/>
            <a:r>
              <a:rPr lang="tr-TR" sz="1600" dirty="0" smtClean="0">
                <a:solidFill>
                  <a:schemeClr val="tx2"/>
                </a:solidFill>
              </a:rPr>
              <a:t>Cüruf depolama</a:t>
            </a:r>
            <a:r>
              <a:rPr lang="en-US" sz="1600" dirty="0" smtClean="0">
                <a:solidFill>
                  <a:schemeClr val="tx2"/>
                </a:solidFill>
              </a:rPr>
              <a:t>.</a:t>
            </a:r>
          </a:p>
          <a:p>
            <a:pPr marL="0" indent="0" algn="just"/>
            <a:r>
              <a:rPr lang="tr-TR" sz="1600" dirty="0" smtClean="0">
                <a:solidFill>
                  <a:schemeClr val="tx2"/>
                </a:solidFill>
              </a:rPr>
              <a:t>Çelikhanede soğutma sistemi</a:t>
            </a:r>
            <a:endParaRPr lang="en-US" sz="1600" dirty="0" smtClean="0">
              <a:solidFill>
                <a:schemeClr val="tx2"/>
              </a:solidFill>
            </a:endParaRPr>
          </a:p>
          <a:p>
            <a:pPr marL="0" indent="0" algn="just"/>
            <a:r>
              <a:rPr lang="tr-TR" sz="1600" dirty="0" smtClean="0">
                <a:solidFill>
                  <a:schemeClr val="tx2"/>
                </a:solidFill>
              </a:rPr>
              <a:t>Haddehane faaliyetleri için soğutma sistemi</a:t>
            </a:r>
            <a:r>
              <a:rPr lang="en-US" sz="1600" dirty="0" smtClean="0">
                <a:solidFill>
                  <a:schemeClr val="tx2"/>
                </a:solidFill>
              </a:rPr>
              <a:t>.</a:t>
            </a:r>
            <a:endParaRPr lang="tr-TR" sz="1600" dirty="0">
              <a:solidFill>
                <a:schemeClr val="tx2"/>
              </a:solidFill>
            </a:endParaRPr>
          </a:p>
          <a:p>
            <a:pPr marL="0" indent="0" algn="just"/>
            <a:r>
              <a:rPr lang="tr-TR" sz="1600" dirty="0" smtClean="0">
                <a:solidFill>
                  <a:schemeClr val="tx2"/>
                </a:solidFill>
              </a:rPr>
              <a:t>Tehlikeli ve tehlikeli olmayan atık depolama</a:t>
            </a:r>
            <a:r>
              <a:rPr lang="en-US" sz="2000" dirty="0" smtClean="0">
                <a:solidFill>
                  <a:schemeClr val="tx2"/>
                </a:solidFill>
              </a:rPr>
              <a:t>.</a:t>
            </a:r>
          </a:p>
          <a:p>
            <a:pPr marL="0" indent="0"/>
            <a:endParaRPr lang="es-ES" sz="2000" dirty="0" smtClean="0">
              <a:solidFill>
                <a:schemeClr val="tx2"/>
              </a:solidFill>
            </a:endParaRPr>
          </a:p>
          <a:p>
            <a:pPr marL="0" indent="0"/>
            <a:endParaRPr lang="es-ES" sz="2000" dirty="0" smtClean="0">
              <a:solidFill>
                <a:schemeClr val="tx2"/>
              </a:solidFill>
            </a:endParaRPr>
          </a:p>
          <a:p>
            <a:pPr marL="0" indent="0"/>
            <a:endParaRPr lang="en-US" sz="1600" i="1" dirty="0" smtClean="0">
              <a:solidFill>
                <a:schemeClr val="tx2"/>
              </a:solidFill>
            </a:endParaRPr>
          </a:p>
          <a:p>
            <a:pPr marL="0" indent="0"/>
            <a:endParaRPr lang="en-US" sz="1600" i="1" dirty="0" smtClean="0">
              <a:solidFill>
                <a:schemeClr val="tx2"/>
              </a:solidFill>
            </a:endParaRPr>
          </a:p>
          <a:p>
            <a:pPr marL="0" indent="0"/>
            <a:endParaRPr lang="en-US" sz="1600" i="1" dirty="0" smtClean="0">
              <a:solidFill>
                <a:schemeClr val="tx2"/>
              </a:solidFill>
            </a:endParaRPr>
          </a:p>
          <a:p>
            <a:pPr marL="0" indent="0"/>
            <a:endParaRPr lang="en-US" sz="1600" i="1" dirty="0" smtClean="0">
              <a:solidFill>
                <a:schemeClr val="tx2"/>
              </a:solidFill>
            </a:endParaRPr>
          </a:p>
          <a:p>
            <a:pPr marL="0" indent="0"/>
            <a:endParaRPr lang="en-US" sz="1600" i="1" dirty="0" smtClean="0">
              <a:solidFill>
                <a:schemeClr val="tx2"/>
              </a:solidFill>
            </a:endParaRPr>
          </a:p>
          <a:p>
            <a:pPr marL="0" indent="0"/>
            <a:endParaRPr lang="en-US" sz="1600" i="1" dirty="0" smtClean="0">
              <a:solidFill>
                <a:schemeClr val="tx2"/>
              </a:solidFill>
            </a:endParaRPr>
          </a:p>
          <a:p>
            <a:pPr marL="0" indent="0"/>
            <a:endParaRPr lang="es-ES" sz="2000" dirty="0" smtClean="0">
              <a:solidFill>
                <a:schemeClr val="tx2"/>
              </a:solidFill>
            </a:endParaRPr>
          </a:p>
        </p:txBody>
      </p:sp>
      <p:sp>
        <p:nvSpPr>
          <p:cNvPr id="819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solidFill>
                  <a:schemeClr val="tx2"/>
                </a:solidFill>
              </a:rPr>
              <a:t>Faaliyet Tanımı</a:t>
            </a:r>
            <a:endParaRPr lang="en-US" b="1" dirty="0" smtClean="0">
              <a:solidFill>
                <a:schemeClr val="tx2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428736"/>
            <a:ext cx="3214678" cy="244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90198"/>
            <a:ext cx="3143272" cy="236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42976" y="5500702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Cüruf depolama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696842" y="3429000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Hurda depolama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714744" y="4572008"/>
            <a:ext cx="54393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/>
            <a:r>
              <a:rPr lang="tr-TR" sz="1600" i="1" dirty="0" smtClean="0">
                <a:solidFill>
                  <a:schemeClr val="tx2"/>
                </a:solidFill>
              </a:rPr>
              <a:t>Bu faaliyetler çevre üzerinde olası kirletici etkiye sahiptir. </a:t>
            </a:r>
          </a:p>
          <a:p>
            <a:pPr marL="0" indent="0"/>
            <a:r>
              <a:rPr lang="tr-TR" sz="1600" i="1" dirty="0" smtClean="0">
                <a:solidFill>
                  <a:schemeClr val="tx2"/>
                </a:solidFill>
              </a:rPr>
              <a:t>Örneğin, cürufun taşınması havaya kontrol dışı emisyon</a:t>
            </a:r>
          </a:p>
          <a:p>
            <a:pPr marL="0" indent="0"/>
            <a:r>
              <a:rPr lang="tr-TR" sz="1600" i="1" dirty="0" smtClean="0">
                <a:solidFill>
                  <a:schemeClr val="tx2"/>
                </a:solidFill>
              </a:rPr>
              <a:t>yayılmasına sebep olacağından, çevre üzerindeki etkilerin</a:t>
            </a:r>
          </a:p>
          <a:p>
            <a:pPr marL="0" indent="0"/>
            <a:r>
              <a:rPr lang="tr-TR" sz="1600" i="1" dirty="0" smtClean="0">
                <a:solidFill>
                  <a:schemeClr val="tx2"/>
                </a:solidFill>
              </a:rPr>
              <a:t>önlenmesine yönelik önlemler gerektirir.</a:t>
            </a:r>
            <a:endParaRPr lang="en-US" sz="1600" i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286776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n-US" dirty="0"/>
          </a:p>
        </p:txBody>
      </p:sp>
      <p:sp>
        <p:nvSpPr>
          <p:cNvPr id="1024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solidFill>
                  <a:schemeClr val="tx2"/>
                </a:solidFill>
              </a:rPr>
              <a:t>Faaliyet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tr-TR" b="1" dirty="0" smtClean="0">
                <a:solidFill>
                  <a:schemeClr val="tx2"/>
                </a:solidFill>
              </a:rPr>
              <a:t>Tanımı</a:t>
            </a:r>
            <a:endParaRPr lang="en-US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8" name="Group 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49898632"/>
              </p:ext>
            </p:extLst>
          </p:nvPr>
        </p:nvGraphicFramePr>
        <p:xfrm>
          <a:off x="428625" y="2428875"/>
          <a:ext cx="8229600" cy="165735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EMİSYON KAYNAĞI</a:t>
                      </a: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A</a:t>
                      </a:r>
                      <a:r>
                        <a:rPr kumimoji="0" lang="tr-TR" sz="1800" b="1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RITMA SİSTEMİ</a:t>
                      </a: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EM</a:t>
                      </a:r>
                      <a:r>
                        <a:rPr kumimoji="0" lang="tr-TR" sz="1800" b="1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İSYON</a:t>
                      </a: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ÇELİKHANE</a:t>
                      </a: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1. </a:t>
                      </a:r>
                      <a:r>
                        <a:rPr kumimoji="0" lang="en-US" sz="1200" u="none" strike="noStrike" cap="none" normalizeH="0" baseline="0" noProof="0" dirty="0" err="1" smtClean="0">
                          <a:ln>
                            <a:noFill/>
                          </a:ln>
                          <a:effectLst/>
                        </a:rPr>
                        <a:t>Ele</a:t>
                      </a:r>
                      <a:r>
                        <a:rPr kumimoji="0" lang="tr-TR" sz="1200" u="none" strike="noStrike" cap="none" normalizeH="0" baseline="0" noProof="0" dirty="0" err="1" smtClean="0">
                          <a:ln>
                            <a:noFill/>
                          </a:ln>
                          <a:effectLst/>
                        </a:rPr>
                        <a:t>ktrik</a:t>
                      </a: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 ark ocağı</a:t>
                      </a: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 (</a:t>
                      </a: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ergitme</a:t>
                      </a: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); </a:t>
                      </a: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yardımcı yakıt</a:t>
                      </a: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: </a:t>
                      </a: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doğal gaz</a:t>
                      </a:r>
                      <a:endParaRPr kumimoji="0" lang="en-US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Her biri bir bacaya bağlı iki torba filtreye bağlanan iki ocak için ortak gaz toplama sistemi.</a:t>
                      </a:r>
                      <a:endParaRPr kumimoji="0" lang="en-US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1. Nokta</a:t>
                      </a:r>
                      <a:endParaRPr kumimoji="0" lang="en-US" sz="1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371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2. </a:t>
                      </a:r>
                      <a:r>
                        <a:rPr kumimoji="0" lang="en-US" sz="1200" u="none" strike="noStrike" cap="none" normalizeH="0" baseline="0" noProof="0" dirty="0" err="1" smtClean="0">
                          <a:ln>
                            <a:noFill/>
                          </a:ln>
                          <a:effectLst/>
                        </a:rPr>
                        <a:t>Ele</a:t>
                      </a:r>
                      <a:r>
                        <a:rPr kumimoji="0" lang="tr-TR" sz="1200" u="none" strike="noStrike" cap="none" normalizeH="0" baseline="0" noProof="0" dirty="0" err="1" smtClean="0">
                          <a:ln>
                            <a:noFill/>
                          </a:ln>
                          <a:effectLst/>
                        </a:rPr>
                        <a:t>ktrik</a:t>
                      </a: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 ark ocağı</a:t>
                      </a: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. (</a:t>
                      </a: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Bileşimin ayarlanması</a:t>
                      </a: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2. Nokta</a:t>
                      </a:r>
                      <a:r>
                        <a:rPr kumimoji="0" lang="tr-TR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tr-TR" sz="1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HADDELEME</a:t>
                      </a: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3. </a:t>
                      </a:r>
                      <a:r>
                        <a:rPr kumimoji="0" lang="tr-TR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Doğal gaz ocağı</a:t>
                      </a:r>
                      <a:endParaRPr kumimoji="0" lang="en-US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- </a:t>
                      </a:r>
                      <a:endParaRPr kumimoji="0" lang="en-US" sz="18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3. Nokta </a:t>
                      </a:r>
                      <a:endParaRPr kumimoji="0" lang="en-US" sz="1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s-ES"/>
              <a:pPr>
                <a:defRPr/>
              </a:pPr>
              <a:t>8</a:t>
            </a:fld>
            <a:endParaRPr lang="es-ES"/>
          </a:p>
        </p:txBody>
      </p:sp>
      <p:sp>
        <p:nvSpPr>
          <p:cNvPr id="12" name="Title 11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885825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solidFill>
                  <a:schemeClr val="tx2"/>
                </a:solidFill>
              </a:rPr>
              <a:t>Hava emisyonları </a:t>
            </a:r>
            <a:r>
              <a:rPr lang="en-US" sz="2400" b="1" dirty="0" smtClean="0">
                <a:solidFill>
                  <a:schemeClr val="tx2"/>
                </a:solidFill>
              </a:rPr>
              <a:t> 1</a:t>
            </a:r>
            <a:r>
              <a:rPr lang="tr-TR" sz="2400" b="1" dirty="0" smtClean="0">
                <a:solidFill>
                  <a:schemeClr val="tx2"/>
                </a:solidFill>
              </a:rPr>
              <a:t>.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tr-TR" sz="2400" b="1" dirty="0" smtClean="0">
                <a:solidFill>
                  <a:schemeClr val="tx2"/>
                </a:solidFill>
              </a:rPr>
              <a:t>ve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</a:rPr>
              <a:t>2</a:t>
            </a:r>
            <a:r>
              <a:rPr lang="en-US" sz="2400" b="1" dirty="0" smtClean="0">
                <a:solidFill>
                  <a:schemeClr val="tx2"/>
                </a:solidFill>
              </a:rPr>
              <a:t>.</a:t>
            </a:r>
            <a:r>
              <a:rPr lang="tr-TR" sz="2400" b="1" dirty="0" smtClean="0">
                <a:solidFill>
                  <a:schemeClr val="tx2"/>
                </a:solidFill>
              </a:rPr>
              <a:t> emisyon kaynak noktaları</a:t>
            </a:r>
            <a:endParaRPr lang="en-US" sz="2400" b="1" dirty="0" smtClean="0">
              <a:solidFill>
                <a:schemeClr val="tx2"/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1376363"/>
            <a:ext cx="64579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53C-2AF8-4CE2-B606-84CAED60376D}" type="slidenum">
              <a:rPr lang="es-ES"/>
              <a:pPr>
                <a:defRPr/>
              </a:pPr>
              <a:t>9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358214" cy="36512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Angela Pérez Rizaldos  Area de Control Integrado de la contaminación. Consejería de medio ambiente y ordenación del territorio- Comunidad de Madrid</a:t>
            </a:r>
            <a:endParaRPr lang="es-E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endParaRPr lang="en-US" sz="1800" dirty="0" smtClean="0"/>
          </a:p>
          <a:p>
            <a:pPr marL="0" indent="0"/>
            <a:r>
              <a:rPr lang="tr-TR" sz="2000" b="1" dirty="0" smtClean="0">
                <a:solidFill>
                  <a:schemeClr val="tx2"/>
                </a:solidFill>
              </a:rPr>
              <a:t>HAVA EMİSYONLARI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0" lvl="1" indent="0" algn="just">
              <a:buNone/>
            </a:pPr>
            <a:r>
              <a:rPr lang="tr-TR" sz="1800" dirty="0">
                <a:solidFill>
                  <a:schemeClr val="tx2"/>
                </a:solidFill>
              </a:rPr>
              <a:t>1. ve 2. emisyon </a:t>
            </a:r>
            <a:r>
              <a:rPr lang="tr-TR" sz="1800" dirty="0" smtClean="0">
                <a:solidFill>
                  <a:schemeClr val="tx2"/>
                </a:solidFill>
              </a:rPr>
              <a:t>noktaları ve torba filtreler için gaz toplama sistemi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pPr marL="0" lvl="1" indent="0" algn="just">
              <a:buNone/>
            </a:pPr>
            <a:r>
              <a:rPr lang="tr-TR" sz="1800" dirty="0" smtClean="0">
                <a:solidFill>
                  <a:schemeClr val="tx2"/>
                </a:solidFill>
              </a:rPr>
              <a:t>1. ve 2. emisyon noktalarında toz konsantrasyon monitörleri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pPr lvl="1" eaLnBrk="1" hangingPunct="1">
              <a:buFontTx/>
              <a:buNone/>
            </a:pPr>
            <a:endParaRPr lang="en-US" sz="1400" dirty="0" smtClean="0"/>
          </a:p>
          <a:p>
            <a:pPr marL="0" indent="0"/>
            <a:r>
              <a:rPr lang="tr-TR" sz="2000" b="1" dirty="0" smtClean="0">
                <a:solidFill>
                  <a:schemeClr val="tx2"/>
                </a:solidFill>
              </a:rPr>
              <a:t>SU TASARRUFU İÇİN ÖNLEMLER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0" lvl="1" indent="0" algn="just">
              <a:buNone/>
            </a:pPr>
            <a:r>
              <a:rPr lang="tr-TR" sz="1800" dirty="0" smtClean="0">
                <a:solidFill>
                  <a:schemeClr val="tx2"/>
                </a:solidFill>
              </a:rPr>
              <a:t>Soğutma suyunun kapalı çevrimi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pPr lvl="1" eaLnBrk="1" hangingPunct="1"/>
            <a:endParaRPr lang="en-US" sz="1400" b="1" dirty="0" smtClean="0"/>
          </a:p>
          <a:p>
            <a:pPr marL="0" indent="0"/>
            <a:r>
              <a:rPr lang="tr-TR" sz="2000" b="1" dirty="0" smtClean="0">
                <a:solidFill>
                  <a:schemeClr val="tx2"/>
                </a:solidFill>
              </a:rPr>
              <a:t>TOPRAK VE YERALTI SUYUNA EMİSYONLARIN ÖNLENMESİ İÇİN ÖNLEMLER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0" lvl="1" indent="0" algn="just">
              <a:buNone/>
            </a:pPr>
            <a:r>
              <a:rPr lang="tr-TR" sz="1800" dirty="0" smtClean="0">
                <a:solidFill>
                  <a:schemeClr val="tx2"/>
                </a:solidFill>
              </a:rPr>
              <a:t>Hurdanın beton kaplama zeminli bir alanda depolanması</a:t>
            </a:r>
            <a:endParaRPr lang="en-US" sz="1800" dirty="0" smtClean="0">
              <a:solidFill>
                <a:schemeClr val="tx2"/>
              </a:solidFill>
            </a:endParaRPr>
          </a:p>
          <a:p>
            <a:pPr marL="0" lvl="1" indent="0" algn="just">
              <a:buNone/>
            </a:pPr>
            <a:r>
              <a:rPr lang="tr-TR" sz="1800" dirty="0" smtClean="0">
                <a:solidFill>
                  <a:schemeClr val="tx2"/>
                </a:solidFill>
              </a:rPr>
              <a:t>Cürufun </a:t>
            </a:r>
            <a:r>
              <a:rPr lang="tr-TR" sz="1800" dirty="0">
                <a:solidFill>
                  <a:schemeClr val="tx2"/>
                </a:solidFill>
              </a:rPr>
              <a:t>beton kaplama zeminli bir alanda depolanması</a:t>
            </a:r>
            <a:endParaRPr lang="en-US" sz="1800" dirty="0" smtClean="0">
              <a:solidFill>
                <a:schemeClr val="tx2"/>
              </a:solidFill>
            </a:endParaRPr>
          </a:p>
          <a:p>
            <a:pPr lvl="1" eaLnBrk="1" hangingPunct="1">
              <a:buFontTx/>
              <a:buNone/>
            </a:pPr>
            <a:endParaRPr lang="en-US" sz="1400" b="1" dirty="0" smtClean="0"/>
          </a:p>
        </p:txBody>
      </p:sp>
      <p:sp>
        <p:nvSpPr>
          <p:cNvPr id="14" name="Title 11"/>
          <p:cNvSpPr txBox="1">
            <a:spLocks/>
          </p:cNvSpPr>
          <p:nvPr/>
        </p:nvSpPr>
        <p:spPr bwMode="auto">
          <a:xfrm>
            <a:off x="500034" y="35716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Tesisin</a:t>
            </a:r>
            <a:r>
              <a:rPr kumimoji="0" lang="tr-TR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IPPC İzninden önceki durumu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Personalizado 2">
      <a:dk1>
        <a:srgbClr val="0F243E"/>
      </a:dk1>
      <a:lt1>
        <a:srgbClr val="FFFFFF"/>
      </a:lt1>
      <a:dk2>
        <a:srgbClr val="1F497D"/>
      </a:dk2>
      <a:lt2>
        <a:srgbClr val="FFFFFF"/>
      </a:lt2>
      <a:accent1>
        <a:srgbClr val="B1C97D"/>
      </a:accent1>
      <a:accent2>
        <a:srgbClr val="1F497D"/>
      </a:accent2>
      <a:accent3>
        <a:srgbClr val="76923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616</TotalTime>
  <Words>1076</Words>
  <Application>Microsoft Office PowerPoint</Application>
  <PresentationFormat>On-screen Show (4:3)</PresentationFormat>
  <Paragraphs>222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Tema de Office</vt:lpstr>
      <vt:lpstr>DEMİR ÇELİK TESİSİ -BİR IPPC İZNİ ÖRNEĞİ-</vt:lpstr>
      <vt:lpstr>Faaliyet Tanımı</vt:lpstr>
      <vt:lpstr>Faaliyet Tanımı</vt:lpstr>
      <vt:lpstr>Proses Tanımı (1)- ÇELİKHANE</vt:lpstr>
      <vt:lpstr>Proses Tanımı (2)- SICAK HADDELEME</vt:lpstr>
      <vt:lpstr>Faaliyet Tanımı</vt:lpstr>
      <vt:lpstr>Faaliyet Tanımı</vt:lpstr>
      <vt:lpstr>Hava emisyonları  1. ve 2. emisyon kaynak noktaları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AENA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AENA</dc:creator>
  <cp:lastModifiedBy>Cseoanez</cp:lastModifiedBy>
  <cp:revision>164</cp:revision>
  <dcterms:created xsi:type="dcterms:W3CDTF">2011-10-11T15:58:51Z</dcterms:created>
  <dcterms:modified xsi:type="dcterms:W3CDTF">2011-10-24T11:39:36Z</dcterms:modified>
</cp:coreProperties>
</file>