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handoutMasterIdLst>
    <p:handoutMasterId r:id="rId47"/>
  </p:handoutMasterIdLst>
  <p:sldIdLst>
    <p:sldId id="258" r:id="rId2"/>
    <p:sldId id="259" r:id="rId3"/>
    <p:sldId id="394" r:id="rId4"/>
    <p:sldId id="395" r:id="rId5"/>
    <p:sldId id="396" r:id="rId6"/>
    <p:sldId id="397" r:id="rId7"/>
    <p:sldId id="398" r:id="rId8"/>
    <p:sldId id="399" r:id="rId9"/>
    <p:sldId id="400" r:id="rId10"/>
    <p:sldId id="401" r:id="rId11"/>
    <p:sldId id="402" r:id="rId12"/>
    <p:sldId id="403" r:id="rId13"/>
    <p:sldId id="404" r:id="rId14"/>
    <p:sldId id="405" r:id="rId15"/>
    <p:sldId id="357" r:id="rId16"/>
    <p:sldId id="358" r:id="rId17"/>
    <p:sldId id="360" r:id="rId18"/>
    <p:sldId id="367" r:id="rId19"/>
    <p:sldId id="363" r:id="rId20"/>
    <p:sldId id="369" r:id="rId21"/>
    <p:sldId id="370" r:id="rId22"/>
    <p:sldId id="373" r:id="rId23"/>
    <p:sldId id="372" r:id="rId24"/>
    <p:sldId id="374" r:id="rId25"/>
    <p:sldId id="377" r:id="rId26"/>
    <p:sldId id="378" r:id="rId27"/>
    <p:sldId id="364" r:id="rId28"/>
    <p:sldId id="379" r:id="rId29"/>
    <p:sldId id="329" r:id="rId30"/>
    <p:sldId id="365" r:id="rId31"/>
    <p:sldId id="366" r:id="rId32"/>
    <p:sldId id="381" r:id="rId33"/>
    <p:sldId id="382" r:id="rId34"/>
    <p:sldId id="383" r:id="rId35"/>
    <p:sldId id="384" r:id="rId36"/>
    <p:sldId id="385" r:id="rId37"/>
    <p:sldId id="386" r:id="rId38"/>
    <p:sldId id="388" r:id="rId39"/>
    <p:sldId id="389" r:id="rId40"/>
    <p:sldId id="390" r:id="rId41"/>
    <p:sldId id="391" r:id="rId42"/>
    <p:sldId id="392" r:id="rId43"/>
    <p:sldId id="380" r:id="rId44"/>
    <p:sldId id="306" r:id="rId45"/>
  </p:sldIdLst>
  <p:sldSz cx="9144000" cy="6858000" type="screen4x3"/>
  <p:notesSz cx="6797675" cy="9926638"/>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69ED8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5230" autoAdjust="0"/>
    <p:restoredTop sz="94660"/>
  </p:normalViewPr>
  <p:slideViewPr>
    <p:cSldViewPr>
      <p:cViewPr>
        <p:scale>
          <a:sx n="53" d="100"/>
          <a:sy n="53" d="100"/>
        </p:scale>
        <p:origin x="-1482" y="-84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pPr>
              <a:defRPr/>
            </a:pPr>
            <a:endParaRPr lang="es-ES"/>
          </a:p>
        </p:txBody>
      </p:sp>
      <p:sp>
        <p:nvSpPr>
          <p:cNvPr id="3" name="2 Marcador de fecha"/>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pPr>
              <a:defRPr/>
            </a:pPr>
            <a:fld id="{7AF55F2B-FEB5-4D05-B777-C325F1F6F491}" type="datetimeFigureOut">
              <a:rPr lang="es-ES"/>
              <a:pPr>
                <a:defRPr/>
              </a:pPr>
              <a:t>10/09/2012</a:t>
            </a:fld>
            <a:endParaRPr lang="es-ES"/>
          </a:p>
        </p:txBody>
      </p:sp>
      <p:sp>
        <p:nvSpPr>
          <p:cNvPr id="4" name="3 Marcador de pie de página"/>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pPr>
              <a:defRPr/>
            </a:pPr>
            <a:endParaRPr lang="es-ES"/>
          </a:p>
        </p:txBody>
      </p:sp>
      <p:sp>
        <p:nvSpPr>
          <p:cNvPr id="5" name="4 Marcador de número de diapositiva"/>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pPr>
              <a:defRPr/>
            </a:pPr>
            <a:fld id="{C1882845-E952-4CB8-AA71-A3E735BAC905}" type="slidenum">
              <a:rPr lang="es-ES"/>
              <a:pPr>
                <a:defRPr/>
              </a:pPr>
              <a:t>‹Nº›</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ED09FBA2-1521-4997-A4F0-4EBCBA279632}" type="datetimeFigureOut">
              <a:rPr lang="es-ES" smtClean="0"/>
              <a:pPr/>
              <a:t>10/09/2012</a:t>
            </a:fld>
            <a:endParaRPr lang="es-ES"/>
          </a:p>
        </p:txBody>
      </p:sp>
      <p:sp>
        <p:nvSpPr>
          <p:cNvPr id="4" name="3 Marcador de imagen de diapositiva"/>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12F3C9E6-A948-42D0-9D75-CC40C3C4EBAB}"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6"/>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8ECCDD3D-B2C9-402D-8A5E-F83A93123E3A}" type="datetimeFigureOut">
              <a:rPr lang="es-ES" smtClean="0"/>
              <a:pPr>
                <a:defRPr/>
              </a:pPr>
              <a:t>10/09/2012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A5D72C48-AE4A-493D-A690-9C1483D89227}"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1802A0F3-F510-47D3-9B0C-AB9B94545465}" type="datetimeFigureOut">
              <a:rPr lang="es-ES" smtClean="0"/>
              <a:pPr>
                <a:defRPr/>
              </a:pPr>
              <a:t>10/09/2012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8E634AD-F2DE-4A5F-95D0-FCC49CF71809}"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9"/>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B4E34FC7-9612-4C94-A9FE-A896356BCEF0}" type="datetimeFigureOut">
              <a:rPr lang="es-ES" smtClean="0"/>
              <a:pPr>
                <a:defRPr/>
              </a:pPr>
              <a:t>10/09/2012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6671F150-C69D-4393-8557-D8637989FAB2}"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7219F584-6EE7-4CF1-817F-D326C515DBEE}" type="datetimeFigureOut">
              <a:rPr lang="es-ES" smtClean="0"/>
              <a:pPr>
                <a:defRPr/>
              </a:pPr>
              <a:t>10/09/2012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77EAE142-F42E-4E21-9A3A-8E1711EE025F}"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EF7D4DD5-8750-46EF-AE66-E6FDDF6E1FCD}" type="datetimeFigureOut">
              <a:rPr lang="es-ES" smtClean="0"/>
              <a:pPr>
                <a:defRPr/>
              </a:pPr>
              <a:t>10/09/2012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C3286B81-E2BB-4846-A007-C94BDF4589E1}"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7E179D9F-B689-4B81-BA2A-4C6A5B619B7D}" type="datetimeFigureOut">
              <a:rPr lang="es-ES" smtClean="0"/>
              <a:pPr>
                <a:defRPr/>
              </a:pPr>
              <a:t>10/09/2012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768E6DCB-D511-4144-BCCF-075D4DD0706C}"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4EE60B1B-CBF4-4E52-9740-641DFFA91A70}" type="datetimeFigureOut">
              <a:rPr lang="es-ES" smtClean="0"/>
              <a:pPr>
                <a:defRPr/>
              </a:pPr>
              <a:t>10/09/2012</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10516B48-89E0-46EF-AC81-300C0D3E441D}"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C2AF649C-FA8C-4327-A67A-8D8F28357F18}" type="datetimeFigureOut">
              <a:rPr lang="es-ES" smtClean="0"/>
              <a:pPr>
                <a:defRPr/>
              </a:pPr>
              <a:t>10/09/2012</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45573978-A456-4D68-9075-DA2E48C74740}"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B377AB0E-DFC9-4FA8-BDA7-D4AAF664B196}" type="datetimeFigureOut">
              <a:rPr lang="es-ES" smtClean="0"/>
              <a:pPr>
                <a:defRPr/>
              </a:pPr>
              <a:t>10/09/2012</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5D0E064E-AF5F-4070-AECB-687545D83555}"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2C951698-07DF-4A99-80BC-DC90DD81B372}" type="datetimeFigureOut">
              <a:rPr lang="es-ES" smtClean="0"/>
              <a:pPr>
                <a:defRPr/>
              </a:pPr>
              <a:t>10/09/2012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448837FE-CBFD-420D-A305-FB51927F8700}"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1"/>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B45E47FE-D45F-4CF9-80B2-FF306F26DDE1}" type="datetimeFigureOut">
              <a:rPr lang="es-ES" smtClean="0"/>
              <a:pPr>
                <a:defRPr/>
              </a:pPr>
              <a:t>10/09/2012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8A3E6443-9C55-4409-92EB-DFEC56551709}"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40000"/>
                <a:lumOff val="60000"/>
              </a:schemeClr>
            </a:gs>
            <a:gs pos="100000">
              <a:srgbClr val="3366FF"/>
            </a:gs>
          </a:gsLst>
          <a:lin ang="2700000" scaled="1"/>
          <a:tileRect/>
        </a:gra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1"/>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4A14B3A1-3C3C-4115-91BB-13D8BD5EE121}" type="datetimeFigureOut">
              <a:rPr lang="es-ES" smtClean="0"/>
              <a:pPr>
                <a:defRPr/>
              </a:pPr>
              <a:t>10/09/2012</a:t>
            </a:fld>
            <a:endParaRPr lang="es-ES"/>
          </a:p>
        </p:txBody>
      </p:sp>
      <p:sp>
        <p:nvSpPr>
          <p:cNvPr id="5" name="4 Marcador de pie de página"/>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ES"/>
          </a:p>
        </p:txBody>
      </p:sp>
      <p:sp>
        <p:nvSpPr>
          <p:cNvPr id="6" name="5 Marcador de número de diapositiva"/>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8F6C60A3-3DF0-4549-9B73-56E70765D3D4}"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wmf"/><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hyperlink" Target="22%20Kas&#305;m%20Sanayici%20topl/Annex_I_IED_law_Spain_explanations_TR_by-law%5b1%5d.doc" TargetMode="External"/><Relationship Id="rId4" Type="http://schemas.openxmlformats.org/officeDocument/2006/relationships/image" Target="../media/image3.wmf"/></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wmf"/></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3.wmf"/></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3.wmf"/></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3.wmf"/></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3.wmf"/></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3.wmf"/></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noChangeArrowheads="1"/>
          </p:cNvSpPr>
          <p:nvPr/>
        </p:nvSpPr>
        <p:spPr bwMode="auto">
          <a:xfrm>
            <a:off x="2286001" y="500063"/>
            <a:ext cx="4786313" cy="369332"/>
          </a:xfrm>
          <a:prstGeom prst="rect">
            <a:avLst/>
          </a:prstGeom>
          <a:noFill/>
          <a:ln w="9525">
            <a:noFill/>
            <a:miter lim="800000"/>
            <a:headEnd/>
            <a:tailEnd/>
          </a:ln>
        </p:spPr>
        <p:txBody>
          <a:bodyPr anchor="ctr">
            <a:spAutoFit/>
          </a:bodyPr>
          <a:lstStyle/>
          <a:p>
            <a:pPr algn="ctr"/>
            <a:r>
              <a:rPr lang="en-GB" dirty="0"/>
              <a:t>Twinning Project TR 08 IB EN 03</a:t>
            </a:r>
          </a:p>
        </p:txBody>
      </p:sp>
      <p:grpSp>
        <p:nvGrpSpPr>
          <p:cNvPr id="2053" name="27 Grupo"/>
          <p:cNvGrpSpPr>
            <a:grpSpLocks/>
          </p:cNvGrpSpPr>
          <p:nvPr/>
        </p:nvGrpSpPr>
        <p:grpSpPr bwMode="auto">
          <a:xfrm>
            <a:off x="6786563" y="428626"/>
            <a:ext cx="1992312" cy="714375"/>
            <a:chOff x="6286512" y="285728"/>
            <a:chExt cx="2493060" cy="790573"/>
          </a:xfrm>
        </p:grpSpPr>
        <p:pic>
          <p:nvPicPr>
            <p:cNvPr id="2060"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061"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055" name="Picture 8" descr="turkey-eu"/>
          <p:cNvPicPr>
            <a:picLocks noChangeAspect="1" noChangeArrowheads="1"/>
          </p:cNvPicPr>
          <p:nvPr/>
        </p:nvPicPr>
        <p:blipFill>
          <a:blip r:embed="rId4" cstate="print"/>
          <a:srcRect/>
          <a:stretch>
            <a:fillRect/>
          </a:stretch>
        </p:blipFill>
        <p:spPr bwMode="auto">
          <a:xfrm>
            <a:off x="357190" y="357189"/>
            <a:ext cx="2300287" cy="928687"/>
          </a:xfrm>
          <a:prstGeom prst="rect">
            <a:avLst/>
          </a:prstGeom>
          <a:noFill/>
          <a:ln w="9525">
            <a:noFill/>
            <a:miter lim="800000"/>
            <a:headEnd/>
            <a:tailEnd/>
          </a:ln>
        </p:spPr>
      </p:pic>
      <p:pic>
        <p:nvPicPr>
          <p:cNvPr id="2057" name="Picture 9" descr="E:\Mis documentos\Turquia\Activities\0.1\Outputs\cooling-towers-of-a-nuclear-power-station.jpg"/>
          <p:cNvPicPr>
            <a:picLocks noChangeAspect="1" noChangeArrowheads="1"/>
          </p:cNvPicPr>
          <p:nvPr/>
        </p:nvPicPr>
        <p:blipFill>
          <a:blip r:embed="rId5" cstate="print"/>
          <a:srcRect/>
          <a:stretch>
            <a:fillRect/>
          </a:stretch>
        </p:blipFill>
        <p:spPr bwMode="auto">
          <a:xfrm>
            <a:off x="2857500" y="3129623"/>
            <a:ext cx="3071813" cy="1504950"/>
          </a:xfrm>
          <a:prstGeom prst="rect">
            <a:avLst/>
          </a:prstGeom>
          <a:noFill/>
          <a:ln w="9525">
            <a:noFill/>
            <a:miter lim="800000"/>
            <a:headEnd/>
            <a:tailEnd/>
          </a:ln>
        </p:spPr>
      </p:pic>
      <p:pic>
        <p:nvPicPr>
          <p:cNvPr id="2059" name="Picture 17" descr="E:\Mis documentos\Turquia\Activities\0.1\Outputs\GIOS logo.png"/>
          <p:cNvPicPr>
            <a:picLocks noChangeAspect="1" noChangeArrowheads="1"/>
          </p:cNvPicPr>
          <p:nvPr/>
        </p:nvPicPr>
        <p:blipFill>
          <a:blip r:embed="rId6" cstate="print"/>
          <a:srcRect/>
          <a:stretch>
            <a:fillRect/>
          </a:stretch>
        </p:blipFill>
        <p:spPr bwMode="auto">
          <a:xfrm>
            <a:off x="7286626" y="3763036"/>
            <a:ext cx="862013" cy="871538"/>
          </a:xfrm>
          <a:prstGeom prst="rect">
            <a:avLst/>
          </a:prstGeom>
          <a:noFill/>
          <a:ln w="9525">
            <a:noFill/>
            <a:miter lim="800000"/>
            <a:headEnd/>
            <a:tailEnd/>
          </a:ln>
        </p:spPr>
      </p:pic>
      <p:pic>
        <p:nvPicPr>
          <p:cNvPr id="2" name="Resim 3" descr="Cevre_ve_Sehircilik_logo"/>
          <p:cNvPicPr>
            <a:picLocks noChangeAspect="1" noChangeArrowheads="1"/>
          </p:cNvPicPr>
          <p:nvPr/>
        </p:nvPicPr>
        <p:blipFill>
          <a:blip r:embed="rId7" cstate="print"/>
          <a:srcRect/>
          <a:stretch>
            <a:fillRect/>
          </a:stretch>
        </p:blipFill>
        <p:spPr bwMode="auto">
          <a:xfrm>
            <a:off x="714348" y="3475705"/>
            <a:ext cx="1229892" cy="868363"/>
          </a:xfrm>
          <a:prstGeom prst="rect">
            <a:avLst/>
          </a:prstGeom>
          <a:noFill/>
          <a:ln w="9525">
            <a:noFill/>
            <a:miter lim="800000"/>
            <a:headEnd/>
            <a:tailEnd/>
          </a:ln>
        </p:spPr>
      </p:pic>
      <p:grpSp>
        <p:nvGrpSpPr>
          <p:cNvPr id="18" name="16 Grupo"/>
          <p:cNvGrpSpPr>
            <a:grpSpLocks/>
          </p:cNvGrpSpPr>
          <p:nvPr/>
        </p:nvGrpSpPr>
        <p:grpSpPr bwMode="auto">
          <a:xfrm>
            <a:off x="6800850" y="3071810"/>
            <a:ext cx="1914525" cy="635000"/>
            <a:chOff x="6429388" y="4071938"/>
            <a:chExt cx="1914525" cy="635000"/>
          </a:xfrm>
        </p:grpSpPr>
        <p:pic>
          <p:nvPicPr>
            <p:cNvPr id="19" name="Picture 8" descr="E:\Mis documentos\Turquia\Visibility\logos\logo_MARM_small_2.jpg"/>
            <p:cNvPicPr>
              <a:picLocks noChangeAspect="1" noChangeArrowheads="1"/>
            </p:cNvPicPr>
            <p:nvPr/>
          </p:nvPicPr>
          <p:blipFill>
            <a:blip r:embed="rId8" cstate="print"/>
            <a:srcRect/>
            <a:stretch>
              <a:fillRect/>
            </a:stretch>
          </p:blipFill>
          <p:spPr bwMode="auto">
            <a:xfrm>
              <a:off x="6429388" y="4071938"/>
              <a:ext cx="1914525" cy="635000"/>
            </a:xfrm>
            <a:prstGeom prst="rect">
              <a:avLst/>
            </a:prstGeom>
            <a:noFill/>
            <a:ln w="9525">
              <a:noFill/>
              <a:miter lim="800000"/>
              <a:headEnd/>
              <a:tailEnd/>
            </a:ln>
          </p:spPr>
        </p:pic>
        <p:pic>
          <p:nvPicPr>
            <p:cNvPr id="20" name="Picture 2" descr="E:\Mis documentos\Turquia\Visibility\logos\MAAMA_logo_short.png"/>
            <p:cNvPicPr>
              <a:picLocks noChangeAspect="1" noChangeArrowheads="1"/>
            </p:cNvPicPr>
            <p:nvPr/>
          </p:nvPicPr>
          <p:blipFill>
            <a:blip r:embed="rId9" cstate="print"/>
            <a:srcRect/>
            <a:stretch>
              <a:fillRect/>
            </a:stretch>
          </p:blipFill>
          <p:spPr bwMode="auto">
            <a:xfrm>
              <a:off x="6839809" y="4090714"/>
              <a:ext cx="1485900" cy="600075"/>
            </a:xfrm>
            <a:prstGeom prst="rect">
              <a:avLst/>
            </a:prstGeom>
            <a:noFill/>
            <a:ln w="9525">
              <a:noFill/>
              <a:miter lim="800000"/>
              <a:headEnd/>
              <a:tailEnd/>
            </a:ln>
          </p:spPr>
        </p:pic>
      </p:grpSp>
      <p:sp>
        <p:nvSpPr>
          <p:cNvPr id="23" name="36 Rectángulo redondeado"/>
          <p:cNvSpPr/>
          <p:nvPr/>
        </p:nvSpPr>
        <p:spPr>
          <a:xfrm>
            <a:off x="1404938" y="1428748"/>
            <a:ext cx="6215063" cy="1428748"/>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4" name="Rectangle 8"/>
          <p:cNvSpPr>
            <a:spLocks noChangeArrowheads="1"/>
          </p:cNvSpPr>
          <p:nvPr/>
        </p:nvSpPr>
        <p:spPr bwMode="auto">
          <a:xfrm>
            <a:off x="2936103" y="2181220"/>
            <a:ext cx="3266407" cy="461665"/>
          </a:xfrm>
          <a:prstGeom prst="rect">
            <a:avLst/>
          </a:prstGeom>
          <a:noFill/>
          <a:ln w="9525">
            <a:noFill/>
            <a:miter lim="800000"/>
            <a:headEnd/>
            <a:tailEnd/>
          </a:ln>
        </p:spPr>
        <p:txBody>
          <a:bodyPr wrap="none" anchor="ctr">
            <a:spAutoFit/>
          </a:bodyPr>
          <a:lstStyle/>
          <a:p>
            <a:pPr algn="ctr">
              <a:defRPr/>
            </a:pPr>
            <a:r>
              <a:rPr lang="es-ES_tradnl" sz="2400" dirty="0" smtClean="0">
                <a:solidFill>
                  <a:schemeClr val="bg1"/>
                </a:solidFill>
                <a:latin typeface="+mn-lt"/>
              </a:rPr>
              <a:t>1</a:t>
            </a:r>
            <a:r>
              <a:rPr lang="tr-TR" sz="2400" dirty="0" smtClean="0">
                <a:solidFill>
                  <a:schemeClr val="bg1"/>
                </a:solidFill>
                <a:latin typeface="+mn-lt"/>
              </a:rPr>
              <a:t>. Görev</a:t>
            </a:r>
            <a:r>
              <a:rPr lang="es-ES_tradnl" sz="2400" dirty="0" smtClean="0">
                <a:solidFill>
                  <a:schemeClr val="bg1"/>
                </a:solidFill>
                <a:latin typeface="+mn-lt"/>
              </a:rPr>
              <a:t>: </a:t>
            </a:r>
            <a:r>
              <a:rPr lang="tr-TR" sz="2400" dirty="0" smtClean="0">
                <a:solidFill>
                  <a:schemeClr val="bg1"/>
                </a:solidFill>
                <a:latin typeface="+mn-lt"/>
              </a:rPr>
              <a:t>Eğitimin temeli</a:t>
            </a:r>
            <a:endParaRPr lang="es-ES" sz="2400" dirty="0">
              <a:solidFill>
                <a:schemeClr val="bg1"/>
              </a:solidFill>
              <a:latin typeface="+mn-lt"/>
            </a:endParaRPr>
          </a:p>
        </p:txBody>
      </p:sp>
      <p:sp>
        <p:nvSpPr>
          <p:cNvPr id="25" name="Rectangle 8"/>
          <p:cNvSpPr>
            <a:spLocks noChangeArrowheads="1"/>
          </p:cNvSpPr>
          <p:nvPr/>
        </p:nvSpPr>
        <p:spPr bwMode="auto">
          <a:xfrm>
            <a:off x="1468901" y="1571623"/>
            <a:ext cx="6111801" cy="461665"/>
          </a:xfrm>
          <a:prstGeom prst="rect">
            <a:avLst/>
          </a:prstGeom>
          <a:noFill/>
          <a:ln w="9525">
            <a:noFill/>
            <a:miter lim="800000"/>
            <a:headEnd/>
            <a:tailEnd/>
          </a:ln>
        </p:spPr>
        <p:txBody>
          <a:bodyPr wrap="none" anchor="ctr">
            <a:spAutoFit/>
          </a:bodyPr>
          <a:lstStyle/>
          <a:p>
            <a:pPr algn="ctr">
              <a:defRPr/>
            </a:pPr>
            <a:r>
              <a:rPr lang="tr-TR" sz="2400" dirty="0" smtClean="0">
                <a:solidFill>
                  <a:schemeClr val="bg1"/>
                </a:solidFill>
                <a:latin typeface="+mn-lt"/>
              </a:rPr>
              <a:t>Büyük Yakma Tesisleri için Entegre Çevre İzinleri</a:t>
            </a:r>
            <a:endParaRPr lang="es-ES" sz="2400" dirty="0">
              <a:solidFill>
                <a:schemeClr val="bg1"/>
              </a:solidFill>
              <a:latin typeface="+mn-lt"/>
            </a:endParaRPr>
          </a:p>
        </p:txBody>
      </p:sp>
      <p:sp>
        <p:nvSpPr>
          <p:cNvPr id="26" name="13 Rectángulo redondeado"/>
          <p:cNvSpPr/>
          <p:nvPr/>
        </p:nvSpPr>
        <p:spPr>
          <a:xfrm>
            <a:off x="1835696" y="4938498"/>
            <a:ext cx="5286412" cy="1705212"/>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7" name="Rectangle 8"/>
          <p:cNvSpPr>
            <a:spLocks noChangeArrowheads="1"/>
          </p:cNvSpPr>
          <p:nvPr/>
        </p:nvSpPr>
        <p:spPr bwMode="auto">
          <a:xfrm>
            <a:off x="2842403" y="6087098"/>
            <a:ext cx="2685543" cy="400110"/>
          </a:xfrm>
          <a:prstGeom prst="rect">
            <a:avLst/>
          </a:prstGeom>
          <a:noFill/>
          <a:ln w="9525">
            <a:noFill/>
            <a:miter lim="800000"/>
            <a:headEnd/>
            <a:tailEnd/>
          </a:ln>
        </p:spPr>
        <p:txBody>
          <a:bodyPr wrap="none" anchor="ctr">
            <a:spAutoFit/>
          </a:bodyPr>
          <a:lstStyle/>
          <a:p>
            <a:pPr algn="ctr">
              <a:defRPr/>
            </a:pPr>
            <a:r>
              <a:rPr lang="en-US" sz="2000" dirty="0" err="1" smtClean="0">
                <a:solidFill>
                  <a:schemeClr val="bg1"/>
                </a:solidFill>
                <a:latin typeface="+mn-lt"/>
              </a:rPr>
              <a:t>Anxo</a:t>
            </a:r>
            <a:r>
              <a:rPr lang="en-US" sz="2000" dirty="0" smtClean="0">
                <a:solidFill>
                  <a:schemeClr val="bg1"/>
                </a:solidFill>
                <a:latin typeface="+mn-lt"/>
              </a:rPr>
              <a:t> </a:t>
            </a:r>
            <a:r>
              <a:rPr lang="en-US" sz="2000" dirty="0" err="1" smtClean="0">
                <a:solidFill>
                  <a:schemeClr val="bg1"/>
                </a:solidFill>
                <a:latin typeface="+mn-lt"/>
              </a:rPr>
              <a:t>Mourelle</a:t>
            </a:r>
            <a:r>
              <a:rPr lang="en-US" sz="2000" dirty="0" smtClean="0">
                <a:solidFill>
                  <a:schemeClr val="bg1"/>
                </a:solidFill>
                <a:latin typeface="+mn-lt"/>
              </a:rPr>
              <a:t> – </a:t>
            </a:r>
            <a:r>
              <a:rPr lang="tr-TR" sz="2000" dirty="0" smtClean="0">
                <a:solidFill>
                  <a:schemeClr val="bg1"/>
                </a:solidFill>
                <a:latin typeface="+mn-lt"/>
              </a:rPr>
              <a:t>Uzman</a:t>
            </a:r>
          </a:p>
        </p:txBody>
      </p:sp>
      <p:sp>
        <p:nvSpPr>
          <p:cNvPr id="28" name="Rectangle 8"/>
          <p:cNvSpPr>
            <a:spLocks noChangeArrowheads="1"/>
          </p:cNvSpPr>
          <p:nvPr/>
        </p:nvSpPr>
        <p:spPr bwMode="auto">
          <a:xfrm>
            <a:off x="1735346" y="5063215"/>
            <a:ext cx="5396862" cy="400110"/>
          </a:xfrm>
          <a:prstGeom prst="rect">
            <a:avLst/>
          </a:prstGeom>
          <a:noFill/>
          <a:ln w="9525">
            <a:noFill/>
            <a:miter lim="800000"/>
            <a:headEnd/>
            <a:tailEnd/>
          </a:ln>
        </p:spPr>
        <p:txBody>
          <a:bodyPr wrap="none" anchor="ctr">
            <a:spAutoFit/>
          </a:bodyPr>
          <a:lstStyle/>
          <a:p>
            <a:pPr algn="ctr">
              <a:defRPr/>
            </a:pPr>
            <a:r>
              <a:rPr lang="en-US" sz="2000" dirty="0" err="1" smtClean="0">
                <a:solidFill>
                  <a:schemeClr val="bg1"/>
                </a:solidFill>
                <a:latin typeface="+mn-lt"/>
              </a:rPr>
              <a:t>Ece</a:t>
            </a:r>
            <a:r>
              <a:rPr lang="en-US" sz="2000" dirty="0" smtClean="0">
                <a:solidFill>
                  <a:schemeClr val="bg1"/>
                </a:solidFill>
                <a:latin typeface="+mn-lt"/>
              </a:rPr>
              <a:t> </a:t>
            </a:r>
            <a:r>
              <a:rPr lang="en-US" sz="2000" dirty="0" err="1" smtClean="0">
                <a:solidFill>
                  <a:schemeClr val="bg1"/>
                </a:solidFill>
                <a:latin typeface="+mn-lt"/>
              </a:rPr>
              <a:t>Tok</a:t>
            </a:r>
            <a:r>
              <a:rPr lang="en-US" sz="2000" dirty="0" smtClean="0">
                <a:solidFill>
                  <a:schemeClr val="bg1"/>
                </a:solidFill>
                <a:latin typeface="+mn-lt"/>
              </a:rPr>
              <a:t> – </a:t>
            </a:r>
            <a:r>
              <a:rPr lang="tr-TR" sz="2000" dirty="0" smtClean="0">
                <a:solidFill>
                  <a:schemeClr val="bg1"/>
                </a:solidFill>
                <a:latin typeface="+mn-lt"/>
              </a:rPr>
              <a:t>Yerleşik Eşleştirme Danışmanı Mevkidaşı</a:t>
            </a:r>
            <a:endParaRPr lang="es-ES" sz="2000" dirty="0">
              <a:solidFill>
                <a:schemeClr val="bg1"/>
              </a:solidFill>
              <a:latin typeface="+mn-lt"/>
            </a:endParaRPr>
          </a:p>
        </p:txBody>
      </p:sp>
      <p:sp>
        <p:nvSpPr>
          <p:cNvPr id="29" name="Rectangle 8"/>
          <p:cNvSpPr>
            <a:spLocks noChangeArrowheads="1"/>
          </p:cNvSpPr>
          <p:nvPr/>
        </p:nvSpPr>
        <p:spPr bwMode="auto">
          <a:xfrm>
            <a:off x="1912652" y="5380818"/>
            <a:ext cx="5014770" cy="400110"/>
          </a:xfrm>
          <a:prstGeom prst="rect">
            <a:avLst/>
          </a:prstGeom>
          <a:noFill/>
          <a:ln w="9525">
            <a:noFill/>
            <a:miter lim="800000"/>
            <a:headEnd/>
            <a:tailEnd/>
          </a:ln>
        </p:spPr>
        <p:txBody>
          <a:bodyPr wrap="none" anchor="ctr">
            <a:spAutoFit/>
          </a:bodyPr>
          <a:lstStyle/>
          <a:p>
            <a:pPr algn="ctr">
              <a:defRPr/>
            </a:pPr>
            <a:r>
              <a:rPr lang="en-US" sz="2000" dirty="0" smtClean="0">
                <a:solidFill>
                  <a:schemeClr val="bg1"/>
                </a:solidFill>
                <a:latin typeface="+mn-lt"/>
              </a:rPr>
              <a:t>Cesar </a:t>
            </a:r>
            <a:r>
              <a:rPr lang="en-US" sz="2000" dirty="0" err="1" smtClean="0">
                <a:solidFill>
                  <a:schemeClr val="bg1"/>
                </a:solidFill>
                <a:latin typeface="+mn-lt"/>
              </a:rPr>
              <a:t>Seoanez</a:t>
            </a:r>
            <a:r>
              <a:rPr lang="en-US" sz="2000" dirty="0" smtClean="0">
                <a:solidFill>
                  <a:schemeClr val="bg1"/>
                </a:solidFill>
                <a:latin typeface="+mn-lt"/>
              </a:rPr>
              <a:t> </a:t>
            </a:r>
            <a:r>
              <a:rPr lang="en-US" sz="2000" dirty="0">
                <a:solidFill>
                  <a:schemeClr val="bg1"/>
                </a:solidFill>
                <a:latin typeface="+mn-lt"/>
              </a:rPr>
              <a:t>– </a:t>
            </a:r>
            <a:r>
              <a:rPr lang="tr-TR" sz="2000" dirty="0" smtClean="0">
                <a:solidFill>
                  <a:schemeClr val="bg1"/>
                </a:solidFill>
                <a:latin typeface="+mn-lt"/>
              </a:rPr>
              <a:t>Yerleşik Eşleştirme Danışmanı</a:t>
            </a:r>
          </a:p>
        </p:txBody>
      </p:sp>
      <p:sp>
        <p:nvSpPr>
          <p:cNvPr id="30" name="Rectangle 8"/>
          <p:cNvSpPr>
            <a:spLocks noChangeArrowheads="1"/>
          </p:cNvSpPr>
          <p:nvPr/>
        </p:nvSpPr>
        <p:spPr bwMode="auto">
          <a:xfrm>
            <a:off x="2973113" y="5729908"/>
            <a:ext cx="2374369" cy="400110"/>
          </a:xfrm>
          <a:prstGeom prst="rect">
            <a:avLst/>
          </a:prstGeom>
          <a:noFill/>
          <a:ln w="9525">
            <a:noFill/>
            <a:miter lim="800000"/>
            <a:headEnd/>
            <a:tailEnd/>
          </a:ln>
        </p:spPr>
        <p:txBody>
          <a:bodyPr wrap="none" anchor="ctr">
            <a:spAutoFit/>
          </a:bodyPr>
          <a:lstStyle/>
          <a:p>
            <a:pPr algn="ctr">
              <a:defRPr/>
            </a:pPr>
            <a:r>
              <a:rPr lang="en-US" sz="2000" dirty="0" smtClean="0">
                <a:solidFill>
                  <a:schemeClr val="bg1"/>
                </a:solidFill>
                <a:latin typeface="+mn-lt"/>
              </a:rPr>
              <a:t>José Alonso – </a:t>
            </a:r>
            <a:r>
              <a:rPr lang="tr-TR" sz="2000" dirty="0" smtClean="0">
                <a:solidFill>
                  <a:schemeClr val="bg1"/>
                </a:solidFill>
                <a:latin typeface="+mn-lt"/>
              </a:rPr>
              <a:t>Uzman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411760" y="188640"/>
            <a:ext cx="450056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3 Grupo"/>
          <p:cNvGrpSpPr>
            <a:grpSpLocks/>
          </p:cNvGrpSpPr>
          <p:nvPr/>
        </p:nvGrpSpPr>
        <p:grpSpPr bwMode="auto">
          <a:xfrm>
            <a:off x="7437438" y="357188"/>
            <a:ext cx="1420812" cy="500062"/>
            <a:chOff x="6286512" y="285728"/>
            <a:chExt cx="2493060" cy="790573"/>
          </a:xfrm>
        </p:grpSpPr>
        <p:pic>
          <p:nvPicPr>
            <p:cNvPr id="41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 name="4 Marcador de pie de página"/>
          <p:cNvSpPr>
            <a:spLocks noGrp="1"/>
          </p:cNvSpPr>
          <p:nvPr>
            <p:ph type="ftr" sz="quarter" idx="11"/>
          </p:nvPr>
        </p:nvSpPr>
        <p:spPr>
          <a:xfrm>
            <a:off x="6500813" y="6286500"/>
            <a:ext cx="2584450" cy="596900"/>
          </a:xfrm>
        </p:spPr>
        <p:txBody>
          <a:bodyPr/>
          <a:lstStyle/>
          <a:p>
            <a:pPr algn="r">
              <a:lnSpc>
                <a:spcPts val="1900"/>
              </a:lnSpc>
              <a:defRPr/>
            </a:pPr>
            <a:r>
              <a:rPr lang="nl-NL" dirty="0" smtClean="0">
                <a:solidFill>
                  <a:srgbClr val="A7D872"/>
                </a:solidFill>
              </a:rPr>
              <a:t>Twinning project - TR/2008/IB/EN/03 </a:t>
            </a:r>
          </a:p>
        </p:txBody>
      </p:sp>
      <p:sp>
        <p:nvSpPr>
          <p:cNvPr id="4102" name="Rectangle 7"/>
          <p:cNvSpPr>
            <a:spLocks noChangeArrowheads="1"/>
          </p:cNvSpPr>
          <p:nvPr/>
        </p:nvSpPr>
        <p:spPr bwMode="auto">
          <a:xfrm>
            <a:off x="2179638" y="47942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
        <p:nvSpPr>
          <p:cNvPr id="20" name="Text Box 6"/>
          <p:cNvSpPr txBox="1">
            <a:spLocks noChangeArrowheads="1"/>
          </p:cNvSpPr>
          <p:nvPr/>
        </p:nvSpPr>
        <p:spPr bwMode="auto">
          <a:xfrm>
            <a:off x="395537" y="1340768"/>
            <a:ext cx="8352928" cy="400110"/>
          </a:xfrm>
          <a:prstGeom prst="rect">
            <a:avLst/>
          </a:prstGeom>
          <a:noFill/>
          <a:ln w="9525">
            <a:noFill/>
            <a:miter lim="800000"/>
            <a:headEnd/>
            <a:tailEnd/>
          </a:ln>
        </p:spPr>
        <p:txBody>
          <a:bodyPr wrap="square">
            <a:spAutoFit/>
          </a:bodyPr>
          <a:lstStyle/>
          <a:p>
            <a:endParaRPr lang="tr-TR" sz="2000" dirty="0"/>
          </a:p>
        </p:txBody>
      </p:sp>
      <p:sp>
        <p:nvSpPr>
          <p:cNvPr id="12" name="11 Dikdörtgen"/>
          <p:cNvSpPr/>
          <p:nvPr/>
        </p:nvSpPr>
        <p:spPr>
          <a:xfrm>
            <a:off x="251520" y="1412776"/>
            <a:ext cx="8640960" cy="5016758"/>
          </a:xfrm>
          <a:prstGeom prst="rect">
            <a:avLst/>
          </a:prstGeom>
        </p:spPr>
        <p:txBody>
          <a:bodyPr wrap="square">
            <a:spAutoFit/>
          </a:bodyPr>
          <a:lstStyle/>
          <a:p>
            <a:pPr>
              <a:buFont typeface="Arial" pitchFamily="34" charset="0"/>
              <a:buNone/>
            </a:pPr>
            <a:r>
              <a:rPr lang="tr-TR" sz="2000" b="1" dirty="0" smtClean="0"/>
              <a:t>Entegre çevre iznine tabi işletmeler/tesisler /</a:t>
            </a:r>
            <a:r>
              <a:rPr lang="tr-TR" sz="2000" b="1" dirty="0" smtClean="0">
                <a:hlinkClick r:id="rId5" action="ppaction://hlinkfile"/>
              </a:rPr>
              <a:t>faaliyetler </a:t>
            </a:r>
            <a:endParaRPr lang="tr-TR" sz="2000" b="1" dirty="0" smtClean="0"/>
          </a:p>
          <a:p>
            <a:pPr>
              <a:buFont typeface="Arial" pitchFamily="34" charset="0"/>
              <a:buNone/>
            </a:pPr>
            <a:r>
              <a:rPr lang="tr-TR" sz="2000" dirty="0" smtClean="0"/>
              <a:t>1.Enerji üretimi,</a:t>
            </a:r>
          </a:p>
          <a:p>
            <a:pPr>
              <a:buFont typeface="Arial" pitchFamily="34" charset="0"/>
              <a:buNone/>
            </a:pPr>
            <a:r>
              <a:rPr lang="tr-TR" sz="2000" dirty="0" smtClean="0"/>
              <a:t>2.Metal üretimi ve işlenmesi </a:t>
            </a:r>
          </a:p>
          <a:p>
            <a:pPr>
              <a:buFont typeface="Arial" pitchFamily="34" charset="0"/>
              <a:buNone/>
            </a:pPr>
            <a:r>
              <a:rPr lang="tr-TR" sz="2000" dirty="0" smtClean="0"/>
              <a:t>3.</a:t>
            </a:r>
            <a:r>
              <a:rPr lang="es-ES_tradnl" sz="2000" dirty="0" smtClean="0"/>
              <a:t>M</a:t>
            </a:r>
            <a:r>
              <a:rPr lang="tr-TR" sz="2000" dirty="0" err="1" smtClean="0"/>
              <a:t>ineral</a:t>
            </a:r>
            <a:r>
              <a:rPr lang="tr-TR" sz="2000" dirty="0" smtClean="0"/>
              <a:t> endüstrisi  </a:t>
            </a:r>
          </a:p>
          <a:p>
            <a:pPr>
              <a:buFont typeface="Arial" pitchFamily="34" charset="0"/>
              <a:buNone/>
            </a:pPr>
            <a:r>
              <a:rPr lang="tr-TR" sz="2000" dirty="0" smtClean="0"/>
              <a:t>4.Kimya endüstrisi, </a:t>
            </a:r>
          </a:p>
          <a:p>
            <a:pPr>
              <a:buFont typeface="Arial" pitchFamily="34" charset="0"/>
              <a:buNone/>
            </a:pPr>
            <a:r>
              <a:rPr lang="tr-TR" sz="2000" dirty="0" smtClean="0"/>
              <a:t>5.Atık yönetimi, </a:t>
            </a:r>
          </a:p>
          <a:p>
            <a:pPr>
              <a:buFont typeface="Arial" pitchFamily="34" charset="0"/>
              <a:buNone/>
            </a:pPr>
            <a:r>
              <a:rPr lang="tr-TR" sz="2000" dirty="0" smtClean="0"/>
              <a:t>6.Diğer faaliyetler (tekstil, kereste üretimi, ağaç işleme, deri işleme, </a:t>
            </a:r>
            <a:r>
              <a:rPr lang="tr-TR" sz="2000" dirty="0" err="1" smtClean="0"/>
              <a:t>mezbahane</a:t>
            </a:r>
            <a:r>
              <a:rPr lang="tr-TR" sz="2000" dirty="0" smtClean="0"/>
              <a:t>, gıda ve hayvan yemi üretimi, kümes hayvancılığı, karbon üretimi)</a:t>
            </a:r>
          </a:p>
          <a:p>
            <a:r>
              <a:rPr lang="tr-TR" sz="2000" dirty="0" smtClean="0">
                <a:solidFill>
                  <a:srgbClr val="C00000"/>
                </a:solidFill>
              </a:rPr>
              <a:t>Mevcut Çevre izin Lisans Prosedürüne tabi işletmeler listesi  ile Entegre Çevre İzni kapsamında yer alacak işletmeler listesinin tek liste haline getirilerek,bu kapsamdaki işletme/faaliyetler için  izin prosedürünün birleştirilmesi ,</a:t>
            </a:r>
          </a:p>
          <a:p>
            <a:r>
              <a:rPr lang="tr-TR" sz="2000" dirty="0" smtClean="0">
                <a:solidFill>
                  <a:srgbClr val="C00000"/>
                </a:solidFill>
              </a:rPr>
              <a:t> Entegre Çevre İzni kapsamı dışında kalan işletmeler için izin gerekliliği veya kayda alma,izleme, kontrol esaslarına dayalı bir prosedür oluşturulması hususlarının  değerlendirilmesi gerekmektedir.</a:t>
            </a:r>
            <a:endParaRPr lang="tr-TR"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411760" y="188640"/>
            <a:ext cx="450056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3 Grupo"/>
          <p:cNvGrpSpPr>
            <a:grpSpLocks/>
          </p:cNvGrpSpPr>
          <p:nvPr/>
        </p:nvGrpSpPr>
        <p:grpSpPr bwMode="auto">
          <a:xfrm>
            <a:off x="7437438" y="357188"/>
            <a:ext cx="1420812" cy="500062"/>
            <a:chOff x="6286512" y="285728"/>
            <a:chExt cx="2493060" cy="790573"/>
          </a:xfrm>
        </p:grpSpPr>
        <p:pic>
          <p:nvPicPr>
            <p:cNvPr id="41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 name="4 Marcador de pie de página"/>
          <p:cNvSpPr>
            <a:spLocks noGrp="1"/>
          </p:cNvSpPr>
          <p:nvPr>
            <p:ph type="ftr" sz="quarter" idx="11"/>
          </p:nvPr>
        </p:nvSpPr>
        <p:spPr>
          <a:xfrm>
            <a:off x="6500813" y="6286500"/>
            <a:ext cx="2584450" cy="596900"/>
          </a:xfrm>
        </p:spPr>
        <p:txBody>
          <a:bodyPr/>
          <a:lstStyle/>
          <a:p>
            <a:pPr algn="r">
              <a:lnSpc>
                <a:spcPts val="1900"/>
              </a:lnSpc>
              <a:defRPr/>
            </a:pPr>
            <a:r>
              <a:rPr lang="nl-NL" dirty="0" smtClean="0">
                <a:solidFill>
                  <a:srgbClr val="A7D872"/>
                </a:solidFill>
              </a:rPr>
              <a:t>Twinning project - TR/2008/IB/EN/03 </a:t>
            </a:r>
          </a:p>
        </p:txBody>
      </p:sp>
      <p:sp>
        <p:nvSpPr>
          <p:cNvPr id="4102" name="Rectangle 7"/>
          <p:cNvSpPr>
            <a:spLocks noChangeArrowheads="1"/>
          </p:cNvSpPr>
          <p:nvPr/>
        </p:nvSpPr>
        <p:spPr bwMode="auto">
          <a:xfrm>
            <a:off x="2179638" y="47942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
        <p:nvSpPr>
          <p:cNvPr id="20" name="Text Box 6"/>
          <p:cNvSpPr txBox="1">
            <a:spLocks noChangeArrowheads="1"/>
          </p:cNvSpPr>
          <p:nvPr/>
        </p:nvSpPr>
        <p:spPr bwMode="auto">
          <a:xfrm>
            <a:off x="395537" y="1340768"/>
            <a:ext cx="8352928" cy="400110"/>
          </a:xfrm>
          <a:prstGeom prst="rect">
            <a:avLst/>
          </a:prstGeom>
          <a:noFill/>
          <a:ln w="9525">
            <a:noFill/>
            <a:miter lim="800000"/>
            <a:headEnd/>
            <a:tailEnd/>
          </a:ln>
        </p:spPr>
        <p:txBody>
          <a:bodyPr wrap="square">
            <a:spAutoFit/>
          </a:bodyPr>
          <a:lstStyle/>
          <a:p>
            <a:endParaRPr lang="tr-TR" sz="2000" dirty="0"/>
          </a:p>
        </p:txBody>
      </p:sp>
      <p:sp>
        <p:nvSpPr>
          <p:cNvPr id="11" name="10 Dikdörtgen"/>
          <p:cNvSpPr/>
          <p:nvPr/>
        </p:nvSpPr>
        <p:spPr>
          <a:xfrm>
            <a:off x="467544" y="1340768"/>
            <a:ext cx="8424936" cy="5170646"/>
          </a:xfrm>
          <a:prstGeom prst="rect">
            <a:avLst/>
          </a:prstGeom>
        </p:spPr>
        <p:txBody>
          <a:bodyPr wrap="square">
            <a:spAutoFit/>
          </a:bodyPr>
          <a:lstStyle/>
          <a:p>
            <a:pPr>
              <a:buFont typeface="Arial" charset="0"/>
              <a:buNone/>
              <a:defRPr/>
            </a:pPr>
            <a:r>
              <a:rPr lang="tr-TR" sz="2200" b="1" u="sng" dirty="0"/>
              <a:t>Entegre çevre izninin amacı</a:t>
            </a:r>
            <a:endParaRPr lang="tr-TR" sz="2200" dirty="0"/>
          </a:p>
          <a:p>
            <a:pPr>
              <a:buFont typeface="Arial" charset="0"/>
              <a:buChar char="•"/>
              <a:defRPr/>
            </a:pPr>
            <a:endParaRPr lang="tr-TR" sz="2200" dirty="0"/>
          </a:p>
          <a:p>
            <a:pPr>
              <a:buFont typeface="Arial" charset="0"/>
              <a:buChar char="•"/>
              <a:defRPr/>
            </a:pPr>
            <a:r>
              <a:rPr lang="tr-TR" sz="2200" dirty="0"/>
              <a:t>Çevrenin bütün olarak korunması için;</a:t>
            </a:r>
          </a:p>
          <a:p>
            <a:pPr lvl="1">
              <a:buFont typeface="Arial" charset="0"/>
              <a:buChar char="–"/>
              <a:defRPr/>
            </a:pPr>
            <a:r>
              <a:rPr lang="tr-TR" sz="2200" dirty="0"/>
              <a:t> entegre kirlilik önleme ve kontrol sistemi oluşturarak hava, su ve toprağa yönelik sanayi kaynaklı emisyonları önlemek veya önlenemediği durumlarda azaltmak ve atık oluşumunu azaltmak, </a:t>
            </a:r>
          </a:p>
          <a:p>
            <a:pPr>
              <a:buFont typeface="Arial" charset="0"/>
              <a:buNone/>
              <a:defRPr/>
            </a:pPr>
            <a:endParaRPr lang="tr-TR" sz="2200" dirty="0"/>
          </a:p>
          <a:p>
            <a:pPr>
              <a:buFont typeface="Arial" charset="0"/>
              <a:buChar char="•"/>
              <a:defRPr/>
            </a:pPr>
            <a:r>
              <a:rPr lang="tr-TR" sz="2200" dirty="0"/>
              <a:t>Entegre çevre izin işlemleri ilgili adımları hızlandırmak ve izin başvurusu yapanların idari yükünün azaltılması için;</a:t>
            </a:r>
          </a:p>
          <a:p>
            <a:pPr lvl="1">
              <a:buFont typeface="Arial" charset="0"/>
              <a:buChar char="–"/>
              <a:defRPr/>
            </a:pPr>
            <a:r>
              <a:rPr lang="tr-TR" sz="2200" dirty="0"/>
              <a:t> iznin verilmesi sürecine dahil olan çeşitli resmi makamlar arasında koordinasyonu sağlayan bir prosedür aracılığıyla, yönetmelik kapsamındaki işletmelerin bu Yönetmeliğin hüküm ve esaslarına uygunluğu sağlayan koşulların tamamını ortaya </a:t>
            </a:r>
            <a:r>
              <a:rPr lang="tr-TR" sz="2200" dirty="0" smtClean="0"/>
              <a:t>koymaktır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411760" y="188640"/>
            <a:ext cx="450056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3 Grupo"/>
          <p:cNvGrpSpPr>
            <a:grpSpLocks/>
          </p:cNvGrpSpPr>
          <p:nvPr/>
        </p:nvGrpSpPr>
        <p:grpSpPr bwMode="auto">
          <a:xfrm>
            <a:off x="7437438" y="357188"/>
            <a:ext cx="1420812" cy="500062"/>
            <a:chOff x="6286512" y="285728"/>
            <a:chExt cx="2493060" cy="790573"/>
          </a:xfrm>
        </p:grpSpPr>
        <p:pic>
          <p:nvPicPr>
            <p:cNvPr id="41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 name="4 Marcador de pie de página"/>
          <p:cNvSpPr>
            <a:spLocks noGrp="1"/>
          </p:cNvSpPr>
          <p:nvPr>
            <p:ph type="ftr" sz="quarter" idx="11"/>
          </p:nvPr>
        </p:nvSpPr>
        <p:spPr>
          <a:xfrm>
            <a:off x="6500813" y="6286500"/>
            <a:ext cx="2584450" cy="596900"/>
          </a:xfrm>
        </p:spPr>
        <p:txBody>
          <a:bodyPr/>
          <a:lstStyle/>
          <a:p>
            <a:pPr algn="r">
              <a:lnSpc>
                <a:spcPts val="1900"/>
              </a:lnSpc>
              <a:defRPr/>
            </a:pPr>
            <a:r>
              <a:rPr lang="nl-NL" dirty="0" smtClean="0">
                <a:solidFill>
                  <a:srgbClr val="A7D872"/>
                </a:solidFill>
              </a:rPr>
              <a:t>Twinning project - TR/2008/IB/EN/03 </a:t>
            </a:r>
          </a:p>
        </p:txBody>
      </p:sp>
      <p:sp>
        <p:nvSpPr>
          <p:cNvPr id="4102" name="Rectangle 7"/>
          <p:cNvSpPr>
            <a:spLocks noChangeArrowheads="1"/>
          </p:cNvSpPr>
          <p:nvPr/>
        </p:nvSpPr>
        <p:spPr bwMode="auto">
          <a:xfrm>
            <a:off x="2179638" y="47942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
        <p:nvSpPr>
          <p:cNvPr id="20" name="Text Box 6"/>
          <p:cNvSpPr txBox="1">
            <a:spLocks noChangeArrowheads="1"/>
          </p:cNvSpPr>
          <p:nvPr/>
        </p:nvSpPr>
        <p:spPr bwMode="auto">
          <a:xfrm>
            <a:off x="395537" y="1340768"/>
            <a:ext cx="8352928" cy="400110"/>
          </a:xfrm>
          <a:prstGeom prst="rect">
            <a:avLst/>
          </a:prstGeom>
          <a:noFill/>
          <a:ln w="9525">
            <a:noFill/>
            <a:miter lim="800000"/>
            <a:headEnd/>
            <a:tailEnd/>
          </a:ln>
        </p:spPr>
        <p:txBody>
          <a:bodyPr wrap="square">
            <a:spAutoFit/>
          </a:bodyPr>
          <a:lstStyle/>
          <a:p>
            <a:endParaRPr lang="tr-TR" sz="2000" dirty="0"/>
          </a:p>
        </p:txBody>
      </p:sp>
      <p:sp>
        <p:nvSpPr>
          <p:cNvPr id="11" name="10 Dikdörtgen"/>
          <p:cNvSpPr/>
          <p:nvPr/>
        </p:nvSpPr>
        <p:spPr>
          <a:xfrm>
            <a:off x="251520" y="1268760"/>
            <a:ext cx="8640960" cy="5324535"/>
          </a:xfrm>
          <a:prstGeom prst="rect">
            <a:avLst/>
          </a:prstGeom>
        </p:spPr>
        <p:txBody>
          <a:bodyPr wrap="square">
            <a:spAutoFit/>
          </a:bodyPr>
          <a:lstStyle/>
          <a:p>
            <a:pPr>
              <a:buFont typeface="Arial" charset="0"/>
              <a:buNone/>
              <a:defRPr/>
            </a:pPr>
            <a:r>
              <a:rPr lang="tr-TR" sz="2000" b="1" dirty="0"/>
              <a:t>işletmelerin kurulması ve işletilmesindeki genel ilkeler</a:t>
            </a:r>
            <a:r>
              <a:rPr lang="tr-TR" sz="2000" dirty="0"/>
              <a:t>;</a:t>
            </a:r>
            <a:r>
              <a:rPr lang="es-ES" sz="2000" dirty="0"/>
              <a:t> </a:t>
            </a:r>
            <a:endParaRPr lang="tr-TR" sz="2000" dirty="0"/>
          </a:p>
          <a:p>
            <a:pPr>
              <a:buFont typeface="Arial" charset="0"/>
              <a:buChar char="•"/>
              <a:defRPr/>
            </a:pPr>
            <a:r>
              <a:rPr lang="tr-TR" sz="2000" dirty="0"/>
              <a:t>Çevrenin bir bütün olarak korunması için </a:t>
            </a:r>
            <a:r>
              <a:rPr lang="tr-TR" sz="2000" dirty="0">
                <a:solidFill>
                  <a:srgbClr val="FFFF00"/>
                </a:solidFill>
              </a:rPr>
              <a:t>mevcut en iyi tekniklerin  (MET) </a:t>
            </a:r>
            <a:r>
              <a:rPr lang="tr-TR" sz="2000" dirty="0"/>
              <a:t>uygulanarak kirliliğin önlenmesi için gerekli tüm tedbirlerin alınması,</a:t>
            </a:r>
          </a:p>
          <a:p>
            <a:pPr>
              <a:buFont typeface="Arial" charset="0"/>
              <a:buNone/>
              <a:defRPr/>
            </a:pPr>
            <a:endParaRPr lang="tr-TR" sz="2000" dirty="0"/>
          </a:p>
          <a:p>
            <a:pPr>
              <a:buFont typeface="Arial" charset="0"/>
              <a:buChar char="•"/>
              <a:defRPr/>
            </a:pPr>
            <a:r>
              <a:rPr lang="tr-TR" sz="2000" dirty="0"/>
              <a:t>Atık </a:t>
            </a:r>
            <a:r>
              <a:rPr lang="es-ES_tradnl" sz="2000" dirty="0" err="1"/>
              <a:t>olusumunun</a:t>
            </a:r>
            <a:r>
              <a:rPr lang="tr-TR" sz="2000" dirty="0"/>
              <a:t> önlenmesi, azaltılması veya atığın </a:t>
            </a:r>
            <a:r>
              <a:rPr lang="es-ES_tradnl" sz="2000" dirty="0" err="1"/>
              <a:t>olustugu</a:t>
            </a:r>
            <a:r>
              <a:rPr lang="tr-TR" sz="2000" dirty="0"/>
              <a:t> durumlarda atığın, yeniden kullanım, geri dönüşüm, geri kazanım işlemleri için hazırlanması ya da bunun teknik ve ekonomik olarak mümkün olmadığı durumlarda atığın, çevre üzerindeki her türlü etkiyi önlemek veya azaltmak suretiyle bertaraf edilmesi,</a:t>
            </a:r>
          </a:p>
          <a:p>
            <a:pPr>
              <a:buFont typeface="Arial" charset="0"/>
              <a:buNone/>
              <a:defRPr/>
            </a:pPr>
            <a:endParaRPr lang="tr-TR" sz="2000" dirty="0"/>
          </a:p>
          <a:p>
            <a:pPr>
              <a:buFont typeface="Arial" charset="0"/>
              <a:buChar char="•"/>
              <a:defRPr/>
            </a:pPr>
            <a:r>
              <a:rPr lang="tr-TR" sz="2000" dirty="0"/>
              <a:t>Enerji, su, ham madde kaynakları ve diğer kaynakların verimli kullanılması,</a:t>
            </a:r>
          </a:p>
          <a:p>
            <a:pPr>
              <a:buFont typeface="Arial" charset="0"/>
              <a:buChar char="•"/>
              <a:defRPr/>
            </a:pPr>
            <a:endParaRPr lang="tr-TR" sz="2000" dirty="0"/>
          </a:p>
          <a:p>
            <a:pPr>
              <a:buFont typeface="Arial" charset="0"/>
              <a:buChar char="•"/>
              <a:defRPr/>
            </a:pPr>
            <a:r>
              <a:rPr lang="tr-TR" sz="2000" dirty="0"/>
              <a:t> Faaliyetlerin kesin olarak sona ermesi durumunda kirlilik riskinin önlenmesi ve faaliyet sahasının yönetmelikte tanımlandığı hale getirebilmesi için gerekli tedbirlerin alınması,</a:t>
            </a:r>
          </a:p>
          <a:p>
            <a:pPr>
              <a:buFont typeface="Arial" charset="0"/>
              <a:buNone/>
              <a:defRPr/>
            </a:pPr>
            <a:r>
              <a:rPr lang="tr-TR" sz="2000" dirty="0" smtClean="0"/>
              <a:t>Gerekmektedir.</a:t>
            </a:r>
            <a:endParaRPr lang="tr-T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411760" y="188640"/>
            <a:ext cx="450056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3 Grupo"/>
          <p:cNvGrpSpPr>
            <a:grpSpLocks/>
          </p:cNvGrpSpPr>
          <p:nvPr/>
        </p:nvGrpSpPr>
        <p:grpSpPr bwMode="auto">
          <a:xfrm>
            <a:off x="7437438" y="357188"/>
            <a:ext cx="1420812" cy="500062"/>
            <a:chOff x="6286512" y="285728"/>
            <a:chExt cx="2493060" cy="790573"/>
          </a:xfrm>
        </p:grpSpPr>
        <p:pic>
          <p:nvPicPr>
            <p:cNvPr id="41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 name="4 Marcador de pie de página"/>
          <p:cNvSpPr>
            <a:spLocks noGrp="1"/>
          </p:cNvSpPr>
          <p:nvPr>
            <p:ph type="ftr" sz="quarter" idx="11"/>
          </p:nvPr>
        </p:nvSpPr>
        <p:spPr>
          <a:xfrm>
            <a:off x="6500813" y="6286500"/>
            <a:ext cx="2584450" cy="596900"/>
          </a:xfrm>
        </p:spPr>
        <p:txBody>
          <a:bodyPr/>
          <a:lstStyle/>
          <a:p>
            <a:pPr algn="r">
              <a:lnSpc>
                <a:spcPts val="1900"/>
              </a:lnSpc>
              <a:defRPr/>
            </a:pPr>
            <a:r>
              <a:rPr lang="nl-NL" dirty="0" smtClean="0">
                <a:solidFill>
                  <a:srgbClr val="A7D872"/>
                </a:solidFill>
              </a:rPr>
              <a:t>Twinning project - TR/2008/IB/EN/03 </a:t>
            </a:r>
          </a:p>
        </p:txBody>
      </p:sp>
      <p:sp>
        <p:nvSpPr>
          <p:cNvPr id="4102" name="Rectangle 7"/>
          <p:cNvSpPr>
            <a:spLocks noChangeArrowheads="1"/>
          </p:cNvSpPr>
          <p:nvPr/>
        </p:nvSpPr>
        <p:spPr bwMode="auto">
          <a:xfrm>
            <a:off x="2179638" y="47942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
        <p:nvSpPr>
          <p:cNvPr id="20" name="Text Box 6"/>
          <p:cNvSpPr txBox="1">
            <a:spLocks noChangeArrowheads="1"/>
          </p:cNvSpPr>
          <p:nvPr/>
        </p:nvSpPr>
        <p:spPr bwMode="auto">
          <a:xfrm>
            <a:off x="395537" y="1340768"/>
            <a:ext cx="8352928" cy="400110"/>
          </a:xfrm>
          <a:prstGeom prst="rect">
            <a:avLst/>
          </a:prstGeom>
          <a:noFill/>
          <a:ln w="9525">
            <a:noFill/>
            <a:miter lim="800000"/>
            <a:headEnd/>
            <a:tailEnd/>
          </a:ln>
        </p:spPr>
        <p:txBody>
          <a:bodyPr wrap="square">
            <a:spAutoFit/>
          </a:bodyPr>
          <a:lstStyle/>
          <a:p>
            <a:endParaRPr lang="tr-TR" sz="2000" dirty="0"/>
          </a:p>
        </p:txBody>
      </p:sp>
      <p:sp>
        <p:nvSpPr>
          <p:cNvPr id="11" name="10 Dikdörtgen"/>
          <p:cNvSpPr/>
          <p:nvPr/>
        </p:nvSpPr>
        <p:spPr>
          <a:xfrm>
            <a:off x="467544" y="1484784"/>
            <a:ext cx="8424936" cy="5539978"/>
          </a:xfrm>
          <a:prstGeom prst="rect">
            <a:avLst/>
          </a:prstGeom>
        </p:spPr>
        <p:txBody>
          <a:bodyPr wrap="square">
            <a:spAutoFit/>
          </a:bodyPr>
          <a:lstStyle/>
          <a:p>
            <a:r>
              <a:rPr lang="tr-TR" sz="2000" b="1" dirty="0" smtClean="0"/>
              <a:t>İzin sürecinin çevresel </a:t>
            </a:r>
            <a:r>
              <a:rPr lang="tr-TR" sz="2000" b="1" dirty="0"/>
              <a:t>etki değerlendirmesi raporunun Bakanlığa </a:t>
            </a:r>
            <a:r>
              <a:rPr lang="tr-TR" sz="2000" b="1" dirty="0" smtClean="0"/>
              <a:t>sunulmasından sonra başlaması,ÇED Olumlu kararı alınması halinde sürdürülüp, sonuçlandırılması,</a:t>
            </a:r>
            <a:endParaRPr lang="tr-TR" sz="2000" dirty="0" smtClean="0"/>
          </a:p>
          <a:p>
            <a:endParaRPr lang="tr-TR" sz="2000" dirty="0"/>
          </a:p>
          <a:p>
            <a:r>
              <a:rPr lang="tr-TR" sz="2000" dirty="0" smtClean="0"/>
              <a:t>İşletme inşa edilmeden önce izin sürecinin  tamamlanması esas alınması</a:t>
            </a:r>
          </a:p>
          <a:p>
            <a:endParaRPr lang="tr-TR" sz="2000" dirty="0"/>
          </a:p>
          <a:p>
            <a:r>
              <a:rPr lang="tr-TR" sz="2000" dirty="0" smtClean="0"/>
              <a:t>Tek bir sınır değer yerine,MET Sonuç Belgelerinde yer alan emisyon düzeyleri uygulaması (</a:t>
            </a:r>
            <a:r>
              <a:rPr lang="en-GB" sz="2000" dirty="0" smtClean="0"/>
              <a:t>The </a:t>
            </a:r>
            <a:r>
              <a:rPr lang="en-GB" sz="2000" b="1" dirty="0"/>
              <a:t>BAT-associated emission </a:t>
            </a:r>
            <a:r>
              <a:rPr lang="en-GB" sz="2000" b="1" dirty="0" smtClean="0"/>
              <a:t>levels</a:t>
            </a:r>
            <a:r>
              <a:rPr lang="tr-TR" sz="2000" b="1" dirty="0" smtClean="0"/>
              <a:t>)</a:t>
            </a:r>
          </a:p>
          <a:p>
            <a:endParaRPr lang="tr-TR" sz="2000" b="1" dirty="0"/>
          </a:p>
          <a:p>
            <a:r>
              <a:rPr lang="tr-TR" sz="2000" b="1" dirty="0" smtClean="0"/>
              <a:t>İzin Koşullarının işletmeci ve ilgili taraflar ile müzakere edilmesi  (Md18/19)</a:t>
            </a:r>
          </a:p>
          <a:p>
            <a:endParaRPr lang="tr-TR" sz="2000" b="1" dirty="0"/>
          </a:p>
          <a:p>
            <a:r>
              <a:rPr lang="tr-TR" sz="2000" b="1" dirty="0" smtClean="0"/>
              <a:t>Yetkili merciinin tüm süreci koordine etmesi</a:t>
            </a:r>
          </a:p>
          <a:p>
            <a:endParaRPr lang="tr-TR" sz="2000" b="1" dirty="0"/>
          </a:p>
          <a:p>
            <a:endParaRPr lang="tr-TR" sz="2000" dirty="0" smtClean="0"/>
          </a:p>
          <a:p>
            <a:endParaRPr lang="tr-TR" dirty="0" smtClean="0"/>
          </a:p>
          <a:p>
            <a:endParaRPr lang="tr-TR" dirty="0" smtClean="0"/>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411760" y="188640"/>
            <a:ext cx="450056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3 Grupo"/>
          <p:cNvGrpSpPr>
            <a:grpSpLocks/>
          </p:cNvGrpSpPr>
          <p:nvPr/>
        </p:nvGrpSpPr>
        <p:grpSpPr bwMode="auto">
          <a:xfrm>
            <a:off x="7437438" y="357188"/>
            <a:ext cx="1420812" cy="500062"/>
            <a:chOff x="6286512" y="285728"/>
            <a:chExt cx="2493060" cy="790573"/>
          </a:xfrm>
        </p:grpSpPr>
        <p:pic>
          <p:nvPicPr>
            <p:cNvPr id="41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 name="4 Marcador de pie de página"/>
          <p:cNvSpPr>
            <a:spLocks noGrp="1"/>
          </p:cNvSpPr>
          <p:nvPr>
            <p:ph type="ftr" sz="quarter" idx="11"/>
          </p:nvPr>
        </p:nvSpPr>
        <p:spPr>
          <a:xfrm>
            <a:off x="6500813" y="6286500"/>
            <a:ext cx="2584450" cy="596900"/>
          </a:xfrm>
        </p:spPr>
        <p:txBody>
          <a:bodyPr/>
          <a:lstStyle/>
          <a:p>
            <a:pPr algn="r">
              <a:lnSpc>
                <a:spcPts val="1900"/>
              </a:lnSpc>
              <a:defRPr/>
            </a:pPr>
            <a:r>
              <a:rPr lang="nl-NL" dirty="0" smtClean="0">
                <a:solidFill>
                  <a:srgbClr val="A7D872"/>
                </a:solidFill>
              </a:rPr>
              <a:t>Twinning project - TR/2008/IB/EN/03 </a:t>
            </a:r>
          </a:p>
        </p:txBody>
      </p:sp>
      <p:sp>
        <p:nvSpPr>
          <p:cNvPr id="4102" name="Rectangle 7"/>
          <p:cNvSpPr>
            <a:spLocks noChangeArrowheads="1"/>
          </p:cNvSpPr>
          <p:nvPr/>
        </p:nvSpPr>
        <p:spPr bwMode="auto">
          <a:xfrm>
            <a:off x="2179638" y="47942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
        <p:nvSpPr>
          <p:cNvPr id="20" name="Text Box 6"/>
          <p:cNvSpPr txBox="1">
            <a:spLocks noChangeArrowheads="1"/>
          </p:cNvSpPr>
          <p:nvPr/>
        </p:nvSpPr>
        <p:spPr bwMode="auto">
          <a:xfrm>
            <a:off x="395536" y="1556792"/>
            <a:ext cx="8352928" cy="5262979"/>
          </a:xfrm>
          <a:prstGeom prst="rect">
            <a:avLst/>
          </a:prstGeom>
          <a:noFill/>
          <a:ln w="9525">
            <a:noFill/>
            <a:miter lim="800000"/>
            <a:headEnd/>
            <a:tailEnd/>
          </a:ln>
        </p:spPr>
        <p:txBody>
          <a:bodyPr wrap="square">
            <a:spAutoFit/>
          </a:bodyPr>
          <a:lstStyle/>
          <a:p>
            <a:r>
              <a:rPr lang="tr-TR" sz="2800" b="1" dirty="0" smtClean="0"/>
              <a:t>YÜRÜRLÜK</a:t>
            </a:r>
          </a:p>
          <a:p>
            <a:endParaRPr lang="tr-TR" sz="2800" dirty="0"/>
          </a:p>
          <a:p>
            <a:r>
              <a:rPr lang="tr-TR" sz="2800" dirty="0" smtClean="0"/>
              <a:t>Yeni Tesisler için Yönetmelik hükümleri yönetmeliğin </a:t>
            </a:r>
            <a:r>
              <a:rPr lang="es-ES" sz="2800" dirty="0" err="1" smtClean="0"/>
              <a:t>yayımı</a:t>
            </a:r>
            <a:r>
              <a:rPr lang="es-ES" sz="2800" dirty="0" smtClean="0"/>
              <a:t> </a:t>
            </a:r>
            <a:r>
              <a:rPr lang="es-ES" sz="2800" dirty="0" err="1"/>
              <a:t>tarihinden</a:t>
            </a:r>
            <a:r>
              <a:rPr lang="es-ES" sz="2800" dirty="0"/>
              <a:t> </a:t>
            </a:r>
            <a:r>
              <a:rPr lang="es-ES" sz="2800" dirty="0" err="1"/>
              <a:t>itibaren</a:t>
            </a:r>
            <a:r>
              <a:rPr lang="es-ES" sz="2800" dirty="0"/>
              <a:t> 3 </a:t>
            </a:r>
            <a:r>
              <a:rPr lang="es-ES" sz="2800" dirty="0" err="1"/>
              <a:t>yıl</a:t>
            </a:r>
            <a:r>
              <a:rPr lang="es-ES" sz="2800" dirty="0"/>
              <a:t> </a:t>
            </a:r>
            <a:r>
              <a:rPr lang="es-ES" sz="2800" dirty="0" err="1"/>
              <a:t>sonra</a:t>
            </a:r>
            <a:r>
              <a:rPr lang="es-ES" sz="2800" dirty="0"/>
              <a:t> </a:t>
            </a:r>
            <a:r>
              <a:rPr lang="es-ES" sz="2800" dirty="0" err="1"/>
              <a:t>yürürlüğe</a:t>
            </a:r>
            <a:r>
              <a:rPr lang="es-ES" sz="2800" dirty="0"/>
              <a:t> </a:t>
            </a:r>
            <a:r>
              <a:rPr lang="es-ES" sz="2800" dirty="0" err="1"/>
              <a:t>girer</a:t>
            </a:r>
            <a:r>
              <a:rPr lang="es-ES" sz="2800" dirty="0"/>
              <a:t>. </a:t>
            </a:r>
            <a:endParaRPr lang="tr-TR" sz="2800" dirty="0" smtClean="0"/>
          </a:p>
          <a:p>
            <a:endParaRPr lang="tr-TR" sz="2800" dirty="0"/>
          </a:p>
          <a:p>
            <a:r>
              <a:rPr lang="tr-TR" sz="2800" dirty="0" smtClean="0"/>
              <a:t>Mevcut tesisler yönetmeliğin </a:t>
            </a:r>
            <a:r>
              <a:rPr lang="tr-TR" sz="2800" dirty="0"/>
              <a:t>yürürlük tarihinden itibaren en geç 10 yıl içinde, bu Yönetmelik hükümlerine göre entegre çevre izni almakla yükümlüdürler</a:t>
            </a:r>
            <a:r>
              <a:rPr lang="tr-TR" sz="2800" dirty="0" smtClean="0"/>
              <a:t>.(mevcut tesisler için 13 yıl geçiş süreci öngörülmüştür.)</a:t>
            </a:r>
            <a:endParaRPr lang="tr-TR" sz="2800" dirty="0"/>
          </a:p>
          <a:p>
            <a:r>
              <a:rPr lang="tr-TR" sz="28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3081" name="Text Box 6"/>
          <p:cNvSpPr txBox="1">
            <a:spLocks noChangeArrowheads="1"/>
          </p:cNvSpPr>
          <p:nvPr/>
        </p:nvSpPr>
        <p:spPr bwMode="auto">
          <a:xfrm>
            <a:off x="896390" y="1928803"/>
            <a:ext cx="6024406"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Farklı mevzuat ve referans dökümanları</a:t>
            </a:r>
            <a:endParaRPr lang="es-ES" sz="2400" dirty="0" smtClean="0"/>
          </a:p>
        </p:txBody>
      </p:sp>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7" name="Text Box 6"/>
          <p:cNvSpPr txBox="1">
            <a:spLocks noChangeArrowheads="1"/>
          </p:cNvSpPr>
          <p:nvPr/>
        </p:nvSpPr>
        <p:spPr bwMode="auto">
          <a:xfrm>
            <a:off x="896389" y="3896029"/>
            <a:ext cx="7191392"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Modernizasyon/adaptasyon için büyük yatırımlar</a:t>
            </a:r>
            <a:endParaRPr lang="es-ES" sz="2400" dirty="0"/>
          </a:p>
        </p:txBody>
      </p:sp>
      <p:sp>
        <p:nvSpPr>
          <p:cNvPr id="19" name="Text Box 6"/>
          <p:cNvSpPr txBox="1">
            <a:spLocks noChangeArrowheads="1"/>
          </p:cNvSpPr>
          <p:nvPr/>
        </p:nvSpPr>
        <p:spPr bwMode="auto">
          <a:xfrm>
            <a:off x="899592" y="2895897"/>
            <a:ext cx="4673074"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Daha sıkı çevresel standartlar</a:t>
            </a:r>
            <a:endParaRPr lang="es-ES" sz="2400" dirty="0" smtClean="0"/>
          </a:p>
        </p:txBody>
      </p:sp>
      <p:sp>
        <p:nvSpPr>
          <p:cNvPr id="15" name="AutoShape 5"/>
          <p:cNvSpPr>
            <a:spLocks noChangeArrowheads="1"/>
          </p:cNvSpPr>
          <p:nvPr/>
        </p:nvSpPr>
        <p:spPr bwMode="auto">
          <a:xfrm>
            <a:off x="2143108" y="190500"/>
            <a:ext cx="5091131" cy="116679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200600"/>
            <a:ext cx="5072081" cy="1177630"/>
          </a:xfrm>
          <a:prstGeom prst="rect">
            <a:avLst/>
          </a:prstGeom>
          <a:noFill/>
          <a:ln w="9525">
            <a:noFill/>
            <a:miter lim="800000"/>
            <a:headEnd/>
            <a:tailEnd/>
          </a:ln>
        </p:spPr>
        <p:txBody>
          <a:bodyPr wrap="square" anchor="ctr">
            <a:spAutoFit/>
          </a:bodyPr>
          <a:lstStyle/>
          <a:p>
            <a:pPr algn="ctr">
              <a:lnSpc>
                <a:spcPts val="2800"/>
              </a:lnSpc>
            </a:pPr>
            <a:r>
              <a:rPr lang="en-GB" sz="2800" dirty="0" err="1" smtClean="0">
                <a:solidFill>
                  <a:schemeClr val="bg1"/>
                </a:solidFill>
                <a:latin typeface="Book Antiqua" pitchFamily="18" charset="0"/>
              </a:rPr>
              <a:t>Motiv</a:t>
            </a:r>
            <a:r>
              <a:rPr lang="tr-TR" sz="2800" dirty="0" smtClean="0">
                <a:solidFill>
                  <a:schemeClr val="bg1"/>
                </a:solidFill>
                <a:latin typeface="Book Antiqua" pitchFamily="18" charset="0"/>
              </a:rPr>
              <a:t>asyon</a:t>
            </a:r>
            <a:r>
              <a:rPr lang="en-GB" sz="2800" dirty="0" smtClean="0">
                <a:solidFill>
                  <a:schemeClr val="bg1"/>
                </a:solidFill>
                <a:latin typeface="Book Antiqua" pitchFamily="18" charset="0"/>
              </a:rPr>
              <a:t>:</a:t>
            </a:r>
          </a:p>
          <a:p>
            <a:pPr algn="ctr">
              <a:lnSpc>
                <a:spcPts val="2800"/>
              </a:lnSpc>
            </a:pPr>
            <a:r>
              <a:rPr lang="tr-TR" sz="2800" dirty="0" smtClean="0">
                <a:solidFill>
                  <a:schemeClr val="bg1"/>
                </a:solidFill>
                <a:latin typeface="Book Antiqua" pitchFamily="18" charset="0"/>
              </a:rPr>
              <a:t>EED</a:t>
            </a:r>
            <a:r>
              <a:rPr lang="en-GB" sz="2800" dirty="0" smtClean="0">
                <a:solidFill>
                  <a:schemeClr val="bg1"/>
                </a:solidFill>
                <a:latin typeface="Book Antiqua" pitchFamily="18" charset="0"/>
              </a:rPr>
              <a:t> </a:t>
            </a:r>
            <a:r>
              <a:rPr lang="tr-TR" sz="2800" dirty="0" smtClean="0">
                <a:solidFill>
                  <a:schemeClr val="bg1"/>
                </a:solidFill>
                <a:latin typeface="Book Antiqua" pitchFamily="18" charset="0"/>
              </a:rPr>
              <a:t>uygulanması kolay değildir</a:t>
            </a:r>
            <a:r>
              <a:rPr lang="en-GB" sz="2800" dirty="0" smtClean="0">
                <a:solidFill>
                  <a:schemeClr val="bg1"/>
                </a:solidFill>
                <a:latin typeface="Book Antiqua" pitchFamily="18" charset="0"/>
              </a:rPr>
              <a:t>!</a:t>
            </a: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81"/>
                                        </p:tgtEl>
                                        <p:attrNameLst>
                                          <p:attrName>style.visibility</p:attrName>
                                        </p:attrNameLst>
                                      </p:cBhvr>
                                      <p:to>
                                        <p:strVal val="visible"/>
                                      </p:to>
                                    </p:set>
                                    <p:animEffect transition="in" filter="box(in)">
                                      <p:cBhvr>
                                        <p:cTn id="7" dur="500"/>
                                        <p:tgtEl>
                                          <p:spTgt spid="308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ox(in)">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ox(i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p:bldP spid="17"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3081" name="Text Box 6"/>
          <p:cNvSpPr txBox="1">
            <a:spLocks noChangeArrowheads="1"/>
          </p:cNvSpPr>
          <p:nvPr/>
        </p:nvSpPr>
        <p:spPr bwMode="auto">
          <a:xfrm>
            <a:off x="896390" y="1857364"/>
            <a:ext cx="6442661"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AB</a:t>
            </a:r>
            <a:r>
              <a:rPr lang="es-ES_tradnl" sz="2400" dirty="0" smtClean="0"/>
              <a:t>: </a:t>
            </a:r>
            <a:r>
              <a:rPr lang="tr-TR" sz="2400" dirty="0" smtClean="0"/>
              <a:t>E</a:t>
            </a:r>
            <a:r>
              <a:rPr lang="es-ES_tradnl" sz="2400" dirty="0" smtClean="0"/>
              <a:t>ED &amp; BREF</a:t>
            </a:r>
            <a:r>
              <a:rPr lang="tr-TR" sz="2400" dirty="0" smtClean="0"/>
              <a:t>’ler</a:t>
            </a:r>
            <a:r>
              <a:rPr lang="es-ES_tradnl" sz="2400" dirty="0" smtClean="0"/>
              <a:t> (LCP BREF</a:t>
            </a:r>
            <a:r>
              <a:rPr lang="tr-TR" sz="2400" dirty="0" smtClean="0"/>
              <a:t>’i</a:t>
            </a:r>
            <a:r>
              <a:rPr lang="es-ES_tradnl" sz="2400" dirty="0" smtClean="0"/>
              <a:t> &amp; </a:t>
            </a:r>
            <a:r>
              <a:rPr lang="tr-TR" sz="2400" dirty="0" smtClean="0"/>
              <a:t>yatay</a:t>
            </a:r>
            <a:r>
              <a:rPr lang="es-ES_tradnl" sz="2400" dirty="0" smtClean="0"/>
              <a:t>)</a:t>
            </a:r>
            <a:endParaRPr lang="es-ES" sz="2400" dirty="0" smtClean="0"/>
          </a:p>
        </p:txBody>
      </p:sp>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9" name="Text Box 6"/>
          <p:cNvSpPr txBox="1">
            <a:spLocks noChangeArrowheads="1"/>
          </p:cNvSpPr>
          <p:nvPr/>
        </p:nvSpPr>
        <p:spPr bwMode="auto">
          <a:xfrm>
            <a:off x="899592" y="2571744"/>
            <a:ext cx="1689117"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es-ES_tradnl" sz="2400" dirty="0" smtClean="0"/>
              <a:t>T</a:t>
            </a:r>
            <a:r>
              <a:rPr lang="tr-TR" sz="2400" dirty="0" smtClean="0"/>
              <a:t>ürkiye</a:t>
            </a:r>
            <a:r>
              <a:rPr lang="es-ES_tradnl" sz="2400" dirty="0" smtClean="0"/>
              <a:t>:</a:t>
            </a:r>
            <a:endParaRPr lang="es-ES" sz="2400" dirty="0" smtClean="0"/>
          </a:p>
        </p:txBody>
      </p:sp>
      <p:sp>
        <p:nvSpPr>
          <p:cNvPr id="15" name="AutoShape 5"/>
          <p:cNvSpPr>
            <a:spLocks noChangeArrowheads="1"/>
          </p:cNvSpPr>
          <p:nvPr/>
        </p:nvSpPr>
        <p:spPr bwMode="auto">
          <a:xfrm>
            <a:off x="2143108" y="190500"/>
            <a:ext cx="5091131" cy="116679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384175"/>
            <a:ext cx="5072081" cy="818557"/>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Mevzuat ve Referans Dökümanları</a:t>
            </a:r>
            <a:endParaRPr lang="en-GB" sz="2800" dirty="0">
              <a:solidFill>
                <a:schemeClr val="bg1"/>
              </a:solidFill>
              <a:latin typeface="Book Antiqua" pitchFamily="18" charset="0"/>
            </a:endParaRPr>
          </a:p>
        </p:txBody>
      </p:sp>
      <p:sp>
        <p:nvSpPr>
          <p:cNvPr id="12" name="Text Box 7"/>
          <p:cNvSpPr txBox="1">
            <a:spLocks noChangeArrowheads="1"/>
          </p:cNvSpPr>
          <p:nvPr/>
        </p:nvSpPr>
        <p:spPr bwMode="auto">
          <a:xfrm>
            <a:off x="1717562" y="5498443"/>
            <a:ext cx="6965368" cy="769441"/>
          </a:xfrm>
          <a:prstGeom prst="rect">
            <a:avLst/>
          </a:prstGeom>
          <a:noFill/>
          <a:ln w="9525">
            <a:noFill/>
            <a:miter lim="800000"/>
            <a:headEnd/>
            <a:tailEnd/>
          </a:ln>
        </p:spPr>
        <p:txBody>
          <a:bodyPr wrap="none">
            <a:spAutoFit/>
          </a:bodyPr>
          <a:lstStyle/>
          <a:p>
            <a:pPr>
              <a:buFont typeface="Wingdings" pitchFamily="2" charset="2"/>
              <a:buChar char="ü"/>
            </a:pPr>
            <a:r>
              <a:rPr lang="es-ES_tradnl" sz="2200" dirty="0" smtClean="0"/>
              <a:t>  </a:t>
            </a:r>
            <a:r>
              <a:rPr lang="tr-TR" sz="2200" dirty="0" smtClean="0"/>
              <a:t>Kömür ve linyitle çalışan büyük yakma tesisleri için </a:t>
            </a:r>
          </a:p>
          <a:p>
            <a:r>
              <a:rPr lang="tr-TR" sz="2200" dirty="0" smtClean="0"/>
              <a:t>                                                     Ulusal MET Kılavuzu</a:t>
            </a:r>
            <a:endParaRPr lang="es-ES" sz="2200" dirty="0"/>
          </a:p>
        </p:txBody>
      </p:sp>
      <p:sp>
        <p:nvSpPr>
          <p:cNvPr id="13" name="Text Box 7"/>
          <p:cNvSpPr txBox="1">
            <a:spLocks noChangeArrowheads="1"/>
          </p:cNvSpPr>
          <p:nvPr/>
        </p:nvSpPr>
        <p:spPr bwMode="auto">
          <a:xfrm>
            <a:off x="1717562" y="3245464"/>
            <a:ext cx="5517601" cy="430887"/>
          </a:xfrm>
          <a:prstGeom prst="rect">
            <a:avLst/>
          </a:prstGeom>
          <a:noFill/>
          <a:ln w="9525">
            <a:noFill/>
            <a:miter lim="800000"/>
            <a:headEnd/>
            <a:tailEnd/>
          </a:ln>
        </p:spPr>
        <p:txBody>
          <a:bodyPr wrap="none">
            <a:spAutoFit/>
          </a:bodyPr>
          <a:lstStyle/>
          <a:p>
            <a:pPr>
              <a:buFont typeface="Wingdings" pitchFamily="2" charset="2"/>
              <a:buChar char="ü"/>
            </a:pPr>
            <a:r>
              <a:rPr lang="es-ES" sz="2200" dirty="0"/>
              <a:t>  </a:t>
            </a:r>
            <a:r>
              <a:rPr lang="tr-TR" sz="2200" dirty="0" smtClean="0"/>
              <a:t>Entegre Çevre İzni </a:t>
            </a:r>
            <a:r>
              <a:rPr lang="es-ES_tradnl" sz="2200" dirty="0" smtClean="0"/>
              <a:t>(</a:t>
            </a:r>
            <a:r>
              <a:rPr lang="tr-TR" sz="2200" dirty="0" smtClean="0"/>
              <a:t>Taslak</a:t>
            </a:r>
            <a:r>
              <a:rPr lang="es-ES_tradnl" sz="2200" dirty="0" smtClean="0"/>
              <a:t>) </a:t>
            </a:r>
            <a:r>
              <a:rPr lang="tr-TR" sz="2200" dirty="0" smtClean="0"/>
              <a:t>Yönetmeliği</a:t>
            </a:r>
            <a:endParaRPr lang="es-ES" sz="2200" dirty="0"/>
          </a:p>
        </p:txBody>
      </p:sp>
      <p:sp>
        <p:nvSpPr>
          <p:cNvPr id="14" name="Text Box 6"/>
          <p:cNvSpPr txBox="1">
            <a:spLocks noChangeArrowheads="1"/>
          </p:cNvSpPr>
          <p:nvPr/>
        </p:nvSpPr>
        <p:spPr bwMode="auto">
          <a:xfrm>
            <a:off x="2675603" y="4919315"/>
            <a:ext cx="6104556" cy="400110"/>
          </a:xfrm>
          <a:prstGeom prst="rect">
            <a:avLst/>
          </a:prstGeom>
          <a:noFill/>
          <a:ln w="9525">
            <a:noFill/>
            <a:miter lim="800000"/>
            <a:headEnd/>
            <a:tailEnd/>
          </a:ln>
        </p:spPr>
        <p:txBody>
          <a:bodyPr wrap="none">
            <a:spAutoFit/>
          </a:bodyPr>
          <a:lstStyle/>
          <a:p>
            <a:pPr>
              <a:buFont typeface="Wingdings" pitchFamily="2" charset="2"/>
              <a:buChar char="q"/>
            </a:pPr>
            <a:r>
              <a:rPr lang="es-ES" sz="2000" dirty="0"/>
              <a:t>  </a:t>
            </a:r>
            <a:r>
              <a:rPr lang="tr-TR" sz="2000" dirty="0" smtClean="0"/>
              <a:t>ÇŞB’na yönelik</a:t>
            </a:r>
            <a:r>
              <a:rPr lang="es-ES_tradnl" sz="2000" dirty="0" smtClean="0"/>
              <a:t>: </a:t>
            </a:r>
            <a:r>
              <a:rPr lang="tr-TR" sz="2000" dirty="0" smtClean="0"/>
              <a:t>başvurunun iyi değerlendirilmesi</a:t>
            </a:r>
            <a:endParaRPr lang="es-ES" sz="2000" dirty="0" smtClean="0"/>
          </a:p>
        </p:txBody>
      </p:sp>
      <p:sp>
        <p:nvSpPr>
          <p:cNvPr id="16" name="Text Box 6"/>
          <p:cNvSpPr txBox="1">
            <a:spLocks noChangeArrowheads="1"/>
          </p:cNvSpPr>
          <p:nvPr/>
        </p:nvSpPr>
        <p:spPr bwMode="auto">
          <a:xfrm>
            <a:off x="2675603" y="4419249"/>
            <a:ext cx="6284093" cy="400110"/>
          </a:xfrm>
          <a:prstGeom prst="rect">
            <a:avLst/>
          </a:prstGeom>
          <a:noFill/>
          <a:ln w="9525">
            <a:noFill/>
            <a:miter lim="800000"/>
            <a:headEnd/>
            <a:tailEnd/>
          </a:ln>
        </p:spPr>
        <p:txBody>
          <a:bodyPr wrap="none">
            <a:spAutoFit/>
          </a:bodyPr>
          <a:lstStyle/>
          <a:p>
            <a:pPr>
              <a:buFont typeface="Wingdings" pitchFamily="2" charset="2"/>
              <a:buChar char="q"/>
            </a:pPr>
            <a:r>
              <a:rPr lang="es-ES" sz="2000" dirty="0"/>
              <a:t>  </a:t>
            </a:r>
            <a:r>
              <a:rPr lang="tr-TR" sz="2000" dirty="0" smtClean="0"/>
              <a:t>Endüstrilere yönelik</a:t>
            </a:r>
            <a:r>
              <a:rPr lang="es-ES_tradnl" sz="2000" dirty="0" smtClean="0"/>
              <a:t>: </a:t>
            </a:r>
            <a:r>
              <a:rPr lang="tr-TR" sz="2000" dirty="0" smtClean="0"/>
              <a:t>iyi hazırlanmış izin başvurusu</a:t>
            </a:r>
            <a:endParaRPr lang="es-ES" sz="2000" dirty="0" smtClean="0"/>
          </a:p>
        </p:txBody>
      </p:sp>
      <p:sp>
        <p:nvSpPr>
          <p:cNvPr id="21" name="Text Box 7"/>
          <p:cNvSpPr txBox="1">
            <a:spLocks noChangeArrowheads="1"/>
          </p:cNvSpPr>
          <p:nvPr/>
        </p:nvSpPr>
        <p:spPr bwMode="auto">
          <a:xfrm>
            <a:off x="1717562" y="3816968"/>
            <a:ext cx="2661819" cy="430887"/>
          </a:xfrm>
          <a:prstGeom prst="rect">
            <a:avLst/>
          </a:prstGeom>
          <a:noFill/>
          <a:ln w="9525">
            <a:noFill/>
            <a:miter lim="800000"/>
            <a:headEnd/>
            <a:tailEnd/>
          </a:ln>
        </p:spPr>
        <p:txBody>
          <a:bodyPr wrap="none">
            <a:spAutoFit/>
          </a:bodyPr>
          <a:lstStyle/>
          <a:p>
            <a:pPr>
              <a:buFont typeface="Wingdings" pitchFamily="2" charset="2"/>
              <a:buChar char="ü"/>
            </a:pPr>
            <a:r>
              <a:rPr lang="es-ES_tradnl" sz="2200" dirty="0" smtClean="0"/>
              <a:t>  </a:t>
            </a:r>
            <a:r>
              <a:rPr lang="tr-TR" sz="2200" dirty="0" smtClean="0"/>
              <a:t>Temel kılavuzlar</a:t>
            </a:r>
            <a:r>
              <a:rPr lang="es-ES_tradnl" sz="2200" dirty="0" smtClean="0"/>
              <a:t>:</a:t>
            </a:r>
            <a:endParaRPr lang="es-ES"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81"/>
                                        </p:tgtEl>
                                        <p:attrNameLst>
                                          <p:attrName>style.visibility</p:attrName>
                                        </p:attrNameLst>
                                      </p:cBhvr>
                                      <p:to>
                                        <p:strVal val="visible"/>
                                      </p:to>
                                    </p:set>
                                    <p:animEffect transition="in" filter="box(in)">
                                      <p:cBhvr>
                                        <p:cTn id="7" dur="500"/>
                                        <p:tgtEl>
                                          <p:spTgt spid="308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ox(in)">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i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ox(in)">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ox(i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ox(i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ox(in)">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p:bldP spid="19" grpId="0"/>
      <p:bldP spid="12" grpId="0"/>
      <p:bldP spid="13" grpId="0"/>
      <p:bldP spid="14" grpId="0"/>
      <p:bldP spid="16"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Çevresel Standartlar</a:t>
            </a:r>
            <a:endParaRPr lang="en-GB" sz="2800" dirty="0">
              <a:solidFill>
                <a:schemeClr val="bg1"/>
              </a:solidFill>
              <a:latin typeface="Book Antiqua" pitchFamily="18" charset="0"/>
            </a:endParaRPr>
          </a:p>
        </p:txBody>
      </p:sp>
      <p:pic>
        <p:nvPicPr>
          <p:cNvPr id="1026" name="Picture 2"/>
          <p:cNvPicPr>
            <a:picLocks noChangeAspect="1" noChangeArrowheads="1"/>
          </p:cNvPicPr>
          <p:nvPr/>
        </p:nvPicPr>
        <p:blipFill>
          <a:blip r:embed="rId5"/>
          <a:srcRect/>
          <a:stretch>
            <a:fillRect/>
          </a:stretch>
        </p:blipFill>
        <p:spPr bwMode="auto">
          <a:xfrm>
            <a:off x="1" y="1500174"/>
            <a:ext cx="9144000" cy="380511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204640"/>
            <a:ext cx="5072081" cy="818557"/>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Büyük Yakma Tesisleri için yatırımlar</a:t>
            </a:r>
            <a:endParaRPr lang="en-GB" sz="2800" dirty="0">
              <a:solidFill>
                <a:schemeClr val="bg1"/>
              </a:solidFill>
              <a:latin typeface="Book Antiqua" pitchFamily="18" charset="0"/>
            </a:endParaRPr>
          </a:p>
        </p:txBody>
      </p:sp>
      <p:sp>
        <p:nvSpPr>
          <p:cNvPr id="11" name="Text Box 6"/>
          <p:cNvSpPr txBox="1">
            <a:spLocks noChangeArrowheads="1"/>
          </p:cNvSpPr>
          <p:nvPr/>
        </p:nvSpPr>
        <p:spPr bwMode="auto">
          <a:xfrm>
            <a:off x="214282" y="1285860"/>
            <a:ext cx="1678665"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İspanya</a:t>
            </a:r>
            <a:endParaRPr lang="es-ES" sz="2400" dirty="0" smtClean="0"/>
          </a:p>
        </p:txBody>
      </p:sp>
      <p:sp>
        <p:nvSpPr>
          <p:cNvPr id="12" name="Text Box 6"/>
          <p:cNvSpPr txBox="1">
            <a:spLocks noChangeArrowheads="1"/>
          </p:cNvSpPr>
          <p:nvPr/>
        </p:nvSpPr>
        <p:spPr bwMode="auto">
          <a:xfrm>
            <a:off x="214282" y="2928934"/>
            <a:ext cx="1713931"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es-ES_tradnl" sz="2400" dirty="0" smtClean="0"/>
              <a:t>Pol</a:t>
            </a:r>
            <a:r>
              <a:rPr lang="tr-TR" sz="2400" dirty="0" smtClean="0"/>
              <a:t>onya</a:t>
            </a:r>
            <a:endParaRPr lang="es-ES" sz="2400" dirty="0" smtClean="0"/>
          </a:p>
        </p:txBody>
      </p:sp>
      <p:sp>
        <p:nvSpPr>
          <p:cNvPr id="14" name="Text Box 6"/>
          <p:cNvSpPr txBox="1">
            <a:spLocks noChangeArrowheads="1"/>
          </p:cNvSpPr>
          <p:nvPr/>
        </p:nvSpPr>
        <p:spPr bwMode="auto">
          <a:xfrm>
            <a:off x="865748" y="5172030"/>
            <a:ext cx="8282204" cy="400110"/>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tr-TR" sz="2000" dirty="0" smtClean="0"/>
              <a:t>Ana yatırımlar: </a:t>
            </a:r>
            <a:r>
              <a:rPr lang="es-ES_tradnl" sz="2000" dirty="0" smtClean="0"/>
              <a:t>pre</a:t>
            </a:r>
            <a:r>
              <a:rPr lang="tr-TR" sz="2000" dirty="0" smtClean="0"/>
              <a:t>s</a:t>
            </a:r>
            <a:r>
              <a:rPr lang="es-ES_tradnl" sz="2000" dirty="0" err="1" smtClean="0"/>
              <a:t>ipitat</a:t>
            </a:r>
            <a:r>
              <a:rPr lang="tr-TR" sz="2000" dirty="0" smtClean="0"/>
              <a:t>örler</a:t>
            </a:r>
            <a:r>
              <a:rPr lang="es-ES_tradnl" sz="2000" dirty="0" smtClean="0"/>
              <a:t> (12.5) &amp; </a:t>
            </a:r>
            <a:r>
              <a:rPr lang="tr-TR" sz="2000" dirty="0" smtClean="0"/>
              <a:t>Atık Su </a:t>
            </a:r>
            <a:r>
              <a:rPr lang="tr-TR" sz="2000" smtClean="0"/>
              <a:t>Arıtma Ünitesi</a:t>
            </a:r>
            <a:r>
              <a:rPr lang="es-ES_tradnl" sz="2000" smtClean="0"/>
              <a:t> (1.6 </a:t>
            </a:r>
            <a:r>
              <a:rPr lang="es-ES_tradnl" sz="2000" dirty="0" smtClean="0"/>
              <a:t>M€)</a:t>
            </a:r>
            <a:endParaRPr lang="es-ES" sz="2000" dirty="0" smtClean="0"/>
          </a:p>
        </p:txBody>
      </p:sp>
      <p:sp>
        <p:nvSpPr>
          <p:cNvPr id="16" name="Text Box 6"/>
          <p:cNvSpPr txBox="1">
            <a:spLocks noChangeArrowheads="1"/>
          </p:cNvSpPr>
          <p:nvPr/>
        </p:nvSpPr>
        <p:spPr bwMode="auto">
          <a:xfrm>
            <a:off x="780450" y="4029022"/>
            <a:ext cx="7071551"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Tüm LCP sektörü için</a:t>
            </a:r>
            <a:r>
              <a:rPr lang="es-ES_tradnl" sz="2000" dirty="0" smtClean="0"/>
              <a:t>, 2001-2010</a:t>
            </a:r>
            <a:r>
              <a:rPr lang="tr-TR" sz="2000" dirty="0" smtClean="0"/>
              <a:t> döneminde </a:t>
            </a:r>
            <a:r>
              <a:rPr lang="es-ES_tradnl" sz="2000" dirty="0" smtClean="0"/>
              <a:t>6.2 </a:t>
            </a:r>
            <a:r>
              <a:rPr lang="tr-TR" sz="2000" dirty="0" smtClean="0"/>
              <a:t>milyar</a:t>
            </a:r>
            <a:r>
              <a:rPr lang="es-ES_tradnl" sz="2000" dirty="0" smtClean="0"/>
              <a:t> €</a:t>
            </a:r>
            <a:endParaRPr lang="es-ES" sz="2000" dirty="0" smtClean="0"/>
          </a:p>
        </p:txBody>
      </p:sp>
      <p:sp>
        <p:nvSpPr>
          <p:cNvPr id="17" name="Text Box 6"/>
          <p:cNvSpPr txBox="1">
            <a:spLocks noChangeArrowheads="1"/>
          </p:cNvSpPr>
          <p:nvPr/>
        </p:nvSpPr>
        <p:spPr bwMode="auto">
          <a:xfrm>
            <a:off x="783172" y="1814444"/>
            <a:ext cx="7677102"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es-ES_tradnl" sz="2000" dirty="0" smtClean="0"/>
              <a:t>IPPC</a:t>
            </a:r>
            <a:r>
              <a:rPr lang="tr-TR" sz="2000" dirty="0" smtClean="0"/>
              <a:t> uygulamaları sonrasına dair çalışma yapmak</a:t>
            </a:r>
            <a:r>
              <a:rPr lang="es-ES_tradnl" sz="2000" dirty="0" smtClean="0"/>
              <a:t> (2008-2009)</a:t>
            </a:r>
            <a:endParaRPr lang="es-ES" sz="2000" dirty="0" smtClean="0"/>
          </a:p>
        </p:txBody>
      </p:sp>
      <p:sp>
        <p:nvSpPr>
          <p:cNvPr id="19" name="Text Box 6"/>
          <p:cNvSpPr txBox="1">
            <a:spLocks noChangeArrowheads="1"/>
          </p:cNvSpPr>
          <p:nvPr/>
        </p:nvSpPr>
        <p:spPr bwMode="auto">
          <a:xfrm>
            <a:off x="780450" y="2314510"/>
            <a:ext cx="7505581"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es-ES_tradnl" sz="2000" dirty="0" smtClean="0"/>
              <a:t>84 </a:t>
            </a:r>
            <a:r>
              <a:rPr lang="tr-TR" sz="2000" dirty="0" smtClean="0"/>
              <a:t>Büyük yakma tesisi cevapladı,</a:t>
            </a:r>
            <a:r>
              <a:rPr lang="es-ES_tradnl" sz="2000" dirty="0" smtClean="0"/>
              <a:t> </a:t>
            </a:r>
            <a:r>
              <a:rPr lang="tr-TR" sz="2000" dirty="0" smtClean="0"/>
              <a:t>ortalama</a:t>
            </a:r>
            <a:r>
              <a:rPr lang="es-ES_tradnl" sz="2000" dirty="0" smtClean="0"/>
              <a:t> 14 mil</a:t>
            </a:r>
            <a:r>
              <a:rPr lang="tr-TR" sz="2000" dirty="0" smtClean="0"/>
              <a:t>y</a:t>
            </a:r>
            <a:r>
              <a:rPr lang="es-ES_tradnl" sz="2000" dirty="0" err="1" smtClean="0"/>
              <a:t>on</a:t>
            </a:r>
            <a:r>
              <a:rPr lang="es-ES_tradnl" sz="2000" dirty="0" smtClean="0"/>
              <a:t> € / </a:t>
            </a:r>
            <a:r>
              <a:rPr lang="tr-TR" sz="2000" dirty="0" smtClean="0"/>
              <a:t>tesis</a:t>
            </a:r>
            <a:endParaRPr lang="es-ES" sz="2000" dirty="0" smtClean="0"/>
          </a:p>
        </p:txBody>
      </p:sp>
      <p:sp>
        <p:nvSpPr>
          <p:cNvPr id="21" name="Text Box 6"/>
          <p:cNvSpPr txBox="1">
            <a:spLocks noChangeArrowheads="1"/>
          </p:cNvSpPr>
          <p:nvPr/>
        </p:nvSpPr>
        <p:spPr bwMode="auto">
          <a:xfrm>
            <a:off x="214282" y="5753417"/>
            <a:ext cx="8479629"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Örnek</a:t>
            </a:r>
            <a:r>
              <a:rPr lang="es-ES_tradnl" sz="2400" dirty="0" smtClean="0"/>
              <a:t>: As </a:t>
            </a:r>
            <a:r>
              <a:rPr lang="es-ES_tradnl" sz="2400" dirty="0" err="1" smtClean="0"/>
              <a:t>Pontes</a:t>
            </a:r>
            <a:r>
              <a:rPr lang="es-ES_tradnl" sz="2400" dirty="0" smtClean="0"/>
              <a:t> </a:t>
            </a:r>
            <a:r>
              <a:rPr lang="tr-TR" sz="2400" dirty="0" smtClean="0"/>
              <a:t>kömürlü büyük yakma tesisi</a:t>
            </a:r>
            <a:r>
              <a:rPr lang="es-ES_tradnl" sz="2400" dirty="0" smtClean="0"/>
              <a:t>: IPPC </a:t>
            </a:r>
            <a:r>
              <a:rPr lang="tr-TR" sz="2400" dirty="0" smtClean="0"/>
              <a:t>izni</a:t>
            </a:r>
            <a:endParaRPr lang="es-ES" sz="2400" dirty="0" smtClean="0"/>
          </a:p>
        </p:txBody>
      </p:sp>
      <p:sp>
        <p:nvSpPr>
          <p:cNvPr id="22" name="Text Box 6"/>
          <p:cNvSpPr txBox="1">
            <a:spLocks noChangeArrowheads="1"/>
          </p:cNvSpPr>
          <p:nvPr/>
        </p:nvSpPr>
        <p:spPr bwMode="auto">
          <a:xfrm>
            <a:off x="214282" y="4627680"/>
            <a:ext cx="6143028"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Örnek</a:t>
            </a:r>
            <a:r>
              <a:rPr lang="es-ES_tradnl" sz="2400" dirty="0" smtClean="0"/>
              <a:t>: EON </a:t>
            </a:r>
            <a:r>
              <a:rPr lang="tr-TR" sz="2400" dirty="0" smtClean="0"/>
              <a:t>kömürlü büyük yakma tesisi</a:t>
            </a:r>
            <a:endParaRPr lang="es-ES" sz="2400" dirty="0" smtClean="0"/>
          </a:p>
        </p:txBody>
      </p:sp>
      <p:sp>
        <p:nvSpPr>
          <p:cNvPr id="24" name="Text Box 6"/>
          <p:cNvSpPr txBox="1">
            <a:spLocks noChangeArrowheads="1"/>
          </p:cNvSpPr>
          <p:nvPr/>
        </p:nvSpPr>
        <p:spPr bwMode="auto">
          <a:xfrm>
            <a:off x="783172" y="3528956"/>
            <a:ext cx="7396577" cy="400110"/>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tr-TR" sz="2000" dirty="0" smtClean="0"/>
              <a:t>IPPC uygulamaları öncesi döneme dair hesaplamalar </a:t>
            </a:r>
            <a:r>
              <a:rPr lang="es-ES_tradnl" sz="2000" dirty="0" smtClean="0"/>
              <a:t>(1999)</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ox(i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checkerboard(across)">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checkerboard(across)">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heckerboard(across)">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ox(in)">
                                      <p:cBhvr>
                                        <p:cTn id="37" dur="500"/>
                                        <p:tgtEl>
                                          <p:spTgt spid="22"/>
                                        </p:tgtEl>
                                      </p:cBhvr>
                                    </p:animEffect>
                                  </p:childTnLst>
                                </p:cTn>
                              </p:par>
                              <p:par>
                                <p:cTn id="38" presetID="4"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ox(in)">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ox(in)">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6" grpId="0"/>
      <p:bldP spid="17" grpId="0"/>
      <p:bldP spid="19" grpId="0"/>
      <p:bldP spid="21" grpId="0"/>
      <p:bldP spid="22"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29"/>
          <p:cNvSpPr>
            <a:spLocks noChangeArrowheads="1"/>
          </p:cNvSpPr>
          <p:nvPr/>
        </p:nvSpPr>
        <p:spPr bwMode="auto">
          <a:xfrm>
            <a:off x="642911" y="2928934"/>
            <a:ext cx="3786214" cy="628649"/>
          </a:xfrm>
          <a:prstGeom prst="roundRect">
            <a:avLst>
              <a:gd name="adj" fmla="val 16667"/>
            </a:avLst>
          </a:prstGeom>
          <a:gradFill rotWithShape="1">
            <a:gsLst>
              <a:gs pos="0">
                <a:srgbClr val="FAFC9E"/>
              </a:gs>
              <a:gs pos="100000">
                <a:srgbClr val="FFFF00"/>
              </a:gs>
            </a:gsLst>
            <a:lin ang="5400000" scaled="1"/>
          </a:gradFill>
          <a:ln w="6350">
            <a:solidFill>
              <a:schemeClr val="tx1"/>
            </a:solidFill>
            <a:round/>
            <a:headEnd/>
            <a:tailEnd/>
          </a:ln>
        </p:spPr>
        <p:txBody>
          <a:bodyPr wrap="none" anchor="ctr"/>
          <a:lstStyle/>
          <a:p>
            <a:endParaRPr lang="es-ES"/>
          </a:p>
        </p:txBody>
      </p:sp>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204639"/>
            <a:ext cx="5072081" cy="818557"/>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Endüstrilere yönelik </a:t>
            </a:r>
          </a:p>
          <a:p>
            <a:pPr algn="ctr">
              <a:lnSpc>
                <a:spcPts val="2800"/>
              </a:lnSpc>
            </a:pPr>
            <a:r>
              <a:rPr lang="tr-TR" sz="2800" dirty="0" smtClean="0">
                <a:solidFill>
                  <a:schemeClr val="bg1"/>
                </a:solidFill>
                <a:latin typeface="Book Antiqua" pitchFamily="18" charset="0"/>
              </a:rPr>
              <a:t>temel kılavuz</a:t>
            </a:r>
            <a:endParaRPr lang="en-GB" sz="2800" dirty="0">
              <a:solidFill>
                <a:schemeClr val="bg1"/>
              </a:solidFill>
              <a:latin typeface="Book Antiqua" pitchFamily="18" charset="0"/>
            </a:endParaRPr>
          </a:p>
        </p:txBody>
      </p:sp>
      <p:sp>
        <p:nvSpPr>
          <p:cNvPr id="9" name="Text Box 6"/>
          <p:cNvSpPr txBox="1">
            <a:spLocks noChangeArrowheads="1"/>
          </p:cNvSpPr>
          <p:nvPr/>
        </p:nvSpPr>
        <p:spPr bwMode="auto">
          <a:xfrm>
            <a:off x="761487" y="3687598"/>
            <a:ext cx="6473247" cy="400110"/>
          </a:xfrm>
          <a:prstGeom prst="rect">
            <a:avLst/>
          </a:prstGeom>
          <a:noFill/>
          <a:ln w="9525">
            <a:noFill/>
            <a:miter lim="800000"/>
            <a:headEnd/>
            <a:tailEnd/>
          </a:ln>
        </p:spPr>
        <p:txBody>
          <a:bodyPr wrap="none">
            <a:spAutoFit/>
          </a:bodyPr>
          <a:lstStyle/>
          <a:p>
            <a:pPr>
              <a:buFont typeface="Wingdings" pitchFamily="2" charset="2"/>
              <a:buChar char="§"/>
            </a:pPr>
            <a:r>
              <a:rPr lang="es-ES" sz="2000" dirty="0"/>
              <a:t>  </a:t>
            </a:r>
            <a:r>
              <a:rPr lang="tr-TR" sz="2000" dirty="0" smtClean="0"/>
              <a:t>İzin koşullarının gözden geçirilmesi ve güncellenmesi</a:t>
            </a:r>
            <a:endParaRPr lang="es-ES" sz="2000" dirty="0" smtClean="0"/>
          </a:p>
        </p:txBody>
      </p:sp>
      <p:sp>
        <p:nvSpPr>
          <p:cNvPr id="10" name="Text Box 6"/>
          <p:cNvSpPr txBox="1">
            <a:spLocks noChangeArrowheads="1"/>
          </p:cNvSpPr>
          <p:nvPr/>
        </p:nvSpPr>
        <p:spPr bwMode="auto">
          <a:xfrm>
            <a:off x="761487" y="5632190"/>
            <a:ext cx="8037778" cy="707886"/>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a:t>
            </a:r>
            <a:r>
              <a:rPr lang="tr-TR" sz="2000" dirty="0" smtClean="0"/>
              <a:t>Ekler</a:t>
            </a:r>
            <a:r>
              <a:rPr lang="es-ES_tradnl" sz="2000" dirty="0" smtClean="0"/>
              <a:t>: </a:t>
            </a:r>
            <a:r>
              <a:rPr lang="tr-TR" sz="2000" dirty="0" smtClean="0"/>
              <a:t>Entegre Çevre İzni içeriği</a:t>
            </a:r>
            <a:r>
              <a:rPr lang="es-ES_tradnl" sz="2000" dirty="0" smtClean="0"/>
              <a:t>&amp; </a:t>
            </a:r>
            <a:r>
              <a:rPr lang="tr-TR" sz="2000" dirty="0" smtClean="0"/>
              <a:t>EÇİ yönetmeliği kapsamına giren</a:t>
            </a:r>
          </a:p>
          <a:p>
            <a:r>
              <a:rPr lang="tr-TR" sz="2000" dirty="0" smtClean="0"/>
              <a:t>    tesisler</a:t>
            </a:r>
            <a:endParaRPr lang="es-ES" sz="2000" dirty="0" smtClean="0"/>
          </a:p>
        </p:txBody>
      </p:sp>
      <p:sp>
        <p:nvSpPr>
          <p:cNvPr id="11" name="Text Box 6"/>
          <p:cNvSpPr txBox="1">
            <a:spLocks noChangeArrowheads="1"/>
          </p:cNvSpPr>
          <p:nvPr/>
        </p:nvSpPr>
        <p:spPr bwMode="auto">
          <a:xfrm>
            <a:off x="761487" y="3038773"/>
            <a:ext cx="2837636" cy="400110"/>
          </a:xfrm>
          <a:prstGeom prst="rect">
            <a:avLst/>
          </a:prstGeom>
          <a:noFill/>
          <a:ln w="9525">
            <a:noFill/>
            <a:miter lim="800000"/>
            <a:headEnd/>
            <a:tailEnd/>
          </a:ln>
        </p:spPr>
        <p:txBody>
          <a:bodyPr wrap="none">
            <a:spAutoFit/>
          </a:bodyPr>
          <a:lstStyle/>
          <a:p>
            <a:pPr>
              <a:buFont typeface="Wingdings" pitchFamily="2" charset="2"/>
              <a:buChar char="§"/>
            </a:pPr>
            <a:r>
              <a:rPr lang="es-ES" sz="2000" dirty="0"/>
              <a:t>  </a:t>
            </a:r>
            <a:r>
              <a:rPr lang="tr-TR" sz="2000" dirty="0" smtClean="0"/>
              <a:t>İzin başvurusu içeriği</a:t>
            </a:r>
            <a:endParaRPr lang="es-ES" sz="2000" dirty="0" smtClean="0"/>
          </a:p>
        </p:txBody>
      </p:sp>
      <p:sp>
        <p:nvSpPr>
          <p:cNvPr id="12" name="Text Box 6"/>
          <p:cNvSpPr txBox="1">
            <a:spLocks noChangeArrowheads="1"/>
          </p:cNvSpPr>
          <p:nvPr/>
        </p:nvSpPr>
        <p:spPr bwMode="auto">
          <a:xfrm>
            <a:off x="142844" y="1085835"/>
            <a:ext cx="7667484" cy="830997"/>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Okudunuz mu</a:t>
            </a:r>
            <a:r>
              <a:rPr lang="es-ES_tradnl" sz="2400" dirty="0" smtClean="0"/>
              <a:t>? </a:t>
            </a:r>
            <a:r>
              <a:rPr lang="tr-TR" sz="2400" dirty="0" smtClean="0"/>
              <a:t>Cevabınız hayırsa, lütfen okuyunuz,</a:t>
            </a:r>
          </a:p>
          <a:p>
            <a:r>
              <a:rPr lang="tr-TR" sz="2400" dirty="0" smtClean="0"/>
              <a:t> yorumlarınıza &amp; görüşlerinize açığız</a:t>
            </a:r>
            <a:r>
              <a:rPr lang="es-ES_tradnl" sz="2400" dirty="0" smtClean="0"/>
              <a:t>. </a:t>
            </a:r>
            <a:endParaRPr lang="es-ES" sz="2400" dirty="0" smtClean="0"/>
          </a:p>
        </p:txBody>
      </p:sp>
      <p:sp>
        <p:nvSpPr>
          <p:cNvPr id="13" name="Text Box 6"/>
          <p:cNvSpPr txBox="1">
            <a:spLocks noChangeArrowheads="1"/>
          </p:cNvSpPr>
          <p:nvPr/>
        </p:nvSpPr>
        <p:spPr bwMode="auto">
          <a:xfrm>
            <a:off x="761487" y="2395831"/>
            <a:ext cx="8380820" cy="400110"/>
          </a:xfrm>
          <a:prstGeom prst="rect">
            <a:avLst/>
          </a:prstGeom>
          <a:noFill/>
          <a:ln w="9525">
            <a:noFill/>
            <a:miter lim="800000"/>
            <a:headEnd/>
            <a:tailEnd/>
          </a:ln>
        </p:spPr>
        <p:txBody>
          <a:bodyPr wrap="none">
            <a:spAutoFit/>
          </a:bodyPr>
          <a:lstStyle/>
          <a:p>
            <a:pPr>
              <a:buFont typeface="Wingdings" pitchFamily="2" charset="2"/>
              <a:buChar char="§"/>
            </a:pPr>
            <a:r>
              <a:rPr lang="es-ES" sz="2000" dirty="0"/>
              <a:t>  </a:t>
            </a:r>
            <a:r>
              <a:rPr lang="tr-TR" sz="2000" dirty="0" smtClean="0"/>
              <a:t>Entegre Çevre İzni ve Endüstriyel Emisyonlar Direktifi konularına giriş</a:t>
            </a:r>
            <a:endParaRPr lang="es-ES" sz="2000" dirty="0" smtClean="0"/>
          </a:p>
        </p:txBody>
      </p:sp>
      <p:sp>
        <p:nvSpPr>
          <p:cNvPr id="14" name="Text Box 6"/>
          <p:cNvSpPr txBox="1">
            <a:spLocks noChangeArrowheads="1"/>
          </p:cNvSpPr>
          <p:nvPr/>
        </p:nvSpPr>
        <p:spPr bwMode="auto">
          <a:xfrm>
            <a:off x="761487" y="4341928"/>
            <a:ext cx="2066591" cy="400110"/>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a:t>
            </a:r>
            <a:r>
              <a:rPr lang="tr-TR" sz="2000" dirty="0" smtClean="0"/>
              <a:t>İzin prosedürü</a:t>
            </a:r>
            <a:endParaRPr lang="es-ES" sz="2000" dirty="0" smtClean="0"/>
          </a:p>
        </p:txBody>
      </p:sp>
      <p:sp>
        <p:nvSpPr>
          <p:cNvPr id="16" name="Text Box 6"/>
          <p:cNvSpPr txBox="1">
            <a:spLocks noChangeArrowheads="1"/>
          </p:cNvSpPr>
          <p:nvPr/>
        </p:nvSpPr>
        <p:spPr bwMode="auto">
          <a:xfrm>
            <a:off x="142844" y="1959223"/>
            <a:ext cx="2157963"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İçindekiler</a:t>
            </a:r>
            <a:r>
              <a:rPr lang="es-ES_tradnl" sz="2400" dirty="0" smtClean="0"/>
              <a:t>: </a:t>
            </a:r>
            <a:endParaRPr lang="es-ES" sz="2400" dirty="0" smtClean="0"/>
          </a:p>
        </p:txBody>
      </p:sp>
      <p:sp>
        <p:nvSpPr>
          <p:cNvPr id="17" name="Text Box 6"/>
          <p:cNvSpPr txBox="1">
            <a:spLocks noChangeArrowheads="1"/>
          </p:cNvSpPr>
          <p:nvPr/>
        </p:nvSpPr>
        <p:spPr bwMode="auto">
          <a:xfrm>
            <a:off x="761487" y="4960730"/>
            <a:ext cx="7949612" cy="400110"/>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a:t>
            </a:r>
            <a:r>
              <a:rPr lang="tr-TR" sz="2000" dirty="0" smtClean="0"/>
              <a:t>Entegre Çevre İzni yönetmeliğindeki bazı kavramların açıklanması</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500"/>
                                        <p:tgtEl>
                                          <p:spTgt spid="16"/>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ox(i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checkerboard(across)">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checkerboard(across)">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checkerboard(across)">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checkerboard(across)">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checkerboard(across)">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9" grpId="0"/>
      <p:bldP spid="10" grpId="0"/>
      <p:bldP spid="11" grpId="0"/>
      <p:bldP spid="12" grpId="0"/>
      <p:bldP spid="13" grpId="0"/>
      <p:bldP spid="14"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6"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95513" y="190500"/>
            <a:ext cx="4535487" cy="73818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38417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Anahatlar</a:t>
            </a:r>
            <a:endParaRPr lang="en-GB" sz="3200" dirty="0">
              <a:solidFill>
                <a:schemeClr val="bg1"/>
              </a:solidFill>
              <a:latin typeface="Book Antiqua" pitchFamily="18" charset="0"/>
            </a:endParaRPr>
          </a:p>
        </p:txBody>
      </p:sp>
      <p:sp>
        <p:nvSpPr>
          <p:cNvPr id="12" name="Text Box 6"/>
          <p:cNvSpPr txBox="1">
            <a:spLocks noChangeArrowheads="1"/>
          </p:cNvSpPr>
          <p:nvPr/>
        </p:nvSpPr>
        <p:spPr bwMode="auto">
          <a:xfrm>
            <a:off x="214283" y="1928803"/>
            <a:ext cx="8659743" cy="461665"/>
          </a:xfrm>
          <a:prstGeom prst="rect">
            <a:avLst/>
          </a:prstGeom>
          <a:noFill/>
          <a:ln w="9525">
            <a:noFill/>
            <a:miter lim="800000"/>
            <a:headEnd/>
            <a:tailEnd/>
          </a:ln>
        </p:spPr>
        <p:txBody>
          <a:bodyPr wrap="none">
            <a:spAutoFit/>
          </a:bodyPr>
          <a:lstStyle/>
          <a:p>
            <a:pPr>
              <a:buFont typeface="Wingdings" pitchFamily="2" charset="2"/>
              <a:buChar char="Ø"/>
            </a:pPr>
            <a:r>
              <a:rPr lang="es-ES" sz="2400"/>
              <a:t> </a:t>
            </a:r>
            <a:r>
              <a:rPr lang="es-ES" sz="2400" smtClean="0"/>
              <a:t> </a:t>
            </a:r>
            <a:r>
              <a:rPr lang="es-ES_tradnl" sz="2400" smtClean="0"/>
              <a:t>E</a:t>
            </a:r>
            <a:r>
              <a:rPr lang="tr-TR" sz="2400" smtClean="0"/>
              <a:t>ğitim</a:t>
            </a:r>
            <a:r>
              <a:rPr lang="es-ES_tradnl" sz="2400" smtClean="0"/>
              <a:t>, </a:t>
            </a:r>
            <a:r>
              <a:rPr lang="tr-TR" sz="2400" smtClean="0"/>
              <a:t>Giriş </a:t>
            </a:r>
            <a:r>
              <a:rPr lang="tr-TR" sz="2400" dirty="0" smtClean="0"/>
              <a:t>ve Entegre Çevre İzni taslak yönetmeliği</a:t>
            </a:r>
            <a:r>
              <a:rPr lang="es-ES_tradnl" sz="2400" dirty="0" smtClean="0"/>
              <a:t> (</a:t>
            </a:r>
            <a:r>
              <a:rPr lang="es-ES_tradnl" sz="2400" dirty="0" err="1" smtClean="0"/>
              <a:t>Ece</a:t>
            </a:r>
            <a:r>
              <a:rPr lang="es-ES_tradnl" sz="2400" dirty="0" smtClean="0"/>
              <a:t>)</a:t>
            </a:r>
            <a:endParaRPr lang="es-ES" sz="2400" dirty="0" smtClean="0"/>
          </a:p>
        </p:txBody>
      </p:sp>
      <p:sp>
        <p:nvSpPr>
          <p:cNvPr id="13" name="Text Box 6"/>
          <p:cNvSpPr txBox="1">
            <a:spLocks noChangeArrowheads="1"/>
          </p:cNvSpPr>
          <p:nvPr/>
        </p:nvSpPr>
        <p:spPr bwMode="auto">
          <a:xfrm>
            <a:off x="214282" y="3896029"/>
            <a:ext cx="6183359"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Tanışma</a:t>
            </a:r>
            <a:r>
              <a:rPr lang="es-ES_tradnl" sz="2400" dirty="0" smtClean="0"/>
              <a:t> </a:t>
            </a:r>
            <a:r>
              <a:rPr lang="tr-TR" sz="2400" dirty="0" smtClean="0"/>
              <a:t>ve</a:t>
            </a:r>
            <a:r>
              <a:rPr lang="es-ES_tradnl" sz="2400" dirty="0" smtClean="0"/>
              <a:t> LCP </a:t>
            </a:r>
            <a:r>
              <a:rPr lang="tr-TR" sz="2400" dirty="0" smtClean="0"/>
              <a:t>kılavuzu</a:t>
            </a:r>
            <a:r>
              <a:rPr lang="es-ES_tradnl" sz="2400" dirty="0" smtClean="0"/>
              <a:t> (José </a:t>
            </a:r>
            <a:r>
              <a:rPr lang="tr-TR" sz="2400" dirty="0" smtClean="0"/>
              <a:t>ve</a:t>
            </a:r>
            <a:r>
              <a:rPr lang="es-ES_tradnl" sz="2400" dirty="0" smtClean="0"/>
              <a:t> </a:t>
            </a:r>
            <a:r>
              <a:rPr lang="es-ES_tradnl" sz="2400" dirty="0" err="1" smtClean="0"/>
              <a:t>Anxo</a:t>
            </a:r>
            <a:r>
              <a:rPr lang="es-ES_tradnl" sz="2400" dirty="0" smtClean="0"/>
              <a:t>)</a:t>
            </a:r>
            <a:endParaRPr lang="es-ES" sz="2400" dirty="0"/>
          </a:p>
        </p:txBody>
      </p:sp>
      <p:sp>
        <p:nvSpPr>
          <p:cNvPr id="14" name="Text Box 6"/>
          <p:cNvSpPr txBox="1">
            <a:spLocks noChangeArrowheads="1"/>
          </p:cNvSpPr>
          <p:nvPr/>
        </p:nvSpPr>
        <p:spPr bwMode="auto">
          <a:xfrm>
            <a:off x="217484" y="2895897"/>
            <a:ext cx="8926515" cy="461665"/>
          </a:xfrm>
          <a:prstGeom prst="rect">
            <a:avLst/>
          </a:prstGeom>
          <a:noFill/>
          <a:ln w="9525">
            <a:noFill/>
            <a:miter lim="800000"/>
            <a:headEnd/>
            <a:tailEnd/>
          </a:ln>
        </p:spPr>
        <p:txBody>
          <a:bodyPr wrap="square">
            <a:spAutoFit/>
          </a:bodyPr>
          <a:lstStyle/>
          <a:p>
            <a:pPr>
              <a:buFont typeface="Wingdings" pitchFamily="2" charset="2"/>
              <a:buChar char="Ø"/>
            </a:pPr>
            <a:r>
              <a:rPr lang="es-ES" sz="2400" dirty="0"/>
              <a:t>  </a:t>
            </a:r>
            <a:r>
              <a:rPr lang="tr-TR" sz="2400" dirty="0" smtClean="0"/>
              <a:t>Emisyon limit değerleri</a:t>
            </a:r>
            <a:r>
              <a:rPr lang="tr-TR" sz="2400" smtClean="0"/>
              <a:t>, yatırımlar</a:t>
            </a:r>
            <a:r>
              <a:rPr lang="es-ES_tradnl" sz="2400" smtClean="0"/>
              <a:t> </a:t>
            </a:r>
            <a:r>
              <a:rPr lang="tr-TR" sz="2400" smtClean="0"/>
              <a:t>ve</a:t>
            </a:r>
            <a:r>
              <a:rPr lang="es-ES_tradnl" sz="2400" dirty="0" smtClean="0"/>
              <a:t> </a:t>
            </a:r>
            <a:r>
              <a:rPr lang="tr-TR" sz="2400" smtClean="0"/>
              <a:t>temel </a:t>
            </a:r>
            <a:r>
              <a:rPr lang="tr-TR" sz="2400" dirty="0" smtClean="0"/>
              <a:t>kılavuzlar</a:t>
            </a:r>
            <a:r>
              <a:rPr lang="es-ES_tradnl" sz="2400" dirty="0" smtClean="0"/>
              <a:t> (César)</a:t>
            </a:r>
            <a:endParaRPr lang="es-E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ox(i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i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AutoShape 30"/>
          <p:cNvSpPr>
            <a:spLocks noChangeArrowheads="1"/>
          </p:cNvSpPr>
          <p:nvPr/>
        </p:nvSpPr>
        <p:spPr bwMode="auto">
          <a:xfrm>
            <a:off x="785787" y="4143380"/>
            <a:ext cx="3214709" cy="135732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sp>
        <p:nvSpPr>
          <p:cNvPr id="23" name="AutoShape 29"/>
          <p:cNvSpPr>
            <a:spLocks noChangeArrowheads="1"/>
          </p:cNvSpPr>
          <p:nvPr/>
        </p:nvSpPr>
        <p:spPr bwMode="auto">
          <a:xfrm>
            <a:off x="166984" y="1071547"/>
            <a:ext cx="4333578" cy="571504"/>
          </a:xfrm>
          <a:prstGeom prst="roundRect">
            <a:avLst>
              <a:gd name="adj" fmla="val 16667"/>
            </a:avLst>
          </a:prstGeom>
          <a:gradFill rotWithShape="1">
            <a:gsLst>
              <a:gs pos="0">
                <a:srgbClr val="FAFC9E"/>
              </a:gs>
              <a:gs pos="100000">
                <a:srgbClr val="FFFF00"/>
              </a:gs>
            </a:gsLst>
            <a:lin ang="5400000" scaled="1"/>
          </a:gradFill>
          <a:ln w="6350">
            <a:solidFill>
              <a:schemeClr val="tx1"/>
            </a:solidFill>
            <a:round/>
            <a:headEnd/>
            <a:tailEnd/>
          </a:ln>
        </p:spPr>
        <p:txBody>
          <a:bodyPr wrap="none" anchor="ctr"/>
          <a:lstStyle/>
          <a:p>
            <a:endParaRPr lang="es-ES"/>
          </a:p>
        </p:txBody>
      </p:sp>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204639"/>
            <a:ext cx="5072081" cy="818557"/>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Endüstrilere yönelik temel kılavuz</a:t>
            </a:r>
            <a:endParaRPr lang="en-GB" sz="2800" dirty="0">
              <a:solidFill>
                <a:schemeClr val="bg1"/>
              </a:solidFill>
              <a:latin typeface="Book Antiqua" pitchFamily="18" charset="0"/>
            </a:endParaRPr>
          </a:p>
        </p:txBody>
      </p:sp>
      <p:sp>
        <p:nvSpPr>
          <p:cNvPr id="9" name="Text Box 6"/>
          <p:cNvSpPr txBox="1">
            <a:spLocks noChangeArrowheads="1"/>
          </p:cNvSpPr>
          <p:nvPr/>
        </p:nvSpPr>
        <p:spPr bwMode="auto">
          <a:xfrm>
            <a:off x="1042422" y="4917056"/>
            <a:ext cx="2069797" cy="369332"/>
          </a:xfrm>
          <a:prstGeom prst="rect">
            <a:avLst/>
          </a:prstGeom>
          <a:noFill/>
          <a:ln w="9525">
            <a:noFill/>
            <a:miter lim="800000"/>
            <a:headEnd/>
            <a:tailEnd/>
          </a:ln>
        </p:spPr>
        <p:txBody>
          <a:bodyPr wrap="none">
            <a:spAutoFit/>
          </a:bodyPr>
          <a:lstStyle/>
          <a:p>
            <a:r>
              <a:rPr lang="es-ES" dirty="0"/>
              <a:t>  </a:t>
            </a:r>
            <a:r>
              <a:rPr lang="es-ES" dirty="0" smtClean="0"/>
              <a:t>III. </a:t>
            </a:r>
            <a:r>
              <a:rPr lang="tr-TR" dirty="0" smtClean="0"/>
              <a:t>Diğer belgeler</a:t>
            </a:r>
            <a:endParaRPr lang="es-ES" dirty="0" smtClean="0"/>
          </a:p>
        </p:txBody>
      </p:sp>
      <p:sp>
        <p:nvSpPr>
          <p:cNvPr id="11" name="Text Box 6"/>
          <p:cNvSpPr txBox="1">
            <a:spLocks noChangeArrowheads="1"/>
          </p:cNvSpPr>
          <p:nvPr/>
        </p:nvSpPr>
        <p:spPr bwMode="auto">
          <a:xfrm>
            <a:off x="1042422" y="4268231"/>
            <a:ext cx="1838965" cy="369332"/>
          </a:xfrm>
          <a:prstGeom prst="rect">
            <a:avLst/>
          </a:prstGeom>
          <a:noFill/>
          <a:ln w="9525">
            <a:noFill/>
            <a:miter lim="800000"/>
            <a:headEnd/>
            <a:tailEnd/>
          </a:ln>
        </p:spPr>
        <p:txBody>
          <a:bodyPr wrap="none">
            <a:spAutoFit/>
          </a:bodyPr>
          <a:lstStyle/>
          <a:p>
            <a:r>
              <a:rPr lang="es-ES" dirty="0"/>
              <a:t>  </a:t>
            </a:r>
            <a:r>
              <a:rPr lang="es-ES" dirty="0" smtClean="0"/>
              <a:t>II. </a:t>
            </a:r>
            <a:r>
              <a:rPr lang="es-ES_tradnl" dirty="0" err="1" smtClean="0"/>
              <a:t>Proje</a:t>
            </a:r>
            <a:r>
              <a:rPr lang="tr-TR" dirty="0" smtClean="0"/>
              <a:t> raporu</a:t>
            </a:r>
            <a:endParaRPr lang="es-ES" dirty="0" smtClean="0"/>
          </a:p>
        </p:txBody>
      </p:sp>
      <p:sp>
        <p:nvSpPr>
          <p:cNvPr id="12" name="Text Box 6"/>
          <p:cNvSpPr txBox="1">
            <a:spLocks noChangeArrowheads="1"/>
          </p:cNvSpPr>
          <p:nvPr/>
        </p:nvSpPr>
        <p:spPr bwMode="auto">
          <a:xfrm>
            <a:off x="142844" y="1142984"/>
            <a:ext cx="3236784"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İzin başvuru içeriği</a:t>
            </a:r>
            <a:r>
              <a:rPr lang="es-ES_tradnl" sz="2400" dirty="0" smtClean="0"/>
              <a:t>:</a:t>
            </a:r>
            <a:endParaRPr lang="es-ES" sz="2400" dirty="0" smtClean="0"/>
          </a:p>
        </p:txBody>
      </p:sp>
      <p:sp>
        <p:nvSpPr>
          <p:cNvPr id="13" name="Text Box 6"/>
          <p:cNvSpPr txBox="1">
            <a:spLocks noChangeArrowheads="1"/>
          </p:cNvSpPr>
          <p:nvPr/>
        </p:nvSpPr>
        <p:spPr bwMode="auto">
          <a:xfrm>
            <a:off x="1042422" y="3625289"/>
            <a:ext cx="4374018" cy="369332"/>
          </a:xfrm>
          <a:prstGeom prst="rect">
            <a:avLst/>
          </a:prstGeom>
          <a:noFill/>
          <a:ln w="9525">
            <a:noFill/>
            <a:miter lim="800000"/>
            <a:headEnd/>
            <a:tailEnd/>
          </a:ln>
        </p:spPr>
        <p:txBody>
          <a:bodyPr wrap="none">
            <a:spAutoFit/>
          </a:bodyPr>
          <a:lstStyle/>
          <a:p>
            <a:r>
              <a:rPr lang="es-ES" dirty="0"/>
              <a:t>  </a:t>
            </a:r>
            <a:r>
              <a:rPr lang="es-ES" dirty="0" smtClean="0"/>
              <a:t>I. </a:t>
            </a:r>
            <a:r>
              <a:rPr lang="tr-TR" dirty="0" smtClean="0"/>
              <a:t>Tesis türü</a:t>
            </a:r>
            <a:r>
              <a:rPr lang="es-ES_tradnl" dirty="0" smtClean="0"/>
              <a:t> &amp; </a:t>
            </a:r>
            <a:r>
              <a:rPr lang="tr-TR" dirty="0" smtClean="0"/>
              <a:t>başvuru</a:t>
            </a:r>
            <a:r>
              <a:rPr lang="es-ES_tradnl" dirty="0" smtClean="0"/>
              <a:t>: </a:t>
            </a:r>
            <a:r>
              <a:rPr lang="tr-TR" dirty="0" smtClean="0"/>
              <a:t>yeni, mevcut ,</a:t>
            </a:r>
            <a:r>
              <a:rPr lang="es-ES_tradnl" dirty="0" smtClean="0"/>
              <a:t>…</a:t>
            </a:r>
            <a:endParaRPr lang="es-ES" dirty="0" smtClean="0"/>
          </a:p>
        </p:txBody>
      </p:sp>
      <p:sp>
        <p:nvSpPr>
          <p:cNvPr id="19" name="Text Box 6"/>
          <p:cNvSpPr txBox="1">
            <a:spLocks noChangeArrowheads="1"/>
          </p:cNvSpPr>
          <p:nvPr/>
        </p:nvSpPr>
        <p:spPr bwMode="auto">
          <a:xfrm>
            <a:off x="500034" y="2928934"/>
            <a:ext cx="1422184"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es-ES_tradnl" sz="2000" dirty="0" smtClean="0"/>
              <a:t>3 </a:t>
            </a:r>
            <a:r>
              <a:rPr lang="tr-TR" sz="2000" dirty="0" smtClean="0"/>
              <a:t>kısım</a:t>
            </a:r>
            <a:r>
              <a:rPr lang="es-ES_tradnl" sz="2000" dirty="0" smtClean="0"/>
              <a:t>:</a:t>
            </a:r>
            <a:endParaRPr lang="es-ES" sz="2000" dirty="0" smtClean="0"/>
          </a:p>
        </p:txBody>
      </p:sp>
      <p:sp>
        <p:nvSpPr>
          <p:cNvPr id="22" name="Text Box 6"/>
          <p:cNvSpPr txBox="1">
            <a:spLocks noChangeArrowheads="1"/>
          </p:cNvSpPr>
          <p:nvPr/>
        </p:nvSpPr>
        <p:spPr bwMode="auto">
          <a:xfrm>
            <a:off x="500034" y="1865738"/>
            <a:ext cx="4057521"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Entegre izin</a:t>
            </a:r>
            <a:r>
              <a:rPr lang="es-ES_tradnl" sz="2000" dirty="0" smtClean="0"/>
              <a:t>: </a:t>
            </a:r>
            <a:r>
              <a:rPr lang="tr-TR" sz="2000" dirty="0" smtClean="0"/>
              <a:t>tüm açıları kapsar</a:t>
            </a:r>
            <a:endParaRPr lang="es-ES" sz="2000" dirty="0" smtClean="0"/>
          </a:p>
        </p:txBody>
      </p:sp>
      <p:sp>
        <p:nvSpPr>
          <p:cNvPr id="24" name="Text Box 6"/>
          <p:cNvSpPr txBox="1">
            <a:spLocks noChangeArrowheads="1"/>
          </p:cNvSpPr>
          <p:nvPr/>
        </p:nvSpPr>
        <p:spPr bwMode="auto">
          <a:xfrm>
            <a:off x="500034" y="2385948"/>
            <a:ext cx="4203395"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Öğleden sonra</a:t>
            </a:r>
            <a:r>
              <a:rPr lang="es-ES_tradnl" sz="2000" dirty="0" smtClean="0"/>
              <a:t>: </a:t>
            </a:r>
            <a:r>
              <a:rPr lang="tr-TR" sz="2000" dirty="0" smtClean="0"/>
              <a:t>detaylı inceleme</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i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ox(i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ox(in)">
                                      <p:cBhvr>
                                        <p:cTn id="17" dur="500"/>
                                        <p:tgtEl>
                                          <p:spTgt spid="19"/>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ox(in)">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heckerboard(across)">
                                      <p:cBhvr>
                                        <p:cTn id="25" dur="500"/>
                                        <p:tgtEl>
                                          <p:spTgt spid="11"/>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checkerboard(across)">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box(in)">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9" grpId="0"/>
      <p:bldP spid="11" grpId="0"/>
      <p:bldP spid="13" grpId="0"/>
      <p:bldP spid="19" grpId="0"/>
      <p:bldP spid="22"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30"/>
          <p:cNvSpPr>
            <a:spLocks noChangeArrowheads="1"/>
          </p:cNvSpPr>
          <p:nvPr/>
        </p:nvSpPr>
        <p:spPr bwMode="auto">
          <a:xfrm>
            <a:off x="141895" y="1071546"/>
            <a:ext cx="2715594"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235146"/>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Endüstrilere yönelik </a:t>
            </a:r>
          </a:p>
          <a:p>
            <a:pPr algn="ctr">
              <a:lnSpc>
                <a:spcPts val="2800"/>
              </a:lnSpc>
            </a:pPr>
            <a:r>
              <a:rPr lang="tr-TR" sz="2800" dirty="0" smtClean="0">
                <a:solidFill>
                  <a:schemeClr val="bg1"/>
                </a:solidFill>
                <a:latin typeface="Book Antiqua" pitchFamily="18" charset="0"/>
              </a:rPr>
              <a:t>temel kılavuz</a:t>
            </a:r>
            <a:endParaRPr lang="en-GB" sz="2800" dirty="0" smtClean="0">
              <a:solidFill>
                <a:schemeClr val="bg1"/>
              </a:solidFill>
              <a:latin typeface="Book Antiqua" pitchFamily="18" charset="0"/>
            </a:endParaRPr>
          </a:p>
          <a:p>
            <a:pPr algn="ctr">
              <a:lnSpc>
                <a:spcPts val="2800"/>
              </a:lnSpc>
            </a:pPr>
            <a:endParaRPr lang="en-GB" sz="2800" dirty="0">
              <a:solidFill>
                <a:schemeClr val="bg1"/>
              </a:solidFill>
              <a:latin typeface="Book Antiqua" pitchFamily="18" charset="0"/>
            </a:endParaRPr>
          </a:p>
        </p:txBody>
      </p:sp>
      <p:sp>
        <p:nvSpPr>
          <p:cNvPr id="12" name="Text Box 6"/>
          <p:cNvSpPr txBox="1">
            <a:spLocks noChangeArrowheads="1"/>
          </p:cNvSpPr>
          <p:nvPr/>
        </p:nvSpPr>
        <p:spPr bwMode="auto">
          <a:xfrm>
            <a:off x="142844" y="1142984"/>
            <a:ext cx="2475358" cy="461665"/>
          </a:xfrm>
          <a:prstGeom prst="rect">
            <a:avLst/>
          </a:prstGeom>
          <a:noFill/>
          <a:ln w="9525">
            <a:noFill/>
            <a:miter lim="800000"/>
            <a:headEnd/>
            <a:tailEnd/>
          </a:ln>
        </p:spPr>
        <p:txBody>
          <a:bodyPr wrap="none">
            <a:spAutoFit/>
          </a:bodyPr>
          <a:lstStyle/>
          <a:p>
            <a:r>
              <a:rPr lang="es-ES" sz="2400" dirty="0"/>
              <a:t>  </a:t>
            </a:r>
            <a:r>
              <a:rPr lang="es-ES_tradnl" sz="2400" dirty="0" smtClean="0"/>
              <a:t>II. </a:t>
            </a:r>
            <a:r>
              <a:rPr lang="es-ES_tradnl" sz="2400" dirty="0" err="1" smtClean="0"/>
              <a:t>Proje</a:t>
            </a:r>
            <a:r>
              <a:rPr lang="tr-TR" sz="2400" dirty="0" smtClean="0"/>
              <a:t> raporu</a:t>
            </a:r>
            <a:r>
              <a:rPr lang="es-ES_tradnl" sz="2400" dirty="0" smtClean="0"/>
              <a:t>:</a:t>
            </a:r>
            <a:endParaRPr lang="es-ES" sz="2400" dirty="0" smtClean="0"/>
          </a:p>
        </p:txBody>
      </p:sp>
      <p:sp>
        <p:nvSpPr>
          <p:cNvPr id="19" name="Text Box 6"/>
          <p:cNvSpPr txBox="1">
            <a:spLocks noChangeArrowheads="1"/>
          </p:cNvSpPr>
          <p:nvPr/>
        </p:nvSpPr>
        <p:spPr bwMode="auto">
          <a:xfrm>
            <a:off x="500034" y="4600526"/>
            <a:ext cx="3175869" cy="400110"/>
          </a:xfrm>
          <a:prstGeom prst="rect">
            <a:avLst/>
          </a:prstGeom>
          <a:noFill/>
          <a:ln w="9525">
            <a:noFill/>
            <a:miter lim="800000"/>
            <a:headEnd/>
            <a:tailEnd/>
          </a:ln>
        </p:spPr>
        <p:txBody>
          <a:bodyPr wrap="none">
            <a:spAutoFit/>
          </a:bodyPr>
          <a:lstStyle/>
          <a:p>
            <a:r>
              <a:rPr lang="es-ES_tradnl" sz="2000" dirty="0" smtClean="0"/>
              <a:t>6. </a:t>
            </a:r>
            <a:r>
              <a:rPr lang="es-ES_tradnl" sz="2000" dirty="0" err="1" smtClean="0"/>
              <a:t>Em</a:t>
            </a:r>
            <a:r>
              <a:rPr lang="tr-TR" sz="2000" dirty="0" smtClean="0"/>
              <a:t>isyonlar</a:t>
            </a:r>
            <a:r>
              <a:rPr lang="es-ES_tradnl" sz="2000" dirty="0" smtClean="0"/>
              <a:t> &amp; </a:t>
            </a:r>
            <a:r>
              <a:rPr lang="tr-TR" sz="2000" dirty="0" smtClean="0"/>
              <a:t>kontroller</a:t>
            </a:r>
            <a:r>
              <a:rPr lang="es-ES_tradnl" sz="2000" dirty="0" smtClean="0"/>
              <a:t>:</a:t>
            </a:r>
            <a:endParaRPr lang="es-ES" sz="2000" dirty="0" smtClean="0"/>
          </a:p>
        </p:txBody>
      </p:sp>
      <p:sp>
        <p:nvSpPr>
          <p:cNvPr id="22" name="Text Box 6"/>
          <p:cNvSpPr txBox="1">
            <a:spLocks noChangeArrowheads="1"/>
          </p:cNvSpPr>
          <p:nvPr/>
        </p:nvSpPr>
        <p:spPr bwMode="auto">
          <a:xfrm>
            <a:off x="500034" y="1865738"/>
            <a:ext cx="5056192" cy="400110"/>
          </a:xfrm>
          <a:prstGeom prst="rect">
            <a:avLst/>
          </a:prstGeom>
          <a:noFill/>
          <a:ln w="9525">
            <a:noFill/>
            <a:miter lim="800000"/>
            <a:headEnd/>
            <a:tailEnd/>
          </a:ln>
        </p:spPr>
        <p:txBody>
          <a:bodyPr wrap="none">
            <a:spAutoFit/>
          </a:bodyPr>
          <a:lstStyle/>
          <a:p>
            <a:r>
              <a:rPr lang="es-ES" sz="2000" dirty="0" smtClean="0"/>
              <a:t>1. </a:t>
            </a:r>
            <a:r>
              <a:rPr lang="es-ES_tradnl" sz="2000" dirty="0" smtClean="0"/>
              <a:t>Gene</a:t>
            </a:r>
            <a:r>
              <a:rPr lang="tr-TR" sz="2000" dirty="0" smtClean="0"/>
              <a:t>l veriler</a:t>
            </a:r>
            <a:r>
              <a:rPr lang="es-ES_tradnl" sz="2000" dirty="0" smtClean="0"/>
              <a:t>: </a:t>
            </a:r>
            <a:r>
              <a:rPr lang="tr-TR" sz="2000" dirty="0" smtClean="0"/>
              <a:t>tesisin ismi</a:t>
            </a:r>
            <a:r>
              <a:rPr lang="es-ES_tradnl" sz="2000" dirty="0" smtClean="0"/>
              <a:t>,</a:t>
            </a:r>
            <a:r>
              <a:rPr lang="tr-TR" sz="2000" dirty="0" smtClean="0"/>
              <a:t> tesis sahibi,</a:t>
            </a:r>
            <a:r>
              <a:rPr lang="es-ES_tradnl" sz="2000" dirty="0" smtClean="0"/>
              <a:t>…</a:t>
            </a:r>
            <a:endParaRPr lang="es-ES" sz="2000" dirty="0" smtClean="0"/>
          </a:p>
        </p:txBody>
      </p:sp>
      <p:sp>
        <p:nvSpPr>
          <p:cNvPr id="24" name="Text Box 6"/>
          <p:cNvSpPr txBox="1">
            <a:spLocks noChangeArrowheads="1"/>
          </p:cNvSpPr>
          <p:nvPr/>
        </p:nvSpPr>
        <p:spPr bwMode="auto">
          <a:xfrm>
            <a:off x="500034" y="2385948"/>
            <a:ext cx="8770991" cy="400110"/>
          </a:xfrm>
          <a:prstGeom prst="rect">
            <a:avLst/>
          </a:prstGeom>
          <a:noFill/>
          <a:ln w="9525">
            <a:noFill/>
            <a:miter lim="800000"/>
            <a:headEnd/>
            <a:tailEnd/>
          </a:ln>
        </p:spPr>
        <p:txBody>
          <a:bodyPr wrap="none">
            <a:spAutoFit/>
          </a:bodyPr>
          <a:lstStyle/>
          <a:p>
            <a:r>
              <a:rPr lang="es-ES" sz="2000" dirty="0" smtClean="0"/>
              <a:t>2. </a:t>
            </a:r>
            <a:r>
              <a:rPr lang="tr-TR" sz="2000" dirty="0" smtClean="0"/>
              <a:t>Tesis özelliklerinin tanımlanması</a:t>
            </a:r>
            <a:r>
              <a:rPr lang="es-ES_tradnl" sz="2000" dirty="0" smtClean="0"/>
              <a:t>: NACE</a:t>
            </a:r>
            <a:r>
              <a:rPr lang="tr-TR" sz="2000" dirty="0" smtClean="0"/>
              <a:t> kodları, lokasyon,</a:t>
            </a:r>
            <a:r>
              <a:rPr lang="es-ES_tradnl" sz="2000" dirty="0" smtClean="0"/>
              <a:t> </a:t>
            </a:r>
            <a:r>
              <a:rPr lang="tr-TR" sz="2000" dirty="0" smtClean="0"/>
              <a:t>faaliyet türü</a:t>
            </a:r>
            <a:r>
              <a:rPr lang="es-ES_tradnl" sz="2000" dirty="0" smtClean="0"/>
              <a:t>…</a:t>
            </a:r>
            <a:endParaRPr lang="es-ES" sz="2000" dirty="0" smtClean="0"/>
          </a:p>
        </p:txBody>
      </p:sp>
      <p:sp>
        <p:nvSpPr>
          <p:cNvPr id="21" name="Text Box 6"/>
          <p:cNvSpPr txBox="1">
            <a:spLocks noChangeArrowheads="1"/>
          </p:cNvSpPr>
          <p:nvPr/>
        </p:nvSpPr>
        <p:spPr bwMode="auto">
          <a:xfrm>
            <a:off x="500034" y="2928934"/>
            <a:ext cx="5537734" cy="400110"/>
          </a:xfrm>
          <a:prstGeom prst="rect">
            <a:avLst/>
          </a:prstGeom>
          <a:noFill/>
          <a:ln w="9525">
            <a:noFill/>
            <a:miter lim="800000"/>
            <a:headEnd/>
            <a:tailEnd/>
          </a:ln>
        </p:spPr>
        <p:txBody>
          <a:bodyPr wrap="none">
            <a:spAutoFit/>
          </a:bodyPr>
          <a:lstStyle/>
          <a:p>
            <a:r>
              <a:rPr lang="es-ES_tradnl" sz="2000" dirty="0" smtClean="0"/>
              <a:t>3. </a:t>
            </a:r>
            <a:r>
              <a:rPr lang="tr-TR" sz="2000" dirty="0" smtClean="0"/>
              <a:t>Teknik özellikler</a:t>
            </a:r>
            <a:r>
              <a:rPr lang="es-ES_tradnl" sz="2000" dirty="0" smtClean="0"/>
              <a:t>: </a:t>
            </a:r>
            <a:r>
              <a:rPr lang="tr-TR" sz="2000" dirty="0" smtClean="0"/>
              <a:t>kapasite</a:t>
            </a:r>
            <a:r>
              <a:rPr lang="es-ES_tradnl" sz="2000" dirty="0" smtClean="0"/>
              <a:t>, </a:t>
            </a:r>
            <a:r>
              <a:rPr lang="tr-TR" sz="2000" dirty="0" smtClean="0"/>
              <a:t>çalışma saatleri</a:t>
            </a:r>
            <a:r>
              <a:rPr lang="es-ES_tradnl" sz="2000" dirty="0" smtClean="0"/>
              <a:t>…</a:t>
            </a:r>
            <a:endParaRPr lang="es-ES" sz="2000" dirty="0" smtClean="0"/>
          </a:p>
        </p:txBody>
      </p:sp>
      <p:sp>
        <p:nvSpPr>
          <p:cNvPr id="25" name="Text Box 6"/>
          <p:cNvSpPr txBox="1">
            <a:spLocks noChangeArrowheads="1"/>
          </p:cNvSpPr>
          <p:nvPr/>
        </p:nvSpPr>
        <p:spPr bwMode="auto">
          <a:xfrm>
            <a:off x="500034" y="3500438"/>
            <a:ext cx="2406428" cy="400110"/>
          </a:xfrm>
          <a:prstGeom prst="rect">
            <a:avLst/>
          </a:prstGeom>
          <a:noFill/>
          <a:ln w="9525">
            <a:noFill/>
            <a:miter lim="800000"/>
            <a:headEnd/>
            <a:tailEnd/>
          </a:ln>
        </p:spPr>
        <p:txBody>
          <a:bodyPr wrap="none">
            <a:spAutoFit/>
          </a:bodyPr>
          <a:lstStyle/>
          <a:p>
            <a:r>
              <a:rPr lang="es-ES_tradnl" sz="2000" dirty="0" smtClean="0"/>
              <a:t>4. </a:t>
            </a:r>
            <a:r>
              <a:rPr lang="tr-TR" sz="2000" dirty="0" smtClean="0"/>
              <a:t>Üretim prosesleri</a:t>
            </a:r>
            <a:endParaRPr lang="es-ES" sz="2000" dirty="0" smtClean="0"/>
          </a:p>
        </p:txBody>
      </p:sp>
      <p:sp>
        <p:nvSpPr>
          <p:cNvPr id="26" name="Text Box 6"/>
          <p:cNvSpPr txBox="1">
            <a:spLocks noChangeArrowheads="1"/>
          </p:cNvSpPr>
          <p:nvPr/>
        </p:nvSpPr>
        <p:spPr bwMode="auto">
          <a:xfrm>
            <a:off x="500034" y="4071942"/>
            <a:ext cx="4482317" cy="400110"/>
          </a:xfrm>
          <a:prstGeom prst="rect">
            <a:avLst/>
          </a:prstGeom>
          <a:noFill/>
          <a:ln w="9525">
            <a:noFill/>
            <a:miter lim="800000"/>
            <a:headEnd/>
            <a:tailEnd/>
          </a:ln>
        </p:spPr>
        <p:txBody>
          <a:bodyPr wrap="none">
            <a:spAutoFit/>
          </a:bodyPr>
          <a:lstStyle/>
          <a:p>
            <a:r>
              <a:rPr lang="es-ES_tradnl" sz="2000" dirty="0" smtClean="0"/>
              <a:t>5. </a:t>
            </a:r>
            <a:r>
              <a:rPr lang="tr-TR" sz="2000" dirty="0" smtClean="0"/>
              <a:t>Enerji, su, hammadde tüketimleri... </a:t>
            </a:r>
            <a:endParaRPr lang="es-ES" sz="2000" dirty="0" smtClean="0"/>
          </a:p>
        </p:txBody>
      </p:sp>
      <p:sp>
        <p:nvSpPr>
          <p:cNvPr id="27" name="Text Box 6"/>
          <p:cNvSpPr txBox="1">
            <a:spLocks noChangeArrowheads="1"/>
          </p:cNvSpPr>
          <p:nvPr/>
        </p:nvSpPr>
        <p:spPr bwMode="auto">
          <a:xfrm>
            <a:off x="4143372" y="5790078"/>
            <a:ext cx="4237057" cy="369332"/>
          </a:xfrm>
          <a:prstGeom prst="rect">
            <a:avLst/>
          </a:prstGeom>
          <a:noFill/>
          <a:ln w="9525">
            <a:noFill/>
            <a:miter lim="800000"/>
            <a:headEnd/>
            <a:tailEnd/>
          </a:ln>
        </p:spPr>
        <p:txBody>
          <a:bodyPr wrap="none">
            <a:spAutoFit/>
          </a:bodyPr>
          <a:lstStyle/>
          <a:p>
            <a:r>
              <a:rPr lang="es-ES" dirty="0"/>
              <a:t>  </a:t>
            </a:r>
            <a:r>
              <a:rPr lang="es-ES" dirty="0" smtClean="0"/>
              <a:t>6.6. </a:t>
            </a:r>
            <a:r>
              <a:rPr lang="tr-TR" dirty="0" smtClean="0"/>
              <a:t>Normal olmayan faaliyet koşulları</a:t>
            </a:r>
            <a:endParaRPr lang="es-ES" dirty="0" smtClean="0"/>
          </a:p>
        </p:txBody>
      </p:sp>
      <p:sp>
        <p:nvSpPr>
          <p:cNvPr id="28" name="Text Box 6"/>
          <p:cNvSpPr txBox="1">
            <a:spLocks noChangeArrowheads="1"/>
          </p:cNvSpPr>
          <p:nvPr/>
        </p:nvSpPr>
        <p:spPr bwMode="auto">
          <a:xfrm>
            <a:off x="4143372" y="5059932"/>
            <a:ext cx="4814203" cy="369332"/>
          </a:xfrm>
          <a:prstGeom prst="rect">
            <a:avLst/>
          </a:prstGeom>
          <a:noFill/>
          <a:ln w="9525">
            <a:noFill/>
            <a:miter lim="800000"/>
            <a:headEnd/>
            <a:tailEnd/>
          </a:ln>
        </p:spPr>
        <p:txBody>
          <a:bodyPr wrap="none">
            <a:spAutoFit/>
          </a:bodyPr>
          <a:lstStyle/>
          <a:p>
            <a:r>
              <a:rPr lang="es-ES" dirty="0"/>
              <a:t>  </a:t>
            </a:r>
            <a:r>
              <a:rPr lang="es-ES" dirty="0" smtClean="0"/>
              <a:t>6.4. </a:t>
            </a:r>
            <a:r>
              <a:rPr lang="tr-TR" dirty="0" smtClean="0"/>
              <a:t>Atık</a:t>
            </a:r>
            <a:r>
              <a:rPr lang="es-ES_tradnl" dirty="0" smtClean="0"/>
              <a:t>: </a:t>
            </a:r>
            <a:r>
              <a:rPr lang="tr-TR" dirty="0" smtClean="0"/>
              <a:t>tehlikeli, tehlikeli olmayan, ambalaj</a:t>
            </a:r>
            <a:endParaRPr lang="es-ES" dirty="0" smtClean="0"/>
          </a:p>
        </p:txBody>
      </p:sp>
      <p:sp>
        <p:nvSpPr>
          <p:cNvPr id="29" name="Text Box 6"/>
          <p:cNvSpPr txBox="1">
            <a:spLocks noChangeArrowheads="1"/>
          </p:cNvSpPr>
          <p:nvPr/>
        </p:nvSpPr>
        <p:spPr bwMode="auto">
          <a:xfrm>
            <a:off x="4143372" y="5417122"/>
            <a:ext cx="3861057" cy="369332"/>
          </a:xfrm>
          <a:prstGeom prst="rect">
            <a:avLst/>
          </a:prstGeom>
          <a:noFill/>
          <a:ln w="9525">
            <a:noFill/>
            <a:miter lim="800000"/>
            <a:headEnd/>
            <a:tailEnd/>
          </a:ln>
        </p:spPr>
        <p:txBody>
          <a:bodyPr wrap="none">
            <a:spAutoFit/>
          </a:bodyPr>
          <a:lstStyle/>
          <a:p>
            <a:r>
              <a:rPr lang="es-ES" dirty="0"/>
              <a:t>  </a:t>
            </a:r>
            <a:r>
              <a:rPr lang="es-ES" dirty="0" smtClean="0"/>
              <a:t>6.5. </a:t>
            </a:r>
            <a:r>
              <a:rPr lang="tr-TR" dirty="0" smtClean="0"/>
              <a:t>Toprak </a:t>
            </a:r>
            <a:r>
              <a:rPr lang="es-ES_tradnl" dirty="0" smtClean="0"/>
              <a:t>&amp; </a:t>
            </a:r>
            <a:r>
              <a:rPr lang="tr-TR" dirty="0" smtClean="0"/>
              <a:t>yeraltı suyu koruma</a:t>
            </a:r>
            <a:endParaRPr lang="es-ES" dirty="0" smtClean="0"/>
          </a:p>
        </p:txBody>
      </p:sp>
      <p:sp>
        <p:nvSpPr>
          <p:cNvPr id="30" name="Text Box 6"/>
          <p:cNvSpPr txBox="1">
            <a:spLocks noChangeArrowheads="1"/>
          </p:cNvSpPr>
          <p:nvPr/>
        </p:nvSpPr>
        <p:spPr bwMode="auto">
          <a:xfrm>
            <a:off x="928662" y="5790078"/>
            <a:ext cx="2403287" cy="369332"/>
          </a:xfrm>
          <a:prstGeom prst="rect">
            <a:avLst/>
          </a:prstGeom>
          <a:noFill/>
          <a:ln w="9525">
            <a:noFill/>
            <a:miter lim="800000"/>
            <a:headEnd/>
            <a:tailEnd/>
          </a:ln>
        </p:spPr>
        <p:txBody>
          <a:bodyPr wrap="none">
            <a:spAutoFit/>
          </a:bodyPr>
          <a:lstStyle/>
          <a:p>
            <a:r>
              <a:rPr lang="es-ES" dirty="0"/>
              <a:t>  </a:t>
            </a:r>
            <a:r>
              <a:rPr lang="es-ES" dirty="0" smtClean="0"/>
              <a:t>6.3. </a:t>
            </a:r>
            <a:r>
              <a:rPr lang="tr-TR" dirty="0" smtClean="0"/>
              <a:t>Atıksu deşarjları</a:t>
            </a:r>
            <a:endParaRPr lang="es-ES" dirty="0" smtClean="0"/>
          </a:p>
        </p:txBody>
      </p:sp>
      <p:sp>
        <p:nvSpPr>
          <p:cNvPr id="31" name="Text Box 6"/>
          <p:cNvSpPr txBox="1">
            <a:spLocks noChangeArrowheads="1"/>
          </p:cNvSpPr>
          <p:nvPr/>
        </p:nvSpPr>
        <p:spPr bwMode="auto">
          <a:xfrm>
            <a:off x="928662" y="5059932"/>
            <a:ext cx="2544286" cy="369332"/>
          </a:xfrm>
          <a:prstGeom prst="rect">
            <a:avLst/>
          </a:prstGeom>
          <a:noFill/>
          <a:ln w="9525">
            <a:noFill/>
            <a:miter lim="800000"/>
            <a:headEnd/>
            <a:tailEnd/>
          </a:ln>
        </p:spPr>
        <p:txBody>
          <a:bodyPr wrap="none">
            <a:spAutoFit/>
          </a:bodyPr>
          <a:lstStyle/>
          <a:p>
            <a:r>
              <a:rPr lang="es-ES" dirty="0"/>
              <a:t>  </a:t>
            </a:r>
            <a:r>
              <a:rPr lang="es-ES" dirty="0" smtClean="0"/>
              <a:t>6.1. </a:t>
            </a:r>
            <a:r>
              <a:rPr lang="tr-TR" dirty="0" smtClean="0"/>
              <a:t>Hava emisyonları</a:t>
            </a:r>
            <a:endParaRPr lang="es-ES" dirty="0" smtClean="0"/>
          </a:p>
        </p:txBody>
      </p:sp>
      <p:sp>
        <p:nvSpPr>
          <p:cNvPr id="32" name="Text Box 6"/>
          <p:cNvSpPr txBox="1">
            <a:spLocks noChangeArrowheads="1"/>
          </p:cNvSpPr>
          <p:nvPr/>
        </p:nvSpPr>
        <p:spPr bwMode="auto">
          <a:xfrm>
            <a:off x="928662" y="5417122"/>
            <a:ext cx="2762295" cy="369332"/>
          </a:xfrm>
          <a:prstGeom prst="rect">
            <a:avLst/>
          </a:prstGeom>
          <a:noFill/>
          <a:ln w="9525">
            <a:noFill/>
            <a:miter lim="800000"/>
            <a:headEnd/>
            <a:tailEnd/>
          </a:ln>
        </p:spPr>
        <p:txBody>
          <a:bodyPr wrap="none">
            <a:spAutoFit/>
          </a:bodyPr>
          <a:lstStyle/>
          <a:p>
            <a:r>
              <a:rPr lang="es-ES" dirty="0"/>
              <a:t>  </a:t>
            </a:r>
            <a:r>
              <a:rPr lang="es-ES" dirty="0" smtClean="0"/>
              <a:t>6.2. </a:t>
            </a:r>
            <a:r>
              <a:rPr lang="tr-TR" dirty="0" smtClean="0"/>
              <a:t>Gürültü emisyonları</a:t>
            </a:r>
            <a:endParaRPr lang="es-E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i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ox(i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ox(in)">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ox(in)">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ox(in)">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ox(in)">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checkerboard(across)">
                                      <p:cBhvr>
                                        <p:cTn id="37" dur="500"/>
                                        <p:tgtEl>
                                          <p:spTgt spid="27"/>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checkerboard(across)">
                                      <p:cBhvr>
                                        <p:cTn id="40" dur="500"/>
                                        <p:tgtEl>
                                          <p:spTgt spid="28"/>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checkerboard(across)">
                                      <p:cBhvr>
                                        <p:cTn id="43" dur="500"/>
                                        <p:tgtEl>
                                          <p:spTgt spid="29"/>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checkerboard(across)">
                                      <p:cBhvr>
                                        <p:cTn id="46" dur="500"/>
                                        <p:tgtEl>
                                          <p:spTgt spid="30"/>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checkerboard(across)">
                                      <p:cBhvr>
                                        <p:cTn id="49" dur="500"/>
                                        <p:tgtEl>
                                          <p:spTgt spid="31"/>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checkerboard(across)">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4" grpId="0"/>
      <p:bldP spid="21" grpId="0"/>
      <p:bldP spid="25" grpId="0"/>
      <p:bldP spid="26" grpId="0"/>
      <p:bldP spid="27" grpId="0"/>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30"/>
          <p:cNvSpPr>
            <a:spLocks noChangeArrowheads="1"/>
          </p:cNvSpPr>
          <p:nvPr/>
        </p:nvSpPr>
        <p:spPr bwMode="auto">
          <a:xfrm>
            <a:off x="141895" y="1071546"/>
            <a:ext cx="2715594"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235146"/>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Endüstrilere yönelik </a:t>
            </a:r>
          </a:p>
          <a:p>
            <a:pPr algn="ctr">
              <a:lnSpc>
                <a:spcPts val="2800"/>
              </a:lnSpc>
            </a:pPr>
            <a:r>
              <a:rPr lang="tr-TR" sz="2800" dirty="0" smtClean="0">
                <a:solidFill>
                  <a:schemeClr val="bg1"/>
                </a:solidFill>
                <a:latin typeface="Book Antiqua" pitchFamily="18" charset="0"/>
              </a:rPr>
              <a:t>temel kılavuz</a:t>
            </a:r>
            <a:endParaRPr lang="en-GB" sz="2800" dirty="0" smtClean="0">
              <a:solidFill>
                <a:schemeClr val="bg1"/>
              </a:solidFill>
              <a:latin typeface="Book Antiqua" pitchFamily="18" charset="0"/>
            </a:endParaRPr>
          </a:p>
          <a:p>
            <a:pPr algn="ctr">
              <a:lnSpc>
                <a:spcPts val="2800"/>
              </a:lnSpc>
            </a:pPr>
            <a:endParaRPr lang="en-GB" sz="2800" dirty="0">
              <a:solidFill>
                <a:schemeClr val="bg1"/>
              </a:solidFill>
              <a:latin typeface="Book Antiqua" pitchFamily="18" charset="0"/>
            </a:endParaRPr>
          </a:p>
        </p:txBody>
      </p:sp>
      <p:sp>
        <p:nvSpPr>
          <p:cNvPr id="12" name="Text Box 6"/>
          <p:cNvSpPr txBox="1">
            <a:spLocks noChangeArrowheads="1"/>
          </p:cNvSpPr>
          <p:nvPr/>
        </p:nvSpPr>
        <p:spPr bwMode="auto">
          <a:xfrm>
            <a:off x="142844" y="1142984"/>
            <a:ext cx="2390398" cy="461665"/>
          </a:xfrm>
          <a:prstGeom prst="rect">
            <a:avLst/>
          </a:prstGeom>
          <a:noFill/>
          <a:ln w="9525">
            <a:noFill/>
            <a:miter lim="800000"/>
            <a:headEnd/>
            <a:tailEnd/>
          </a:ln>
        </p:spPr>
        <p:txBody>
          <a:bodyPr wrap="none">
            <a:spAutoFit/>
          </a:bodyPr>
          <a:lstStyle/>
          <a:p>
            <a:r>
              <a:rPr lang="es-ES" sz="2400" dirty="0"/>
              <a:t>  </a:t>
            </a:r>
            <a:r>
              <a:rPr lang="es-ES_tradnl" sz="2400" dirty="0" smtClean="0"/>
              <a:t>II. </a:t>
            </a:r>
            <a:r>
              <a:rPr lang="es-ES_tradnl" sz="2400" dirty="0" err="1" smtClean="0"/>
              <a:t>Proje</a:t>
            </a:r>
            <a:r>
              <a:rPr lang="es-ES_tradnl" sz="2400" dirty="0" smtClean="0"/>
              <a:t> r</a:t>
            </a:r>
            <a:r>
              <a:rPr lang="tr-TR" sz="2400" dirty="0" smtClean="0"/>
              <a:t>aporu</a:t>
            </a:r>
            <a:endParaRPr lang="es-ES" sz="2400" dirty="0" smtClean="0"/>
          </a:p>
        </p:txBody>
      </p:sp>
      <p:sp>
        <p:nvSpPr>
          <p:cNvPr id="22" name="Text Box 6"/>
          <p:cNvSpPr txBox="1">
            <a:spLocks noChangeArrowheads="1"/>
          </p:cNvSpPr>
          <p:nvPr/>
        </p:nvSpPr>
        <p:spPr bwMode="auto">
          <a:xfrm>
            <a:off x="500034" y="2008614"/>
            <a:ext cx="5678606" cy="400110"/>
          </a:xfrm>
          <a:prstGeom prst="rect">
            <a:avLst/>
          </a:prstGeom>
          <a:noFill/>
          <a:ln w="9525">
            <a:noFill/>
            <a:miter lim="800000"/>
            <a:headEnd/>
            <a:tailEnd/>
          </a:ln>
        </p:spPr>
        <p:txBody>
          <a:bodyPr wrap="none">
            <a:spAutoFit/>
          </a:bodyPr>
          <a:lstStyle/>
          <a:p>
            <a:pPr>
              <a:buFont typeface="Wingdings" pitchFamily="2" charset="2"/>
              <a:buChar char="Ø"/>
            </a:pPr>
            <a:r>
              <a:rPr lang="es-ES_tradnl" sz="2000" dirty="0" smtClean="0"/>
              <a:t>  </a:t>
            </a:r>
            <a:r>
              <a:rPr lang="tr-TR" sz="2000" dirty="0" smtClean="0"/>
              <a:t>MET uygulamalarının tanımlanmasını kapsar.</a:t>
            </a:r>
            <a:endParaRPr lang="es-ES" sz="2000" dirty="0" smtClean="0"/>
          </a:p>
        </p:txBody>
      </p:sp>
      <p:sp>
        <p:nvSpPr>
          <p:cNvPr id="24" name="Text Box 6"/>
          <p:cNvSpPr txBox="1">
            <a:spLocks noChangeArrowheads="1"/>
          </p:cNvSpPr>
          <p:nvPr/>
        </p:nvSpPr>
        <p:spPr bwMode="auto">
          <a:xfrm>
            <a:off x="500034" y="2628780"/>
            <a:ext cx="8566769" cy="1015663"/>
          </a:xfrm>
          <a:prstGeom prst="rect">
            <a:avLst/>
          </a:prstGeom>
          <a:noFill/>
          <a:ln w="9525">
            <a:noFill/>
            <a:miter lim="800000"/>
            <a:headEnd/>
            <a:tailEnd/>
          </a:ln>
        </p:spPr>
        <p:txBody>
          <a:bodyPr wrap="none">
            <a:spAutoFit/>
          </a:bodyPr>
          <a:lstStyle/>
          <a:p>
            <a:pPr>
              <a:buFont typeface="Wingdings" pitchFamily="2" charset="2"/>
              <a:buChar char="Ø"/>
            </a:pPr>
            <a:r>
              <a:rPr lang="es-ES_tradnl" sz="2000" dirty="0" smtClean="0"/>
              <a:t>  </a:t>
            </a:r>
            <a:r>
              <a:rPr lang="tr-TR" sz="2000" dirty="0" smtClean="0"/>
              <a:t>Yeni MET’lerin uygulanması ve MET’lere karşılık gelen Sınır Değerlerin</a:t>
            </a:r>
          </a:p>
          <a:p>
            <a:r>
              <a:rPr lang="tr-TR" sz="2000" dirty="0" smtClean="0"/>
              <a:t>     karşılanması için planlanan eylemler ve son tarihleri içerir.</a:t>
            </a:r>
            <a:endParaRPr lang="es-ES_tradnl" sz="2000" dirty="0" smtClean="0"/>
          </a:p>
          <a:p>
            <a:r>
              <a:rPr lang="es-ES_tradnl" sz="2000" dirty="0" smtClean="0"/>
              <a:t>                                                                           </a:t>
            </a:r>
            <a:endParaRPr lang="es-ES" sz="2000" dirty="0" smtClean="0"/>
          </a:p>
        </p:txBody>
      </p:sp>
      <p:sp>
        <p:nvSpPr>
          <p:cNvPr id="21" name="Text Box 6"/>
          <p:cNvSpPr txBox="1">
            <a:spLocks noChangeArrowheads="1"/>
          </p:cNvSpPr>
          <p:nvPr/>
        </p:nvSpPr>
        <p:spPr bwMode="auto">
          <a:xfrm>
            <a:off x="500034" y="3314642"/>
            <a:ext cx="4775923" cy="400110"/>
          </a:xfrm>
          <a:prstGeom prst="rect">
            <a:avLst/>
          </a:prstGeom>
          <a:noFill/>
          <a:ln w="9525">
            <a:noFill/>
            <a:miter lim="800000"/>
            <a:headEnd/>
            <a:tailEnd/>
          </a:ln>
        </p:spPr>
        <p:txBody>
          <a:bodyPr wrap="none">
            <a:spAutoFit/>
          </a:bodyPr>
          <a:lstStyle/>
          <a:p>
            <a:pPr>
              <a:buFont typeface="Wingdings" pitchFamily="2" charset="2"/>
              <a:buChar char="Ø"/>
            </a:pPr>
            <a:r>
              <a:rPr lang="es-ES_tradnl" sz="2000" dirty="0" smtClean="0"/>
              <a:t>  </a:t>
            </a:r>
            <a:r>
              <a:rPr lang="tr-TR" sz="2000" dirty="0" smtClean="0"/>
              <a:t>Kontrol ve izleme önlemlerini  kapsar.</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i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ox(i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ox(in)">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30"/>
          <p:cNvSpPr>
            <a:spLocks noChangeArrowheads="1"/>
          </p:cNvSpPr>
          <p:nvPr/>
        </p:nvSpPr>
        <p:spPr bwMode="auto">
          <a:xfrm>
            <a:off x="141894" y="1071546"/>
            <a:ext cx="3715725"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en-GB" sz="2800" smtClean="0">
                <a:solidFill>
                  <a:schemeClr val="bg1"/>
                </a:solidFill>
                <a:latin typeface="Book Antiqua" pitchFamily="18" charset="0"/>
              </a:rPr>
              <a:t>Basic guide for industries</a:t>
            </a:r>
            <a:endParaRPr lang="en-GB" sz="2800">
              <a:solidFill>
                <a:schemeClr val="bg1"/>
              </a:solidFill>
              <a:latin typeface="Book Antiqua" pitchFamily="18" charset="0"/>
            </a:endParaRPr>
          </a:p>
        </p:txBody>
      </p:sp>
      <p:sp>
        <p:nvSpPr>
          <p:cNvPr id="12" name="Text Box 6"/>
          <p:cNvSpPr txBox="1">
            <a:spLocks noChangeArrowheads="1"/>
          </p:cNvSpPr>
          <p:nvPr/>
        </p:nvSpPr>
        <p:spPr bwMode="auto">
          <a:xfrm>
            <a:off x="142844" y="1142984"/>
            <a:ext cx="2784737" cy="461665"/>
          </a:xfrm>
          <a:prstGeom prst="rect">
            <a:avLst/>
          </a:prstGeom>
          <a:noFill/>
          <a:ln w="9525">
            <a:noFill/>
            <a:miter lim="800000"/>
            <a:headEnd/>
            <a:tailEnd/>
          </a:ln>
        </p:spPr>
        <p:txBody>
          <a:bodyPr wrap="none">
            <a:spAutoFit/>
          </a:bodyPr>
          <a:lstStyle/>
          <a:p>
            <a:r>
              <a:rPr lang="es-ES" sz="2400" dirty="0"/>
              <a:t>  </a:t>
            </a:r>
            <a:r>
              <a:rPr lang="es-ES_tradnl" sz="2400" dirty="0" smtClean="0"/>
              <a:t>III. </a:t>
            </a:r>
            <a:r>
              <a:rPr lang="tr-TR" sz="2400" dirty="0" smtClean="0"/>
              <a:t>Diğer belgeler</a:t>
            </a:r>
            <a:r>
              <a:rPr lang="es-ES_tradnl" sz="2400" dirty="0" smtClean="0"/>
              <a:t>:</a:t>
            </a:r>
            <a:endParaRPr lang="es-ES" sz="2400" dirty="0" smtClean="0"/>
          </a:p>
        </p:txBody>
      </p:sp>
      <p:sp>
        <p:nvSpPr>
          <p:cNvPr id="19" name="Text Box 6"/>
          <p:cNvSpPr txBox="1">
            <a:spLocks noChangeArrowheads="1"/>
          </p:cNvSpPr>
          <p:nvPr/>
        </p:nvSpPr>
        <p:spPr bwMode="auto">
          <a:xfrm>
            <a:off x="500034" y="5715016"/>
            <a:ext cx="7266733" cy="400110"/>
          </a:xfrm>
          <a:prstGeom prst="rect">
            <a:avLst/>
          </a:prstGeom>
          <a:noFill/>
          <a:ln w="9525">
            <a:noFill/>
            <a:miter lim="800000"/>
            <a:headEnd/>
            <a:tailEnd/>
          </a:ln>
        </p:spPr>
        <p:txBody>
          <a:bodyPr wrap="none">
            <a:spAutoFit/>
          </a:bodyPr>
          <a:lstStyle/>
          <a:p>
            <a:r>
              <a:rPr lang="es-ES_tradnl" sz="2000" dirty="0" smtClean="0"/>
              <a:t>8. </a:t>
            </a:r>
            <a:r>
              <a:rPr lang="tr-TR" sz="2000" dirty="0" smtClean="0"/>
              <a:t>Başvuru sırasında sunulan bilgilerin teknik olmayan bir özeti</a:t>
            </a:r>
            <a:endParaRPr lang="es-ES" sz="2000" dirty="0" smtClean="0"/>
          </a:p>
        </p:txBody>
      </p:sp>
      <p:sp>
        <p:nvSpPr>
          <p:cNvPr id="22" name="Text Box 6"/>
          <p:cNvSpPr txBox="1">
            <a:spLocks noChangeArrowheads="1"/>
          </p:cNvSpPr>
          <p:nvPr/>
        </p:nvSpPr>
        <p:spPr bwMode="auto">
          <a:xfrm>
            <a:off x="500034" y="1865738"/>
            <a:ext cx="5276188" cy="400110"/>
          </a:xfrm>
          <a:prstGeom prst="rect">
            <a:avLst/>
          </a:prstGeom>
          <a:noFill/>
          <a:ln w="9525">
            <a:noFill/>
            <a:miter lim="800000"/>
            <a:headEnd/>
            <a:tailEnd/>
          </a:ln>
        </p:spPr>
        <p:txBody>
          <a:bodyPr wrap="none">
            <a:spAutoFit/>
          </a:bodyPr>
          <a:lstStyle/>
          <a:p>
            <a:r>
              <a:rPr lang="es-ES" sz="2000" dirty="0" smtClean="0"/>
              <a:t>1. </a:t>
            </a:r>
            <a:r>
              <a:rPr lang="tr-TR" sz="2000" dirty="0" smtClean="0"/>
              <a:t>ÇED raporu</a:t>
            </a:r>
            <a:r>
              <a:rPr lang="es-ES_tradnl" sz="2000" dirty="0" smtClean="0"/>
              <a:t> (</a:t>
            </a:r>
            <a:r>
              <a:rPr lang="tr-TR" sz="2000" dirty="0" smtClean="0"/>
              <a:t>ÇED Yönetmeliği 11. Madde</a:t>
            </a:r>
            <a:r>
              <a:rPr lang="es-ES_tradnl" sz="2000" dirty="0" smtClean="0"/>
              <a:t>)</a:t>
            </a:r>
            <a:endParaRPr lang="es-ES" sz="2000" dirty="0" smtClean="0"/>
          </a:p>
        </p:txBody>
      </p:sp>
      <p:sp>
        <p:nvSpPr>
          <p:cNvPr id="24" name="Text Box 6"/>
          <p:cNvSpPr txBox="1">
            <a:spLocks noChangeArrowheads="1"/>
          </p:cNvSpPr>
          <p:nvPr/>
        </p:nvSpPr>
        <p:spPr bwMode="auto">
          <a:xfrm>
            <a:off x="500034" y="2385948"/>
            <a:ext cx="5428089" cy="400110"/>
          </a:xfrm>
          <a:prstGeom prst="rect">
            <a:avLst/>
          </a:prstGeom>
          <a:noFill/>
          <a:ln w="9525">
            <a:noFill/>
            <a:miter lim="800000"/>
            <a:headEnd/>
            <a:tailEnd/>
          </a:ln>
        </p:spPr>
        <p:txBody>
          <a:bodyPr wrap="none">
            <a:spAutoFit/>
          </a:bodyPr>
          <a:lstStyle/>
          <a:p>
            <a:r>
              <a:rPr lang="es-ES" sz="2000" dirty="0" smtClean="0"/>
              <a:t>2. </a:t>
            </a:r>
            <a:r>
              <a:rPr lang="tr-TR" sz="2000" dirty="0" smtClean="0"/>
              <a:t>Şehir planları ile uyumluluğu gösteren rapor</a:t>
            </a:r>
            <a:endParaRPr lang="es-ES" sz="2000" dirty="0" smtClean="0"/>
          </a:p>
        </p:txBody>
      </p:sp>
      <p:sp>
        <p:nvSpPr>
          <p:cNvPr id="21" name="Text Box 6"/>
          <p:cNvSpPr txBox="1">
            <a:spLocks noChangeArrowheads="1"/>
          </p:cNvSpPr>
          <p:nvPr/>
        </p:nvSpPr>
        <p:spPr bwMode="auto">
          <a:xfrm>
            <a:off x="500034" y="2928934"/>
            <a:ext cx="5181227" cy="400110"/>
          </a:xfrm>
          <a:prstGeom prst="rect">
            <a:avLst/>
          </a:prstGeom>
          <a:noFill/>
          <a:ln w="9525">
            <a:noFill/>
            <a:miter lim="800000"/>
            <a:headEnd/>
            <a:tailEnd/>
          </a:ln>
        </p:spPr>
        <p:txBody>
          <a:bodyPr wrap="none">
            <a:spAutoFit/>
          </a:bodyPr>
          <a:lstStyle/>
          <a:p>
            <a:r>
              <a:rPr lang="es-ES_tradnl" sz="2000" dirty="0" smtClean="0"/>
              <a:t>3. </a:t>
            </a:r>
            <a:r>
              <a:rPr lang="tr-TR" sz="2000" dirty="0" smtClean="0"/>
              <a:t>SEVESO mevzuatına göre sınıflandırılma</a:t>
            </a:r>
            <a:endParaRPr lang="es-ES" sz="2000" dirty="0" smtClean="0"/>
          </a:p>
        </p:txBody>
      </p:sp>
      <p:sp>
        <p:nvSpPr>
          <p:cNvPr id="25" name="Text Box 6"/>
          <p:cNvSpPr txBox="1">
            <a:spLocks noChangeArrowheads="1"/>
          </p:cNvSpPr>
          <p:nvPr/>
        </p:nvSpPr>
        <p:spPr bwMode="auto">
          <a:xfrm>
            <a:off x="500034" y="3500438"/>
            <a:ext cx="3007811" cy="400110"/>
          </a:xfrm>
          <a:prstGeom prst="rect">
            <a:avLst/>
          </a:prstGeom>
          <a:noFill/>
          <a:ln w="9525">
            <a:noFill/>
            <a:miter lim="800000"/>
            <a:headEnd/>
            <a:tailEnd/>
          </a:ln>
        </p:spPr>
        <p:txBody>
          <a:bodyPr wrap="none">
            <a:spAutoFit/>
          </a:bodyPr>
          <a:lstStyle/>
          <a:p>
            <a:r>
              <a:rPr lang="es-ES_tradnl" sz="2000" dirty="0" smtClean="0"/>
              <a:t>4. </a:t>
            </a:r>
            <a:r>
              <a:rPr lang="tr-TR" sz="2000" dirty="0" smtClean="0"/>
              <a:t>Gizlilik içeren bilgiler. </a:t>
            </a:r>
            <a:endParaRPr lang="es-ES" sz="2000" dirty="0" smtClean="0"/>
          </a:p>
        </p:txBody>
      </p:sp>
      <p:sp>
        <p:nvSpPr>
          <p:cNvPr id="26" name="Text Box 6"/>
          <p:cNvSpPr txBox="1">
            <a:spLocks noChangeArrowheads="1"/>
          </p:cNvSpPr>
          <p:nvPr/>
        </p:nvSpPr>
        <p:spPr bwMode="auto">
          <a:xfrm>
            <a:off x="500034" y="4071942"/>
            <a:ext cx="4684296" cy="400110"/>
          </a:xfrm>
          <a:prstGeom prst="rect">
            <a:avLst/>
          </a:prstGeom>
          <a:noFill/>
          <a:ln w="9525">
            <a:noFill/>
            <a:miter lim="800000"/>
            <a:headEnd/>
            <a:tailEnd/>
          </a:ln>
        </p:spPr>
        <p:txBody>
          <a:bodyPr wrap="none">
            <a:spAutoFit/>
          </a:bodyPr>
          <a:lstStyle/>
          <a:p>
            <a:r>
              <a:rPr lang="es-ES_tradnl" sz="2000" dirty="0" smtClean="0"/>
              <a:t>5. </a:t>
            </a:r>
            <a:r>
              <a:rPr lang="tr-TR" sz="2000" dirty="0" smtClean="0"/>
              <a:t>Çevre sigortası mevzuatına uygunluk</a:t>
            </a:r>
            <a:endParaRPr lang="es-ES" sz="2000" dirty="0" smtClean="0"/>
          </a:p>
        </p:txBody>
      </p:sp>
      <p:sp>
        <p:nvSpPr>
          <p:cNvPr id="23" name="Text Box 6"/>
          <p:cNvSpPr txBox="1">
            <a:spLocks noChangeArrowheads="1"/>
          </p:cNvSpPr>
          <p:nvPr/>
        </p:nvSpPr>
        <p:spPr bwMode="auto">
          <a:xfrm>
            <a:off x="500034" y="4616292"/>
            <a:ext cx="4528804" cy="400110"/>
          </a:xfrm>
          <a:prstGeom prst="rect">
            <a:avLst/>
          </a:prstGeom>
          <a:noFill/>
          <a:ln w="9525">
            <a:noFill/>
            <a:miter lim="800000"/>
            <a:headEnd/>
            <a:tailEnd/>
          </a:ln>
        </p:spPr>
        <p:txBody>
          <a:bodyPr wrap="none">
            <a:spAutoFit/>
          </a:bodyPr>
          <a:lstStyle/>
          <a:p>
            <a:r>
              <a:rPr lang="es-ES_tradnl" sz="2000" dirty="0" smtClean="0"/>
              <a:t>6. </a:t>
            </a:r>
            <a:r>
              <a:rPr lang="tr-TR" sz="2000" dirty="0" smtClean="0"/>
              <a:t>Diğer çevresel mevzuata uygunluk. </a:t>
            </a:r>
            <a:endParaRPr lang="es-ES" sz="2000" dirty="0" smtClean="0"/>
          </a:p>
        </p:txBody>
      </p:sp>
      <p:sp>
        <p:nvSpPr>
          <p:cNvPr id="33" name="Text Box 6"/>
          <p:cNvSpPr txBox="1">
            <a:spLocks noChangeArrowheads="1"/>
          </p:cNvSpPr>
          <p:nvPr/>
        </p:nvSpPr>
        <p:spPr bwMode="auto">
          <a:xfrm>
            <a:off x="500034" y="5172030"/>
            <a:ext cx="8134599" cy="400110"/>
          </a:xfrm>
          <a:prstGeom prst="rect">
            <a:avLst/>
          </a:prstGeom>
          <a:noFill/>
          <a:ln w="9525">
            <a:noFill/>
            <a:miter lim="800000"/>
            <a:headEnd/>
            <a:tailEnd/>
          </a:ln>
        </p:spPr>
        <p:txBody>
          <a:bodyPr wrap="none">
            <a:spAutoFit/>
          </a:bodyPr>
          <a:lstStyle/>
          <a:p>
            <a:r>
              <a:rPr lang="es-ES_tradnl" sz="2000" dirty="0" smtClean="0"/>
              <a:t>7. </a:t>
            </a:r>
            <a:r>
              <a:rPr lang="tr-TR" sz="2000" dirty="0" smtClean="0"/>
              <a:t>Toprak ve yeraltı sularının durumunu gösterir mevcut durum raporu</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i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ox(i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ox(in)">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ox(in)">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ox(in)">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ox(in)">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ox(in)">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ox(in)">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4" grpId="0"/>
      <p:bldP spid="21" grpId="0"/>
      <p:bldP spid="25" grpId="0"/>
      <p:bldP spid="26" grpId="0"/>
      <p:bldP spid="23"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en-GB" sz="2800" smtClean="0">
                <a:solidFill>
                  <a:schemeClr val="bg1"/>
                </a:solidFill>
                <a:latin typeface="Book Antiqua" pitchFamily="18" charset="0"/>
              </a:rPr>
              <a:t>Basic guide for industries</a:t>
            </a:r>
            <a:endParaRPr lang="en-GB" sz="2800">
              <a:solidFill>
                <a:schemeClr val="bg1"/>
              </a:solidFill>
              <a:latin typeface="Book Antiqua" pitchFamily="18" charset="0"/>
            </a:endParaRPr>
          </a:p>
        </p:txBody>
      </p:sp>
      <p:sp>
        <p:nvSpPr>
          <p:cNvPr id="12" name="Text Box 6"/>
          <p:cNvSpPr txBox="1">
            <a:spLocks noChangeArrowheads="1"/>
          </p:cNvSpPr>
          <p:nvPr/>
        </p:nvSpPr>
        <p:spPr bwMode="auto">
          <a:xfrm>
            <a:off x="142844" y="3824591"/>
            <a:ext cx="4810932"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İzin prosedürünün anlatılması. </a:t>
            </a:r>
            <a:endParaRPr lang="es-ES" sz="2400" dirty="0" smtClean="0"/>
          </a:p>
        </p:txBody>
      </p:sp>
      <p:sp>
        <p:nvSpPr>
          <p:cNvPr id="22" name="Text Box 6"/>
          <p:cNvSpPr txBox="1">
            <a:spLocks noChangeArrowheads="1"/>
          </p:cNvSpPr>
          <p:nvPr/>
        </p:nvSpPr>
        <p:spPr bwMode="auto">
          <a:xfrm>
            <a:off x="500034" y="1714488"/>
            <a:ext cx="5912196" cy="400110"/>
          </a:xfrm>
          <a:prstGeom prst="rect">
            <a:avLst/>
          </a:prstGeom>
          <a:noFill/>
          <a:ln w="9525">
            <a:noFill/>
            <a:miter lim="800000"/>
            <a:headEnd/>
            <a:tailEnd/>
          </a:ln>
        </p:spPr>
        <p:txBody>
          <a:bodyPr wrap="none">
            <a:spAutoFit/>
          </a:bodyPr>
          <a:lstStyle/>
          <a:p>
            <a:r>
              <a:rPr lang="es-ES" sz="2000" dirty="0" smtClean="0"/>
              <a:t>1. </a:t>
            </a:r>
            <a:r>
              <a:rPr lang="tr-TR" sz="2000" dirty="0" smtClean="0"/>
              <a:t>İznin geçerlik süresi</a:t>
            </a:r>
            <a:r>
              <a:rPr lang="es-ES_tradnl" sz="2000" dirty="0" smtClean="0"/>
              <a:t> (</a:t>
            </a:r>
            <a:r>
              <a:rPr lang="tr-TR" sz="2000" dirty="0" smtClean="0"/>
              <a:t>Yönetmeliğin 28. maddesi</a:t>
            </a:r>
            <a:r>
              <a:rPr lang="es-ES_tradnl" sz="2000" dirty="0" smtClean="0"/>
              <a:t>)</a:t>
            </a:r>
            <a:endParaRPr lang="es-ES" sz="2000" dirty="0" smtClean="0"/>
          </a:p>
        </p:txBody>
      </p:sp>
      <p:sp>
        <p:nvSpPr>
          <p:cNvPr id="24" name="Text Box 6"/>
          <p:cNvSpPr txBox="1">
            <a:spLocks noChangeArrowheads="1"/>
          </p:cNvSpPr>
          <p:nvPr/>
        </p:nvSpPr>
        <p:spPr bwMode="auto">
          <a:xfrm>
            <a:off x="500034" y="2334654"/>
            <a:ext cx="5854488" cy="400110"/>
          </a:xfrm>
          <a:prstGeom prst="rect">
            <a:avLst/>
          </a:prstGeom>
          <a:noFill/>
          <a:ln w="9525">
            <a:noFill/>
            <a:miter lim="800000"/>
            <a:headEnd/>
            <a:tailEnd/>
          </a:ln>
        </p:spPr>
        <p:txBody>
          <a:bodyPr wrap="none">
            <a:spAutoFit/>
          </a:bodyPr>
          <a:lstStyle/>
          <a:p>
            <a:r>
              <a:rPr lang="es-ES" sz="2000" dirty="0" smtClean="0"/>
              <a:t>2. </a:t>
            </a:r>
            <a:r>
              <a:rPr lang="tr-TR" sz="2000" dirty="0" smtClean="0"/>
              <a:t>“Önemli değişiklik” kavramını belirleyen kriterler</a:t>
            </a:r>
            <a:endParaRPr lang="es-ES" sz="2000" dirty="0" smtClean="0"/>
          </a:p>
        </p:txBody>
      </p:sp>
      <p:sp>
        <p:nvSpPr>
          <p:cNvPr id="21" name="Text Box 6"/>
          <p:cNvSpPr txBox="1">
            <a:spLocks noChangeArrowheads="1"/>
          </p:cNvSpPr>
          <p:nvPr/>
        </p:nvSpPr>
        <p:spPr bwMode="auto">
          <a:xfrm>
            <a:off x="1213034" y="2877640"/>
            <a:ext cx="7271542" cy="707886"/>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a:t>
            </a:r>
            <a:r>
              <a:rPr lang="tr-TR" sz="2000" dirty="0" smtClean="0"/>
              <a:t>Önemli olmayan değişikliklerin üst üste eklenmesi önemli bir</a:t>
            </a:r>
          </a:p>
          <a:p>
            <a:r>
              <a:rPr lang="tr-TR" sz="2000" dirty="0" smtClean="0"/>
              <a:t>   değişikliğe götürebilir</a:t>
            </a:r>
            <a:endParaRPr lang="es-ES" sz="2000" dirty="0" smtClean="0"/>
          </a:p>
        </p:txBody>
      </p:sp>
      <p:sp>
        <p:nvSpPr>
          <p:cNvPr id="27" name="Text Box 6"/>
          <p:cNvSpPr txBox="1">
            <a:spLocks noChangeArrowheads="1"/>
          </p:cNvSpPr>
          <p:nvPr/>
        </p:nvSpPr>
        <p:spPr bwMode="auto">
          <a:xfrm>
            <a:off x="142844" y="1142984"/>
            <a:ext cx="8015336"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İzin koşullarının gözden geçirilmesi ve güncellenmesi:</a:t>
            </a:r>
            <a:endParaRPr lang="es-E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ox(i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ox(i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ox(i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ox(in)">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4" grpId="0"/>
      <p:bldP spid="21"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2405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235146"/>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Endüstrilere yönelik </a:t>
            </a:r>
          </a:p>
          <a:p>
            <a:pPr algn="ctr">
              <a:lnSpc>
                <a:spcPts val="2800"/>
              </a:lnSpc>
            </a:pPr>
            <a:r>
              <a:rPr lang="tr-TR" sz="2800" dirty="0" smtClean="0">
                <a:solidFill>
                  <a:schemeClr val="bg1"/>
                </a:solidFill>
                <a:latin typeface="Book Antiqua" pitchFamily="18" charset="0"/>
              </a:rPr>
              <a:t>temel kılavuz</a:t>
            </a:r>
            <a:endParaRPr lang="en-GB" sz="2800" dirty="0" smtClean="0">
              <a:solidFill>
                <a:schemeClr val="bg1"/>
              </a:solidFill>
              <a:latin typeface="Book Antiqua" pitchFamily="18" charset="0"/>
            </a:endParaRPr>
          </a:p>
          <a:p>
            <a:pPr algn="ctr">
              <a:lnSpc>
                <a:spcPts val="2800"/>
              </a:lnSpc>
            </a:pPr>
            <a:endParaRPr lang="en-GB" sz="2800" dirty="0">
              <a:solidFill>
                <a:schemeClr val="bg1"/>
              </a:solidFill>
              <a:latin typeface="Book Antiqua" pitchFamily="18" charset="0"/>
            </a:endParaRPr>
          </a:p>
        </p:txBody>
      </p:sp>
      <p:sp>
        <p:nvSpPr>
          <p:cNvPr id="12" name="Text Box 6"/>
          <p:cNvSpPr txBox="1">
            <a:spLocks noChangeArrowheads="1"/>
          </p:cNvSpPr>
          <p:nvPr/>
        </p:nvSpPr>
        <p:spPr bwMode="auto">
          <a:xfrm>
            <a:off x="142844" y="1004535"/>
            <a:ext cx="7893508" cy="1569660"/>
          </a:xfrm>
          <a:prstGeom prst="rect">
            <a:avLst/>
          </a:prstGeom>
          <a:noFill/>
          <a:ln w="9525">
            <a:noFill/>
            <a:miter lim="800000"/>
            <a:headEnd/>
            <a:tailEnd/>
          </a:ln>
        </p:spPr>
        <p:txBody>
          <a:bodyPr wrap="none">
            <a:spAutoFit/>
          </a:bodyPr>
          <a:lstStyle/>
          <a:p>
            <a:pPr>
              <a:buFont typeface="Wingdings" pitchFamily="2" charset="2"/>
              <a:buChar char="Ø"/>
            </a:pPr>
            <a:r>
              <a:rPr lang="es-ES_tradnl" sz="2400" dirty="0" smtClean="0"/>
              <a:t>  </a:t>
            </a:r>
            <a:r>
              <a:rPr lang="tr-TR" sz="2400" dirty="0" smtClean="0"/>
              <a:t>Entegre Çevre İzni Yönetmeliğindeki bazı kavramların</a:t>
            </a:r>
          </a:p>
          <a:p>
            <a:r>
              <a:rPr lang="tr-TR" sz="2400" dirty="0" smtClean="0"/>
              <a:t>     açıklanması:</a:t>
            </a:r>
          </a:p>
          <a:p>
            <a:endParaRPr lang="tr-TR" sz="2400" dirty="0" smtClean="0"/>
          </a:p>
          <a:p>
            <a:endParaRPr lang="es-ES" sz="2400" dirty="0" smtClean="0"/>
          </a:p>
        </p:txBody>
      </p:sp>
      <p:sp>
        <p:nvSpPr>
          <p:cNvPr id="22" name="Text Box 6"/>
          <p:cNvSpPr txBox="1">
            <a:spLocks noChangeArrowheads="1"/>
          </p:cNvSpPr>
          <p:nvPr/>
        </p:nvSpPr>
        <p:spPr bwMode="auto">
          <a:xfrm>
            <a:off x="500034" y="1865738"/>
            <a:ext cx="5069016" cy="400110"/>
          </a:xfrm>
          <a:prstGeom prst="rect">
            <a:avLst/>
          </a:prstGeom>
          <a:noFill/>
          <a:ln w="9525">
            <a:noFill/>
            <a:miter lim="800000"/>
            <a:headEnd/>
            <a:tailEnd/>
          </a:ln>
        </p:spPr>
        <p:txBody>
          <a:bodyPr wrap="none">
            <a:spAutoFit/>
          </a:bodyPr>
          <a:lstStyle/>
          <a:p>
            <a:r>
              <a:rPr lang="es-ES" sz="2000" dirty="0" smtClean="0"/>
              <a:t>1. </a:t>
            </a:r>
            <a:r>
              <a:rPr lang="tr-TR" sz="2000" dirty="0" smtClean="0"/>
              <a:t>Eşdeğer parametreler ve teknik ölçümler</a:t>
            </a:r>
            <a:endParaRPr lang="es-ES" sz="2000" dirty="0" smtClean="0"/>
          </a:p>
        </p:txBody>
      </p:sp>
      <p:sp>
        <p:nvSpPr>
          <p:cNvPr id="24" name="Text Box 6"/>
          <p:cNvSpPr txBox="1">
            <a:spLocks noChangeArrowheads="1"/>
          </p:cNvSpPr>
          <p:nvPr/>
        </p:nvSpPr>
        <p:spPr bwMode="auto">
          <a:xfrm>
            <a:off x="500034" y="2385948"/>
            <a:ext cx="3233578" cy="400110"/>
          </a:xfrm>
          <a:prstGeom prst="rect">
            <a:avLst/>
          </a:prstGeom>
          <a:noFill/>
          <a:ln w="9525">
            <a:noFill/>
            <a:miter lim="800000"/>
            <a:headEnd/>
            <a:tailEnd/>
          </a:ln>
        </p:spPr>
        <p:txBody>
          <a:bodyPr wrap="none">
            <a:spAutoFit/>
          </a:bodyPr>
          <a:lstStyle/>
          <a:p>
            <a:r>
              <a:rPr lang="es-ES" sz="2000" dirty="0" smtClean="0"/>
              <a:t>2. </a:t>
            </a:r>
            <a:r>
              <a:rPr lang="es-ES_tradnl" sz="2000" dirty="0" smtClean="0"/>
              <a:t>Gene</a:t>
            </a:r>
            <a:r>
              <a:rPr lang="tr-TR" sz="2000" dirty="0" smtClean="0"/>
              <a:t>l Bağlayıcı Kurallar</a:t>
            </a:r>
            <a:endParaRPr lang="es-ES" sz="2000" dirty="0" smtClean="0"/>
          </a:p>
        </p:txBody>
      </p:sp>
      <p:sp>
        <p:nvSpPr>
          <p:cNvPr id="21" name="Text Box 6"/>
          <p:cNvSpPr txBox="1">
            <a:spLocks noChangeArrowheads="1"/>
          </p:cNvSpPr>
          <p:nvPr/>
        </p:nvSpPr>
        <p:spPr bwMode="auto">
          <a:xfrm>
            <a:off x="500034" y="2928934"/>
            <a:ext cx="3589444" cy="400110"/>
          </a:xfrm>
          <a:prstGeom prst="rect">
            <a:avLst/>
          </a:prstGeom>
          <a:noFill/>
          <a:ln w="9525">
            <a:noFill/>
            <a:miter lim="800000"/>
            <a:headEnd/>
            <a:tailEnd/>
          </a:ln>
        </p:spPr>
        <p:txBody>
          <a:bodyPr wrap="none">
            <a:spAutoFit/>
          </a:bodyPr>
          <a:lstStyle/>
          <a:p>
            <a:r>
              <a:rPr lang="es-ES_tradnl" sz="2000" dirty="0" smtClean="0"/>
              <a:t>3. </a:t>
            </a:r>
            <a:r>
              <a:rPr lang="tr-TR" sz="2000" dirty="0" smtClean="0"/>
              <a:t>Çevresel Kalite Standartları</a:t>
            </a:r>
            <a:endParaRPr lang="es-ES" sz="2000" dirty="0" smtClean="0"/>
          </a:p>
        </p:txBody>
      </p:sp>
      <p:sp>
        <p:nvSpPr>
          <p:cNvPr id="25" name="Text Box 6"/>
          <p:cNvSpPr txBox="1">
            <a:spLocks noChangeArrowheads="1"/>
          </p:cNvSpPr>
          <p:nvPr/>
        </p:nvSpPr>
        <p:spPr bwMode="auto">
          <a:xfrm>
            <a:off x="500034" y="3500438"/>
            <a:ext cx="2392001" cy="400110"/>
          </a:xfrm>
          <a:prstGeom prst="rect">
            <a:avLst/>
          </a:prstGeom>
          <a:noFill/>
          <a:ln w="9525">
            <a:noFill/>
            <a:miter lim="800000"/>
            <a:headEnd/>
            <a:tailEnd/>
          </a:ln>
        </p:spPr>
        <p:txBody>
          <a:bodyPr wrap="none">
            <a:spAutoFit/>
          </a:bodyPr>
          <a:lstStyle/>
          <a:p>
            <a:r>
              <a:rPr lang="es-ES_tradnl" sz="2000" dirty="0" smtClean="0"/>
              <a:t>4. </a:t>
            </a:r>
            <a:r>
              <a:rPr lang="tr-TR" sz="2000" dirty="0" smtClean="0"/>
              <a:t>Mülkiyet konuları</a:t>
            </a:r>
            <a:endParaRPr lang="es-ES" sz="2000" dirty="0" smtClean="0"/>
          </a:p>
        </p:txBody>
      </p:sp>
      <p:sp>
        <p:nvSpPr>
          <p:cNvPr id="26" name="Text Box 6"/>
          <p:cNvSpPr txBox="1">
            <a:spLocks noChangeArrowheads="1"/>
          </p:cNvSpPr>
          <p:nvPr/>
        </p:nvSpPr>
        <p:spPr bwMode="auto">
          <a:xfrm>
            <a:off x="500034" y="4071942"/>
            <a:ext cx="5875326" cy="400110"/>
          </a:xfrm>
          <a:prstGeom prst="rect">
            <a:avLst/>
          </a:prstGeom>
          <a:noFill/>
          <a:ln w="9525">
            <a:noFill/>
            <a:miter lim="800000"/>
            <a:headEnd/>
            <a:tailEnd/>
          </a:ln>
        </p:spPr>
        <p:txBody>
          <a:bodyPr wrap="none">
            <a:spAutoFit/>
          </a:bodyPr>
          <a:lstStyle/>
          <a:p>
            <a:r>
              <a:rPr lang="es-ES_tradnl" sz="2000" dirty="0" smtClean="0"/>
              <a:t>5. </a:t>
            </a:r>
            <a:r>
              <a:rPr lang="tr-TR" sz="2000" dirty="0" smtClean="0"/>
              <a:t>ELD’lerin modifiye edilmesi konusunda esneklik</a:t>
            </a:r>
            <a:endParaRPr lang="es-ES" sz="2000" dirty="0" smtClean="0"/>
          </a:p>
        </p:txBody>
      </p:sp>
      <p:sp>
        <p:nvSpPr>
          <p:cNvPr id="23" name="Text Box 6"/>
          <p:cNvSpPr txBox="1">
            <a:spLocks noChangeArrowheads="1"/>
          </p:cNvSpPr>
          <p:nvPr/>
        </p:nvSpPr>
        <p:spPr bwMode="auto">
          <a:xfrm>
            <a:off x="500034" y="4616292"/>
            <a:ext cx="6285695" cy="400110"/>
          </a:xfrm>
          <a:prstGeom prst="rect">
            <a:avLst/>
          </a:prstGeom>
          <a:noFill/>
          <a:ln w="9525">
            <a:noFill/>
            <a:miter lim="800000"/>
            <a:headEnd/>
            <a:tailEnd/>
          </a:ln>
        </p:spPr>
        <p:txBody>
          <a:bodyPr wrap="none">
            <a:spAutoFit/>
          </a:bodyPr>
          <a:lstStyle/>
          <a:p>
            <a:r>
              <a:rPr lang="es-ES_tradnl" sz="2000" dirty="0" smtClean="0"/>
              <a:t>6. </a:t>
            </a:r>
            <a:r>
              <a:rPr lang="tr-TR" sz="2000" dirty="0" smtClean="0"/>
              <a:t>Çevresel etkilerin bir bütün olarak değerlendirilmesi</a:t>
            </a:r>
            <a:endParaRPr lang="es-ES" sz="2000" dirty="0" smtClean="0"/>
          </a:p>
        </p:txBody>
      </p:sp>
      <p:sp>
        <p:nvSpPr>
          <p:cNvPr id="33" name="Text Box 6"/>
          <p:cNvSpPr txBox="1">
            <a:spLocks noChangeArrowheads="1"/>
          </p:cNvSpPr>
          <p:nvPr/>
        </p:nvSpPr>
        <p:spPr bwMode="auto">
          <a:xfrm>
            <a:off x="500034" y="5172030"/>
            <a:ext cx="2863284" cy="400110"/>
          </a:xfrm>
          <a:prstGeom prst="rect">
            <a:avLst/>
          </a:prstGeom>
          <a:noFill/>
          <a:ln w="9525">
            <a:noFill/>
            <a:miter lim="800000"/>
            <a:headEnd/>
            <a:tailEnd/>
          </a:ln>
        </p:spPr>
        <p:txBody>
          <a:bodyPr wrap="none">
            <a:spAutoFit/>
          </a:bodyPr>
          <a:lstStyle/>
          <a:p>
            <a:r>
              <a:rPr lang="es-ES_tradnl" sz="2000" dirty="0" smtClean="0"/>
              <a:t>7. </a:t>
            </a:r>
            <a:r>
              <a:rPr lang="tr-TR" sz="2000" dirty="0" smtClean="0"/>
              <a:t>Ek II’deki “Bileşikler”</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ox(i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ox(i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ox(in)">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ox(in)">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ox(in)">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ox(in)">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box(in)">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4" grpId="0"/>
      <p:bldP spid="21" grpId="0"/>
      <p:bldP spid="25" grpId="0"/>
      <p:bldP spid="26" grpId="0"/>
      <p:bldP spid="23" grpId="0"/>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188640"/>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Endüstrilere yönelik </a:t>
            </a:r>
          </a:p>
          <a:p>
            <a:pPr algn="ctr">
              <a:lnSpc>
                <a:spcPts val="2800"/>
              </a:lnSpc>
            </a:pPr>
            <a:r>
              <a:rPr lang="tr-TR" sz="2800" dirty="0" smtClean="0">
                <a:solidFill>
                  <a:schemeClr val="bg1"/>
                </a:solidFill>
                <a:latin typeface="Book Antiqua" pitchFamily="18" charset="0"/>
              </a:rPr>
              <a:t>temel kılavuz</a:t>
            </a:r>
            <a:endParaRPr lang="en-GB" sz="2800" dirty="0" smtClean="0">
              <a:solidFill>
                <a:schemeClr val="bg1"/>
              </a:solidFill>
              <a:latin typeface="Book Antiqua" pitchFamily="18" charset="0"/>
            </a:endParaRPr>
          </a:p>
          <a:p>
            <a:pPr algn="ctr">
              <a:lnSpc>
                <a:spcPts val="2800"/>
              </a:lnSpc>
            </a:pPr>
            <a:endParaRPr lang="en-GB" sz="2800" dirty="0">
              <a:solidFill>
                <a:schemeClr val="bg1"/>
              </a:solidFill>
              <a:latin typeface="Book Antiqua" pitchFamily="18" charset="0"/>
            </a:endParaRPr>
          </a:p>
        </p:txBody>
      </p:sp>
      <p:sp>
        <p:nvSpPr>
          <p:cNvPr id="12" name="Text Box 6"/>
          <p:cNvSpPr txBox="1">
            <a:spLocks noChangeArrowheads="1"/>
          </p:cNvSpPr>
          <p:nvPr/>
        </p:nvSpPr>
        <p:spPr bwMode="auto">
          <a:xfrm>
            <a:off x="295829" y="2252955"/>
            <a:ext cx="7546297" cy="830997"/>
          </a:xfrm>
          <a:prstGeom prst="rect">
            <a:avLst/>
          </a:prstGeom>
          <a:noFill/>
          <a:ln w="9525">
            <a:noFill/>
            <a:miter lim="800000"/>
            <a:headEnd/>
            <a:tailEnd/>
          </a:ln>
        </p:spPr>
        <p:txBody>
          <a:bodyPr wrap="none">
            <a:spAutoFit/>
          </a:bodyPr>
          <a:lstStyle/>
          <a:p>
            <a:pPr>
              <a:buFont typeface="Wingdings" pitchFamily="2" charset="2"/>
              <a:buChar char="Ø"/>
            </a:pPr>
            <a:r>
              <a:rPr lang="es-ES_tradnl" sz="2400" dirty="0" smtClean="0"/>
              <a:t>  </a:t>
            </a:r>
            <a:r>
              <a:rPr lang="tr-TR" sz="2400" dirty="0" smtClean="0"/>
              <a:t>Ek</a:t>
            </a:r>
            <a:r>
              <a:rPr lang="es-ES_tradnl" sz="2400" dirty="0" smtClean="0"/>
              <a:t> II: </a:t>
            </a:r>
            <a:r>
              <a:rPr lang="tr-TR" sz="2400" dirty="0" smtClean="0"/>
              <a:t>Yönetmelik kapsamına giren tesisler: sorular, </a:t>
            </a:r>
          </a:p>
          <a:p>
            <a:r>
              <a:rPr lang="tr-TR" sz="2400" dirty="0" smtClean="0"/>
              <a:t>     anlaşılmayan noktalar? </a:t>
            </a:r>
            <a:endParaRPr lang="es-ES" sz="2400" dirty="0" smtClean="0"/>
          </a:p>
        </p:txBody>
      </p:sp>
      <p:sp>
        <p:nvSpPr>
          <p:cNvPr id="17" name="Text Box 6"/>
          <p:cNvSpPr txBox="1">
            <a:spLocks noChangeArrowheads="1"/>
          </p:cNvSpPr>
          <p:nvPr/>
        </p:nvSpPr>
        <p:spPr bwMode="auto">
          <a:xfrm>
            <a:off x="295829" y="1467137"/>
            <a:ext cx="2839239" cy="461665"/>
          </a:xfrm>
          <a:prstGeom prst="rect">
            <a:avLst/>
          </a:prstGeom>
          <a:noFill/>
          <a:ln w="9525">
            <a:noFill/>
            <a:miter lim="800000"/>
            <a:headEnd/>
            <a:tailEnd/>
          </a:ln>
        </p:spPr>
        <p:txBody>
          <a:bodyPr wrap="none">
            <a:spAutoFit/>
          </a:bodyPr>
          <a:lstStyle/>
          <a:p>
            <a:pPr>
              <a:buFont typeface="Wingdings" pitchFamily="2" charset="2"/>
              <a:buChar char="Ø"/>
            </a:pPr>
            <a:r>
              <a:rPr lang="es-ES_tradnl" sz="2400" dirty="0" smtClean="0"/>
              <a:t>  </a:t>
            </a:r>
            <a:r>
              <a:rPr lang="tr-TR" sz="2400" dirty="0" smtClean="0"/>
              <a:t>Ek</a:t>
            </a:r>
            <a:r>
              <a:rPr lang="es-ES_tradnl" sz="2400" dirty="0" smtClean="0"/>
              <a:t> I: </a:t>
            </a:r>
            <a:r>
              <a:rPr lang="tr-TR" sz="2400" dirty="0" smtClean="0"/>
              <a:t>İznin yapısı</a:t>
            </a:r>
            <a:endParaRPr lang="es-E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ox(i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204640"/>
            <a:ext cx="5072081" cy="818557"/>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ÇŞB personeline yönelik </a:t>
            </a:r>
          </a:p>
          <a:p>
            <a:pPr algn="ctr">
              <a:lnSpc>
                <a:spcPts val="2800"/>
              </a:lnSpc>
            </a:pPr>
            <a:r>
              <a:rPr lang="tr-TR" sz="2800" dirty="0" smtClean="0">
                <a:solidFill>
                  <a:schemeClr val="bg1"/>
                </a:solidFill>
                <a:latin typeface="Book Antiqua" pitchFamily="18" charset="0"/>
              </a:rPr>
              <a:t>temel kılavuz </a:t>
            </a:r>
            <a:endParaRPr lang="en-GB" sz="2800" dirty="0">
              <a:solidFill>
                <a:schemeClr val="bg1"/>
              </a:solidFill>
              <a:latin typeface="Book Antiqua" pitchFamily="18" charset="0"/>
            </a:endParaRPr>
          </a:p>
        </p:txBody>
      </p:sp>
      <p:sp>
        <p:nvSpPr>
          <p:cNvPr id="10" name="Text Box 6"/>
          <p:cNvSpPr txBox="1">
            <a:spLocks noChangeArrowheads="1"/>
          </p:cNvSpPr>
          <p:nvPr/>
        </p:nvSpPr>
        <p:spPr bwMode="auto">
          <a:xfrm>
            <a:off x="642910" y="3319161"/>
            <a:ext cx="4830168" cy="400110"/>
          </a:xfrm>
          <a:prstGeom prst="rect">
            <a:avLst/>
          </a:prstGeom>
          <a:noFill/>
          <a:ln w="9525">
            <a:noFill/>
            <a:miter lim="800000"/>
            <a:headEnd/>
            <a:tailEnd/>
          </a:ln>
        </p:spPr>
        <p:txBody>
          <a:bodyPr wrap="none">
            <a:spAutoFit/>
          </a:bodyPr>
          <a:lstStyle/>
          <a:p>
            <a:pPr>
              <a:buFont typeface="Wingdings" pitchFamily="2" charset="2"/>
              <a:buChar char="§"/>
            </a:pPr>
            <a:r>
              <a:rPr lang="es-ES" sz="2000" dirty="0"/>
              <a:t>  </a:t>
            </a:r>
            <a:r>
              <a:rPr lang="tr-TR" sz="2000" dirty="0" smtClean="0"/>
              <a:t>Ek II yerine, bu içerik için kontrol listesi</a:t>
            </a:r>
            <a:endParaRPr lang="es-ES" sz="2000" dirty="0" smtClean="0"/>
          </a:p>
        </p:txBody>
      </p:sp>
      <p:sp>
        <p:nvSpPr>
          <p:cNvPr id="13" name="Text Box 6"/>
          <p:cNvSpPr txBox="1">
            <a:spLocks noChangeArrowheads="1"/>
          </p:cNvSpPr>
          <p:nvPr/>
        </p:nvSpPr>
        <p:spPr bwMode="auto">
          <a:xfrm>
            <a:off x="142844" y="1285860"/>
            <a:ext cx="7877478" cy="461665"/>
          </a:xfrm>
          <a:prstGeom prst="rect">
            <a:avLst/>
          </a:prstGeom>
          <a:noFill/>
          <a:ln w="9525">
            <a:noFill/>
            <a:miter lim="800000"/>
            <a:headEnd/>
            <a:tailEnd/>
          </a:ln>
        </p:spPr>
        <p:txBody>
          <a:bodyPr wrap="none">
            <a:spAutoFit/>
          </a:bodyPr>
          <a:lstStyle/>
          <a:p>
            <a:pPr>
              <a:buFont typeface="Wingdings" pitchFamily="2" charset="2"/>
              <a:buChar char="Ø"/>
            </a:pPr>
            <a:r>
              <a:rPr lang="tr-TR" sz="2400" dirty="0" smtClean="0"/>
              <a:t> Sanayiciler için hazırlanan kılavuzla ortaklıklar mevcut</a:t>
            </a:r>
            <a:endParaRPr lang="es-ES" sz="2400" dirty="0" smtClean="0"/>
          </a:p>
        </p:txBody>
      </p:sp>
      <p:sp>
        <p:nvSpPr>
          <p:cNvPr id="14" name="Text Box 6"/>
          <p:cNvSpPr txBox="1">
            <a:spLocks noChangeArrowheads="1"/>
          </p:cNvSpPr>
          <p:nvPr/>
        </p:nvSpPr>
        <p:spPr bwMode="auto">
          <a:xfrm>
            <a:off x="642910" y="2714620"/>
            <a:ext cx="4375172" cy="400110"/>
          </a:xfrm>
          <a:prstGeom prst="rect">
            <a:avLst/>
          </a:prstGeom>
          <a:noFill/>
          <a:ln w="9525">
            <a:noFill/>
            <a:miter lim="800000"/>
            <a:headEnd/>
            <a:tailEnd/>
          </a:ln>
        </p:spPr>
        <p:txBody>
          <a:bodyPr wrap="none">
            <a:spAutoFit/>
          </a:bodyPr>
          <a:lstStyle/>
          <a:p>
            <a:pPr>
              <a:buFont typeface="Wingdings" pitchFamily="2" charset="2"/>
              <a:buChar char="§"/>
            </a:pPr>
            <a:r>
              <a:rPr lang="es-ES" sz="2000" dirty="0"/>
              <a:t>  </a:t>
            </a:r>
            <a:r>
              <a:rPr lang="tr-TR" sz="2000" dirty="0" smtClean="0"/>
              <a:t>İzin başvurusu içeriği bulunmuyor</a:t>
            </a:r>
            <a:r>
              <a:rPr lang="en-US" sz="2000" dirty="0" smtClean="0"/>
              <a:t>, </a:t>
            </a:r>
            <a:endParaRPr lang="es-ES" sz="2000" dirty="0" smtClean="0"/>
          </a:p>
        </p:txBody>
      </p:sp>
      <p:sp>
        <p:nvSpPr>
          <p:cNvPr id="16" name="Text Box 6"/>
          <p:cNvSpPr txBox="1">
            <a:spLocks noChangeArrowheads="1"/>
          </p:cNvSpPr>
          <p:nvPr/>
        </p:nvSpPr>
        <p:spPr bwMode="auto">
          <a:xfrm>
            <a:off x="642910" y="3890665"/>
            <a:ext cx="8549135" cy="400110"/>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3.2 </a:t>
            </a:r>
            <a:r>
              <a:rPr lang="tr-TR" sz="2000" dirty="0" smtClean="0"/>
              <a:t>İşletmeci tarafından sunulması gereken belgelere ilişkin açıklamalar</a:t>
            </a:r>
            <a:endParaRPr lang="es-ES" sz="2000" dirty="0" smtClean="0"/>
          </a:p>
        </p:txBody>
      </p:sp>
      <p:sp>
        <p:nvSpPr>
          <p:cNvPr id="17" name="Text Box 6"/>
          <p:cNvSpPr txBox="1">
            <a:spLocks noChangeArrowheads="1"/>
          </p:cNvSpPr>
          <p:nvPr/>
        </p:nvSpPr>
        <p:spPr bwMode="auto">
          <a:xfrm>
            <a:off x="142844" y="4896161"/>
            <a:ext cx="5889754"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Geliştirilmesi için önerilerinize açığız ...</a:t>
            </a:r>
            <a:endParaRPr lang="es-ES" sz="2400" dirty="0" smtClean="0"/>
          </a:p>
        </p:txBody>
      </p:sp>
      <p:sp>
        <p:nvSpPr>
          <p:cNvPr id="21" name="Text Box 6"/>
          <p:cNvSpPr txBox="1">
            <a:spLocks noChangeArrowheads="1"/>
          </p:cNvSpPr>
          <p:nvPr/>
        </p:nvSpPr>
        <p:spPr bwMode="auto">
          <a:xfrm>
            <a:off x="142844" y="2143116"/>
            <a:ext cx="1728358"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Farklar</a:t>
            </a:r>
            <a:r>
              <a:rPr lang="es-ES_tradnl" sz="2400" dirty="0" smtClean="0"/>
              <a:t>: </a:t>
            </a:r>
            <a:endParaRPr lang="es-E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ox(i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ox(i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ox(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ox(i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ox(i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6" grpId="0"/>
      <p:bldP spid="17"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grpSp>
        <p:nvGrpSpPr>
          <p:cNvPr id="19" name="14 Grupo"/>
          <p:cNvGrpSpPr>
            <a:grpSpLocks/>
          </p:cNvGrpSpPr>
          <p:nvPr/>
        </p:nvGrpSpPr>
        <p:grpSpPr bwMode="auto">
          <a:xfrm>
            <a:off x="7437439" y="357189"/>
            <a:ext cx="1420812" cy="500062"/>
            <a:chOff x="6286512" y="285728"/>
            <a:chExt cx="2493060" cy="790573"/>
          </a:xfrm>
        </p:grpSpPr>
        <p:pic>
          <p:nvPicPr>
            <p:cNvPr id="2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4"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2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6" name="Rectangle 7"/>
          <p:cNvSpPr>
            <a:spLocks noChangeArrowheads="1"/>
          </p:cNvSpPr>
          <p:nvPr/>
        </p:nvSpPr>
        <p:spPr bwMode="auto">
          <a:xfrm>
            <a:off x="2143125" y="218617"/>
            <a:ext cx="5072081" cy="790601"/>
          </a:xfrm>
          <a:prstGeom prst="rect">
            <a:avLst/>
          </a:prstGeom>
          <a:noFill/>
          <a:ln w="9525">
            <a:noFill/>
            <a:miter lim="800000"/>
            <a:headEnd/>
            <a:tailEnd/>
          </a:ln>
        </p:spPr>
        <p:txBody>
          <a:bodyPr wrap="square" anchor="ctr">
            <a:spAutoFit/>
          </a:bodyPr>
          <a:lstStyle/>
          <a:p>
            <a:pPr algn="ctr">
              <a:lnSpc>
                <a:spcPts val="2800"/>
              </a:lnSpc>
            </a:pPr>
            <a:r>
              <a:rPr lang="tr-TR" sz="2000" dirty="0" smtClean="0">
                <a:solidFill>
                  <a:schemeClr val="bg1"/>
                </a:solidFill>
                <a:latin typeface="Book Antiqua" pitchFamily="18" charset="0"/>
              </a:rPr>
              <a:t>Kömür ve linyitle çaışan büyük yakma tesisleri için Ulusal BAT Kılavuzu</a:t>
            </a:r>
            <a:endParaRPr lang="en-GB" sz="2000" dirty="0">
              <a:solidFill>
                <a:schemeClr val="bg1"/>
              </a:solidFill>
              <a:latin typeface="Book Antiqua"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Grupo"/>
          <p:cNvGrpSpPr>
            <a:grpSpLocks/>
          </p:cNvGrpSpPr>
          <p:nvPr/>
        </p:nvGrpSpPr>
        <p:grpSpPr bwMode="auto">
          <a:xfrm>
            <a:off x="7437439" y="357189"/>
            <a:ext cx="1420812" cy="500062"/>
            <a:chOff x="6286512" y="285728"/>
            <a:chExt cx="2493060" cy="790573"/>
          </a:xfrm>
        </p:grpSpPr>
        <p:pic>
          <p:nvPicPr>
            <p:cNvPr id="4109"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10"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6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7" name="AutoShape 5"/>
          <p:cNvSpPr>
            <a:spLocks noChangeArrowheads="1"/>
          </p:cNvSpPr>
          <p:nvPr/>
        </p:nvSpPr>
        <p:spPr bwMode="auto">
          <a:xfrm>
            <a:off x="2195513" y="190500"/>
            <a:ext cx="4535487" cy="73818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8" name="Rectangle 7"/>
          <p:cNvSpPr>
            <a:spLocks noChangeArrowheads="1"/>
          </p:cNvSpPr>
          <p:nvPr/>
        </p:nvSpPr>
        <p:spPr bwMode="auto">
          <a:xfrm>
            <a:off x="2143125" y="384175"/>
            <a:ext cx="4714875" cy="473075"/>
          </a:xfrm>
          <a:prstGeom prst="rect">
            <a:avLst/>
          </a:prstGeom>
          <a:noFill/>
          <a:ln w="9525">
            <a:noFill/>
            <a:miter lim="800000"/>
            <a:headEnd/>
            <a:tailEnd/>
          </a:ln>
        </p:spPr>
        <p:txBody>
          <a:bodyPr anchor="ctr">
            <a:spAutoFit/>
          </a:bodyPr>
          <a:lstStyle/>
          <a:p>
            <a:pPr algn="ctr">
              <a:lnSpc>
                <a:spcPts val="2800"/>
              </a:lnSpc>
            </a:pPr>
            <a:r>
              <a:rPr lang="en-GB" sz="3200" smtClean="0">
                <a:solidFill>
                  <a:schemeClr val="bg1"/>
                </a:solidFill>
                <a:latin typeface="Book Antiqua" pitchFamily="18" charset="0"/>
              </a:rPr>
              <a:t>José Alonso Picón</a:t>
            </a:r>
            <a:endParaRPr lang="en-GB" sz="3200">
              <a:solidFill>
                <a:schemeClr val="bg1"/>
              </a:solidFill>
              <a:latin typeface="Book Antiqua" pitchFamily="18" charset="0"/>
            </a:endParaRPr>
          </a:p>
        </p:txBody>
      </p:sp>
      <p:sp>
        <p:nvSpPr>
          <p:cNvPr id="9" name="Text Box 6"/>
          <p:cNvSpPr txBox="1">
            <a:spLocks noChangeArrowheads="1"/>
          </p:cNvSpPr>
          <p:nvPr/>
        </p:nvSpPr>
        <p:spPr bwMode="auto">
          <a:xfrm>
            <a:off x="683569" y="1484784"/>
            <a:ext cx="7848872" cy="4154984"/>
          </a:xfrm>
          <a:prstGeom prst="rect">
            <a:avLst/>
          </a:prstGeom>
          <a:noFill/>
          <a:ln w="9525">
            <a:noFill/>
            <a:miter lim="800000"/>
            <a:headEnd/>
            <a:tailEnd/>
          </a:ln>
        </p:spPr>
        <p:txBody>
          <a:bodyPr wrap="square">
            <a:spAutoFit/>
          </a:bodyPr>
          <a:lstStyle/>
          <a:p>
            <a:pPr>
              <a:buFont typeface="Wingdings" pitchFamily="2" charset="2"/>
              <a:buChar char="Ø"/>
            </a:pPr>
            <a:r>
              <a:rPr lang="es-ES" sz="2400"/>
              <a:t> </a:t>
            </a:r>
            <a:r>
              <a:rPr lang="es-ES_tradnl" sz="2400" smtClean="0"/>
              <a:t>PhD</a:t>
            </a:r>
            <a:r>
              <a:rPr lang="es-ES_tradnl" sz="2400" dirty="0" err="1" smtClean="0"/>
              <a:t>.</a:t>
            </a:r>
            <a:r>
              <a:rPr lang="es-ES_tradnl" sz="2400" dirty="0" smtClean="0"/>
              <a:t> </a:t>
            </a:r>
            <a:r>
              <a:rPr lang="tr-TR" sz="2400" dirty="0" smtClean="0"/>
              <a:t>Kimya</a:t>
            </a:r>
            <a:r>
              <a:rPr lang="es-ES_tradnl" sz="2400" dirty="0" smtClean="0"/>
              <a:t>; </a:t>
            </a:r>
            <a:r>
              <a:rPr lang="tr-TR" sz="2400" dirty="0" smtClean="0"/>
              <a:t>Lisans eğitimi; Eczacılık</a:t>
            </a:r>
            <a:endParaRPr lang="es-ES_tradnl" sz="2400" dirty="0" smtClean="0"/>
          </a:p>
          <a:p>
            <a:pPr>
              <a:buFont typeface="Wingdings" pitchFamily="2" charset="2"/>
              <a:buChar char="Ø"/>
            </a:pPr>
            <a:endParaRPr lang="es-ES_tradnl" sz="2400" dirty="0" smtClean="0"/>
          </a:p>
          <a:p>
            <a:pPr>
              <a:buFont typeface="Wingdings" pitchFamily="2" charset="2"/>
              <a:buChar char="Ø"/>
            </a:pPr>
            <a:r>
              <a:rPr lang="es-ES_tradnl" sz="2400" dirty="0"/>
              <a:t> </a:t>
            </a:r>
            <a:r>
              <a:rPr lang="tr-TR" sz="2400" dirty="0" smtClean="0"/>
              <a:t>Kamuda 36 yıldan fazla kapsamlı deneyim</a:t>
            </a:r>
            <a:endParaRPr lang="es-ES_tradnl" sz="2400" dirty="0" smtClean="0"/>
          </a:p>
          <a:p>
            <a:pPr>
              <a:buFont typeface="Wingdings" pitchFamily="2" charset="2"/>
              <a:buChar char="Ø"/>
            </a:pPr>
            <a:endParaRPr lang="es-ES" sz="2400" dirty="0" smtClean="0"/>
          </a:p>
          <a:p>
            <a:pPr>
              <a:buFont typeface="Wingdings" pitchFamily="2" charset="2"/>
              <a:buChar char="Ø"/>
            </a:pPr>
            <a:r>
              <a:rPr lang="es-ES" sz="2400" dirty="0"/>
              <a:t> </a:t>
            </a:r>
            <a:r>
              <a:rPr lang="tr-TR" sz="2400" dirty="0" smtClean="0"/>
              <a:t>Çevre konularındaki üniversite lisans-üstü eğitim programlarında profesör ve okutman </a:t>
            </a:r>
            <a:r>
              <a:rPr lang="es-ES" sz="2400" dirty="0" smtClean="0"/>
              <a:t>(Master)</a:t>
            </a:r>
          </a:p>
          <a:p>
            <a:pPr>
              <a:buFont typeface="Wingdings" pitchFamily="2" charset="2"/>
              <a:buChar char="Ø"/>
            </a:pPr>
            <a:endParaRPr lang="es-ES" sz="2400" dirty="0"/>
          </a:p>
          <a:p>
            <a:pPr>
              <a:buFont typeface="Wingdings" pitchFamily="2" charset="2"/>
              <a:buChar char="Ø"/>
            </a:pPr>
            <a:r>
              <a:rPr lang="es-ES" sz="2400" dirty="0" smtClean="0"/>
              <a:t> </a:t>
            </a:r>
            <a:r>
              <a:rPr lang="tr-TR" sz="2400" dirty="0" smtClean="0"/>
              <a:t>İspanya’nın Galiçya Bölgesel Hükümeti adına Sanayi sektöründen sorumlu Çevre Başmüfettişi</a:t>
            </a:r>
            <a:endParaRPr lang="es-ES" sz="2400" dirty="0" smtClean="0"/>
          </a:p>
          <a:p>
            <a:pPr>
              <a:buFont typeface="Wingdings" pitchFamily="2" charset="2"/>
              <a:buChar char="Ø"/>
            </a:pPr>
            <a:endParaRPr lang="es-ES" sz="2400" dirty="0"/>
          </a:p>
          <a:p>
            <a:pPr>
              <a:buFont typeface="Wingdings" pitchFamily="2" charset="2"/>
              <a:buChar char="Ø"/>
            </a:pPr>
            <a:r>
              <a:rPr lang="es-ES" sz="2400" dirty="0" smtClean="0"/>
              <a:t> </a:t>
            </a:r>
            <a:r>
              <a:rPr lang="tr-TR" sz="2400" dirty="0" smtClean="0"/>
              <a:t>Ulusal Gümrük Baş Araştırmacısı </a:t>
            </a:r>
            <a:r>
              <a:rPr lang="es-ES" sz="2400" dirty="0" smtClean="0"/>
              <a:t>(</a:t>
            </a:r>
            <a:r>
              <a:rPr lang="tr-TR" sz="2400" dirty="0" smtClean="0"/>
              <a:t>İspanya Hükümeti</a:t>
            </a:r>
            <a:r>
              <a:rPr lang="es-ES" sz="24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Eğitim</a:t>
            </a:r>
            <a:r>
              <a:rPr lang="en-GB" sz="2800" dirty="0" smtClean="0">
                <a:solidFill>
                  <a:schemeClr val="bg1"/>
                </a:solidFill>
                <a:latin typeface="Book Antiqua" pitchFamily="18" charset="0"/>
              </a:rPr>
              <a:t> </a:t>
            </a:r>
            <a:r>
              <a:rPr lang="en-GB" sz="2800" dirty="0" err="1" smtClean="0">
                <a:solidFill>
                  <a:schemeClr val="bg1"/>
                </a:solidFill>
                <a:latin typeface="Book Antiqua" pitchFamily="18" charset="0"/>
              </a:rPr>
              <a:t>prog</a:t>
            </a:r>
            <a:r>
              <a:rPr lang="tr-TR" sz="2800" dirty="0" smtClean="0">
                <a:solidFill>
                  <a:schemeClr val="bg1"/>
                </a:solidFill>
                <a:latin typeface="Book Antiqua" pitchFamily="18" charset="0"/>
              </a:rPr>
              <a:t>ramı</a:t>
            </a:r>
            <a:endParaRPr lang="en-GB" sz="2800" dirty="0">
              <a:solidFill>
                <a:schemeClr val="bg1"/>
              </a:solidFill>
              <a:latin typeface="Book Antiqua" pitchFamily="18" charset="0"/>
            </a:endParaRPr>
          </a:p>
        </p:txBody>
      </p:sp>
      <p:sp>
        <p:nvSpPr>
          <p:cNvPr id="9" name="Text Box 6"/>
          <p:cNvSpPr txBox="1">
            <a:spLocks noChangeArrowheads="1"/>
          </p:cNvSpPr>
          <p:nvPr/>
        </p:nvSpPr>
        <p:spPr bwMode="auto">
          <a:xfrm>
            <a:off x="761487" y="3401846"/>
            <a:ext cx="7419019" cy="707886"/>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es-ES_tradnl" sz="2000" dirty="0" err="1" smtClean="0"/>
              <a:t>Çan</a:t>
            </a:r>
            <a:r>
              <a:rPr lang="es-ES_tradnl" sz="2000" dirty="0" smtClean="0"/>
              <a:t> </a:t>
            </a:r>
            <a:r>
              <a:rPr lang="tr-TR" sz="2000" dirty="0" smtClean="0"/>
              <a:t>termik santralinin ziyaret edilmesi ve başvurunun hangi</a:t>
            </a:r>
          </a:p>
          <a:p>
            <a:r>
              <a:rPr lang="tr-TR" sz="2000" dirty="0" smtClean="0"/>
              <a:t> kısımlarının tamamlanabildiği/tamamlanamadığının anlaşılması</a:t>
            </a:r>
            <a:endParaRPr lang="es-ES" sz="2000" dirty="0" smtClean="0"/>
          </a:p>
        </p:txBody>
      </p:sp>
      <p:sp>
        <p:nvSpPr>
          <p:cNvPr id="12" name="Text Box 6"/>
          <p:cNvSpPr txBox="1">
            <a:spLocks noChangeArrowheads="1"/>
          </p:cNvSpPr>
          <p:nvPr/>
        </p:nvSpPr>
        <p:spPr bwMode="auto">
          <a:xfrm>
            <a:off x="761487" y="5507196"/>
            <a:ext cx="7165744" cy="707886"/>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tr-TR" sz="2000" dirty="0" smtClean="0"/>
              <a:t>İspanyol uzmanlar</a:t>
            </a:r>
            <a:r>
              <a:rPr lang="es-ES_tradnl" sz="2000" dirty="0" smtClean="0"/>
              <a:t>: </a:t>
            </a:r>
            <a:r>
              <a:rPr lang="tr-TR" sz="2000" dirty="0" smtClean="0"/>
              <a:t>2. misyon için materyalleri hazırlamaya</a:t>
            </a:r>
          </a:p>
          <a:p>
            <a:r>
              <a:rPr lang="tr-TR" sz="2000" dirty="0" smtClean="0"/>
              <a:t>     başlayacaklar</a:t>
            </a:r>
            <a:endParaRPr lang="es-ES" sz="2000" dirty="0" smtClean="0"/>
          </a:p>
        </p:txBody>
      </p:sp>
      <p:sp>
        <p:nvSpPr>
          <p:cNvPr id="13" name="Text Box 6"/>
          <p:cNvSpPr txBox="1">
            <a:spLocks noChangeArrowheads="1"/>
          </p:cNvSpPr>
          <p:nvPr/>
        </p:nvSpPr>
        <p:spPr bwMode="auto">
          <a:xfrm>
            <a:off x="761487" y="2538707"/>
            <a:ext cx="7239482" cy="707886"/>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İzin başvurusu içeriği </a:t>
            </a:r>
            <a:r>
              <a:rPr lang="es-ES_tradnl" sz="2000" dirty="0" smtClean="0"/>
              <a:t>&amp; </a:t>
            </a:r>
            <a:r>
              <a:rPr lang="tr-TR" sz="2000" dirty="0" smtClean="0"/>
              <a:t>kontrol listesinin (check list) birlikte </a:t>
            </a:r>
          </a:p>
          <a:p>
            <a:r>
              <a:rPr lang="tr-TR" sz="2000" dirty="0" smtClean="0"/>
              <a:t>                                                                    gözden geçirilmesi</a:t>
            </a:r>
            <a:endParaRPr lang="es-ES" sz="2000" dirty="0" smtClean="0"/>
          </a:p>
        </p:txBody>
      </p:sp>
      <p:sp>
        <p:nvSpPr>
          <p:cNvPr id="14" name="Text Box 6"/>
          <p:cNvSpPr txBox="1">
            <a:spLocks noChangeArrowheads="1"/>
          </p:cNvSpPr>
          <p:nvPr/>
        </p:nvSpPr>
        <p:spPr bwMode="auto">
          <a:xfrm>
            <a:off x="142844" y="1357298"/>
            <a:ext cx="4043094" cy="461665"/>
          </a:xfrm>
          <a:prstGeom prst="rect">
            <a:avLst/>
          </a:prstGeom>
          <a:noFill/>
          <a:ln w="9525">
            <a:noFill/>
            <a:miter lim="800000"/>
            <a:headEnd/>
            <a:tailEnd/>
          </a:ln>
        </p:spPr>
        <p:txBody>
          <a:bodyPr wrap="none">
            <a:spAutoFit/>
          </a:bodyPr>
          <a:lstStyle/>
          <a:p>
            <a:pPr>
              <a:buFont typeface="Wingdings" pitchFamily="2" charset="2"/>
              <a:buChar char="Ø"/>
            </a:pPr>
            <a:r>
              <a:rPr lang="tr-TR" sz="2400" dirty="0" smtClean="0"/>
              <a:t> </a:t>
            </a:r>
            <a:r>
              <a:rPr lang="es-ES_tradnl" sz="2400" dirty="0" smtClean="0"/>
              <a:t>1</a:t>
            </a:r>
            <a:r>
              <a:rPr lang="tr-TR" sz="2400" dirty="0" smtClean="0"/>
              <a:t>. Misyonla ilgili hedefler</a:t>
            </a:r>
            <a:r>
              <a:rPr lang="es-ES_tradnl" sz="2400" dirty="0" smtClean="0"/>
              <a:t>: </a:t>
            </a:r>
            <a:endParaRPr lang="es-ES" sz="2400" dirty="0" smtClean="0"/>
          </a:p>
        </p:txBody>
      </p:sp>
      <p:sp>
        <p:nvSpPr>
          <p:cNvPr id="16" name="Text Box 6"/>
          <p:cNvSpPr txBox="1">
            <a:spLocks noChangeArrowheads="1"/>
          </p:cNvSpPr>
          <p:nvPr/>
        </p:nvSpPr>
        <p:spPr bwMode="auto">
          <a:xfrm>
            <a:off x="761487" y="1895765"/>
            <a:ext cx="6497291"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Eğitime temel teşkil edecek dökümanların sunulması</a:t>
            </a:r>
            <a:endParaRPr lang="es-ES" sz="2000" dirty="0" smtClean="0"/>
          </a:p>
        </p:txBody>
      </p:sp>
      <p:sp>
        <p:nvSpPr>
          <p:cNvPr id="17" name="Text Box 6"/>
          <p:cNvSpPr txBox="1">
            <a:spLocks noChangeArrowheads="1"/>
          </p:cNvSpPr>
          <p:nvPr/>
        </p:nvSpPr>
        <p:spPr bwMode="auto">
          <a:xfrm>
            <a:off x="761487" y="4899194"/>
            <a:ext cx="7667484" cy="400110"/>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tr-TR" sz="2000" dirty="0" smtClean="0"/>
              <a:t>2.misyonun hedefleri ve içeriği üzerine görüş birliğine varılması</a:t>
            </a:r>
            <a:endParaRPr lang="es-ES" sz="2000" dirty="0" smtClean="0"/>
          </a:p>
        </p:txBody>
      </p:sp>
      <p:sp>
        <p:nvSpPr>
          <p:cNvPr id="19" name="Text Box 6"/>
          <p:cNvSpPr txBox="1">
            <a:spLocks noChangeArrowheads="1"/>
          </p:cNvSpPr>
          <p:nvPr/>
        </p:nvSpPr>
        <p:spPr bwMode="auto">
          <a:xfrm>
            <a:off x="761487" y="4314774"/>
            <a:ext cx="7451271" cy="400110"/>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tr-TR" sz="2000" dirty="0" smtClean="0"/>
              <a:t>LCP sektör kılavuzuna ilişkin soru işaretlerinin çözümlenmesi</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i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ox(i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ox(i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ox(i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ox(in)">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P spid="16" grpId="0"/>
      <p:bldP spid="17"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Grupo"/>
          <p:cNvGrpSpPr>
            <a:grpSpLocks/>
          </p:cNvGrpSpPr>
          <p:nvPr/>
        </p:nvGrpSpPr>
        <p:grpSpPr bwMode="auto">
          <a:xfrm>
            <a:off x="7437439" y="357189"/>
            <a:ext cx="1420812" cy="500062"/>
            <a:chOff x="6286512" y="285728"/>
            <a:chExt cx="2493060" cy="790573"/>
          </a:xfrm>
        </p:grpSpPr>
        <p:pic>
          <p:nvPicPr>
            <p:cNvPr id="4109"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10"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6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7" name="AutoShape 5"/>
          <p:cNvSpPr>
            <a:spLocks noChangeArrowheads="1"/>
          </p:cNvSpPr>
          <p:nvPr/>
        </p:nvSpPr>
        <p:spPr bwMode="auto">
          <a:xfrm>
            <a:off x="2195513" y="190500"/>
            <a:ext cx="4535487" cy="73818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8" name="Rectangle 7"/>
          <p:cNvSpPr>
            <a:spLocks noChangeArrowheads="1"/>
          </p:cNvSpPr>
          <p:nvPr/>
        </p:nvSpPr>
        <p:spPr bwMode="auto">
          <a:xfrm>
            <a:off x="2143125" y="384175"/>
            <a:ext cx="4714875" cy="473075"/>
          </a:xfrm>
          <a:prstGeom prst="rect">
            <a:avLst/>
          </a:prstGeom>
          <a:noFill/>
          <a:ln w="9525">
            <a:noFill/>
            <a:miter lim="800000"/>
            <a:headEnd/>
            <a:tailEnd/>
          </a:ln>
        </p:spPr>
        <p:txBody>
          <a:bodyPr anchor="ctr">
            <a:spAutoFit/>
          </a:bodyPr>
          <a:lstStyle/>
          <a:p>
            <a:pPr algn="ctr">
              <a:lnSpc>
                <a:spcPts val="2800"/>
              </a:lnSpc>
            </a:pPr>
            <a:r>
              <a:rPr lang="en-GB" sz="3200" smtClean="0">
                <a:solidFill>
                  <a:schemeClr val="bg1"/>
                </a:solidFill>
                <a:latin typeface="Book Antiqua" pitchFamily="18" charset="0"/>
              </a:rPr>
              <a:t>Anxo Mourelle</a:t>
            </a:r>
            <a:endParaRPr lang="en-GB" sz="3200">
              <a:solidFill>
                <a:schemeClr val="bg1"/>
              </a:solidFill>
              <a:latin typeface="Book Antiqua" pitchFamily="18" charset="0"/>
            </a:endParaRPr>
          </a:p>
        </p:txBody>
      </p:sp>
      <p:sp>
        <p:nvSpPr>
          <p:cNvPr id="9" name="Text Box 6"/>
          <p:cNvSpPr txBox="1">
            <a:spLocks noChangeArrowheads="1"/>
          </p:cNvSpPr>
          <p:nvPr/>
        </p:nvSpPr>
        <p:spPr bwMode="auto">
          <a:xfrm>
            <a:off x="683569" y="1484784"/>
            <a:ext cx="7848872" cy="4893647"/>
          </a:xfrm>
          <a:prstGeom prst="rect">
            <a:avLst/>
          </a:prstGeom>
          <a:noFill/>
          <a:ln w="9525">
            <a:noFill/>
            <a:miter lim="800000"/>
            <a:headEnd/>
            <a:tailEnd/>
          </a:ln>
        </p:spPr>
        <p:txBody>
          <a:bodyPr wrap="square">
            <a:spAutoFit/>
          </a:bodyPr>
          <a:lstStyle/>
          <a:p>
            <a:pPr>
              <a:buFont typeface="Wingdings" pitchFamily="2" charset="2"/>
              <a:buChar char="Ø"/>
            </a:pPr>
            <a:r>
              <a:rPr lang="es-ES" sz="2400" dirty="0"/>
              <a:t>  </a:t>
            </a:r>
            <a:r>
              <a:rPr lang="tr-TR" sz="2400" dirty="0" smtClean="0"/>
              <a:t>Lisans eğitimi:</a:t>
            </a:r>
            <a:r>
              <a:rPr lang="es-ES" sz="2400" dirty="0" smtClean="0"/>
              <a:t> H</a:t>
            </a:r>
            <a:r>
              <a:rPr lang="tr-TR" sz="2400" dirty="0" smtClean="0"/>
              <a:t>idrolik</a:t>
            </a:r>
            <a:r>
              <a:rPr lang="es-ES" sz="2400" dirty="0" smtClean="0"/>
              <a:t> &amp; Me</a:t>
            </a:r>
            <a:r>
              <a:rPr lang="tr-TR" sz="2400" dirty="0" smtClean="0"/>
              <a:t>kanik</a:t>
            </a:r>
            <a:r>
              <a:rPr lang="es-ES" sz="2400" dirty="0" smtClean="0"/>
              <a:t> </a:t>
            </a:r>
            <a:r>
              <a:rPr lang="tr-TR" sz="2400" dirty="0" smtClean="0"/>
              <a:t>Mühendisliği</a:t>
            </a:r>
            <a:r>
              <a:rPr lang="es-ES" sz="2400" dirty="0" smtClean="0"/>
              <a:t>; </a:t>
            </a:r>
            <a:r>
              <a:rPr lang="tr-TR" sz="2400" dirty="0" smtClean="0"/>
              <a:t>Çevre Mühendisliği</a:t>
            </a:r>
            <a:r>
              <a:rPr lang="es-ES" sz="2400" dirty="0" smtClean="0"/>
              <a:t> </a:t>
            </a:r>
            <a:r>
              <a:rPr lang="tr-TR" sz="2400" dirty="0" smtClean="0"/>
              <a:t>Yüksek Lisansı</a:t>
            </a:r>
            <a:endParaRPr lang="es-ES" sz="2400" dirty="0" smtClean="0"/>
          </a:p>
          <a:p>
            <a:pPr>
              <a:buFont typeface="Wingdings" pitchFamily="2" charset="2"/>
              <a:buChar char="Ø"/>
            </a:pPr>
            <a:endParaRPr lang="es-ES_tradnl" sz="2400" dirty="0" smtClean="0"/>
          </a:p>
          <a:p>
            <a:pPr>
              <a:buFont typeface="Wingdings" pitchFamily="2" charset="2"/>
              <a:buChar char="Ø"/>
            </a:pPr>
            <a:r>
              <a:rPr lang="es-ES_tradnl" sz="2400" dirty="0"/>
              <a:t> </a:t>
            </a:r>
            <a:r>
              <a:rPr lang="tr-TR" sz="2400" dirty="0" smtClean="0"/>
              <a:t>Enerji sektöründe sanayilerden gelen izin başvuruları konusunda 22 yıldan fazla deneyim</a:t>
            </a:r>
            <a:endParaRPr lang="es-ES_tradnl" sz="2400" dirty="0" smtClean="0"/>
          </a:p>
          <a:p>
            <a:pPr>
              <a:buFont typeface="Wingdings" pitchFamily="2" charset="2"/>
              <a:buChar char="Ø"/>
            </a:pPr>
            <a:endParaRPr lang="es-ES" sz="2400" dirty="0" smtClean="0"/>
          </a:p>
          <a:p>
            <a:pPr>
              <a:buFont typeface="Wingdings" pitchFamily="2" charset="2"/>
              <a:buChar char="Ø"/>
            </a:pPr>
            <a:r>
              <a:rPr lang="es-ES" sz="2400" dirty="0"/>
              <a:t> </a:t>
            </a:r>
            <a:r>
              <a:rPr lang="tr-TR" sz="2400" dirty="0" smtClean="0"/>
              <a:t>Yüksek lisans programlarında ve Çevreyle ilgili konularda programlar sunan işletme okullarında okutman </a:t>
            </a:r>
            <a:r>
              <a:rPr lang="es-ES" sz="2400" dirty="0" smtClean="0"/>
              <a:t>&amp; </a:t>
            </a:r>
            <a:r>
              <a:rPr lang="tr-TR" sz="2400" dirty="0" smtClean="0"/>
              <a:t>konuşmacı </a:t>
            </a:r>
            <a:r>
              <a:rPr lang="es-ES" sz="2400" dirty="0" smtClean="0"/>
              <a:t>(Master)</a:t>
            </a:r>
          </a:p>
          <a:p>
            <a:pPr>
              <a:buFont typeface="Wingdings" pitchFamily="2" charset="2"/>
              <a:buChar char="Ø"/>
            </a:pPr>
            <a:endParaRPr lang="es-ES" sz="2400" dirty="0"/>
          </a:p>
          <a:p>
            <a:pPr>
              <a:buFont typeface="Wingdings" pitchFamily="2" charset="2"/>
              <a:buChar char="Ø"/>
            </a:pPr>
            <a:r>
              <a:rPr lang="es-ES" sz="2400" dirty="0" smtClean="0"/>
              <a:t> </a:t>
            </a:r>
            <a:r>
              <a:rPr lang="tr-TR" sz="2400" dirty="0" smtClean="0"/>
              <a:t>Uluslararası düzeyde pek çok ülkede sanayi sektörü konusunda Çevre Uzmanlığı </a:t>
            </a:r>
            <a:r>
              <a:rPr lang="es-ES" sz="2400" dirty="0" smtClean="0"/>
              <a:t>(</a:t>
            </a:r>
            <a:r>
              <a:rPr lang="tr-TR" sz="2400" dirty="0" smtClean="0"/>
              <a:t>AB</a:t>
            </a:r>
            <a:r>
              <a:rPr lang="es-ES" sz="2400" dirty="0" smtClean="0"/>
              <a:t> &amp; </a:t>
            </a:r>
            <a:r>
              <a:rPr lang="tr-TR" sz="2400" dirty="0" smtClean="0"/>
              <a:t>Güney Amerika</a:t>
            </a:r>
            <a:r>
              <a:rPr lang="es-ES" sz="2400" dirty="0" smtClean="0"/>
              <a:t>)</a:t>
            </a:r>
          </a:p>
          <a:p>
            <a:pPr>
              <a:buFont typeface="Wingdings" pitchFamily="2" charset="2"/>
              <a:buChar char="Ø"/>
            </a:pPr>
            <a:endParaRPr lang="es-E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9" name="AutoShape 30"/>
          <p:cNvSpPr>
            <a:spLocks noChangeArrowheads="1"/>
          </p:cNvSpPr>
          <p:nvPr/>
        </p:nvSpPr>
        <p:spPr bwMode="auto">
          <a:xfrm>
            <a:off x="214282" y="1071546"/>
            <a:ext cx="3214710"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grpSp>
        <p:nvGrpSpPr>
          <p:cNvPr id="10" name="14 Grupo"/>
          <p:cNvGrpSpPr>
            <a:grpSpLocks/>
          </p:cNvGrpSpPr>
          <p:nvPr/>
        </p:nvGrpSpPr>
        <p:grpSpPr bwMode="auto">
          <a:xfrm>
            <a:off x="7437439" y="357189"/>
            <a:ext cx="1420812" cy="500062"/>
            <a:chOff x="6286512" y="285728"/>
            <a:chExt cx="2493060" cy="790573"/>
          </a:xfrm>
        </p:grpSpPr>
        <p:pic>
          <p:nvPicPr>
            <p:cNvPr id="11"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12"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13"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4"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5" name="Rectangle 7"/>
          <p:cNvSpPr>
            <a:spLocks noChangeArrowheads="1"/>
          </p:cNvSpPr>
          <p:nvPr/>
        </p:nvSpPr>
        <p:spPr bwMode="auto">
          <a:xfrm>
            <a:off x="2143125" y="235146"/>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Büyük yakma tesisleri kılavuzu</a:t>
            </a:r>
            <a:r>
              <a:rPr lang="en-GB" sz="2800" dirty="0" smtClean="0">
                <a:solidFill>
                  <a:schemeClr val="bg1"/>
                </a:solidFill>
                <a:latin typeface="Book Antiqua" pitchFamily="18" charset="0"/>
              </a:rPr>
              <a:t> </a:t>
            </a:r>
          </a:p>
          <a:p>
            <a:pPr algn="ctr">
              <a:lnSpc>
                <a:spcPts val="2800"/>
              </a:lnSpc>
            </a:pPr>
            <a:endParaRPr lang="en-GB" sz="2800" dirty="0">
              <a:solidFill>
                <a:schemeClr val="bg1"/>
              </a:solidFill>
              <a:latin typeface="Book Antiqua" pitchFamily="18" charset="0"/>
            </a:endParaRPr>
          </a:p>
        </p:txBody>
      </p:sp>
      <p:sp>
        <p:nvSpPr>
          <p:cNvPr id="16" name="Text Box 6"/>
          <p:cNvSpPr txBox="1">
            <a:spLocks noChangeArrowheads="1"/>
          </p:cNvSpPr>
          <p:nvPr/>
        </p:nvSpPr>
        <p:spPr bwMode="auto">
          <a:xfrm>
            <a:off x="142844" y="1142984"/>
            <a:ext cx="3211135" cy="461665"/>
          </a:xfrm>
          <a:prstGeom prst="rect">
            <a:avLst/>
          </a:prstGeom>
          <a:noFill/>
          <a:ln w="9525">
            <a:noFill/>
            <a:miter lim="800000"/>
            <a:headEnd/>
            <a:tailEnd/>
          </a:ln>
        </p:spPr>
        <p:txBody>
          <a:bodyPr wrap="none">
            <a:spAutoFit/>
          </a:bodyPr>
          <a:lstStyle/>
          <a:p>
            <a:r>
              <a:rPr lang="es-ES" sz="2400" dirty="0"/>
              <a:t>  </a:t>
            </a:r>
            <a:r>
              <a:rPr lang="es-ES" sz="2400" dirty="0" smtClean="0"/>
              <a:t>I. </a:t>
            </a:r>
            <a:r>
              <a:rPr lang="tr-TR" sz="2400" dirty="0" smtClean="0"/>
              <a:t>Kılavuzun kapsamı</a:t>
            </a:r>
            <a:endParaRPr lang="es-ES" sz="2400" dirty="0" smtClean="0"/>
          </a:p>
        </p:txBody>
      </p:sp>
      <p:sp>
        <p:nvSpPr>
          <p:cNvPr id="19" name="Text Box 6"/>
          <p:cNvSpPr txBox="1">
            <a:spLocks noChangeArrowheads="1"/>
          </p:cNvSpPr>
          <p:nvPr/>
        </p:nvSpPr>
        <p:spPr bwMode="auto">
          <a:xfrm>
            <a:off x="500034" y="5715016"/>
            <a:ext cx="7452681" cy="461665"/>
          </a:xfrm>
          <a:prstGeom prst="rect">
            <a:avLst/>
          </a:prstGeom>
          <a:noFill/>
          <a:ln w="9525">
            <a:noFill/>
            <a:miter lim="800000"/>
            <a:headEnd/>
            <a:tailEnd/>
          </a:ln>
        </p:spPr>
        <p:txBody>
          <a:bodyPr wrap="none">
            <a:spAutoFit/>
          </a:bodyPr>
          <a:lstStyle/>
          <a:p>
            <a:r>
              <a:rPr lang="tr-TR" sz="2400" b="1" u="sng" dirty="0" smtClean="0"/>
              <a:t>E</a:t>
            </a:r>
            <a:r>
              <a:rPr lang="es-ES_tradnl" sz="2400" b="1" u="sng" dirty="0" smtClean="0"/>
              <a:t>ED : </a:t>
            </a:r>
            <a:r>
              <a:rPr lang="tr-TR" sz="2400" b="1" u="sng" dirty="0" smtClean="0"/>
              <a:t>Endüstriyel Emisyonlar Direktifi </a:t>
            </a:r>
            <a:r>
              <a:rPr lang="es-ES_tradnl" sz="2400" b="1" u="sng" dirty="0" smtClean="0"/>
              <a:t>2010/75/EU</a:t>
            </a:r>
            <a:endParaRPr lang="es-ES" sz="2400" b="1" u="sng" dirty="0" smtClean="0"/>
          </a:p>
        </p:txBody>
      </p:sp>
      <p:sp>
        <p:nvSpPr>
          <p:cNvPr id="20" name="Text Box 6"/>
          <p:cNvSpPr txBox="1">
            <a:spLocks noChangeArrowheads="1"/>
          </p:cNvSpPr>
          <p:nvPr/>
        </p:nvSpPr>
        <p:spPr bwMode="auto">
          <a:xfrm>
            <a:off x="500034" y="1865738"/>
            <a:ext cx="5884368" cy="400110"/>
          </a:xfrm>
          <a:prstGeom prst="rect">
            <a:avLst/>
          </a:prstGeom>
          <a:noFill/>
          <a:ln w="9525">
            <a:noFill/>
            <a:miter lim="800000"/>
            <a:headEnd/>
            <a:tailEnd/>
          </a:ln>
        </p:spPr>
        <p:txBody>
          <a:bodyPr wrap="none">
            <a:spAutoFit/>
          </a:bodyPr>
          <a:lstStyle/>
          <a:p>
            <a:r>
              <a:rPr lang="es-ES" sz="2000" dirty="0" smtClean="0"/>
              <a:t>1. </a:t>
            </a:r>
            <a:r>
              <a:rPr lang="tr-TR" sz="2000" dirty="0" smtClean="0"/>
              <a:t>Büyük Yakma Tesisleri </a:t>
            </a:r>
            <a:r>
              <a:rPr lang="es-ES" sz="2000" dirty="0" smtClean="0"/>
              <a:t>(LCP</a:t>
            </a:r>
            <a:r>
              <a:rPr lang="tr-TR" sz="2000" dirty="0" smtClean="0"/>
              <a:t>’ler</a:t>
            </a:r>
            <a:r>
              <a:rPr lang="es-ES" sz="2000" dirty="0" smtClean="0"/>
              <a:t>): </a:t>
            </a:r>
            <a:r>
              <a:rPr lang="tr-TR" sz="2000" dirty="0" smtClean="0"/>
              <a:t>kömür ve linyit</a:t>
            </a:r>
            <a:endParaRPr lang="es-ES" sz="2000" dirty="0" smtClean="0"/>
          </a:p>
        </p:txBody>
      </p:sp>
      <p:sp>
        <p:nvSpPr>
          <p:cNvPr id="21" name="Text Box 6"/>
          <p:cNvSpPr txBox="1">
            <a:spLocks noChangeArrowheads="1"/>
          </p:cNvSpPr>
          <p:nvPr/>
        </p:nvSpPr>
        <p:spPr bwMode="auto">
          <a:xfrm>
            <a:off x="500034" y="2385948"/>
            <a:ext cx="7641707" cy="707886"/>
          </a:xfrm>
          <a:prstGeom prst="rect">
            <a:avLst/>
          </a:prstGeom>
          <a:noFill/>
          <a:ln w="9525">
            <a:noFill/>
            <a:miter lim="800000"/>
            <a:headEnd/>
            <a:tailEnd/>
          </a:ln>
        </p:spPr>
        <p:txBody>
          <a:bodyPr wrap="none">
            <a:spAutoFit/>
          </a:bodyPr>
          <a:lstStyle/>
          <a:p>
            <a:r>
              <a:rPr lang="es-ES" sz="2000" dirty="0" smtClean="0"/>
              <a:t>2.</a:t>
            </a:r>
            <a:r>
              <a:rPr lang="tr-TR" sz="2000" dirty="0" smtClean="0"/>
              <a:t> EED’nin I. ve II. Kısımlar’ında belirtilen konularda uyumlaştırma</a:t>
            </a:r>
            <a:endParaRPr lang="es-ES" sz="2000" dirty="0" smtClean="0"/>
          </a:p>
          <a:p>
            <a:endParaRPr lang="es-ES" sz="2000" dirty="0" smtClean="0"/>
          </a:p>
        </p:txBody>
      </p:sp>
      <p:sp>
        <p:nvSpPr>
          <p:cNvPr id="22" name="Text Box 6"/>
          <p:cNvSpPr txBox="1">
            <a:spLocks noChangeArrowheads="1"/>
          </p:cNvSpPr>
          <p:nvPr/>
        </p:nvSpPr>
        <p:spPr bwMode="auto">
          <a:xfrm>
            <a:off x="500034" y="2928934"/>
            <a:ext cx="7933582" cy="707886"/>
          </a:xfrm>
          <a:prstGeom prst="rect">
            <a:avLst/>
          </a:prstGeom>
          <a:noFill/>
          <a:ln w="9525">
            <a:noFill/>
            <a:miter lim="800000"/>
            <a:headEnd/>
            <a:tailEnd/>
          </a:ln>
        </p:spPr>
        <p:txBody>
          <a:bodyPr wrap="none">
            <a:spAutoFit/>
          </a:bodyPr>
          <a:lstStyle/>
          <a:p>
            <a:r>
              <a:rPr lang="es-ES_tradnl" sz="2000" dirty="0" smtClean="0"/>
              <a:t>3.</a:t>
            </a:r>
            <a:r>
              <a:rPr lang="tr-TR" sz="2000" dirty="0" smtClean="0"/>
              <a:t> İzinlerin, MET’ler ve onlara karşılık gelen Emisyon Sınır Değerleri </a:t>
            </a:r>
          </a:p>
          <a:p>
            <a:r>
              <a:rPr lang="tr-TR" sz="2000" dirty="0" smtClean="0"/>
              <a:t>    </a:t>
            </a:r>
            <a:r>
              <a:rPr lang="es-ES_tradnl" sz="2000" dirty="0" smtClean="0"/>
              <a:t>(BREF</a:t>
            </a:r>
            <a:r>
              <a:rPr lang="tr-TR" sz="2000" dirty="0" smtClean="0"/>
              <a:t>’lerde açıklanan</a:t>
            </a:r>
            <a:r>
              <a:rPr lang="es-ES_tradnl" sz="2000" dirty="0" smtClean="0"/>
              <a:t>)</a:t>
            </a:r>
            <a:r>
              <a:rPr lang="tr-TR" sz="2000" dirty="0" smtClean="0"/>
              <a:t> temel alınarak hazırlanması gerekli</a:t>
            </a:r>
            <a:endParaRPr lang="es-ES" sz="2000" dirty="0" smtClean="0"/>
          </a:p>
        </p:txBody>
      </p:sp>
      <p:sp>
        <p:nvSpPr>
          <p:cNvPr id="23" name="Text Box 6"/>
          <p:cNvSpPr txBox="1">
            <a:spLocks noChangeArrowheads="1"/>
          </p:cNvSpPr>
          <p:nvPr/>
        </p:nvSpPr>
        <p:spPr bwMode="auto">
          <a:xfrm>
            <a:off x="500034" y="3645024"/>
            <a:ext cx="8389028" cy="400110"/>
          </a:xfrm>
          <a:prstGeom prst="rect">
            <a:avLst/>
          </a:prstGeom>
          <a:noFill/>
          <a:ln w="9525">
            <a:noFill/>
            <a:miter lim="800000"/>
            <a:headEnd/>
            <a:tailEnd/>
          </a:ln>
        </p:spPr>
        <p:txBody>
          <a:bodyPr wrap="none">
            <a:spAutoFit/>
          </a:bodyPr>
          <a:lstStyle/>
          <a:p>
            <a:r>
              <a:rPr lang="es-ES_tradnl" sz="2000" dirty="0" smtClean="0"/>
              <a:t>4. </a:t>
            </a:r>
            <a:r>
              <a:rPr lang="tr-TR" sz="2000" dirty="0" smtClean="0"/>
              <a:t>Türkiye’deki kömür ve linyitle çalışan büyük yakma tesislerinin önemi</a:t>
            </a:r>
            <a:r>
              <a:rPr lang="es-ES_tradnl" sz="2000" dirty="0" smtClean="0"/>
              <a:t>.</a:t>
            </a:r>
            <a:endParaRPr lang="es-ES" sz="2000" dirty="0" smtClean="0"/>
          </a:p>
        </p:txBody>
      </p:sp>
      <p:sp>
        <p:nvSpPr>
          <p:cNvPr id="24" name="Text Box 6"/>
          <p:cNvSpPr txBox="1">
            <a:spLocks noChangeArrowheads="1"/>
          </p:cNvSpPr>
          <p:nvPr/>
        </p:nvSpPr>
        <p:spPr bwMode="auto">
          <a:xfrm>
            <a:off x="500034" y="4161274"/>
            <a:ext cx="8846909" cy="707886"/>
          </a:xfrm>
          <a:prstGeom prst="rect">
            <a:avLst/>
          </a:prstGeom>
          <a:noFill/>
          <a:ln w="9525">
            <a:noFill/>
            <a:miter lim="800000"/>
            <a:headEnd/>
            <a:tailEnd/>
          </a:ln>
        </p:spPr>
        <p:txBody>
          <a:bodyPr wrap="none">
            <a:spAutoFit/>
          </a:bodyPr>
          <a:lstStyle/>
          <a:p>
            <a:r>
              <a:rPr lang="es-ES_tradnl" sz="2000" dirty="0" smtClean="0"/>
              <a:t>5. </a:t>
            </a:r>
            <a:r>
              <a:rPr lang="tr-TR" sz="2000" dirty="0" smtClean="0"/>
              <a:t>Kılavuz, Türkiye’deki Büyük Yakma Tesisleri sektörünün özelliklerine göre </a:t>
            </a:r>
          </a:p>
          <a:p>
            <a:r>
              <a:rPr lang="tr-TR" sz="2000" dirty="0" smtClean="0"/>
              <a:t>    adapte edildi</a:t>
            </a:r>
            <a:r>
              <a:rPr lang="es-ES_tradnl" sz="2000" dirty="0" smtClean="0"/>
              <a:t>.</a:t>
            </a:r>
            <a:endParaRPr lang="es-ES" sz="2000" dirty="0" smtClean="0"/>
          </a:p>
        </p:txBody>
      </p:sp>
      <p:sp>
        <p:nvSpPr>
          <p:cNvPr id="25" name="Text Box 6"/>
          <p:cNvSpPr txBox="1">
            <a:spLocks noChangeArrowheads="1"/>
          </p:cNvSpPr>
          <p:nvPr/>
        </p:nvSpPr>
        <p:spPr bwMode="auto">
          <a:xfrm>
            <a:off x="500034" y="4829090"/>
            <a:ext cx="8464625" cy="400110"/>
          </a:xfrm>
          <a:prstGeom prst="rect">
            <a:avLst/>
          </a:prstGeom>
          <a:noFill/>
          <a:ln w="9525">
            <a:noFill/>
            <a:miter lim="800000"/>
            <a:headEnd/>
            <a:tailEnd/>
          </a:ln>
        </p:spPr>
        <p:txBody>
          <a:bodyPr wrap="none">
            <a:spAutoFit/>
          </a:bodyPr>
          <a:lstStyle/>
          <a:p>
            <a:r>
              <a:rPr lang="es-ES_tradnl" sz="2000" dirty="0" smtClean="0"/>
              <a:t>6. </a:t>
            </a:r>
            <a:r>
              <a:rPr lang="tr-TR" sz="2000" dirty="0" smtClean="0"/>
              <a:t>Hem sanayiciler hem de ÇŞB personeli için PRATİK </a:t>
            </a:r>
            <a:r>
              <a:rPr lang="tr-TR" sz="1600" b="1" dirty="0" smtClean="0"/>
              <a:t>BİLGİLERİ </a:t>
            </a:r>
            <a:r>
              <a:rPr lang="tr-TR" sz="2000" dirty="0" smtClean="0"/>
              <a:t>içeriyor. </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ox(i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ox(in)">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ox(in)">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ox(in)">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ox(in)">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ox(in)">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3" name="AutoShape 30"/>
          <p:cNvSpPr>
            <a:spLocks noChangeArrowheads="1"/>
          </p:cNvSpPr>
          <p:nvPr/>
        </p:nvSpPr>
        <p:spPr bwMode="auto">
          <a:xfrm>
            <a:off x="141894" y="1071546"/>
            <a:ext cx="3926050"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sp>
        <p:nvSpPr>
          <p:cNvPr id="4" name="Text Box 6"/>
          <p:cNvSpPr txBox="1">
            <a:spLocks noChangeArrowheads="1"/>
          </p:cNvSpPr>
          <p:nvPr/>
        </p:nvSpPr>
        <p:spPr bwMode="auto">
          <a:xfrm>
            <a:off x="142844" y="1142984"/>
            <a:ext cx="1944763" cy="461665"/>
          </a:xfrm>
          <a:prstGeom prst="rect">
            <a:avLst/>
          </a:prstGeom>
          <a:noFill/>
          <a:ln w="9525">
            <a:noFill/>
            <a:miter lim="800000"/>
            <a:headEnd/>
            <a:tailEnd/>
          </a:ln>
        </p:spPr>
        <p:txBody>
          <a:bodyPr wrap="none">
            <a:spAutoFit/>
          </a:bodyPr>
          <a:lstStyle/>
          <a:p>
            <a:r>
              <a:rPr lang="es-ES" sz="2400" dirty="0"/>
              <a:t>  </a:t>
            </a:r>
            <a:r>
              <a:rPr lang="es-ES_tradnl" sz="2400" dirty="0" smtClean="0"/>
              <a:t>II. </a:t>
            </a:r>
            <a:r>
              <a:rPr lang="tr-TR" sz="2400" dirty="0" smtClean="0"/>
              <a:t>Hedefler</a:t>
            </a:r>
            <a:r>
              <a:rPr lang="es-ES_tradnl" sz="2400" dirty="0" smtClean="0"/>
              <a:t>:</a:t>
            </a:r>
            <a:endParaRPr lang="es-ES" sz="2400" dirty="0" smtClean="0"/>
          </a:p>
        </p:txBody>
      </p:sp>
      <p:sp>
        <p:nvSpPr>
          <p:cNvPr id="5" name="Text Box 6"/>
          <p:cNvSpPr txBox="1">
            <a:spLocks noChangeArrowheads="1"/>
          </p:cNvSpPr>
          <p:nvPr/>
        </p:nvSpPr>
        <p:spPr bwMode="auto">
          <a:xfrm>
            <a:off x="500034" y="5517232"/>
            <a:ext cx="8182048" cy="707886"/>
          </a:xfrm>
          <a:prstGeom prst="rect">
            <a:avLst/>
          </a:prstGeom>
          <a:noFill/>
          <a:ln w="9525">
            <a:noFill/>
            <a:miter lim="800000"/>
            <a:headEnd/>
            <a:tailEnd/>
          </a:ln>
        </p:spPr>
        <p:txBody>
          <a:bodyPr wrap="none">
            <a:spAutoFit/>
          </a:bodyPr>
          <a:lstStyle/>
          <a:p>
            <a:r>
              <a:rPr lang="tr-TR" sz="2000" b="1" i="1" dirty="0" smtClean="0"/>
              <a:t>Bu kılavuz, Emisyon Limit Değerleri’ni (ELD) belirleyecek olan bir </a:t>
            </a:r>
          </a:p>
          <a:p>
            <a:r>
              <a:rPr lang="tr-TR" sz="2000" b="1" i="1" dirty="0" smtClean="0"/>
              <a:t>YASA DEĞİLDİR.</a:t>
            </a:r>
            <a:endParaRPr lang="es-ES" sz="2000" dirty="0" smtClean="0"/>
          </a:p>
        </p:txBody>
      </p:sp>
      <p:sp>
        <p:nvSpPr>
          <p:cNvPr id="6" name="Text Box 6"/>
          <p:cNvSpPr txBox="1">
            <a:spLocks noChangeArrowheads="1"/>
          </p:cNvSpPr>
          <p:nvPr/>
        </p:nvSpPr>
        <p:spPr bwMode="auto">
          <a:xfrm>
            <a:off x="500034" y="1865738"/>
            <a:ext cx="8188652" cy="400110"/>
          </a:xfrm>
          <a:prstGeom prst="rect">
            <a:avLst/>
          </a:prstGeom>
          <a:noFill/>
          <a:ln w="9525">
            <a:noFill/>
            <a:miter lim="800000"/>
            <a:headEnd/>
            <a:tailEnd/>
          </a:ln>
        </p:spPr>
        <p:txBody>
          <a:bodyPr wrap="none">
            <a:spAutoFit/>
          </a:bodyPr>
          <a:lstStyle/>
          <a:p>
            <a:r>
              <a:rPr lang="es-ES" sz="2000" dirty="0" smtClean="0"/>
              <a:t>1. </a:t>
            </a:r>
            <a:r>
              <a:rPr lang="tr-TR" sz="2000" dirty="0" smtClean="0"/>
              <a:t>Türkiye’deki sektörün durumunun gözden geçirilmesi </a:t>
            </a:r>
            <a:r>
              <a:rPr lang="es-ES" sz="1600" dirty="0" smtClean="0"/>
              <a:t>(1</a:t>
            </a:r>
            <a:r>
              <a:rPr lang="tr-TR" sz="1600" dirty="0" smtClean="0"/>
              <a:t>.</a:t>
            </a:r>
            <a:r>
              <a:rPr lang="es-ES" sz="1600" dirty="0" smtClean="0"/>
              <a:t> </a:t>
            </a:r>
            <a:r>
              <a:rPr lang="tr-TR" sz="1600" dirty="0" smtClean="0"/>
              <a:t>ve </a:t>
            </a:r>
            <a:r>
              <a:rPr lang="es-ES" sz="1600" dirty="0" smtClean="0"/>
              <a:t>3</a:t>
            </a:r>
            <a:r>
              <a:rPr lang="tr-TR" sz="1600" dirty="0" smtClean="0"/>
              <a:t>. Bölümler</a:t>
            </a:r>
            <a:r>
              <a:rPr lang="es-ES" sz="1600" dirty="0" smtClean="0"/>
              <a:t>).</a:t>
            </a:r>
          </a:p>
        </p:txBody>
      </p:sp>
      <p:sp>
        <p:nvSpPr>
          <p:cNvPr id="7" name="Text Box 6"/>
          <p:cNvSpPr txBox="1">
            <a:spLocks noChangeArrowheads="1"/>
          </p:cNvSpPr>
          <p:nvPr/>
        </p:nvSpPr>
        <p:spPr bwMode="auto">
          <a:xfrm>
            <a:off x="500034" y="2385948"/>
            <a:ext cx="6245621" cy="400110"/>
          </a:xfrm>
          <a:prstGeom prst="rect">
            <a:avLst/>
          </a:prstGeom>
          <a:noFill/>
          <a:ln w="9525">
            <a:noFill/>
            <a:miter lim="800000"/>
            <a:headEnd/>
            <a:tailEnd/>
          </a:ln>
        </p:spPr>
        <p:txBody>
          <a:bodyPr wrap="none">
            <a:spAutoFit/>
          </a:bodyPr>
          <a:lstStyle/>
          <a:p>
            <a:r>
              <a:rPr lang="es-ES" sz="2000" dirty="0" smtClean="0"/>
              <a:t>2. </a:t>
            </a:r>
            <a:r>
              <a:rPr lang="tr-TR" sz="2000" dirty="0" smtClean="0"/>
              <a:t>Proses, teknoloji ve tekniklerin anlatılması </a:t>
            </a:r>
            <a:r>
              <a:rPr lang="es-ES" sz="1600" dirty="0" smtClean="0"/>
              <a:t>(2</a:t>
            </a:r>
            <a:r>
              <a:rPr lang="tr-TR" sz="1600" dirty="0" smtClean="0"/>
              <a:t>. Bölüm</a:t>
            </a:r>
            <a:r>
              <a:rPr lang="es-ES" sz="1600" dirty="0" smtClean="0"/>
              <a:t>)</a:t>
            </a:r>
          </a:p>
        </p:txBody>
      </p:sp>
      <p:sp>
        <p:nvSpPr>
          <p:cNvPr id="8" name="Text Box 6"/>
          <p:cNvSpPr txBox="1">
            <a:spLocks noChangeArrowheads="1"/>
          </p:cNvSpPr>
          <p:nvPr/>
        </p:nvSpPr>
        <p:spPr bwMode="auto">
          <a:xfrm>
            <a:off x="500034" y="2928934"/>
            <a:ext cx="9017212" cy="400110"/>
          </a:xfrm>
          <a:prstGeom prst="rect">
            <a:avLst/>
          </a:prstGeom>
          <a:noFill/>
          <a:ln w="9525">
            <a:noFill/>
            <a:miter lim="800000"/>
            <a:headEnd/>
            <a:tailEnd/>
          </a:ln>
        </p:spPr>
        <p:txBody>
          <a:bodyPr wrap="none">
            <a:spAutoFit/>
          </a:bodyPr>
          <a:lstStyle/>
          <a:p>
            <a:r>
              <a:rPr lang="es-ES_tradnl" sz="2000" dirty="0" smtClean="0"/>
              <a:t>3. </a:t>
            </a:r>
            <a:r>
              <a:rPr lang="tr-TR" sz="2000" dirty="0" smtClean="0"/>
              <a:t>MET’ler ve bazı yeni gelişmekte olan tekniklerin anlatılması</a:t>
            </a:r>
            <a:r>
              <a:rPr lang="es-ES_tradnl" sz="2000" dirty="0" smtClean="0"/>
              <a:t>(</a:t>
            </a:r>
            <a:r>
              <a:rPr lang="es-ES_tradnl" sz="1600" dirty="0" smtClean="0"/>
              <a:t>4 </a:t>
            </a:r>
            <a:r>
              <a:rPr lang="tr-TR" sz="1600" dirty="0" smtClean="0"/>
              <a:t>ve</a:t>
            </a:r>
            <a:r>
              <a:rPr lang="es-ES_tradnl" sz="1600" dirty="0" smtClean="0"/>
              <a:t> 6</a:t>
            </a:r>
            <a:r>
              <a:rPr lang="tr-TR" sz="1600" dirty="0" smtClean="0"/>
              <a:t>. Bölümler</a:t>
            </a:r>
            <a:r>
              <a:rPr lang="es-ES_tradnl" sz="1600" dirty="0" smtClean="0"/>
              <a:t>)</a:t>
            </a:r>
            <a:endParaRPr lang="es-ES" sz="1600" dirty="0" smtClean="0"/>
          </a:p>
        </p:txBody>
      </p:sp>
      <p:sp>
        <p:nvSpPr>
          <p:cNvPr id="9" name="Text Box 6"/>
          <p:cNvSpPr txBox="1">
            <a:spLocks noChangeArrowheads="1"/>
          </p:cNvSpPr>
          <p:nvPr/>
        </p:nvSpPr>
        <p:spPr bwMode="auto">
          <a:xfrm>
            <a:off x="500034" y="3500438"/>
            <a:ext cx="8844088" cy="400110"/>
          </a:xfrm>
          <a:prstGeom prst="rect">
            <a:avLst/>
          </a:prstGeom>
          <a:noFill/>
          <a:ln w="9525">
            <a:noFill/>
            <a:miter lim="800000"/>
            <a:headEnd/>
            <a:tailEnd/>
          </a:ln>
        </p:spPr>
        <p:txBody>
          <a:bodyPr wrap="none">
            <a:spAutoFit/>
          </a:bodyPr>
          <a:lstStyle/>
          <a:p>
            <a:r>
              <a:rPr lang="es-ES_tradnl" sz="2000" dirty="0" smtClean="0"/>
              <a:t>4. </a:t>
            </a:r>
            <a:r>
              <a:rPr lang="tr-TR" sz="2000" dirty="0" smtClean="0"/>
              <a:t>İzleme ve kontrole yönelik mevcut araç ve metodların tartışılması</a:t>
            </a:r>
            <a:r>
              <a:rPr lang="es-ES_tradnl" sz="1600" dirty="0" smtClean="0"/>
              <a:t>(5</a:t>
            </a:r>
            <a:r>
              <a:rPr lang="tr-TR" sz="1600" dirty="0" smtClean="0"/>
              <a:t>. Bölüm</a:t>
            </a:r>
            <a:r>
              <a:rPr lang="es-ES_tradnl" sz="1600" dirty="0" smtClean="0"/>
              <a:t>)</a:t>
            </a:r>
            <a:endParaRPr lang="es-ES" sz="1600" dirty="0" smtClean="0"/>
          </a:p>
        </p:txBody>
      </p:sp>
      <p:sp>
        <p:nvSpPr>
          <p:cNvPr id="10" name="Text Box 6"/>
          <p:cNvSpPr txBox="1">
            <a:spLocks noChangeArrowheads="1"/>
          </p:cNvSpPr>
          <p:nvPr/>
        </p:nvSpPr>
        <p:spPr bwMode="auto">
          <a:xfrm>
            <a:off x="500034" y="4071942"/>
            <a:ext cx="7010252" cy="400110"/>
          </a:xfrm>
          <a:prstGeom prst="rect">
            <a:avLst/>
          </a:prstGeom>
          <a:noFill/>
          <a:ln w="9525">
            <a:noFill/>
            <a:miter lim="800000"/>
            <a:headEnd/>
            <a:tailEnd/>
          </a:ln>
        </p:spPr>
        <p:txBody>
          <a:bodyPr wrap="none">
            <a:spAutoFit/>
          </a:bodyPr>
          <a:lstStyle/>
          <a:p>
            <a:r>
              <a:rPr lang="es-ES_tradnl" sz="2000" dirty="0" smtClean="0"/>
              <a:t>5. </a:t>
            </a:r>
            <a:r>
              <a:rPr lang="tr-TR" sz="2000" dirty="0" smtClean="0"/>
              <a:t>Referans olarak kullanılması için bazı Ek’lerin sağlanması</a:t>
            </a:r>
            <a:endParaRPr lang="es-ES" sz="2000" dirty="0" smtClean="0"/>
          </a:p>
        </p:txBody>
      </p:sp>
      <p:sp>
        <p:nvSpPr>
          <p:cNvPr id="11" name="Text Box 6"/>
          <p:cNvSpPr txBox="1">
            <a:spLocks noChangeArrowheads="1"/>
          </p:cNvSpPr>
          <p:nvPr/>
        </p:nvSpPr>
        <p:spPr bwMode="auto">
          <a:xfrm>
            <a:off x="500034" y="4616292"/>
            <a:ext cx="7672293" cy="707886"/>
          </a:xfrm>
          <a:prstGeom prst="rect">
            <a:avLst/>
          </a:prstGeom>
          <a:noFill/>
          <a:ln w="9525">
            <a:noFill/>
            <a:miter lim="800000"/>
            <a:headEnd/>
            <a:tailEnd/>
          </a:ln>
        </p:spPr>
        <p:txBody>
          <a:bodyPr wrap="none">
            <a:spAutoFit/>
          </a:bodyPr>
          <a:lstStyle/>
          <a:p>
            <a:r>
              <a:rPr lang="tr-TR" sz="2000" b="1" i="1" dirty="0" smtClean="0"/>
              <a:t>Bu kılavuz, ÇŞB personeli ve kömür ve linyitle çalışan yakma </a:t>
            </a:r>
          </a:p>
          <a:p>
            <a:r>
              <a:rPr lang="tr-TR" sz="2000" b="1" i="1" dirty="0" smtClean="0"/>
              <a:t>tesislerinin temsilcileri için bir referans teşkil etmelidir. </a:t>
            </a:r>
            <a:endParaRPr lang="es-ES" sz="2000" b="1" i="1" dirty="0" smtClean="0"/>
          </a:p>
        </p:txBody>
      </p:sp>
      <p:grpSp>
        <p:nvGrpSpPr>
          <p:cNvPr id="12" name="14 Grupo"/>
          <p:cNvGrpSpPr>
            <a:grpSpLocks/>
          </p:cNvGrpSpPr>
          <p:nvPr/>
        </p:nvGrpSpPr>
        <p:grpSpPr bwMode="auto">
          <a:xfrm>
            <a:off x="7437439" y="357189"/>
            <a:ext cx="1420812" cy="500062"/>
            <a:chOff x="6286512" y="285728"/>
            <a:chExt cx="2493060" cy="790573"/>
          </a:xfrm>
        </p:grpSpPr>
        <p:pic>
          <p:nvPicPr>
            <p:cNvPr id="13"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14"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15"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6"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7" name="Rectangle 7"/>
          <p:cNvSpPr>
            <a:spLocks noChangeArrowheads="1"/>
          </p:cNvSpPr>
          <p:nvPr/>
        </p:nvSpPr>
        <p:spPr bwMode="auto">
          <a:xfrm>
            <a:off x="2143125" y="235146"/>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Büyük yakma tesisleri kılavuzu</a:t>
            </a:r>
            <a:r>
              <a:rPr lang="en-GB" sz="2800" dirty="0" smtClean="0">
                <a:solidFill>
                  <a:schemeClr val="bg1"/>
                </a:solidFill>
                <a:latin typeface="Book Antiqua" pitchFamily="18" charset="0"/>
              </a:rPr>
              <a:t> </a:t>
            </a:r>
          </a:p>
          <a:p>
            <a:pPr algn="ctr">
              <a:lnSpc>
                <a:spcPts val="2800"/>
              </a:lnSpc>
            </a:pP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ox(i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ox(i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ox(i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ox(in)">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3" name="AutoShape 30"/>
          <p:cNvSpPr>
            <a:spLocks noChangeArrowheads="1"/>
          </p:cNvSpPr>
          <p:nvPr/>
        </p:nvSpPr>
        <p:spPr bwMode="auto">
          <a:xfrm>
            <a:off x="141894" y="1071546"/>
            <a:ext cx="3715725"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grpSp>
        <p:nvGrpSpPr>
          <p:cNvPr id="4"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1962300" y="209113"/>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Rectangle 7"/>
          <p:cNvSpPr>
            <a:spLocks noChangeArrowheads="1"/>
          </p:cNvSpPr>
          <p:nvPr/>
        </p:nvSpPr>
        <p:spPr bwMode="auto">
          <a:xfrm>
            <a:off x="2143125" y="235146"/>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Büyük yakma tesisleri kılavuzu</a:t>
            </a:r>
            <a:r>
              <a:rPr lang="en-GB" sz="2800" dirty="0" smtClean="0">
                <a:solidFill>
                  <a:schemeClr val="bg1"/>
                </a:solidFill>
                <a:latin typeface="Book Antiqua" pitchFamily="18" charset="0"/>
              </a:rPr>
              <a:t> </a:t>
            </a:r>
          </a:p>
          <a:p>
            <a:pPr algn="ctr">
              <a:lnSpc>
                <a:spcPts val="2800"/>
              </a:lnSpc>
            </a:pPr>
            <a:endParaRPr lang="en-GB" sz="2800" dirty="0">
              <a:solidFill>
                <a:schemeClr val="bg1"/>
              </a:solidFill>
              <a:latin typeface="Book Antiqua" pitchFamily="18" charset="0"/>
            </a:endParaRPr>
          </a:p>
        </p:txBody>
      </p:sp>
      <p:sp>
        <p:nvSpPr>
          <p:cNvPr id="10" name="Text Box 6"/>
          <p:cNvSpPr txBox="1">
            <a:spLocks noChangeArrowheads="1"/>
          </p:cNvSpPr>
          <p:nvPr/>
        </p:nvSpPr>
        <p:spPr bwMode="auto">
          <a:xfrm>
            <a:off x="142844" y="1142984"/>
            <a:ext cx="1686680" cy="461665"/>
          </a:xfrm>
          <a:prstGeom prst="rect">
            <a:avLst/>
          </a:prstGeom>
          <a:noFill/>
          <a:ln w="9525">
            <a:noFill/>
            <a:miter lim="800000"/>
            <a:headEnd/>
            <a:tailEnd/>
          </a:ln>
        </p:spPr>
        <p:txBody>
          <a:bodyPr wrap="none">
            <a:spAutoFit/>
          </a:bodyPr>
          <a:lstStyle/>
          <a:p>
            <a:r>
              <a:rPr lang="es-ES" sz="2400" dirty="0"/>
              <a:t>  </a:t>
            </a:r>
            <a:r>
              <a:rPr lang="es-ES_tradnl" sz="2400" dirty="0" smtClean="0"/>
              <a:t>III. </a:t>
            </a:r>
            <a:r>
              <a:rPr lang="tr-TR" sz="2400" dirty="0" err="1" smtClean="0"/>
              <a:t>İ</a:t>
            </a:r>
            <a:r>
              <a:rPr lang="es-ES_tradnl" sz="2400" dirty="0" err="1" smtClean="0"/>
              <a:t>nde</a:t>
            </a:r>
            <a:r>
              <a:rPr lang="tr-TR" sz="2400" dirty="0" smtClean="0"/>
              <a:t>ks</a:t>
            </a:r>
            <a:endParaRPr lang="es-ES" sz="2400" dirty="0" smtClean="0"/>
          </a:p>
        </p:txBody>
      </p:sp>
      <p:sp>
        <p:nvSpPr>
          <p:cNvPr id="11" name="Text Box 6"/>
          <p:cNvSpPr txBox="1">
            <a:spLocks noChangeArrowheads="1"/>
          </p:cNvSpPr>
          <p:nvPr/>
        </p:nvSpPr>
        <p:spPr bwMode="auto">
          <a:xfrm>
            <a:off x="179512" y="5805264"/>
            <a:ext cx="826124" cy="400110"/>
          </a:xfrm>
          <a:prstGeom prst="rect">
            <a:avLst/>
          </a:prstGeom>
          <a:noFill/>
          <a:ln w="9525">
            <a:noFill/>
            <a:miter lim="800000"/>
            <a:headEnd/>
            <a:tailEnd/>
          </a:ln>
        </p:spPr>
        <p:txBody>
          <a:bodyPr wrap="none">
            <a:spAutoFit/>
          </a:bodyPr>
          <a:lstStyle/>
          <a:p>
            <a:r>
              <a:rPr lang="tr-TR" sz="2000" dirty="0" smtClean="0"/>
              <a:t>Ekler</a:t>
            </a:r>
            <a:r>
              <a:rPr lang="es-ES" sz="2000" dirty="0" smtClean="0"/>
              <a:t>.</a:t>
            </a:r>
          </a:p>
        </p:txBody>
      </p:sp>
      <p:sp>
        <p:nvSpPr>
          <p:cNvPr id="12" name="Text Box 6"/>
          <p:cNvSpPr txBox="1">
            <a:spLocks noChangeArrowheads="1"/>
          </p:cNvSpPr>
          <p:nvPr/>
        </p:nvSpPr>
        <p:spPr bwMode="auto">
          <a:xfrm>
            <a:off x="500034" y="1865738"/>
            <a:ext cx="3261086" cy="400110"/>
          </a:xfrm>
          <a:prstGeom prst="rect">
            <a:avLst/>
          </a:prstGeom>
          <a:noFill/>
          <a:ln w="9525">
            <a:noFill/>
            <a:miter lim="800000"/>
            <a:headEnd/>
            <a:tailEnd/>
          </a:ln>
        </p:spPr>
        <p:txBody>
          <a:bodyPr wrap="none">
            <a:spAutoFit/>
          </a:bodyPr>
          <a:lstStyle/>
          <a:p>
            <a:r>
              <a:rPr lang="tr-TR" sz="2000" dirty="0" smtClean="0"/>
              <a:t>Sözlük ve kısaltmalar</a:t>
            </a:r>
            <a:r>
              <a:rPr lang="es-ES" sz="2000" dirty="0" smtClean="0"/>
              <a:t>. </a:t>
            </a:r>
            <a:r>
              <a:rPr lang="tr-TR" sz="2000" dirty="0" smtClean="0"/>
              <a:t>Giriş</a:t>
            </a:r>
            <a:endParaRPr lang="es-ES" sz="2000" dirty="0" smtClean="0"/>
          </a:p>
        </p:txBody>
      </p:sp>
      <p:sp>
        <p:nvSpPr>
          <p:cNvPr id="13" name="Text Box 6"/>
          <p:cNvSpPr txBox="1">
            <a:spLocks noChangeArrowheads="1"/>
          </p:cNvSpPr>
          <p:nvPr/>
        </p:nvSpPr>
        <p:spPr bwMode="auto">
          <a:xfrm>
            <a:off x="179512" y="2385948"/>
            <a:ext cx="9172896" cy="400110"/>
          </a:xfrm>
          <a:prstGeom prst="rect">
            <a:avLst/>
          </a:prstGeom>
          <a:noFill/>
          <a:ln w="9525">
            <a:noFill/>
            <a:miter lim="800000"/>
            <a:headEnd/>
            <a:tailEnd/>
          </a:ln>
        </p:spPr>
        <p:txBody>
          <a:bodyPr wrap="none">
            <a:spAutoFit/>
          </a:bodyPr>
          <a:lstStyle/>
          <a:p>
            <a:r>
              <a:rPr lang="es-ES" sz="2000" dirty="0" smtClean="0"/>
              <a:t>1.- </a:t>
            </a:r>
            <a:r>
              <a:rPr lang="es-ES" sz="2000" dirty="0" err="1" smtClean="0"/>
              <a:t>Türkiye’de</a:t>
            </a:r>
            <a:r>
              <a:rPr lang="es-ES" sz="2000" dirty="0" smtClean="0"/>
              <a:t> </a:t>
            </a:r>
            <a:r>
              <a:rPr lang="es-ES" sz="2000" dirty="0" err="1" smtClean="0"/>
              <a:t>Enerji</a:t>
            </a:r>
            <a:r>
              <a:rPr lang="es-ES" sz="2000" dirty="0" smtClean="0"/>
              <a:t> </a:t>
            </a:r>
            <a:r>
              <a:rPr lang="es-ES" sz="2000" dirty="0" err="1" smtClean="0"/>
              <a:t>Sektöründe</a:t>
            </a:r>
            <a:r>
              <a:rPr lang="es-ES" sz="2000" dirty="0" smtClean="0"/>
              <a:t> </a:t>
            </a:r>
            <a:r>
              <a:rPr lang="es-ES" sz="2000" dirty="0" err="1" smtClean="0"/>
              <a:t>Kömürden</a:t>
            </a:r>
            <a:r>
              <a:rPr lang="es-ES" sz="2000" dirty="0" smtClean="0"/>
              <a:t> </a:t>
            </a:r>
            <a:r>
              <a:rPr lang="es-ES" sz="2000" dirty="0" err="1" smtClean="0"/>
              <a:t>Elektrik</a:t>
            </a:r>
            <a:r>
              <a:rPr lang="es-ES" sz="2000" dirty="0" smtClean="0"/>
              <a:t> </a:t>
            </a:r>
            <a:r>
              <a:rPr lang="es-ES" sz="2000" dirty="0" err="1" smtClean="0"/>
              <a:t>Üretimi</a:t>
            </a:r>
            <a:r>
              <a:rPr lang="es-ES" sz="2000" dirty="0" smtClean="0"/>
              <a:t> </a:t>
            </a:r>
            <a:r>
              <a:rPr lang="es-ES" sz="2000" dirty="0" err="1" smtClean="0"/>
              <a:t>için</a:t>
            </a:r>
            <a:r>
              <a:rPr lang="es-ES" sz="2000" dirty="0" smtClean="0"/>
              <a:t> </a:t>
            </a:r>
            <a:r>
              <a:rPr lang="es-ES" sz="2000" dirty="0" err="1" smtClean="0"/>
              <a:t>Genel</a:t>
            </a:r>
            <a:r>
              <a:rPr lang="es-ES" sz="2000" dirty="0" smtClean="0"/>
              <a:t> </a:t>
            </a:r>
            <a:r>
              <a:rPr lang="es-ES" sz="2000" dirty="0" err="1" smtClean="0"/>
              <a:t>Bilgiler</a:t>
            </a:r>
            <a:r>
              <a:rPr lang="es-ES" sz="2000" dirty="0" smtClean="0"/>
              <a:t>.</a:t>
            </a:r>
          </a:p>
        </p:txBody>
      </p:sp>
      <p:sp>
        <p:nvSpPr>
          <p:cNvPr id="14" name="Text Box 6"/>
          <p:cNvSpPr txBox="1">
            <a:spLocks noChangeArrowheads="1"/>
          </p:cNvSpPr>
          <p:nvPr/>
        </p:nvSpPr>
        <p:spPr bwMode="auto">
          <a:xfrm>
            <a:off x="179512" y="2928934"/>
            <a:ext cx="8586005" cy="707886"/>
          </a:xfrm>
          <a:prstGeom prst="rect">
            <a:avLst/>
          </a:prstGeom>
          <a:noFill/>
          <a:ln w="9525">
            <a:noFill/>
            <a:miter lim="800000"/>
            <a:headEnd/>
            <a:tailEnd/>
          </a:ln>
        </p:spPr>
        <p:txBody>
          <a:bodyPr wrap="none">
            <a:spAutoFit/>
          </a:bodyPr>
          <a:lstStyle/>
          <a:p>
            <a:r>
              <a:rPr lang="es-ES_tradnl" sz="2000" dirty="0" smtClean="0"/>
              <a:t>2.-</a:t>
            </a:r>
            <a:r>
              <a:rPr lang="es-ES" sz="2000" dirty="0" smtClean="0"/>
              <a:t> </a:t>
            </a:r>
            <a:r>
              <a:rPr lang="es-ES" sz="2000" dirty="0" err="1" smtClean="0"/>
              <a:t>Teknolojik</a:t>
            </a:r>
            <a:r>
              <a:rPr lang="es-ES" sz="2000" dirty="0" smtClean="0"/>
              <a:t> </a:t>
            </a:r>
            <a:r>
              <a:rPr lang="es-ES" sz="2000" dirty="0" err="1" smtClean="0"/>
              <a:t>prosesler</a:t>
            </a:r>
            <a:r>
              <a:rPr lang="es-ES" sz="2000" dirty="0" smtClean="0"/>
              <a:t>, </a:t>
            </a:r>
            <a:r>
              <a:rPr lang="es-ES" sz="2000" dirty="0" err="1" smtClean="0"/>
              <a:t>taşkömürü</a:t>
            </a:r>
            <a:r>
              <a:rPr lang="es-ES" sz="2000" dirty="0" smtClean="0"/>
              <a:t> ve </a:t>
            </a:r>
            <a:r>
              <a:rPr lang="es-ES" sz="2000" dirty="0" err="1" smtClean="0"/>
              <a:t>linyit</a:t>
            </a:r>
            <a:r>
              <a:rPr lang="es-ES" sz="2000" dirty="0" smtClean="0"/>
              <a:t> </a:t>
            </a:r>
            <a:r>
              <a:rPr lang="es-ES" sz="2000" dirty="0" err="1" smtClean="0"/>
              <a:t>yakmadaki</a:t>
            </a:r>
            <a:r>
              <a:rPr lang="es-ES" sz="2000" dirty="0" smtClean="0"/>
              <a:t> </a:t>
            </a:r>
            <a:r>
              <a:rPr lang="es-ES" sz="2000" dirty="0" err="1" smtClean="0"/>
              <a:t>teknik</a:t>
            </a:r>
            <a:r>
              <a:rPr lang="es-ES" sz="2000" dirty="0" smtClean="0"/>
              <a:t> ve </a:t>
            </a:r>
            <a:r>
              <a:rPr lang="es-ES" sz="2000" dirty="0" err="1" smtClean="0"/>
              <a:t>teknoloji</a:t>
            </a:r>
            <a:endParaRPr lang="tr-TR" sz="2000" dirty="0" smtClean="0"/>
          </a:p>
          <a:p>
            <a:r>
              <a:rPr lang="tr-TR" sz="2000" dirty="0" smtClean="0"/>
              <a:t>                                                                                                       </a:t>
            </a:r>
            <a:r>
              <a:rPr lang="es-ES" sz="2000" dirty="0" smtClean="0"/>
              <a:t> </a:t>
            </a:r>
            <a:r>
              <a:rPr lang="es-ES" sz="2000" dirty="0" err="1" smtClean="0"/>
              <a:t>tanımları</a:t>
            </a:r>
            <a:r>
              <a:rPr lang="es-ES_tradnl" sz="2000" dirty="0" smtClean="0"/>
              <a:t>.</a:t>
            </a:r>
            <a:endParaRPr lang="es-ES" sz="2000" dirty="0" smtClean="0"/>
          </a:p>
        </p:txBody>
      </p:sp>
      <p:sp>
        <p:nvSpPr>
          <p:cNvPr id="15" name="Text Box 6"/>
          <p:cNvSpPr txBox="1">
            <a:spLocks noChangeArrowheads="1"/>
          </p:cNvSpPr>
          <p:nvPr/>
        </p:nvSpPr>
        <p:spPr bwMode="auto">
          <a:xfrm>
            <a:off x="179512" y="3500438"/>
            <a:ext cx="6976590" cy="400110"/>
          </a:xfrm>
          <a:prstGeom prst="rect">
            <a:avLst/>
          </a:prstGeom>
          <a:noFill/>
          <a:ln w="9525">
            <a:noFill/>
            <a:miter lim="800000"/>
            <a:headEnd/>
            <a:tailEnd/>
          </a:ln>
        </p:spPr>
        <p:txBody>
          <a:bodyPr wrap="none">
            <a:spAutoFit/>
          </a:bodyPr>
          <a:lstStyle/>
          <a:p>
            <a:r>
              <a:rPr lang="es-ES_tradnl" sz="2000" dirty="0" smtClean="0"/>
              <a:t>3.-</a:t>
            </a:r>
            <a:r>
              <a:rPr lang="es-ES" sz="2000" dirty="0" smtClean="0"/>
              <a:t> </a:t>
            </a:r>
            <a:r>
              <a:rPr lang="es-ES" sz="2000" dirty="0" err="1" smtClean="0"/>
              <a:t>Mevcut</a:t>
            </a:r>
            <a:r>
              <a:rPr lang="es-ES" sz="2000" dirty="0" smtClean="0"/>
              <a:t> </a:t>
            </a:r>
            <a:r>
              <a:rPr lang="es-ES" sz="2000" dirty="0" err="1" smtClean="0"/>
              <a:t>emisyon</a:t>
            </a:r>
            <a:r>
              <a:rPr lang="es-ES" sz="2000" dirty="0" smtClean="0"/>
              <a:t>, </a:t>
            </a:r>
            <a:r>
              <a:rPr lang="es-ES" sz="2000" dirty="0" err="1" smtClean="0"/>
              <a:t>enerji</a:t>
            </a:r>
            <a:r>
              <a:rPr lang="es-ES" sz="2000" dirty="0" smtClean="0"/>
              <a:t> ve </a:t>
            </a:r>
            <a:r>
              <a:rPr lang="es-ES" sz="2000" dirty="0" err="1" smtClean="0"/>
              <a:t>hammadde</a:t>
            </a:r>
            <a:r>
              <a:rPr lang="es-ES" sz="2000" dirty="0" smtClean="0"/>
              <a:t> </a:t>
            </a:r>
            <a:r>
              <a:rPr lang="es-ES" sz="2000" dirty="0" err="1" smtClean="0"/>
              <a:t>tüketim</a:t>
            </a:r>
            <a:r>
              <a:rPr lang="es-ES" sz="2000" dirty="0" smtClean="0"/>
              <a:t> </a:t>
            </a:r>
            <a:r>
              <a:rPr lang="es-ES" sz="2000" dirty="0" err="1" smtClean="0"/>
              <a:t>seviyeleri</a:t>
            </a:r>
            <a:r>
              <a:rPr lang="es-ES_tradnl" sz="2000" dirty="0" smtClean="0"/>
              <a:t>.</a:t>
            </a:r>
            <a:endParaRPr lang="es-ES" sz="2000" dirty="0" smtClean="0"/>
          </a:p>
        </p:txBody>
      </p:sp>
      <p:sp>
        <p:nvSpPr>
          <p:cNvPr id="16" name="Text Box 6"/>
          <p:cNvSpPr txBox="1">
            <a:spLocks noChangeArrowheads="1"/>
          </p:cNvSpPr>
          <p:nvPr/>
        </p:nvSpPr>
        <p:spPr bwMode="auto">
          <a:xfrm>
            <a:off x="179512" y="4071942"/>
            <a:ext cx="8297528" cy="707886"/>
          </a:xfrm>
          <a:prstGeom prst="rect">
            <a:avLst/>
          </a:prstGeom>
          <a:noFill/>
          <a:ln w="9525">
            <a:noFill/>
            <a:miter lim="800000"/>
            <a:headEnd/>
            <a:tailEnd/>
          </a:ln>
        </p:spPr>
        <p:txBody>
          <a:bodyPr wrap="none">
            <a:spAutoFit/>
          </a:bodyPr>
          <a:lstStyle/>
          <a:p>
            <a:r>
              <a:rPr lang="es-ES_tradnl" sz="2000" dirty="0" smtClean="0"/>
              <a:t>4.-</a:t>
            </a:r>
            <a:r>
              <a:rPr lang="es-ES" sz="2000" dirty="0" smtClean="0"/>
              <a:t> </a:t>
            </a:r>
            <a:r>
              <a:rPr lang="es-ES" sz="2000" dirty="0" err="1" smtClean="0"/>
              <a:t>Termik</a:t>
            </a:r>
            <a:r>
              <a:rPr lang="es-ES" sz="2000" dirty="0" smtClean="0"/>
              <a:t> </a:t>
            </a:r>
            <a:r>
              <a:rPr lang="es-ES" sz="2000" dirty="0" err="1" smtClean="0"/>
              <a:t>Santrallerde</a:t>
            </a:r>
            <a:r>
              <a:rPr lang="es-ES" sz="2000" dirty="0" smtClean="0"/>
              <a:t> </a:t>
            </a:r>
            <a:r>
              <a:rPr lang="es-ES" sz="2000" dirty="0" err="1" smtClean="0"/>
              <a:t>Taş</a:t>
            </a:r>
            <a:r>
              <a:rPr lang="es-ES" sz="2000" dirty="0" smtClean="0"/>
              <a:t> </a:t>
            </a:r>
            <a:r>
              <a:rPr lang="es-ES" sz="2000" dirty="0" err="1" smtClean="0"/>
              <a:t>kömürü</a:t>
            </a:r>
            <a:r>
              <a:rPr lang="es-ES" sz="2000" dirty="0" smtClean="0"/>
              <a:t> ve </a:t>
            </a:r>
            <a:r>
              <a:rPr lang="es-ES" sz="2000" dirty="0" err="1" smtClean="0"/>
              <a:t>Linyit</a:t>
            </a:r>
            <a:r>
              <a:rPr lang="es-ES" sz="2000" dirty="0" smtClean="0"/>
              <a:t> </a:t>
            </a:r>
            <a:r>
              <a:rPr lang="es-ES" sz="2000" dirty="0" err="1" smtClean="0"/>
              <a:t>Yakma</a:t>
            </a:r>
            <a:r>
              <a:rPr lang="es-ES" sz="2000" dirty="0" smtClean="0"/>
              <a:t> </a:t>
            </a:r>
            <a:r>
              <a:rPr lang="es-ES" sz="2000" dirty="0" err="1" smtClean="0"/>
              <a:t>konusunda</a:t>
            </a:r>
            <a:r>
              <a:rPr lang="es-ES" sz="2000" dirty="0" smtClean="0"/>
              <a:t> </a:t>
            </a:r>
            <a:r>
              <a:rPr lang="es-ES" sz="2000" dirty="0" err="1" smtClean="0"/>
              <a:t>Mevcut</a:t>
            </a:r>
            <a:r>
              <a:rPr lang="es-ES" sz="2000" dirty="0" smtClean="0"/>
              <a:t> </a:t>
            </a:r>
            <a:endParaRPr lang="tr-TR" sz="2000" dirty="0" smtClean="0"/>
          </a:p>
          <a:p>
            <a:r>
              <a:rPr lang="tr-TR" sz="2000" dirty="0" smtClean="0"/>
              <a:t>     </a:t>
            </a:r>
            <a:r>
              <a:rPr lang="es-ES" sz="2000" dirty="0" smtClean="0"/>
              <a:t>En </a:t>
            </a:r>
            <a:r>
              <a:rPr lang="es-ES" sz="2000" dirty="0" err="1" smtClean="0"/>
              <a:t>İyi</a:t>
            </a:r>
            <a:r>
              <a:rPr lang="es-ES" sz="2000" dirty="0" smtClean="0"/>
              <a:t> </a:t>
            </a:r>
            <a:r>
              <a:rPr lang="es-ES" sz="2000" dirty="0" err="1" smtClean="0"/>
              <a:t>Teknikler</a:t>
            </a:r>
            <a:endParaRPr lang="es-ES" sz="2000" dirty="0" smtClean="0"/>
          </a:p>
        </p:txBody>
      </p:sp>
      <p:sp>
        <p:nvSpPr>
          <p:cNvPr id="17" name="Text Box 6"/>
          <p:cNvSpPr txBox="1">
            <a:spLocks noChangeArrowheads="1"/>
          </p:cNvSpPr>
          <p:nvPr/>
        </p:nvSpPr>
        <p:spPr bwMode="auto">
          <a:xfrm>
            <a:off x="179512" y="4829090"/>
            <a:ext cx="3558988" cy="400110"/>
          </a:xfrm>
          <a:prstGeom prst="rect">
            <a:avLst/>
          </a:prstGeom>
          <a:noFill/>
          <a:ln w="9525">
            <a:noFill/>
            <a:miter lim="800000"/>
            <a:headEnd/>
            <a:tailEnd/>
          </a:ln>
        </p:spPr>
        <p:txBody>
          <a:bodyPr wrap="none">
            <a:spAutoFit/>
          </a:bodyPr>
          <a:lstStyle/>
          <a:p>
            <a:r>
              <a:rPr lang="es-ES_tradnl" sz="2000" dirty="0" smtClean="0"/>
              <a:t>5.- </a:t>
            </a:r>
            <a:r>
              <a:rPr lang="tr-TR" sz="2000" dirty="0" smtClean="0"/>
              <a:t>Kontrol ve emisyon İzleme</a:t>
            </a:r>
            <a:endParaRPr lang="es-ES" sz="2000" dirty="0" smtClean="0"/>
          </a:p>
        </p:txBody>
      </p:sp>
      <p:sp>
        <p:nvSpPr>
          <p:cNvPr id="19" name="Text Box 6"/>
          <p:cNvSpPr txBox="1">
            <a:spLocks noChangeArrowheads="1"/>
          </p:cNvSpPr>
          <p:nvPr/>
        </p:nvSpPr>
        <p:spPr bwMode="auto">
          <a:xfrm>
            <a:off x="179512" y="5301208"/>
            <a:ext cx="2065694" cy="400110"/>
          </a:xfrm>
          <a:prstGeom prst="rect">
            <a:avLst/>
          </a:prstGeom>
          <a:noFill/>
          <a:ln w="9525">
            <a:noFill/>
            <a:miter lim="800000"/>
            <a:headEnd/>
            <a:tailEnd/>
          </a:ln>
        </p:spPr>
        <p:txBody>
          <a:bodyPr wrap="none">
            <a:spAutoFit/>
          </a:bodyPr>
          <a:lstStyle/>
          <a:p>
            <a:r>
              <a:rPr lang="es-ES_tradnl" sz="2000" dirty="0" smtClean="0"/>
              <a:t>6.-</a:t>
            </a:r>
            <a:r>
              <a:rPr lang="tr-TR" sz="2000" dirty="0" smtClean="0"/>
              <a:t> Yeni teknikler</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ox(i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ox(i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ox(i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ox(i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ox(in)">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ox(in)">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3" name="AutoShape 30"/>
          <p:cNvSpPr>
            <a:spLocks noChangeArrowheads="1"/>
          </p:cNvSpPr>
          <p:nvPr/>
        </p:nvSpPr>
        <p:spPr bwMode="auto">
          <a:xfrm>
            <a:off x="141894" y="1071546"/>
            <a:ext cx="3715725"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grpSp>
        <p:nvGrpSpPr>
          <p:cNvPr id="4"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Rectangle 7"/>
          <p:cNvSpPr>
            <a:spLocks noChangeArrowheads="1"/>
          </p:cNvSpPr>
          <p:nvPr/>
        </p:nvSpPr>
        <p:spPr bwMode="auto">
          <a:xfrm>
            <a:off x="2143125" y="163138"/>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Büyük yakma tesisleri kılavuzu</a:t>
            </a:r>
            <a:r>
              <a:rPr lang="en-GB" sz="2800" dirty="0" smtClean="0">
                <a:solidFill>
                  <a:schemeClr val="bg1"/>
                </a:solidFill>
                <a:latin typeface="Book Antiqua" pitchFamily="18" charset="0"/>
              </a:rPr>
              <a:t> </a:t>
            </a:r>
          </a:p>
          <a:p>
            <a:pPr algn="ctr">
              <a:lnSpc>
                <a:spcPts val="2800"/>
              </a:lnSpc>
            </a:pPr>
            <a:endParaRPr lang="en-GB" sz="2800" dirty="0">
              <a:solidFill>
                <a:schemeClr val="bg1"/>
              </a:solidFill>
              <a:latin typeface="Book Antiqua" pitchFamily="18" charset="0"/>
            </a:endParaRPr>
          </a:p>
        </p:txBody>
      </p:sp>
      <p:sp>
        <p:nvSpPr>
          <p:cNvPr id="10" name="Text Box 6"/>
          <p:cNvSpPr txBox="1">
            <a:spLocks noChangeArrowheads="1"/>
          </p:cNvSpPr>
          <p:nvPr/>
        </p:nvSpPr>
        <p:spPr bwMode="auto">
          <a:xfrm>
            <a:off x="142844" y="1142984"/>
            <a:ext cx="4071966" cy="461665"/>
          </a:xfrm>
          <a:prstGeom prst="rect">
            <a:avLst/>
          </a:prstGeom>
          <a:noFill/>
          <a:ln w="9525">
            <a:noFill/>
            <a:miter lim="800000"/>
            <a:headEnd/>
            <a:tailEnd/>
          </a:ln>
        </p:spPr>
        <p:txBody>
          <a:bodyPr wrap="square">
            <a:spAutoFit/>
          </a:bodyPr>
          <a:lstStyle/>
          <a:p>
            <a:r>
              <a:rPr lang="es-ES" sz="2400" dirty="0"/>
              <a:t> </a:t>
            </a:r>
            <a:r>
              <a:rPr lang="es-ES" sz="2000" dirty="0" smtClean="0"/>
              <a:t>IV.- </a:t>
            </a:r>
            <a:r>
              <a:rPr lang="tr-TR" sz="2000" dirty="0" smtClean="0"/>
              <a:t>En ilgi çekici kısımlar</a:t>
            </a:r>
            <a:endParaRPr lang="es-ES" sz="2000" dirty="0" smtClean="0"/>
          </a:p>
        </p:txBody>
      </p:sp>
      <p:sp>
        <p:nvSpPr>
          <p:cNvPr id="11" name="Text Box 6"/>
          <p:cNvSpPr txBox="1">
            <a:spLocks noChangeArrowheads="1"/>
          </p:cNvSpPr>
          <p:nvPr/>
        </p:nvSpPr>
        <p:spPr bwMode="auto">
          <a:xfrm>
            <a:off x="500034" y="5572140"/>
            <a:ext cx="5232651" cy="1015663"/>
          </a:xfrm>
          <a:prstGeom prst="rect">
            <a:avLst/>
          </a:prstGeom>
          <a:noFill/>
          <a:ln w="9525">
            <a:noFill/>
            <a:miter lim="800000"/>
            <a:headEnd/>
            <a:tailEnd/>
          </a:ln>
        </p:spPr>
        <p:txBody>
          <a:bodyPr wrap="none">
            <a:spAutoFit/>
          </a:bodyPr>
          <a:lstStyle/>
          <a:p>
            <a:r>
              <a:rPr lang="es-ES_tradnl" sz="2000" dirty="0" smtClean="0"/>
              <a:t>5</a:t>
            </a:r>
            <a:r>
              <a:rPr lang="tr-TR" sz="2000" dirty="0" smtClean="0"/>
              <a:t>. Bölüm</a:t>
            </a:r>
            <a:r>
              <a:rPr lang="es-ES_tradnl" sz="2000" dirty="0" smtClean="0"/>
              <a:t>: </a:t>
            </a:r>
            <a:r>
              <a:rPr lang="tr-TR" sz="2000" dirty="0" smtClean="0"/>
              <a:t>KONTROL VE EMİSYON İZLEME</a:t>
            </a:r>
            <a:endParaRPr lang="es-ES_tradnl" sz="2000" dirty="0" smtClean="0"/>
          </a:p>
          <a:p>
            <a:r>
              <a:rPr lang="es-ES_tradnl" sz="2000" dirty="0" smtClean="0"/>
              <a:t>       5.1.- </a:t>
            </a:r>
            <a:r>
              <a:rPr lang="tr-TR" sz="2000" dirty="0" smtClean="0"/>
              <a:t>Hava</a:t>
            </a:r>
            <a:endParaRPr lang="es-ES_tradnl" sz="2000" dirty="0" smtClean="0"/>
          </a:p>
          <a:p>
            <a:r>
              <a:rPr lang="es-ES_tradnl" sz="2000" dirty="0" smtClean="0"/>
              <a:t>       5.2.- </a:t>
            </a:r>
            <a:r>
              <a:rPr lang="tr-TR" sz="2000" dirty="0" smtClean="0"/>
              <a:t>Yüzey suları</a:t>
            </a:r>
            <a:endParaRPr lang="es-ES" sz="2000" dirty="0" smtClean="0"/>
          </a:p>
        </p:txBody>
      </p:sp>
      <p:sp>
        <p:nvSpPr>
          <p:cNvPr id="12" name="Text Box 6"/>
          <p:cNvSpPr txBox="1">
            <a:spLocks noChangeArrowheads="1"/>
          </p:cNvSpPr>
          <p:nvPr/>
        </p:nvSpPr>
        <p:spPr bwMode="auto">
          <a:xfrm>
            <a:off x="500034" y="1865738"/>
            <a:ext cx="1266693" cy="400110"/>
          </a:xfrm>
          <a:prstGeom prst="rect">
            <a:avLst/>
          </a:prstGeom>
          <a:noFill/>
          <a:ln w="9525">
            <a:noFill/>
            <a:miter lim="800000"/>
            <a:headEnd/>
            <a:tailEnd/>
          </a:ln>
        </p:spPr>
        <p:txBody>
          <a:bodyPr wrap="none">
            <a:spAutoFit/>
          </a:bodyPr>
          <a:lstStyle/>
          <a:p>
            <a:r>
              <a:rPr lang="es-ES" sz="2000" dirty="0" smtClean="0"/>
              <a:t>2</a:t>
            </a:r>
            <a:r>
              <a:rPr lang="tr-TR" sz="2000" dirty="0" smtClean="0"/>
              <a:t>. Bölüm</a:t>
            </a:r>
            <a:r>
              <a:rPr lang="es-ES" sz="2000" dirty="0" smtClean="0"/>
              <a:t> </a:t>
            </a:r>
          </a:p>
        </p:txBody>
      </p:sp>
      <p:sp>
        <p:nvSpPr>
          <p:cNvPr id="13" name="Text Box 6"/>
          <p:cNvSpPr txBox="1">
            <a:spLocks noChangeArrowheads="1"/>
          </p:cNvSpPr>
          <p:nvPr/>
        </p:nvSpPr>
        <p:spPr bwMode="auto">
          <a:xfrm>
            <a:off x="500034" y="2385948"/>
            <a:ext cx="8034572" cy="707886"/>
          </a:xfrm>
          <a:prstGeom prst="rect">
            <a:avLst/>
          </a:prstGeom>
          <a:noFill/>
          <a:ln w="9525">
            <a:noFill/>
            <a:miter lim="800000"/>
            <a:headEnd/>
            <a:tailEnd/>
          </a:ln>
        </p:spPr>
        <p:txBody>
          <a:bodyPr wrap="none">
            <a:spAutoFit/>
          </a:bodyPr>
          <a:lstStyle/>
          <a:p>
            <a:r>
              <a:rPr lang="es-ES" sz="2000" dirty="0" smtClean="0"/>
              <a:t>  2.2.- </a:t>
            </a:r>
            <a:r>
              <a:rPr lang="tr-TR" sz="2000" dirty="0" smtClean="0"/>
              <a:t>Kömür / linyit yakmada MET’lerin belirlenmesi için göz önünde </a:t>
            </a:r>
          </a:p>
          <a:p>
            <a:r>
              <a:rPr lang="tr-TR" sz="2000" dirty="0" smtClean="0"/>
              <a:t>bulundurulacak temel hususlar</a:t>
            </a:r>
            <a:endParaRPr lang="es-ES" sz="2000" dirty="0" smtClean="0"/>
          </a:p>
        </p:txBody>
      </p:sp>
      <p:sp>
        <p:nvSpPr>
          <p:cNvPr id="14" name="Text Box 6"/>
          <p:cNvSpPr txBox="1">
            <a:spLocks noChangeArrowheads="1"/>
          </p:cNvSpPr>
          <p:nvPr/>
        </p:nvSpPr>
        <p:spPr bwMode="auto">
          <a:xfrm>
            <a:off x="395536" y="3068960"/>
            <a:ext cx="7948312" cy="1323439"/>
          </a:xfrm>
          <a:prstGeom prst="rect">
            <a:avLst/>
          </a:prstGeom>
          <a:noFill/>
          <a:ln w="9525">
            <a:noFill/>
            <a:miter lim="800000"/>
            <a:headEnd/>
            <a:tailEnd/>
          </a:ln>
        </p:spPr>
        <p:txBody>
          <a:bodyPr wrap="square">
            <a:spAutoFit/>
          </a:bodyPr>
          <a:lstStyle/>
          <a:p>
            <a:r>
              <a:rPr lang="es-ES_tradnl" sz="2000" dirty="0" smtClean="0"/>
              <a:t>   2.4.-</a:t>
            </a:r>
            <a:r>
              <a:rPr lang="tr-TR" sz="2000" dirty="0" smtClean="0"/>
              <a:t> Termik santrallerde kullanılan katı yakıtlar için ek işlemler</a:t>
            </a:r>
            <a:endParaRPr lang="es-ES_tradnl" sz="2000" dirty="0" smtClean="0"/>
          </a:p>
          <a:p>
            <a:r>
              <a:rPr lang="es-ES_tradnl" sz="2000" dirty="0"/>
              <a:t> </a:t>
            </a:r>
            <a:r>
              <a:rPr lang="es-ES_tradnl" sz="2000" dirty="0" smtClean="0"/>
              <a:t>  2.5.-</a:t>
            </a:r>
            <a:r>
              <a:rPr lang="tr-TR" sz="2000" dirty="0" smtClean="0"/>
              <a:t> Akışkan yatak yakma</a:t>
            </a:r>
            <a:endParaRPr lang="es-ES_tradnl" sz="2000" dirty="0" smtClean="0"/>
          </a:p>
          <a:p>
            <a:r>
              <a:rPr lang="es-ES_tradnl" sz="2000" dirty="0"/>
              <a:t> </a:t>
            </a:r>
            <a:r>
              <a:rPr lang="es-ES_tradnl" sz="2000" dirty="0" smtClean="0"/>
              <a:t>  2.9.</a:t>
            </a:r>
            <a:r>
              <a:rPr lang="tr-TR" sz="2000" dirty="0" smtClean="0"/>
              <a:t>- Yardımcı prosesler ve çevre açısından potansiyel sorunlar</a:t>
            </a:r>
            <a:endParaRPr lang="es-ES_tradnl" sz="2000" dirty="0" smtClean="0"/>
          </a:p>
          <a:p>
            <a:endParaRPr lang="es-ES" sz="2000" dirty="0" smtClean="0"/>
          </a:p>
        </p:txBody>
      </p:sp>
      <p:sp>
        <p:nvSpPr>
          <p:cNvPr id="15" name="Text Box 6"/>
          <p:cNvSpPr txBox="1">
            <a:spLocks noChangeArrowheads="1"/>
          </p:cNvSpPr>
          <p:nvPr/>
        </p:nvSpPr>
        <p:spPr bwMode="auto">
          <a:xfrm>
            <a:off x="500034" y="4286256"/>
            <a:ext cx="6163867" cy="1015663"/>
          </a:xfrm>
          <a:prstGeom prst="rect">
            <a:avLst/>
          </a:prstGeom>
          <a:noFill/>
          <a:ln w="9525">
            <a:noFill/>
            <a:miter lim="800000"/>
            <a:headEnd/>
            <a:tailEnd/>
          </a:ln>
        </p:spPr>
        <p:txBody>
          <a:bodyPr wrap="none">
            <a:spAutoFit/>
          </a:bodyPr>
          <a:lstStyle/>
          <a:p>
            <a:r>
              <a:rPr lang="es-ES_tradnl" sz="2000" dirty="0" smtClean="0"/>
              <a:t>4</a:t>
            </a:r>
            <a:r>
              <a:rPr lang="tr-TR" sz="2000" dirty="0" smtClean="0"/>
              <a:t>. Bölüm</a:t>
            </a:r>
            <a:r>
              <a:rPr lang="es-ES_tradnl" sz="2000" dirty="0" smtClean="0"/>
              <a:t> (</a:t>
            </a:r>
            <a:r>
              <a:rPr lang="tr-TR" sz="2000" dirty="0" smtClean="0"/>
              <a:t>MET’ler</a:t>
            </a:r>
            <a:r>
              <a:rPr lang="es-ES_tradnl" sz="2000" dirty="0" smtClean="0"/>
              <a:t>)</a:t>
            </a:r>
          </a:p>
          <a:p>
            <a:r>
              <a:rPr lang="es-ES_tradnl" sz="2000" dirty="0"/>
              <a:t> </a:t>
            </a:r>
            <a:r>
              <a:rPr lang="es-ES_tradnl" sz="2000" dirty="0" smtClean="0"/>
              <a:t>    4.2.- </a:t>
            </a:r>
            <a:r>
              <a:rPr lang="tr-TR" sz="2000" dirty="0" smtClean="0"/>
              <a:t>Hava emisyonlarının azaltılması için MET’ler</a:t>
            </a:r>
            <a:endParaRPr lang="es-ES_tradnl" sz="2000" dirty="0" smtClean="0"/>
          </a:p>
          <a:p>
            <a:r>
              <a:rPr lang="es-ES_tradnl" sz="2000" dirty="0"/>
              <a:t> </a:t>
            </a:r>
            <a:r>
              <a:rPr lang="es-ES_tradnl" sz="2000" dirty="0" smtClean="0"/>
              <a:t>    4.3.-</a:t>
            </a:r>
            <a:r>
              <a:rPr lang="tr-TR" sz="2000" dirty="0" smtClean="0"/>
              <a:t> Atıksu kirleticilerinin azaltılması için MET’ler</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ox(i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ox(i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ox(i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3" name="AutoShape 30"/>
          <p:cNvSpPr>
            <a:spLocks noChangeArrowheads="1"/>
          </p:cNvSpPr>
          <p:nvPr/>
        </p:nvSpPr>
        <p:spPr bwMode="auto">
          <a:xfrm>
            <a:off x="141894" y="1071546"/>
            <a:ext cx="4001478"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grpSp>
        <p:nvGrpSpPr>
          <p:cNvPr id="4"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Rectangle 7"/>
          <p:cNvSpPr>
            <a:spLocks noChangeArrowheads="1"/>
          </p:cNvSpPr>
          <p:nvPr/>
        </p:nvSpPr>
        <p:spPr bwMode="auto">
          <a:xfrm>
            <a:off x="2143125" y="235146"/>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Büyük yakma tesisleri kılavuzu</a:t>
            </a:r>
            <a:r>
              <a:rPr lang="en-GB" sz="2800" dirty="0" smtClean="0">
                <a:solidFill>
                  <a:schemeClr val="bg1"/>
                </a:solidFill>
                <a:latin typeface="Book Antiqua" pitchFamily="18" charset="0"/>
              </a:rPr>
              <a:t> </a:t>
            </a:r>
          </a:p>
          <a:p>
            <a:pPr algn="ctr">
              <a:lnSpc>
                <a:spcPts val="2800"/>
              </a:lnSpc>
            </a:pPr>
            <a:endParaRPr lang="en-GB" sz="2800" dirty="0">
              <a:solidFill>
                <a:schemeClr val="bg1"/>
              </a:solidFill>
              <a:latin typeface="Book Antiqua" pitchFamily="18" charset="0"/>
            </a:endParaRPr>
          </a:p>
        </p:txBody>
      </p:sp>
      <p:sp>
        <p:nvSpPr>
          <p:cNvPr id="10" name="Text Box 6"/>
          <p:cNvSpPr txBox="1">
            <a:spLocks noChangeArrowheads="1"/>
          </p:cNvSpPr>
          <p:nvPr/>
        </p:nvSpPr>
        <p:spPr bwMode="auto">
          <a:xfrm>
            <a:off x="142844" y="1142984"/>
            <a:ext cx="3501280" cy="461665"/>
          </a:xfrm>
          <a:prstGeom prst="rect">
            <a:avLst/>
          </a:prstGeom>
          <a:noFill/>
          <a:ln w="9525">
            <a:noFill/>
            <a:miter lim="800000"/>
            <a:headEnd/>
            <a:tailEnd/>
          </a:ln>
        </p:spPr>
        <p:txBody>
          <a:bodyPr wrap="none">
            <a:spAutoFit/>
          </a:bodyPr>
          <a:lstStyle/>
          <a:p>
            <a:r>
              <a:rPr lang="es-ES" sz="2400" dirty="0"/>
              <a:t>  </a:t>
            </a:r>
            <a:r>
              <a:rPr lang="es-ES_tradnl" sz="2400" dirty="0" err="1" smtClean="0"/>
              <a:t>Chapter</a:t>
            </a:r>
            <a:r>
              <a:rPr lang="es-ES_tradnl" sz="2400" dirty="0" smtClean="0"/>
              <a:t> II </a:t>
            </a:r>
            <a:r>
              <a:rPr lang="es-ES_tradnl" sz="2400" smtClean="0"/>
              <a:t>. Section 2.2</a:t>
            </a:r>
            <a:endParaRPr lang="es-ES" sz="2400" dirty="0" smtClean="0"/>
          </a:p>
        </p:txBody>
      </p:sp>
      <p:sp>
        <p:nvSpPr>
          <p:cNvPr id="11" name="Text Box 6"/>
          <p:cNvSpPr txBox="1">
            <a:spLocks noChangeArrowheads="1"/>
          </p:cNvSpPr>
          <p:nvPr/>
        </p:nvSpPr>
        <p:spPr bwMode="auto">
          <a:xfrm>
            <a:off x="500034" y="6053226"/>
            <a:ext cx="8284640" cy="400110"/>
          </a:xfrm>
          <a:prstGeom prst="rect">
            <a:avLst/>
          </a:prstGeom>
          <a:noFill/>
          <a:ln w="9525">
            <a:noFill/>
            <a:miter lim="800000"/>
            <a:headEnd/>
            <a:tailEnd/>
          </a:ln>
        </p:spPr>
        <p:txBody>
          <a:bodyPr wrap="none">
            <a:spAutoFit/>
          </a:bodyPr>
          <a:lstStyle/>
          <a:p>
            <a:r>
              <a:rPr lang="tr-TR" sz="2000" b="1" u="sng" dirty="0" smtClean="0"/>
              <a:t>Emisyonların önleme ve kontrolüne yönelik teknikler </a:t>
            </a:r>
            <a:r>
              <a:rPr lang="es-ES" sz="2000" b="1" u="sng" dirty="0" smtClean="0"/>
              <a:t>( </a:t>
            </a:r>
            <a:r>
              <a:rPr lang="tr-TR" sz="2000" b="1" u="sng" dirty="0" smtClean="0"/>
              <a:t>hava ve su</a:t>
            </a:r>
            <a:r>
              <a:rPr lang="es-ES" sz="2000" b="1" u="sng" dirty="0" smtClean="0"/>
              <a:t> </a:t>
            </a:r>
            <a:r>
              <a:rPr lang="es-ES" sz="2000" dirty="0" smtClean="0"/>
              <a:t>)</a:t>
            </a:r>
          </a:p>
        </p:txBody>
      </p:sp>
      <p:sp>
        <p:nvSpPr>
          <p:cNvPr id="12" name="Text Box 6"/>
          <p:cNvSpPr txBox="1">
            <a:spLocks noChangeArrowheads="1"/>
          </p:cNvSpPr>
          <p:nvPr/>
        </p:nvSpPr>
        <p:spPr bwMode="auto">
          <a:xfrm>
            <a:off x="500034" y="1855852"/>
            <a:ext cx="8610691" cy="4093428"/>
          </a:xfrm>
          <a:prstGeom prst="rect">
            <a:avLst/>
          </a:prstGeom>
          <a:noFill/>
          <a:ln w="9525">
            <a:noFill/>
            <a:miter lim="800000"/>
            <a:headEnd/>
            <a:tailEnd/>
          </a:ln>
        </p:spPr>
        <p:txBody>
          <a:bodyPr wrap="none">
            <a:spAutoFit/>
          </a:bodyPr>
          <a:lstStyle/>
          <a:p>
            <a:r>
              <a:rPr lang="es-ES" sz="2000" dirty="0" smtClean="0"/>
              <a:t>2.2. </a:t>
            </a:r>
            <a:r>
              <a:rPr lang="tr-TR" sz="2000" dirty="0" smtClean="0"/>
              <a:t>Kömür / linyit yakmada MET’lerin belirlenmesinde dikkat edilmesi</a:t>
            </a:r>
          </a:p>
          <a:p>
            <a:r>
              <a:rPr lang="tr-TR" sz="2000" dirty="0" smtClean="0"/>
              <a:t> gereken temel hususlar</a:t>
            </a:r>
          </a:p>
          <a:p>
            <a:endParaRPr lang="es-ES" sz="2000" dirty="0"/>
          </a:p>
          <a:p>
            <a:r>
              <a:rPr lang="tr-TR" sz="2000" b="1" dirty="0" smtClean="0"/>
              <a:t>Yedi</a:t>
            </a:r>
            <a:r>
              <a:rPr lang="es-ES" sz="2000" b="1" dirty="0" smtClean="0"/>
              <a:t> ( 7 ) </a:t>
            </a:r>
            <a:r>
              <a:rPr lang="tr-TR" sz="2000" b="1" dirty="0" smtClean="0"/>
              <a:t>bölümde anlatılanlar</a:t>
            </a:r>
            <a:r>
              <a:rPr lang="es-ES" sz="2000" dirty="0" smtClean="0"/>
              <a:t>:</a:t>
            </a:r>
          </a:p>
          <a:p>
            <a:r>
              <a:rPr lang="es-ES" sz="2000" dirty="0" smtClean="0"/>
              <a:t>1.-</a:t>
            </a:r>
            <a:r>
              <a:rPr lang="tr-TR" sz="2000" dirty="0" smtClean="0"/>
              <a:t> Yakıt ve yardımcı maddelerin boşaltım, depolama ve taşınmasına </a:t>
            </a:r>
          </a:p>
          <a:p>
            <a:r>
              <a:rPr lang="tr-TR" sz="2000" dirty="0" smtClean="0"/>
              <a:t>      yönelik teknikler</a:t>
            </a:r>
            <a:endParaRPr lang="es-ES" sz="2000" dirty="0" smtClean="0"/>
          </a:p>
          <a:p>
            <a:r>
              <a:rPr lang="es-ES" sz="2000" dirty="0" smtClean="0"/>
              <a:t>2.-</a:t>
            </a:r>
            <a:r>
              <a:rPr lang="tr-TR" sz="2000" dirty="0" smtClean="0"/>
              <a:t> Yakıt ön arıtımına yönelik teknikler</a:t>
            </a:r>
            <a:endParaRPr lang="es-ES" sz="2000" dirty="0" smtClean="0"/>
          </a:p>
          <a:p>
            <a:r>
              <a:rPr lang="es-ES" sz="2000" dirty="0" smtClean="0"/>
              <a:t>3.-</a:t>
            </a:r>
            <a:r>
              <a:rPr lang="tr-TR" sz="2000" dirty="0" smtClean="0"/>
              <a:t> Enerji verimliliğini artıracak teknikler</a:t>
            </a:r>
            <a:endParaRPr lang="es-ES" sz="2000" dirty="0" smtClean="0"/>
          </a:p>
          <a:p>
            <a:r>
              <a:rPr lang="es-ES" sz="2000" dirty="0" smtClean="0"/>
              <a:t>4.-</a:t>
            </a:r>
            <a:r>
              <a:rPr lang="tr-TR" sz="2000" dirty="0" smtClean="0"/>
              <a:t> Toz ve partiküle bağlı ağır metal emisyonlarının kontrol ve önlenmesine</a:t>
            </a:r>
          </a:p>
          <a:p>
            <a:r>
              <a:rPr lang="tr-TR" sz="2000" dirty="0" smtClean="0"/>
              <a:t>      yönelik teknikler</a:t>
            </a:r>
            <a:r>
              <a:rPr lang="es-ES" sz="2000" dirty="0" smtClean="0"/>
              <a:t>.</a:t>
            </a:r>
          </a:p>
          <a:p>
            <a:r>
              <a:rPr lang="es-ES" sz="2000" dirty="0" smtClean="0"/>
              <a:t>5.-</a:t>
            </a:r>
            <a:r>
              <a:rPr lang="tr-TR" sz="2000" dirty="0" smtClean="0"/>
              <a:t> </a:t>
            </a:r>
            <a:r>
              <a:rPr lang="es-ES" sz="2000" dirty="0" smtClean="0"/>
              <a:t>SO2 </a:t>
            </a:r>
            <a:r>
              <a:rPr lang="tr-TR" sz="2000" dirty="0" smtClean="0"/>
              <a:t>emisyonlarının kontrol ve önlenmesine yönelik teknikler</a:t>
            </a:r>
            <a:r>
              <a:rPr lang="es-ES" sz="2000" dirty="0" smtClean="0"/>
              <a:t>.</a:t>
            </a:r>
          </a:p>
          <a:p>
            <a:r>
              <a:rPr lang="es-ES" sz="2000" dirty="0" smtClean="0"/>
              <a:t>6.-</a:t>
            </a:r>
            <a:r>
              <a:rPr lang="tr-TR" sz="2000" dirty="0" smtClean="0"/>
              <a:t> </a:t>
            </a:r>
            <a:r>
              <a:rPr lang="es-ES" sz="2000" dirty="0" err="1" smtClean="0"/>
              <a:t>NOx</a:t>
            </a:r>
            <a:r>
              <a:rPr lang="es-ES" sz="2000" dirty="0" smtClean="0"/>
              <a:t> </a:t>
            </a:r>
            <a:r>
              <a:rPr lang="tr-TR" sz="2000" dirty="0" smtClean="0"/>
              <a:t>ve</a:t>
            </a:r>
            <a:r>
              <a:rPr lang="es-ES" sz="2000" dirty="0" smtClean="0"/>
              <a:t> N2O </a:t>
            </a:r>
            <a:r>
              <a:rPr lang="es-ES" sz="2000" dirty="0" err="1" smtClean="0"/>
              <a:t>emis</a:t>
            </a:r>
            <a:r>
              <a:rPr lang="tr-TR" sz="2000" dirty="0" smtClean="0"/>
              <a:t>yonlarının kontrol ve önlenmesine yönelik teknikler</a:t>
            </a:r>
            <a:r>
              <a:rPr lang="es-ES" sz="2000" dirty="0" smtClean="0"/>
              <a:t>.</a:t>
            </a:r>
          </a:p>
          <a:p>
            <a:r>
              <a:rPr lang="es-ES" sz="2000" dirty="0" smtClean="0"/>
              <a:t>7.-</a:t>
            </a:r>
            <a:r>
              <a:rPr lang="tr-TR" sz="2000" dirty="0" smtClean="0"/>
              <a:t> Su kirliliğinin kontrol ve önlenmesine yönelik teknikler</a:t>
            </a:r>
            <a:r>
              <a:rPr lang="es-ES" sz="2000"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i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grpSp>
        <p:nvGrpSpPr>
          <p:cNvPr id="3" name="14 Grupo"/>
          <p:cNvGrpSpPr>
            <a:grpSpLocks/>
          </p:cNvGrpSpPr>
          <p:nvPr/>
        </p:nvGrpSpPr>
        <p:grpSpPr bwMode="auto">
          <a:xfrm>
            <a:off x="7437439" y="357189"/>
            <a:ext cx="1420812" cy="500062"/>
            <a:chOff x="6286512" y="285728"/>
            <a:chExt cx="2493060" cy="790573"/>
          </a:xfrm>
        </p:grpSpPr>
        <p:pic>
          <p:nvPicPr>
            <p:cNvPr id="4"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5"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6"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7"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8" name="Rectangle 7"/>
          <p:cNvSpPr>
            <a:spLocks noChangeArrowheads="1"/>
          </p:cNvSpPr>
          <p:nvPr/>
        </p:nvSpPr>
        <p:spPr bwMode="auto">
          <a:xfrm>
            <a:off x="2143125" y="235146"/>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Büyük yakma tesisleri kılavuzu</a:t>
            </a:r>
            <a:r>
              <a:rPr lang="en-GB" sz="2800" dirty="0" smtClean="0">
                <a:solidFill>
                  <a:schemeClr val="bg1"/>
                </a:solidFill>
                <a:latin typeface="Book Antiqua" pitchFamily="18" charset="0"/>
              </a:rPr>
              <a:t> </a:t>
            </a:r>
          </a:p>
          <a:p>
            <a:pPr algn="ctr">
              <a:lnSpc>
                <a:spcPts val="2800"/>
              </a:lnSpc>
            </a:pPr>
            <a:endParaRPr lang="en-GB" sz="2800" dirty="0">
              <a:solidFill>
                <a:schemeClr val="bg1"/>
              </a:solidFill>
              <a:latin typeface="Book Antiqua" pitchFamily="18" charset="0"/>
            </a:endParaRPr>
          </a:p>
        </p:txBody>
      </p:sp>
      <p:pic>
        <p:nvPicPr>
          <p:cNvPr id="1026" name="Picture 2"/>
          <p:cNvPicPr>
            <a:picLocks noChangeAspect="1" noChangeArrowheads="1"/>
          </p:cNvPicPr>
          <p:nvPr/>
        </p:nvPicPr>
        <p:blipFill>
          <a:blip r:embed="rId5" cstate="print"/>
          <a:srcRect/>
          <a:stretch>
            <a:fillRect/>
          </a:stretch>
        </p:blipFill>
        <p:spPr bwMode="auto">
          <a:xfrm>
            <a:off x="129607" y="1714488"/>
            <a:ext cx="8885836" cy="418624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3" name="AutoShape 30"/>
          <p:cNvSpPr>
            <a:spLocks noChangeArrowheads="1"/>
          </p:cNvSpPr>
          <p:nvPr/>
        </p:nvSpPr>
        <p:spPr bwMode="auto">
          <a:xfrm>
            <a:off x="141894" y="1071546"/>
            <a:ext cx="3715725"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grpSp>
        <p:nvGrpSpPr>
          <p:cNvPr id="4"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Rectangle 7"/>
          <p:cNvSpPr>
            <a:spLocks noChangeArrowheads="1"/>
          </p:cNvSpPr>
          <p:nvPr/>
        </p:nvSpPr>
        <p:spPr bwMode="auto">
          <a:xfrm>
            <a:off x="2143125" y="235146"/>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Büyük yakma tesisleri kılavuzu</a:t>
            </a:r>
            <a:r>
              <a:rPr lang="en-GB" sz="2800" dirty="0" smtClean="0">
                <a:solidFill>
                  <a:schemeClr val="bg1"/>
                </a:solidFill>
                <a:latin typeface="Book Antiqua" pitchFamily="18" charset="0"/>
              </a:rPr>
              <a:t> </a:t>
            </a:r>
          </a:p>
          <a:p>
            <a:pPr algn="ctr">
              <a:lnSpc>
                <a:spcPts val="2800"/>
              </a:lnSpc>
            </a:pPr>
            <a:endParaRPr lang="en-GB" sz="2800" dirty="0">
              <a:solidFill>
                <a:schemeClr val="bg1"/>
              </a:solidFill>
              <a:latin typeface="Book Antiqua" pitchFamily="18" charset="0"/>
            </a:endParaRPr>
          </a:p>
        </p:txBody>
      </p:sp>
      <p:sp>
        <p:nvSpPr>
          <p:cNvPr id="10" name="Text Box 6"/>
          <p:cNvSpPr txBox="1">
            <a:spLocks noChangeArrowheads="1"/>
          </p:cNvSpPr>
          <p:nvPr/>
        </p:nvSpPr>
        <p:spPr bwMode="auto">
          <a:xfrm>
            <a:off x="142844" y="1142984"/>
            <a:ext cx="2834430" cy="461665"/>
          </a:xfrm>
          <a:prstGeom prst="rect">
            <a:avLst/>
          </a:prstGeom>
          <a:noFill/>
          <a:ln w="9525">
            <a:noFill/>
            <a:miter lim="800000"/>
            <a:headEnd/>
            <a:tailEnd/>
          </a:ln>
        </p:spPr>
        <p:txBody>
          <a:bodyPr wrap="none">
            <a:spAutoFit/>
          </a:bodyPr>
          <a:lstStyle/>
          <a:p>
            <a:r>
              <a:rPr lang="es-ES" sz="2400" dirty="0"/>
              <a:t> </a:t>
            </a:r>
            <a:r>
              <a:rPr lang="tr-TR" sz="2400" dirty="0" smtClean="0"/>
              <a:t>Bölüm</a:t>
            </a:r>
            <a:r>
              <a:rPr lang="es-ES_tradnl" sz="2400" dirty="0" smtClean="0"/>
              <a:t> IV : </a:t>
            </a:r>
            <a:r>
              <a:rPr lang="tr-TR" sz="2400" dirty="0" smtClean="0"/>
              <a:t>MET’ler</a:t>
            </a:r>
            <a:endParaRPr lang="es-ES" sz="2400" dirty="0" smtClean="0"/>
          </a:p>
        </p:txBody>
      </p:sp>
      <p:sp>
        <p:nvSpPr>
          <p:cNvPr id="11" name="Text Box 6"/>
          <p:cNvSpPr txBox="1">
            <a:spLocks noChangeArrowheads="1"/>
          </p:cNvSpPr>
          <p:nvPr/>
        </p:nvSpPr>
        <p:spPr bwMode="auto">
          <a:xfrm>
            <a:off x="500034" y="1865738"/>
            <a:ext cx="8690649" cy="2985433"/>
          </a:xfrm>
          <a:prstGeom prst="rect">
            <a:avLst/>
          </a:prstGeom>
          <a:noFill/>
          <a:ln w="9525">
            <a:noFill/>
            <a:miter lim="800000"/>
            <a:headEnd/>
            <a:tailEnd/>
          </a:ln>
        </p:spPr>
        <p:txBody>
          <a:bodyPr wrap="none">
            <a:spAutoFit/>
          </a:bodyPr>
          <a:lstStyle/>
          <a:p>
            <a:r>
              <a:rPr lang="es-ES" sz="2400" b="1" dirty="0" smtClean="0"/>
              <a:t>4.2: </a:t>
            </a:r>
            <a:r>
              <a:rPr lang="tr-TR" sz="2400" b="1" dirty="0" smtClean="0"/>
              <a:t>Hava emisyonlarının azaltılması için MET’ler</a:t>
            </a:r>
            <a:r>
              <a:rPr lang="es-ES" sz="2400" b="1" dirty="0" smtClean="0"/>
              <a:t>.</a:t>
            </a:r>
          </a:p>
          <a:p>
            <a:r>
              <a:rPr lang="tr-TR" sz="2000" dirty="0" smtClean="0"/>
              <a:t>Toz emisyonlarını azaltmak için teknikler ve Emisyon Limit Değerleri (ELD)</a:t>
            </a:r>
            <a:r>
              <a:rPr lang="es-ES" sz="2000" dirty="0" smtClean="0"/>
              <a:t>:</a:t>
            </a:r>
          </a:p>
          <a:p>
            <a:r>
              <a:rPr lang="es-ES" sz="2000" dirty="0" smtClean="0"/>
              <a:t> (BREF</a:t>
            </a:r>
            <a:r>
              <a:rPr lang="tr-TR" sz="2000" dirty="0" smtClean="0"/>
              <a:t>’lerdeki çeşitli kısımlar</a:t>
            </a:r>
            <a:r>
              <a:rPr lang="es-ES" sz="2000" dirty="0" smtClean="0"/>
              <a:t>.</a:t>
            </a:r>
            <a:r>
              <a:rPr lang="tr-TR" sz="2000" dirty="0" smtClean="0"/>
              <a:t> </a:t>
            </a:r>
            <a:r>
              <a:rPr lang="es-ES" sz="2000" dirty="0" err="1" smtClean="0"/>
              <a:t>NOx</a:t>
            </a:r>
            <a:r>
              <a:rPr lang="es-ES" sz="2000" dirty="0" smtClean="0"/>
              <a:t> ; SO2 ; CO ; </a:t>
            </a:r>
            <a:r>
              <a:rPr lang="tr-TR" sz="2000" dirty="0" smtClean="0"/>
              <a:t>ağır metaller</a:t>
            </a:r>
            <a:r>
              <a:rPr lang="es-ES" sz="2000" dirty="0" smtClean="0"/>
              <a:t>; </a:t>
            </a:r>
            <a:r>
              <a:rPr lang="tr-TR" sz="2000" dirty="0" smtClean="0"/>
              <a:t>diğer </a:t>
            </a:r>
          </a:p>
          <a:p>
            <a:r>
              <a:rPr lang="tr-TR" sz="2000" dirty="0" smtClean="0"/>
              <a:t> emisyonlar </a:t>
            </a:r>
            <a:r>
              <a:rPr lang="es-ES" sz="2000" dirty="0" smtClean="0"/>
              <a:t>(</a:t>
            </a:r>
            <a:r>
              <a:rPr lang="tr-TR" sz="2000" dirty="0" smtClean="0"/>
              <a:t>klorürler</a:t>
            </a:r>
            <a:r>
              <a:rPr lang="es-ES" sz="2000" dirty="0" smtClean="0"/>
              <a:t>, </a:t>
            </a:r>
            <a:r>
              <a:rPr lang="tr-TR" sz="2000" dirty="0" smtClean="0"/>
              <a:t>amonyak</a:t>
            </a:r>
            <a:r>
              <a:rPr lang="es-ES" sz="2000" dirty="0" smtClean="0"/>
              <a:t>…))</a:t>
            </a:r>
          </a:p>
          <a:p>
            <a:endParaRPr lang="es-ES" sz="2000" dirty="0" smtClean="0"/>
          </a:p>
          <a:p>
            <a:r>
              <a:rPr lang="es-ES" sz="2400" b="1" dirty="0" smtClean="0"/>
              <a:t>4.3.- </a:t>
            </a:r>
            <a:r>
              <a:rPr lang="tr-TR" sz="2400" b="1" dirty="0" smtClean="0"/>
              <a:t>Atıksu kirleticilerinin azaltılması için MET’ler</a:t>
            </a:r>
            <a:r>
              <a:rPr lang="tr-TR" sz="2000" dirty="0" smtClean="0"/>
              <a:t>.</a:t>
            </a:r>
            <a:endParaRPr lang="es-ES" sz="2000" dirty="0" smtClean="0"/>
          </a:p>
          <a:p>
            <a:endParaRPr lang="es-ES" sz="2000" dirty="0"/>
          </a:p>
          <a:p>
            <a:endParaRPr lang="es-ES" sz="2000" dirty="0" smtClean="0"/>
          </a:p>
          <a:p>
            <a:endParaRPr lang="es-ES" sz="2000" dirty="0" smtClean="0"/>
          </a:p>
        </p:txBody>
      </p:sp>
      <p:sp>
        <p:nvSpPr>
          <p:cNvPr id="12" name="Text Box 6"/>
          <p:cNvSpPr txBox="1">
            <a:spLocks noChangeArrowheads="1"/>
          </p:cNvSpPr>
          <p:nvPr/>
        </p:nvSpPr>
        <p:spPr bwMode="auto">
          <a:xfrm>
            <a:off x="500034" y="4071942"/>
            <a:ext cx="8358217" cy="1938992"/>
          </a:xfrm>
          <a:prstGeom prst="rect">
            <a:avLst/>
          </a:prstGeom>
          <a:noFill/>
          <a:ln w="9525">
            <a:noFill/>
            <a:miter lim="800000"/>
            <a:headEnd/>
            <a:tailEnd/>
          </a:ln>
        </p:spPr>
        <p:txBody>
          <a:bodyPr wrap="square">
            <a:spAutoFit/>
          </a:bodyPr>
          <a:lstStyle/>
          <a:p>
            <a:r>
              <a:rPr lang="es-ES_tradnl" sz="2000" dirty="0" smtClean="0"/>
              <a:t>4.4.- </a:t>
            </a:r>
            <a:r>
              <a:rPr lang="tr-TR" sz="2000" dirty="0" smtClean="0"/>
              <a:t>Toprak ve yeraltı suyu kirlenme risklerinin azaltılması için MET’ler</a:t>
            </a:r>
            <a:endParaRPr lang="es-ES_tradnl" sz="2000" dirty="0" smtClean="0"/>
          </a:p>
          <a:p>
            <a:endParaRPr lang="es-ES_tradnl" sz="2000" dirty="0" smtClean="0"/>
          </a:p>
          <a:p>
            <a:r>
              <a:rPr lang="es-ES_tradnl" sz="2000" dirty="0" smtClean="0"/>
              <a:t>4.5.</a:t>
            </a:r>
            <a:r>
              <a:rPr lang="tr-TR" sz="2000" dirty="0" smtClean="0"/>
              <a:t>-</a:t>
            </a:r>
            <a:r>
              <a:rPr lang="es-ES_tradnl" sz="2000" dirty="0" smtClean="0"/>
              <a:t> </a:t>
            </a:r>
            <a:r>
              <a:rPr lang="tr-TR" sz="2000" dirty="0" smtClean="0"/>
              <a:t>Gürültü emisyonlarını kontrol etmek için MET önlemleri</a:t>
            </a:r>
            <a:endParaRPr lang="es-ES_tradnl" sz="2000" dirty="0" smtClean="0"/>
          </a:p>
          <a:p>
            <a:endParaRPr lang="es-ES_tradnl" sz="2000" dirty="0" smtClean="0"/>
          </a:p>
          <a:p>
            <a:r>
              <a:rPr lang="es-ES_tradnl" sz="2000" dirty="0" smtClean="0"/>
              <a:t>4.6.-</a:t>
            </a:r>
            <a:r>
              <a:rPr lang="tr-TR" sz="2000" dirty="0" smtClean="0"/>
              <a:t> Çevre yönetimi için MET. </a:t>
            </a:r>
            <a:r>
              <a:rPr lang="es-ES_tradnl" sz="2000" dirty="0" smtClean="0"/>
              <a:t>(</a:t>
            </a:r>
            <a:r>
              <a:rPr lang="tr-TR" sz="2000" dirty="0" smtClean="0"/>
              <a:t>ör</a:t>
            </a:r>
            <a:r>
              <a:rPr lang="es-ES_tradnl" sz="2000" dirty="0" smtClean="0"/>
              <a:t>: </a:t>
            </a:r>
            <a:r>
              <a:rPr lang="tr-TR" sz="2000" dirty="0" smtClean="0"/>
              <a:t>performans kontrolü ve düzeltici önlemler alınması </a:t>
            </a:r>
            <a:r>
              <a:rPr lang="es-ES_tradnl" sz="2000" dirty="0" smtClean="0"/>
              <a:t>( </a:t>
            </a:r>
            <a:r>
              <a:rPr lang="tr-TR" sz="2000" dirty="0" smtClean="0"/>
              <a:t>izleme ve kontrol: emisyonların sürekli izlenmesi</a:t>
            </a:r>
            <a:r>
              <a:rPr lang="es-ES_tradnl" sz="2000" dirty="0" smtClean="0"/>
              <a:t>).</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ox(i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grpSp>
        <p:nvGrpSpPr>
          <p:cNvPr id="3" name="14 Grupo"/>
          <p:cNvGrpSpPr>
            <a:grpSpLocks/>
          </p:cNvGrpSpPr>
          <p:nvPr/>
        </p:nvGrpSpPr>
        <p:grpSpPr bwMode="auto">
          <a:xfrm>
            <a:off x="7437439" y="357189"/>
            <a:ext cx="1420812" cy="500062"/>
            <a:chOff x="6286512" y="285728"/>
            <a:chExt cx="2493060" cy="790573"/>
          </a:xfrm>
        </p:grpSpPr>
        <p:pic>
          <p:nvPicPr>
            <p:cNvPr id="4"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5"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6"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7"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8" name="Rectangle 7"/>
          <p:cNvSpPr>
            <a:spLocks noChangeArrowheads="1"/>
          </p:cNvSpPr>
          <p:nvPr/>
        </p:nvSpPr>
        <p:spPr bwMode="auto">
          <a:xfrm>
            <a:off x="2143125" y="235146"/>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Büyük yakma tesisleri kılavuzu</a:t>
            </a:r>
            <a:r>
              <a:rPr lang="en-GB" sz="2800" dirty="0" smtClean="0">
                <a:solidFill>
                  <a:schemeClr val="bg1"/>
                </a:solidFill>
                <a:latin typeface="Book Antiqua" pitchFamily="18" charset="0"/>
              </a:rPr>
              <a:t> </a:t>
            </a:r>
          </a:p>
          <a:p>
            <a:pPr algn="ctr">
              <a:lnSpc>
                <a:spcPts val="2800"/>
              </a:lnSpc>
            </a:pPr>
            <a:endParaRPr lang="en-GB" sz="2800" dirty="0">
              <a:solidFill>
                <a:schemeClr val="bg1"/>
              </a:solidFill>
              <a:latin typeface="Book Antiqua" pitchFamily="18" charset="0"/>
            </a:endParaRPr>
          </a:p>
        </p:txBody>
      </p:sp>
      <p:sp>
        <p:nvSpPr>
          <p:cNvPr id="9" name="Rectangle 5"/>
          <p:cNvSpPr>
            <a:spLocks noChangeArrowheads="1"/>
          </p:cNvSpPr>
          <p:nvPr/>
        </p:nvSpPr>
        <p:spPr bwMode="auto">
          <a:xfrm>
            <a:off x="1142976" y="1039639"/>
            <a:ext cx="6970178"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r>
              <a:rPr lang="es-ES" sz="1000" smtClean="0"/>
              <a:t>Tablo  4.5: kömür ve linyitle çalışan yakma tesislerinden kaynaklı kükürt dioksidin kontrol ve önlenmesine yönelik MET.</a:t>
            </a:r>
            <a:r>
              <a:rPr kumimoji="0" lang="en-US" sz="10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  </a:t>
            </a:r>
            <a:endParaRPr kumimoji="0" lang="en-US" sz="1800" b="0" i="0" u="none" strike="noStrike" cap="none" normalizeH="0" baseline="0" dirty="0" smtClean="0">
              <a:ln>
                <a:noFill/>
              </a:ln>
              <a:solidFill>
                <a:schemeClr val="tx1"/>
              </a:solidFill>
              <a:effectLst/>
              <a:latin typeface="Arial" pitchFamily="34" charset="0"/>
            </a:endParaRPr>
          </a:p>
        </p:txBody>
      </p:sp>
      <p:pic>
        <p:nvPicPr>
          <p:cNvPr id="2055" name="Picture 7"/>
          <p:cNvPicPr>
            <a:picLocks noChangeAspect="1" noChangeArrowheads="1"/>
          </p:cNvPicPr>
          <p:nvPr/>
        </p:nvPicPr>
        <p:blipFill>
          <a:blip r:embed="rId5" cstate="print"/>
          <a:srcRect/>
          <a:stretch>
            <a:fillRect/>
          </a:stretch>
        </p:blipFill>
        <p:spPr bwMode="auto">
          <a:xfrm>
            <a:off x="1071537" y="1363014"/>
            <a:ext cx="5572165" cy="518003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3" name="AutoShape 30"/>
          <p:cNvSpPr>
            <a:spLocks noChangeArrowheads="1"/>
          </p:cNvSpPr>
          <p:nvPr/>
        </p:nvSpPr>
        <p:spPr bwMode="auto">
          <a:xfrm>
            <a:off x="141894" y="1071546"/>
            <a:ext cx="3715725"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grpSp>
        <p:nvGrpSpPr>
          <p:cNvPr id="4"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Rectangle 7"/>
          <p:cNvSpPr>
            <a:spLocks noChangeArrowheads="1"/>
          </p:cNvSpPr>
          <p:nvPr/>
        </p:nvSpPr>
        <p:spPr bwMode="auto">
          <a:xfrm>
            <a:off x="2143125" y="235146"/>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Büyük yakma tesisleri kılavuzu</a:t>
            </a:r>
            <a:r>
              <a:rPr lang="en-GB" sz="2800" dirty="0" smtClean="0">
                <a:solidFill>
                  <a:schemeClr val="bg1"/>
                </a:solidFill>
                <a:latin typeface="Book Antiqua" pitchFamily="18" charset="0"/>
              </a:rPr>
              <a:t> </a:t>
            </a:r>
          </a:p>
          <a:p>
            <a:pPr algn="ctr">
              <a:lnSpc>
                <a:spcPts val="2800"/>
              </a:lnSpc>
            </a:pPr>
            <a:endParaRPr lang="en-GB" sz="2800" dirty="0">
              <a:solidFill>
                <a:schemeClr val="bg1"/>
              </a:solidFill>
              <a:latin typeface="Book Antiqua" pitchFamily="18" charset="0"/>
            </a:endParaRPr>
          </a:p>
        </p:txBody>
      </p:sp>
      <p:sp>
        <p:nvSpPr>
          <p:cNvPr id="10" name="Text Box 6"/>
          <p:cNvSpPr txBox="1">
            <a:spLocks noChangeArrowheads="1"/>
          </p:cNvSpPr>
          <p:nvPr/>
        </p:nvSpPr>
        <p:spPr bwMode="auto">
          <a:xfrm>
            <a:off x="238853" y="1142984"/>
            <a:ext cx="1348446" cy="461665"/>
          </a:xfrm>
          <a:prstGeom prst="rect">
            <a:avLst/>
          </a:prstGeom>
          <a:noFill/>
          <a:ln w="9525">
            <a:noFill/>
            <a:miter lim="800000"/>
            <a:headEnd/>
            <a:tailEnd/>
          </a:ln>
        </p:spPr>
        <p:txBody>
          <a:bodyPr wrap="none">
            <a:spAutoFit/>
          </a:bodyPr>
          <a:lstStyle/>
          <a:p>
            <a:r>
              <a:rPr lang="tr-TR" sz="2400" dirty="0" smtClean="0"/>
              <a:t>Bölüm</a:t>
            </a:r>
            <a:r>
              <a:rPr lang="es-ES_tradnl" sz="2400" dirty="0" smtClean="0"/>
              <a:t> V</a:t>
            </a:r>
            <a:endParaRPr lang="es-ES" sz="2400" dirty="0" smtClean="0"/>
          </a:p>
        </p:txBody>
      </p:sp>
      <p:sp>
        <p:nvSpPr>
          <p:cNvPr id="11" name="Text Box 6"/>
          <p:cNvSpPr txBox="1">
            <a:spLocks noChangeArrowheads="1"/>
          </p:cNvSpPr>
          <p:nvPr/>
        </p:nvSpPr>
        <p:spPr bwMode="auto">
          <a:xfrm>
            <a:off x="141895" y="1865738"/>
            <a:ext cx="8894602" cy="5016758"/>
          </a:xfrm>
          <a:prstGeom prst="rect">
            <a:avLst/>
          </a:prstGeom>
          <a:noFill/>
          <a:ln w="9525">
            <a:noFill/>
            <a:miter lim="800000"/>
            <a:headEnd/>
            <a:tailEnd/>
          </a:ln>
        </p:spPr>
        <p:txBody>
          <a:bodyPr wrap="square">
            <a:spAutoFit/>
          </a:bodyPr>
          <a:lstStyle/>
          <a:p>
            <a:r>
              <a:rPr lang="tr-TR" sz="2000" b="1" dirty="0" smtClean="0"/>
              <a:t>K</a:t>
            </a:r>
            <a:r>
              <a:rPr lang="es-ES_tradnl" sz="2000" b="1" dirty="0" err="1" smtClean="0"/>
              <a:t>ontrol</a:t>
            </a:r>
            <a:r>
              <a:rPr lang="es-ES_tradnl" sz="2000" b="1" dirty="0" smtClean="0"/>
              <a:t> </a:t>
            </a:r>
            <a:r>
              <a:rPr lang="tr-TR" sz="2000" b="1" dirty="0" smtClean="0"/>
              <a:t>ve emisyon izleme</a:t>
            </a:r>
            <a:r>
              <a:rPr lang="es-ES_tradnl" sz="2000" b="1" dirty="0" smtClean="0"/>
              <a:t>.</a:t>
            </a:r>
          </a:p>
          <a:p>
            <a:endParaRPr lang="es-ES_tradnl" sz="2000" dirty="0"/>
          </a:p>
          <a:p>
            <a:r>
              <a:rPr lang="es-ES_tradnl" sz="2000" b="1" dirty="0" smtClean="0"/>
              <a:t>5.1.- </a:t>
            </a:r>
            <a:r>
              <a:rPr lang="tr-TR" sz="2000" b="1" dirty="0" smtClean="0"/>
              <a:t>Hava</a:t>
            </a:r>
            <a:endParaRPr lang="es-ES_tradnl" sz="2000" b="1" dirty="0" smtClean="0"/>
          </a:p>
          <a:p>
            <a:r>
              <a:rPr lang="es-ES_tradnl" sz="2000" dirty="0" smtClean="0"/>
              <a:t>5.1.1.Emis</a:t>
            </a:r>
            <a:r>
              <a:rPr lang="tr-TR" sz="2000" dirty="0" smtClean="0"/>
              <a:t>yonlar</a:t>
            </a:r>
            <a:r>
              <a:rPr lang="es-ES_tradnl" sz="2000" dirty="0" smtClean="0"/>
              <a:t> . </a:t>
            </a:r>
            <a:r>
              <a:rPr lang="tr-TR" sz="2000" dirty="0" smtClean="0"/>
              <a:t>Kirleticilerin seçimi </a:t>
            </a:r>
            <a:r>
              <a:rPr lang="es-ES_tradnl" sz="2000" dirty="0" smtClean="0"/>
              <a:t>(SO2;</a:t>
            </a:r>
            <a:r>
              <a:rPr lang="tr-TR" sz="2000" dirty="0" smtClean="0"/>
              <a:t> </a:t>
            </a:r>
            <a:r>
              <a:rPr lang="es-ES_tradnl" sz="2000" dirty="0" smtClean="0"/>
              <a:t>NO2 </a:t>
            </a:r>
          </a:p>
          <a:p>
            <a:r>
              <a:rPr lang="tr-TR" sz="2000" dirty="0" smtClean="0"/>
              <a:t>ve</a:t>
            </a:r>
            <a:r>
              <a:rPr lang="es-ES_tradnl" sz="2000" dirty="0" smtClean="0"/>
              <a:t> </a:t>
            </a:r>
            <a:r>
              <a:rPr lang="es-ES_tradnl" sz="2000" dirty="0" err="1" smtClean="0"/>
              <a:t>parti</a:t>
            </a:r>
            <a:r>
              <a:rPr lang="tr-TR" sz="2000" dirty="0" smtClean="0"/>
              <a:t>kül olarak ifade edilen Nox,</a:t>
            </a:r>
            <a:r>
              <a:rPr lang="es-ES_tradnl" sz="2000" dirty="0" smtClean="0"/>
              <a:t> E-PRTR</a:t>
            </a:r>
            <a:r>
              <a:rPr lang="tr-TR" sz="2000" dirty="0" smtClean="0"/>
              <a:t>’a raporlanacak diğer kirleticiler</a:t>
            </a:r>
            <a:r>
              <a:rPr lang="es-ES_tradnl" sz="2000" dirty="0" smtClean="0"/>
              <a:t>; </a:t>
            </a:r>
            <a:r>
              <a:rPr lang="tr-TR" sz="2000" dirty="0" smtClean="0"/>
              <a:t>Faaliyet koşulları ve ölçüm teknikleri </a:t>
            </a:r>
            <a:r>
              <a:rPr lang="es-ES_tradnl" sz="2000" dirty="0" smtClean="0"/>
              <a:t>(</a:t>
            </a:r>
            <a:r>
              <a:rPr lang="tr-TR" sz="2000" dirty="0" smtClean="0"/>
              <a:t>Otomatik Ölçme sistemleri (</a:t>
            </a:r>
            <a:r>
              <a:rPr lang="es-ES_tradnl" sz="2000" dirty="0" smtClean="0"/>
              <a:t>AMS</a:t>
            </a:r>
            <a:r>
              <a:rPr lang="tr-TR" sz="2000" dirty="0" smtClean="0"/>
              <a:t>)</a:t>
            </a:r>
            <a:r>
              <a:rPr lang="es-ES_tradnl" sz="2000" dirty="0" smtClean="0"/>
              <a:t> ; </a:t>
            </a:r>
            <a:r>
              <a:rPr lang="tr-TR" sz="2000" dirty="0" smtClean="0"/>
              <a:t>çevresel (</a:t>
            </a:r>
            <a:r>
              <a:rPr lang="es-ES_tradnl" sz="2000" dirty="0" smtClean="0"/>
              <a:t>peri</a:t>
            </a:r>
            <a:r>
              <a:rPr lang="tr-TR" sz="2000" dirty="0" smtClean="0"/>
              <a:t>feral) </a:t>
            </a:r>
            <a:r>
              <a:rPr lang="es-ES_tradnl" sz="2000" dirty="0" smtClean="0"/>
              <a:t> </a:t>
            </a:r>
            <a:r>
              <a:rPr lang="tr-TR" sz="2000" dirty="0" smtClean="0"/>
              <a:t>Otomatik Ölçme Sistemleri</a:t>
            </a:r>
            <a:r>
              <a:rPr lang="es-ES_tradnl" sz="2000" dirty="0" smtClean="0"/>
              <a:t> ; </a:t>
            </a:r>
            <a:r>
              <a:rPr lang="tr-TR" sz="2000" dirty="0" smtClean="0"/>
              <a:t>KGS1, (</a:t>
            </a:r>
            <a:r>
              <a:rPr lang="es-ES_tradnl" sz="2000" dirty="0" smtClean="0"/>
              <a:t>Q</a:t>
            </a:r>
            <a:r>
              <a:rPr lang="tr-TR" sz="2000" dirty="0" smtClean="0"/>
              <a:t>AL= Quality Assurance Level = Kalite Güvence Seviyesi), KGS2 ve KGS3</a:t>
            </a:r>
            <a:r>
              <a:rPr lang="es-ES_tradnl" sz="2000" dirty="0" smtClean="0"/>
              <a:t>) ; </a:t>
            </a:r>
            <a:r>
              <a:rPr lang="tr-TR" sz="2000" dirty="0" smtClean="0"/>
              <a:t>Yıllık İzleme Testi (</a:t>
            </a:r>
            <a:r>
              <a:rPr lang="es-ES_tradnl" sz="2000" dirty="0" smtClean="0"/>
              <a:t>AST</a:t>
            </a:r>
            <a:r>
              <a:rPr lang="tr-TR" sz="2000" dirty="0" smtClean="0"/>
              <a:t> - Annual Surveillance System)</a:t>
            </a:r>
            <a:r>
              <a:rPr lang="es-ES_tradnl" sz="2000" dirty="0" smtClean="0"/>
              <a:t>.</a:t>
            </a:r>
          </a:p>
          <a:p>
            <a:r>
              <a:rPr lang="es-ES_tradnl" sz="2000" dirty="0" smtClean="0"/>
              <a:t>5.1.2.</a:t>
            </a:r>
            <a:r>
              <a:rPr lang="tr-TR" sz="2000" dirty="0" smtClean="0"/>
              <a:t> Hava kalitesi</a:t>
            </a:r>
            <a:r>
              <a:rPr lang="es-ES_tradnl" sz="2000" dirty="0" smtClean="0"/>
              <a:t>: </a:t>
            </a:r>
            <a:r>
              <a:rPr lang="tr-TR" sz="2000" dirty="0" smtClean="0"/>
              <a:t>hava kirleticileri imisyon kontrolü. Kirleticilerle ilgili modelleme çalışması yapılması. </a:t>
            </a:r>
            <a:endParaRPr lang="es-ES_tradnl" sz="2000" dirty="0"/>
          </a:p>
          <a:p>
            <a:r>
              <a:rPr lang="es-ES_tradnl" sz="2000" b="1" dirty="0" smtClean="0"/>
              <a:t>5.2.-</a:t>
            </a:r>
            <a:r>
              <a:rPr lang="tr-TR" sz="2000" b="1" dirty="0" smtClean="0"/>
              <a:t>Atık sular</a:t>
            </a:r>
            <a:r>
              <a:rPr lang="es-ES_tradnl" sz="2000" b="1" dirty="0" smtClean="0"/>
              <a:t> (</a:t>
            </a:r>
            <a:r>
              <a:rPr lang="tr-TR" sz="2000" b="1" dirty="0" smtClean="0"/>
              <a:t>4 farklı su akıntısı kategorisine göre sınıflandırılmış</a:t>
            </a:r>
            <a:r>
              <a:rPr lang="es-ES_tradnl" sz="2000" dirty="0" smtClean="0"/>
              <a:t>)</a:t>
            </a:r>
          </a:p>
          <a:p>
            <a:r>
              <a:rPr lang="es-ES_tradnl" sz="2000" dirty="0" smtClean="0"/>
              <a:t>5.2.1-</a:t>
            </a:r>
            <a:r>
              <a:rPr lang="tr-TR" sz="2000" dirty="0" smtClean="0"/>
              <a:t> Parametrelerin ve kirleticilerin ve E-PRTR’ye raporlanacak diğer kirleticilerin seçimi.</a:t>
            </a:r>
            <a:endParaRPr lang="es-ES_tradnl" sz="2000" dirty="0"/>
          </a:p>
          <a:p>
            <a:r>
              <a:rPr lang="es-ES_tradnl" sz="2000" dirty="0" smtClean="0"/>
              <a:t>5.3.- </a:t>
            </a:r>
            <a:r>
              <a:rPr lang="tr-TR" sz="2000" dirty="0" smtClean="0"/>
              <a:t>Toprak ve yeraltı suları</a:t>
            </a:r>
            <a:endParaRPr lang="es-ES_tradnl" sz="2000" dirty="0" smtClean="0"/>
          </a:p>
          <a:p>
            <a:endParaRPr lang="es-ES_tradnl"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2339752" y="260648"/>
            <a:ext cx="424847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14 Grupo"/>
          <p:cNvGrpSpPr>
            <a:grpSpLocks/>
          </p:cNvGrpSpPr>
          <p:nvPr/>
        </p:nvGrpSpPr>
        <p:grpSpPr bwMode="auto">
          <a:xfrm>
            <a:off x="7437438" y="357188"/>
            <a:ext cx="1420812" cy="500062"/>
            <a:chOff x="6286512" y="285728"/>
            <a:chExt cx="2493060" cy="790573"/>
          </a:xfrm>
        </p:grpSpPr>
        <p:pic>
          <p:nvPicPr>
            <p:cNvPr id="3081"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2"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6"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9" name="4 Marcador de pie de página"/>
          <p:cNvSpPr>
            <a:spLocks noGrp="1"/>
          </p:cNvSpPr>
          <p:nvPr>
            <p:ph type="ftr" sz="quarter" idx="11"/>
          </p:nvPr>
        </p:nvSpPr>
        <p:spPr>
          <a:xfrm>
            <a:off x="6500813" y="6261100"/>
            <a:ext cx="2584450" cy="596900"/>
          </a:xfrm>
        </p:spPr>
        <p:txBody>
          <a:bodyPr/>
          <a:lstStyle/>
          <a:p>
            <a:pPr algn="r">
              <a:lnSpc>
                <a:spcPts val="1900"/>
              </a:lnSpc>
              <a:defRPr/>
            </a:pPr>
            <a:r>
              <a:rPr lang="nl-NL" dirty="0" smtClean="0">
                <a:solidFill>
                  <a:srgbClr val="A7D872"/>
                </a:solidFill>
              </a:rPr>
              <a:t>Twinning project - TR/2008/IB/EN/03 </a:t>
            </a:r>
          </a:p>
        </p:txBody>
      </p:sp>
      <p:sp>
        <p:nvSpPr>
          <p:cNvPr id="19" name="Text Box 6"/>
          <p:cNvSpPr txBox="1">
            <a:spLocks noChangeArrowheads="1"/>
          </p:cNvSpPr>
          <p:nvPr/>
        </p:nvSpPr>
        <p:spPr bwMode="auto">
          <a:xfrm>
            <a:off x="251520" y="1916832"/>
            <a:ext cx="8712968" cy="4524315"/>
          </a:xfrm>
          <a:prstGeom prst="rect">
            <a:avLst/>
          </a:prstGeom>
          <a:noFill/>
          <a:ln w="9525">
            <a:noFill/>
            <a:miter lim="800000"/>
            <a:headEnd/>
            <a:tailEnd/>
          </a:ln>
        </p:spPr>
        <p:txBody>
          <a:bodyPr wrap="square">
            <a:spAutoFit/>
          </a:bodyPr>
          <a:lstStyle/>
          <a:p>
            <a:r>
              <a:rPr lang="tr-TR" sz="3200" b="1" i="1" dirty="0" smtClean="0"/>
              <a:t>Eğitim üç aşamalı hazırlanmıştır.</a:t>
            </a:r>
          </a:p>
          <a:p>
            <a:endParaRPr lang="tr-TR" sz="3200" dirty="0"/>
          </a:p>
          <a:p>
            <a:r>
              <a:rPr lang="tr-TR" sz="3200" dirty="0" smtClean="0"/>
              <a:t>Birinci aşama </a:t>
            </a:r>
            <a:r>
              <a:rPr lang="tr-TR" sz="3200" dirty="0"/>
              <a:t>11-12-13 Eylül 2012 tarihlerinde </a:t>
            </a:r>
            <a:r>
              <a:rPr lang="tr-TR" sz="3200" dirty="0" smtClean="0"/>
              <a:t>Çanakkale'de</a:t>
            </a:r>
          </a:p>
          <a:p>
            <a:r>
              <a:rPr lang="tr-TR" sz="3200" dirty="0" smtClean="0"/>
              <a:t>İkinci Aşama 17-19 </a:t>
            </a:r>
            <a:r>
              <a:rPr lang="tr-TR" sz="3200" dirty="0"/>
              <a:t>Aralık 2012, </a:t>
            </a:r>
            <a:endParaRPr lang="tr-TR" sz="3200" dirty="0" smtClean="0"/>
          </a:p>
          <a:p>
            <a:r>
              <a:rPr lang="tr-TR" sz="3200" dirty="0" smtClean="0"/>
              <a:t>Üçüncü Aşama </a:t>
            </a:r>
            <a:r>
              <a:rPr lang="tr-TR" sz="3200" dirty="0"/>
              <a:t>22-25 Ocak 2013 </a:t>
            </a:r>
            <a:endParaRPr lang="tr-TR" sz="3200" dirty="0" smtClean="0"/>
          </a:p>
          <a:p>
            <a:r>
              <a:rPr lang="tr-TR" sz="3200" dirty="0" smtClean="0"/>
              <a:t>Tarihlerinde  </a:t>
            </a:r>
            <a:r>
              <a:rPr lang="tr-TR" sz="3200" dirty="0"/>
              <a:t>Ankara’da yapılması öngörülmektedir. </a:t>
            </a:r>
          </a:p>
          <a:p>
            <a:r>
              <a:rPr lang="tr-TR" sz="3200" dirty="0" smtClean="0"/>
              <a:t> </a:t>
            </a:r>
            <a:endParaRPr lang="tr-TR" sz="3200" dirty="0"/>
          </a:p>
        </p:txBody>
      </p:sp>
      <p:sp>
        <p:nvSpPr>
          <p:cNvPr id="3080" name="Rectangle 7"/>
          <p:cNvSpPr>
            <a:spLocks noChangeArrowheads="1"/>
          </p:cNvSpPr>
          <p:nvPr/>
        </p:nvSpPr>
        <p:spPr bwMode="auto">
          <a:xfrm>
            <a:off x="2195736" y="479231"/>
            <a:ext cx="4968552" cy="473463"/>
          </a:xfrm>
          <a:prstGeom prst="rect">
            <a:avLst/>
          </a:prstGeom>
          <a:noFill/>
          <a:ln w="9525">
            <a:noFill/>
            <a:miter lim="800000"/>
            <a:headEnd/>
            <a:tailEnd/>
          </a:ln>
        </p:spPr>
        <p:txBody>
          <a:bodyPr wrap="square" anchor="ctr">
            <a:spAutoFit/>
          </a:bodyPr>
          <a:lstStyle/>
          <a:p>
            <a:pPr algn="ctr">
              <a:lnSpc>
                <a:spcPts val="2800"/>
              </a:lnSpc>
            </a:pPr>
            <a:r>
              <a:rPr lang="tr-TR" sz="3200" dirty="0" smtClean="0">
                <a:solidFill>
                  <a:schemeClr val="bg1"/>
                </a:solidFill>
                <a:latin typeface="Book Antiqua" pitchFamily="18" charset="0"/>
              </a:rPr>
              <a:t> EĞİTİM</a:t>
            </a:r>
            <a:endParaRPr lang="en-GB" sz="32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ox(i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4 Grupo"/>
          <p:cNvGrpSpPr>
            <a:grpSpLocks/>
          </p:cNvGrpSpPr>
          <p:nvPr/>
        </p:nvGrpSpPr>
        <p:grpSpPr bwMode="auto">
          <a:xfrm>
            <a:off x="7437439" y="357189"/>
            <a:ext cx="1420812" cy="500062"/>
            <a:chOff x="6286512" y="285728"/>
            <a:chExt cx="2493060" cy="790573"/>
          </a:xfrm>
        </p:grpSpPr>
        <p:pic>
          <p:nvPicPr>
            <p:cNvPr id="4"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5"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6"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7"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8" name="Rectangle 7"/>
          <p:cNvSpPr>
            <a:spLocks noChangeArrowheads="1"/>
          </p:cNvSpPr>
          <p:nvPr/>
        </p:nvSpPr>
        <p:spPr bwMode="auto">
          <a:xfrm>
            <a:off x="2143125" y="204639"/>
            <a:ext cx="5072081" cy="818557"/>
          </a:xfrm>
          <a:prstGeom prst="rect">
            <a:avLst/>
          </a:prstGeom>
          <a:noFill/>
          <a:ln w="9525">
            <a:noFill/>
            <a:miter lim="800000"/>
            <a:headEnd/>
            <a:tailEnd/>
          </a:ln>
        </p:spPr>
        <p:txBody>
          <a:bodyPr wrap="square" anchor="ctr">
            <a:spAutoFit/>
          </a:bodyPr>
          <a:lstStyle/>
          <a:p>
            <a:pPr algn="ctr">
              <a:lnSpc>
                <a:spcPts val="2800"/>
              </a:lnSpc>
            </a:pPr>
            <a:r>
              <a:rPr lang="en-GB" sz="2800" dirty="0" smtClean="0">
                <a:solidFill>
                  <a:schemeClr val="bg1"/>
                </a:solidFill>
                <a:latin typeface="Book Antiqua" pitchFamily="18" charset="0"/>
              </a:rPr>
              <a:t> </a:t>
            </a:r>
            <a:r>
              <a:rPr lang="tr-TR" sz="2800" dirty="0" smtClean="0">
                <a:solidFill>
                  <a:schemeClr val="bg1"/>
                </a:solidFill>
                <a:latin typeface="Book Antiqua" pitchFamily="18" charset="0"/>
              </a:rPr>
              <a:t>Büyük yakma tesisleri kılavuzu</a:t>
            </a:r>
            <a:endParaRPr lang="en-GB" sz="2800" dirty="0">
              <a:solidFill>
                <a:schemeClr val="bg1"/>
              </a:solidFill>
              <a:latin typeface="Book Antiqua" pitchFamily="18" charset="0"/>
            </a:endParaRPr>
          </a:p>
        </p:txBody>
      </p:sp>
      <p:sp>
        <p:nvSpPr>
          <p:cNvPr id="10" name="Rectangle 1"/>
          <p:cNvSpPr>
            <a:spLocks noChangeArrowheads="1"/>
          </p:cNvSpPr>
          <p:nvPr/>
        </p:nvSpPr>
        <p:spPr bwMode="auto">
          <a:xfrm>
            <a:off x="324701" y="1071546"/>
            <a:ext cx="8676455"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Bu şartlar altında, bir büyük yakma tesisi izni aşağıdakileri berlirleyecektir</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es-ES" sz="1800" b="0" i="0" u="none" strike="noStrike" cap="none" normalizeH="0" baseline="0" dirty="0" smtClean="0">
              <a:ln>
                <a:noFill/>
              </a:ln>
              <a:solidFill>
                <a:schemeClr val="tx1"/>
              </a:solidFill>
              <a:effectLst/>
              <a:latin typeface="Arial" pitchFamily="34" charset="0"/>
            </a:endParaRPr>
          </a:p>
        </p:txBody>
      </p:sp>
      <p:pic>
        <p:nvPicPr>
          <p:cNvPr id="10242" name="Picture 2"/>
          <p:cNvPicPr>
            <a:picLocks noChangeAspect="1" noChangeArrowheads="1"/>
          </p:cNvPicPr>
          <p:nvPr/>
        </p:nvPicPr>
        <p:blipFill>
          <a:blip r:embed="rId5" cstate="print"/>
          <a:srcRect/>
          <a:stretch>
            <a:fillRect/>
          </a:stretch>
        </p:blipFill>
        <p:spPr bwMode="auto">
          <a:xfrm>
            <a:off x="1571604" y="1393496"/>
            <a:ext cx="5935415" cy="528162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3" name="AutoShape 30"/>
          <p:cNvSpPr>
            <a:spLocks noChangeArrowheads="1"/>
          </p:cNvSpPr>
          <p:nvPr/>
        </p:nvSpPr>
        <p:spPr bwMode="auto">
          <a:xfrm>
            <a:off x="141894" y="1071546"/>
            <a:ext cx="3715725"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grpSp>
        <p:nvGrpSpPr>
          <p:cNvPr id="4"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Rectangle 7"/>
          <p:cNvSpPr>
            <a:spLocks noChangeArrowheads="1"/>
          </p:cNvSpPr>
          <p:nvPr/>
        </p:nvSpPr>
        <p:spPr bwMode="auto">
          <a:xfrm>
            <a:off x="2143125" y="235146"/>
            <a:ext cx="5072081" cy="1177630"/>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Büyük yakma tesisleri kılavuzu</a:t>
            </a:r>
            <a:r>
              <a:rPr lang="en-GB" sz="2800" dirty="0" smtClean="0">
                <a:solidFill>
                  <a:schemeClr val="bg1"/>
                </a:solidFill>
                <a:latin typeface="Book Antiqua" pitchFamily="18" charset="0"/>
              </a:rPr>
              <a:t> </a:t>
            </a:r>
          </a:p>
          <a:p>
            <a:pPr algn="ctr">
              <a:lnSpc>
                <a:spcPts val="2800"/>
              </a:lnSpc>
            </a:pPr>
            <a:r>
              <a:rPr lang="en-GB" sz="2800" dirty="0" smtClean="0">
                <a:solidFill>
                  <a:schemeClr val="bg1"/>
                </a:solidFill>
                <a:latin typeface="Book Antiqua" pitchFamily="18" charset="0"/>
              </a:rPr>
              <a:t> </a:t>
            </a:r>
            <a:endParaRPr lang="en-GB" sz="2800" dirty="0">
              <a:solidFill>
                <a:schemeClr val="bg1"/>
              </a:solidFill>
              <a:latin typeface="Book Antiqua" pitchFamily="18" charset="0"/>
            </a:endParaRPr>
          </a:p>
        </p:txBody>
      </p:sp>
      <p:sp>
        <p:nvSpPr>
          <p:cNvPr id="10" name="Text Box 6"/>
          <p:cNvSpPr txBox="1">
            <a:spLocks noChangeArrowheads="1"/>
          </p:cNvSpPr>
          <p:nvPr/>
        </p:nvSpPr>
        <p:spPr bwMode="auto">
          <a:xfrm>
            <a:off x="142844" y="1142984"/>
            <a:ext cx="1056700" cy="461665"/>
          </a:xfrm>
          <a:prstGeom prst="rect">
            <a:avLst/>
          </a:prstGeom>
          <a:noFill/>
          <a:ln w="9525">
            <a:noFill/>
            <a:miter lim="800000"/>
            <a:headEnd/>
            <a:tailEnd/>
          </a:ln>
        </p:spPr>
        <p:txBody>
          <a:bodyPr wrap="none">
            <a:spAutoFit/>
          </a:bodyPr>
          <a:lstStyle/>
          <a:p>
            <a:r>
              <a:rPr lang="es-ES" sz="2400" dirty="0"/>
              <a:t>  </a:t>
            </a:r>
            <a:r>
              <a:rPr lang="tr-TR" sz="2400" dirty="0" smtClean="0"/>
              <a:t>Ekler</a:t>
            </a:r>
            <a:endParaRPr lang="es-ES" sz="2400" dirty="0" smtClean="0"/>
          </a:p>
        </p:txBody>
      </p:sp>
      <p:sp>
        <p:nvSpPr>
          <p:cNvPr id="11" name="Text Box 6"/>
          <p:cNvSpPr txBox="1">
            <a:spLocks noChangeArrowheads="1"/>
          </p:cNvSpPr>
          <p:nvPr/>
        </p:nvSpPr>
        <p:spPr bwMode="auto">
          <a:xfrm>
            <a:off x="142844" y="1865738"/>
            <a:ext cx="5280805" cy="400110"/>
          </a:xfrm>
          <a:prstGeom prst="rect">
            <a:avLst/>
          </a:prstGeom>
          <a:noFill/>
          <a:ln w="9525">
            <a:noFill/>
            <a:miter lim="800000"/>
            <a:headEnd/>
            <a:tailEnd/>
          </a:ln>
        </p:spPr>
        <p:txBody>
          <a:bodyPr wrap="none">
            <a:spAutoFit/>
          </a:bodyPr>
          <a:lstStyle/>
          <a:p>
            <a:r>
              <a:rPr lang="es-ES" sz="2000" dirty="0" smtClean="0"/>
              <a:t>1. </a:t>
            </a:r>
            <a:r>
              <a:rPr lang="tr-TR" sz="2000" dirty="0" smtClean="0"/>
              <a:t>İspanya’dan MET uygulamalarına örnekler</a:t>
            </a:r>
            <a:endParaRPr lang="es-ES" sz="2000" dirty="0" smtClean="0"/>
          </a:p>
        </p:txBody>
      </p:sp>
      <p:sp>
        <p:nvSpPr>
          <p:cNvPr id="12" name="Text Box 6"/>
          <p:cNvSpPr txBox="1">
            <a:spLocks noChangeArrowheads="1"/>
          </p:cNvSpPr>
          <p:nvPr/>
        </p:nvSpPr>
        <p:spPr bwMode="auto">
          <a:xfrm>
            <a:off x="142844" y="2385948"/>
            <a:ext cx="6484467" cy="400110"/>
          </a:xfrm>
          <a:prstGeom prst="rect">
            <a:avLst/>
          </a:prstGeom>
          <a:noFill/>
          <a:ln w="9525">
            <a:noFill/>
            <a:miter lim="800000"/>
            <a:headEnd/>
            <a:tailEnd/>
          </a:ln>
        </p:spPr>
        <p:txBody>
          <a:bodyPr wrap="none">
            <a:spAutoFit/>
          </a:bodyPr>
          <a:lstStyle/>
          <a:p>
            <a:r>
              <a:rPr lang="es-ES" sz="2000" dirty="0" smtClean="0"/>
              <a:t>2. </a:t>
            </a:r>
            <a:r>
              <a:rPr lang="tr-TR" sz="2000" dirty="0" smtClean="0"/>
              <a:t>Hava imisyonu ölçme hakkındaki yasal düzenlemeler</a:t>
            </a:r>
            <a:endParaRPr lang="es-ES" sz="2000" dirty="0" smtClean="0"/>
          </a:p>
        </p:txBody>
      </p:sp>
      <p:sp>
        <p:nvSpPr>
          <p:cNvPr id="13" name="Text Box 6"/>
          <p:cNvSpPr txBox="1">
            <a:spLocks noChangeArrowheads="1"/>
          </p:cNvSpPr>
          <p:nvPr/>
        </p:nvSpPr>
        <p:spPr bwMode="auto">
          <a:xfrm>
            <a:off x="142844" y="2928934"/>
            <a:ext cx="8661345" cy="707886"/>
          </a:xfrm>
          <a:prstGeom prst="rect">
            <a:avLst/>
          </a:prstGeom>
          <a:noFill/>
          <a:ln w="9525">
            <a:noFill/>
            <a:miter lim="800000"/>
            <a:headEnd/>
            <a:tailEnd/>
          </a:ln>
        </p:spPr>
        <p:txBody>
          <a:bodyPr wrap="none">
            <a:spAutoFit/>
          </a:bodyPr>
          <a:lstStyle/>
          <a:p>
            <a:r>
              <a:rPr lang="es-ES_tradnl" sz="2000" dirty="0" smtClean="0"/>
              <a:t>3. </a:t>
            </a:r>
            <a:r>
              <a:rPr lang="tr-TR" sz="2000" dirty="0" smtClean="0"/>
              <a:t>İzin başvuruna yönelik bir c</a:t>
            </a:r>
            <a:r>
              <a:rPr lang="es-ES_tradnl" sz="2000" dirty="0" err="1" smtClean="0"/>
              <a:t>heck-list</a:t>
            </a:r>
            <a:r>
              <a:rPr lang="tr-TR" sz="2000" dirty="0" smtClean="0"/>
              <a:t> (kontrol listesi), ve kılavuz içeriğinin </a:t>
            </a:r>
          </a:p>
          <a:p>
            <a:r>
              <a:rPr lang="tr-TR" sz="2000" dirty="0" smtClean="0"/>
              <a:t>    BREF ‘lere karşılık gelen kısımlarını gösterir tablo</a:t>
            </a:r>
            <a:endParaRPr lang="es-ES" sz="2000" dirty="0" smtClean="0"/>
          </a:p>
        </p:txBody>
      </p:sp>
      <p:sp>
        <p:nvSpPr>
          <p:cNvPr id="14" name="Text Box 6"/>
          <p:cNvSpPr txBox="1">
            <a:spLocks noChangeArrowheads="1"/>
          </p:cNvSpPr>
          <p:nvPr/>
        </p:nvSpPr>
        <p:spPr bwMode="auto">
          <a:xfrm>
            <a:off x="142844" y="3657218"/>
            <a:ext cx="8244565" cy="707886"/>
          </a:xfrm>
          <a:prstGeom prst="rect">
            <a:avLst/>
          </a:prstGeom>
          <a:noFill/>
          <a:ln w="9525">
            <a:noFill/>
            <a:miter lim="800000"/>
            <a:headEnd/>
            <a:tailEnd/>
          </a:ln>
        </p:spPr>
        <p:txBody>
          <a:bodyPr wrap="none">
            <a:spAutoFit/>
          </a:bodyPr>
          <a:lstStyle/>
          <a:p>
            <a:r>
              <a:rPr lang="es-ES_tradnl" sz="2000" dirty="0" smtClean="0"/>
              <a:t>4.</a:t>
            </a:r>
            <a:r>
              <a:rPr lang="tr-TR" sz="2000" dirty="0" smtClean="0"/>
              <a:t> </a:t>
            </a:r>
            <a:r>
              <a:rPr lang="es-ES_tradnl" sz="2000" dirty="0" err="1" smtClean="0"/>
              <a:t>Start</a:t>
            </a:r>
            <a:r>
              <a:rPr lang="es-ES_tradnl" sz="2000" dirty="0" smtClean="0"/>
              <a:t>-up </a:t>
            </a:r>
            <a:r>
              <a:rPr lang="tr-TR" sz="2000" dirty="0" smtClean="0"/>
              <a:t>(açma) ve </a:t>
            </a:r>
            <a:r>
              <a:rPr lang="es-ES_tradnl" sz="2000" dirty="0" err="1" smtClean="0"/>
              <a:t>shut-down</a:t>
            </a:r>
            <a:r>
              <a:rPr lang="es-ES_tradnl" sz="2000" dirty="0" smtClean="0"/>
              <a:t> </a:t>
            </a:r>
            <a:r>
              <a:rPr lang="tr-TR" sz="2000" dirty="0" smtClean="0"/>
              <a:t>(kapama) </a:t>
            </a:r>
            <a:r>
              <a:rPr lang="es-ES_tradnl" sz="2000" dirty="0" smtClean="0"/>
              <a:t>per</a:t>
            </a:r>
            <a:r>
              <a:rPr lang="tr-TR" sz="2000" dirty="0" smtClean="0"/>
              <a:t>iyotları</a:t>
            </a:r>
            <a:r>
              <a:rPr lang="es-ES_tradnl" sz="2000" dirty="0" smtClean="0"/>
              <a:t>: </a:t>
            </a:r>
            <a:r>
              <a:rPr lang="tr-TR" sz="2000" dirty="0" smtClean="0"/>
              <a:t>AB Komisyonu</a:t>
            </a:r>
          </a:p>
          <a:p>
            <a:r>
              <a:rPr lang="tr-TR" sz="2000" dirty="0" smtClean="0"/>
              <a:t>                                                                                       Uygulama Kararı</a:t>
            </a:r>
            <a:endParaRPr lang="es-ES" sz="2000" dirty="0" smtClean="0"/>
          </a:p>
        </p:txBody>
      </p:sp>
      <p:sp>
        <p:nvSpPr>
          <p:cNvPr id="15" name="Text Box 6"/>
          <p:cNvSpPr txBox="1">
            <a:spLocks noChangeArrowheads="1"/>
          </p:cNvSpPr>
          <p:nvPr/>
        </p:nvSpPr>
        <p:spPr bwMode="auto">
          <a:xfrm>
            <a:off x="142844" y="4253026"/>
            <a:ext cx="7875874" cy="400110"/>
          </a:xfrm>
          <a:prstGeom prst="rect">
            <a:avLst/>
          </a:prstGeom>
          <a:noFill/>
          <a:ln w="9525">
            <a:noFill/>
            <a:miter lim="800000"/>
            <a:headEnd/>
            <a:tailEnd/>
          </a:ln>
        </p:spPr>
        <p:txBody>
          <a:bodyPr wrap="none">
            <a:spAutoFit/>
          </a:bodyPr>
          <a:lstStyle/>
          <a:p>
            <a:r>
              <a:rPr lang="es-ES_tradnl" sz="2000" dirty="0" smtClean="0"/>
              <a:t>5. </a:t>
            </a:r>
            <a:r>
              <a:rPr lang="tr-TR" sz="2000" dirty="0" smtClean="0"/>
              <a:t>Suya deşarjlar konusunda dikkate alınması gereken parametreler</a:t>
            </a:r>
            <a:endParaRPr lang="es-ES" sz="2000" dirty="0" smtClean="0"/>
          </a:p>
        </p:txBody>
      </p:sp>
      <p:sp>
        <p:nvSpPr>
          <p:cNvPr id="16" name="Text Box 6"/>
          <p:cNvSpPr txBox="1">
            <a:spLocks noChangeArrowheads="1"/>
          </p:cNvSpPr>
          <p:nvPr/>
        </p:nvSpPr>
        <p:spPr bwMode="auto">
          <a:xfrm>
            <a:off x="142844" y="4757082"/>
            <a:ext cx="6268063" cy="400110"/>
          </a:xfrm>
          <a:prstGeom prst="rect">
            <a:avLst/>
          </a:prstGeom>
          <a:noFill/>
          <a:ln w="9525">
            <a:noFill/>
            <a:miter lim="800000"/>
            <a:headEnd/>
            <a:tailEnd/>
          </a:ln>
        </p:spPr>
        <p:txBody>
          <a:bodyPr wrap="none">
            <a:spAutoFit/>
          </a:bodyPr>
          <a:lstStyle/>
          <a:p>
            <a:r>
              <a:rPr lang="es-ES_tradnl" sz="2000" dirty="0" smtClean="0"/>
              <a:t>6. </a:t>
            </a:r>
            <a:r>
              <a:rPr lang="tr-TR" sz="2000" dirty="0" smtClean="0"/>
              <a:t>Bazı hava kirleticileri için ELD karşılaştırma tablosu</a:t>
            </a:r>
            <a:endParaRPr lang="es-ES" sz="2000" dirty="0" smtClean="0"/>
          </a:p>
        </p:txBody>
      </p:sp>
      <p:sp>
        <p:nvSpPr>
          <p:cNvPr id="17" name="Text Box 6"/>
          <p:cNvSpPr txBox="1">
            <a:spLocks noChangeArrowheads="1"/>
          </p:cNvSpPr>
          <p:nvPr/>
        </p:nvSpPr>
        <p:spPr bwMode="auto">
          <a:xfrm>
            <a:off x="142844" y="5261138"/>
            <a:ext cx="5827429" cy="400110"/>
          </a:xfrm>
          <a:prstGeom prst="rect">
            <a:avLst/>
          </a:prstGeom>
          <a:noFill/>
          <a:ln w="9525">
            <a:noFill/>
            <a:miter lim="800000"/>
            <a:headEnd/>
            <a:tailEnd/>
          </a:ln>
        </p:spPr>
        <p:txBody>
          <a:bodyPr wrap="none">
            <a:spAutoFit/>
          </a:bodyPr>
          <a:lstStyle/>
          <a:p>
            <a:r>
              <a:rPr lang="es-ES_tradnl" sz="2000" dirty="0" smtClean="0"/>
              <a:t>7. </a:t>
            </a:r>
            <a:r>
              <a:rPr lang="tr-TR" sz="2000" dirty="0" smtClean="0"/>
              <a:t>Yürürlükteki ilgili ulusal mevzuata ilişkin bir liste</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ox(i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i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ox(i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ox(i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ox(i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ox(in)">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3" name="AutoShape 30"/>
          <p:cNvSpPr>
            <a:spLocks noChangeArrowheads="1"/>
          </p:cNvSpPr>
          <p:nvPr/>
        </p:nvSpPr>
        <p:spPr bwMode="auto">
          <a:xfrm>
            <a:off x="141894" y="1071546"/>
            <a:ext cx="3715725"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grpSp>
        <p:nvGrpSpPr>
          <p:cNvPr id="4"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Rectangle 7"/>
          <p:cNvSpPr>
            <a:spLocks noChangeArrowheads="1"/>
          </p:cNvSpPr>
          <p:nvPr/>
        </p:nvSpPr>
        <p:spPr bwMode="auto">
          <a:xfrm>
            <a:off x="2143125" y="204639"/>
            <a:ext cx="5072081" cy="818557"/>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Büyük yakma tesisleri kılavuzu</a:t>
            </a:r>
            <a:r>
              <a:rPr lang="en-GB" sz="2800" dirty="0" smtClean="0">
                <a:solidFill>
                  <a:schemeClr val="bg1"/>
                </a:solidFill>
                <a:latin typeface="Book Antiqua" pitchFamily="18" charset="0"/>
              </a:rPr>
              <a:t> </a:t>
            </a:r>
            <a:endParaRPr lang="en-GB" sz="2800" dirty="0">
              <a:solidFill>
                <a:schemeClr val="bg1"/>
              </a:solidFill>
              <a:latin typeface="Book Antiqua" pitchFamily="18" charset="0"/>
            </a:endParaRPr>
          </a:p>
        </p:txBody>
      </p:sp>
      <p:sp>
        <p:nvSpPr>
          <p:cNvPr id="10" name="Text Box 6"/>
          <p:cNvSpPr txBox="1">
            <a:spLocks noChangeArrowheads="1"/>
          </p:cNvSpPr>
          <p:nvPr/>
        </p:nvSpPr>
        <p:spPr bwMode="auto">
          <a:xfrm>
            <a:off x="142844" y="1142984"/>
            <a:ext cx="2683748" cy="461665"/>
          </a:xfrm>
          <a:prstGeom prst="rect">
            <a:avLst/>
          </a:prstGeom>
          <a:noFill/>
          <a:ln w="9525">
            <a:noFill/>
            <a:miter lim="800000"/>
            <a:headEnd/>
            <a:tailEnd/>
          </a:ln>
        </p:spPr>
        <p:txBody>
          <a:bodyPr wrap="none">
            <a:spAutoFit/>
          </a:bodyPr>
          <a:lstStyle/>
          <a:p>
            <a:r>
              <a:rPr lang="es-ES" sz="2400" dirty="0"/>
              <a:t>  </a:t>
            </a:r>
            <a:r>
              <a:rPr lang="tr-TR" sz="2400" dirty="0" smtClean="0"/>
              <a:t>Neler okunmalı</a:t>
            </a:r>
            <a:r>
              <a:rPr lang="es-ES" sz="2400" dirty="0" smtClean="0"/>
              <a:t> ?</a:t>
            </a:r>
          </a:p>
        </p:txBody>
      </p:sp>
      <p:sp>
        <p:nvSpPr>
          <p:cNvPr id="11" name="Text Box 6"/>
          <p:cNvSpPr txBox="1">
            <a:spLocks noChangeArrowheads="1"/>
          </p:cNvSpPr>
          <p:nvPr/>
        </p:nvSpPr>
        <p:spPr bwMode="auto">
          <a:xfrm>
            <a:off x="200480" y="1865738"/>
            <a:ext cx="8403070" cy="707886"/>
          </a:xfrm>
          <a:prstGeom prst="rect">
            <a:avLst/>
          </a:prstGeom>
          <a:noFill/>
          <a:ln w="9525">
            <a:noFill/>
            <a:miter lim="800000"/>
            <a:headEnd/>
            <a:tailEnd/>
          </a:ln>
        </p:spPr>
        <p:txBody>
          <a:bodyPr wrap="none">
            <a:spAutoFit/>
          </a:bodyPr>
          <a:lstStyle/>
          <a:p>
            <a:pPr marL="457200" indent="-457200">
              <a:buAutoNum type="arabicPeriod"/>
            </a:pPr>
            <a:r>
              <a:rPr lang="tr-TR" sz="2000" dirty="0" smtClean="0"/>
              <a:t>LCP (Büyük Yakma Tesisleri) sektörünü iyi tanımıyorsanız</a:t>
            </a:r>
            <a:r>
              <a:rPr lang="es-ES" sz="2000" b="1" dirty="0" smtClean="0"/>
              <a:t>: </a:t>
            </a:r>
            <a:r>
              <a:rPr lang="tr-TR" sz="2000" b="1" dirty="0" smtClean="0"/>
              <a:t>BAŞTAN</a:t>
            </a:r>
          </a:p>
          <a:p>
            <a:pPr marL="457200" indent="-457200"/>
            <a:r>
              <a:rPr lang="tr-TR" sz="2000" b="1" dirty="0" smtClean="0"/>
              <a:t>       İTİBAREN TÜM BÖLÜMLERİ OKUYUN</a:t>
            </a:r>
            <a:r>
              <a:rPr lang="es-ES" sz="2000" dirty="0" smtClean="0"/>
              <a:t>.</a:t>
            </a:r>
          </a:p>
        </p:txBody>
      </p:sp>
      <p:sp>
        <p:nvSpPr>
          <p:cNvPr id="12" name="Text Box 6"/>
          <p:cNvSpPr txBox="1">
            <a:spLocks noChangeArrowheads="1"/>
          </p:cNvSpPr>
          <p:nvPr/>
        </p:nvSpPr>
        <p:spPr bwMode="auto">
          <a:xfrm>
            <a:off x="226055" y="2928934"/>
            <a:ext cx="7802329" cy="707886"/>
          </a:xfrm>
          <a:prstGeom prst="rect">
            <a:avLst/>
          </a:prstGeom>
          <a:noFill/>
          <a:ln w="9525">
            <a:noFill/>
            <a:miter lim="800000"/>
            <a:headEnd/>
            <a:tailEnd/>
          </a:ln>
        </p:spPr>
        <p:txBody>
          <a:bodyPr wrap="none">
            <a:spAutoFit/>
          </a:bodyPr>
          <a:lstStyle/>
          <a:p>
            <a:r>
              <a:rPr lang="es-ES_tradnl" sz="2000" dirty="0" smtClean="0"/>
              <a:t>2. </a:t>
            </a:r>
            <a:r>
              <a:rPr lang="tr-TR" sz="2000" dirty="0" smtClean="0"/>
              <a:t>  </a:t>
            </a:r>
            <a:r>
              <a:rPr lang="es-ES_tradnl" sz="2000" dirty="0" smtClean="0"/>
              <a:t>LCP </a:t>
            </a:r>
            <a:r>
              <a:rPr lang="tr-TR" sz="2000" dirty="0" smtClean="0"/>
              <a:t>uzmanı iseniz</a:t>
            </a:r>
            <a:r>
              <a:rPr lang="es-ES_tradnl" sz="2000" dirty="0" smtClean="0"/>
              <a:t> : </a:t>
            </a:r>
            <a:r>
              <a:rPr lang="es-ES_tradnl" sz="2000" b="1" dirty="0" smtClean="0"/>
              <a:t>4</a:t>
            </a:r>
            <a:r>
              <a:rPr lang="tr-TR" sz="2000" b="1" dirty="0" smtClean="0"/>
              <a:t>. BÖLÜMDEN BAŞLAYIN</a:t>
            </a:r>
            <a:r>
              <a:rPr lang="es-ES_tradnl" sz="2000" dirty="0" smtClean="0"/>
              <a:t>, </a:t>
            </a:r>
            <a:r>
              <a:rPr lang="tr-TR" sz="2000" dirty="0" smtClean="0"/>
              <a:t>ve okurken </a:t>
            </a:r>
          </a:p>
          <a:p>
            <a:r>
              <a:rPr lang="tr-TR" sz="2000" dirty="0" smtClean="0"/>
              <a:t>anlamadığınız noktalar olursa, 2. Bölüm’e ve LCP BREF’ine bakın. </a:t>
            </a:r>
            <a:endParaRPr lang="es-ES" dirty="0" smtClean="0"/>
          </a:p>
        </p:txBody>
      </p:sp>
      <p:sp>
        <p:nvSpPr>
          <p:cNvPr id="13" name="Text Box 6"/>
          <p:cNvSpPr txBox="1">
            <a:spLocks noChangeArrowheads="1"/>
          </p:cNvSpPr>
          <p:nvPr/>
        </p:nvSpPr>
        <p:spPr bwMode="auto">
          <a:xfrm>
            <a:off x="323528" y="4616292"/>
            <a:ext cx="8573565" cy="1015663"/>
          </a:xfrm>
          <a:prstGeom prst="rect">
            <a:avLst/>
          </a:prstGeom>
          <a:noFill/>
          <a:ln w="9525">
            <a:noFill/>
            <a:miter lim="800000"/>
            <a:headEnd/>
            <a:tailEnd/>
          </a:ln>
        </p:spPr>
        <p:txBody>
          <a:bodyPr wrap="none">
            <a:spAutoFit/>
          </a:bodyPr>
          <a:lstStyle/>
          <a:p>
            <a:r>
              <a:rPr lang="tr-TR" sz="2000" i="1" dirty="0" smtClean="0"/>
              <a:t>İspanya’da bizim işletmeciler ve Yetkili Otorireler için hazırlanmış</a:t>
            </a:r>
          </a:p>
          <a:p>
            <a:r>
              <a:rPr lang="tr-TR" sz="2000" i="1" dirty="0" smtClean="0"/>
              <a:t> Ulusal LCP Kılavuzlarımız var mıydı? Hayır, yoktu. Sizler çok şanslısınız. </a:t>
            </a:r>
          </a:p>
          <a:p>
            <a:endParaRPr lang="es-ES" sz="2000" i="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ox(i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i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grpSp>
        <p:nvGrpSpPr>
          <p:cNvPr id="3" name="3 Grupo"/>
          <p:cNvGrpSpPr>
            <a:grpSpLocks/>
          </p:cNvGrpSpPr>
          <p:nvPr/>
        </p:nvGrpSpPr>
        <p:grpSpPr bwMode="auto">
          <a:xfrm>
            <a:off x="7437439" y="357189"/>
            <a:ext cx="1420812" cy="500062"/>
            <a:chOff x="6286512" y="285728"/>
            <a:chExt cx="2493060" cy="790573"/>
          </a:xfrm>
        </p:grpSpPr>
        <p:pic>
          <p:nvPicPr>
            <p:cNvPr id="4"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5"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6"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7" name="AutoShape 5"/>
          <p:cNvSpPr>
            <a:spLocks noChangeArrowheads="1"/>
          </p:cNvSpPr>
          <p:nvPr/>
        </p:nvSpPr>
        <p:spPr bwMode="auto">
          <a:xfrm>
            <a:off x="2000233" y="190500"/>
            <a:ext cx="5214974" cy="1095360"/>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8" name="Rectangle 7"/>
          <p:cNvSpPr>
            <a:spLocks noChangeArrowheads="1"/>
          </p:cNvSpPr>
          <p:nvPr/>
        </p:nvSpPr>
        <p:spPr bwMode="auto">
          <a:xfrm>
            <a:off x="2143125" y="211629"/>
            <a:ext cx="4714875" cy="1177630"/>
          </a:xfrm>
          <a:prstGeom prst="rect">
            <a:avLst/>
          </a:prstGeom>
          <a:noFill/>
          <a:ln w="9525">
            <a:noFill/>
            <a:miter lim="800000"/>
            <a:headEnd/>
            <a:tailEnd/>
          </a:ln>
        </p:spPr>
        <p:txBody>
          <a:bodyPr anchor="ctr">
            <a:spAutoFit/>
          </a:bodyPr>
          <a:lstStyle/>
          <a:p>
            <a:pPr algn="ctr">
              <a:lnSpc>
                <a:spcPts val="2800"/>
              </a:lnSpc>
            </a:pPr>
            <a:r>
              <a:rPr lang="tr-TR" sz="2800" dirty="0" smtClean="0">
                <a:solidFill>
                  <a:schemeClr val="bg1"/>
                </a:solidFill>
                <a:latin typeface="Book Antiqua" pitchFamily="18" charset="0"/>
              </a:rPr>
              <a:t>Kömür ve linyitle çaışan büyük yakma tesisleri için Ulusal BAT Kılavuzu</a:t>
            </a:r>
            <a:endParaRPr lang="en-GB" sz="2800" dirty="0">
              <a:solidFill>
                <a:schemeClr val="bg1"/>
              </a:solidFill>
              <a:latin typeface="Book Antiqua" pitchFamily="18" charset="0"/>
            </a:endParaRPr>
          </a:p>
        </p:txBody>
      </p:sp>
      <p:sp>
        <p:nvSpPr>
          <p:cNvPr id="10" name="9 Rectángulo redondeado"/>
          <p:cNvSpPr/>
          <p:nvPr/>
        </p:nvSpPr>
        <p:spPr>
          <a:xfrm>
            <a:off x="2341093" y="1784539"/>
            <a:ext cx="4071966" cy="107157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Rectangle 7"/>
          <p:cNvSpPr>
            <a:spLocks noChangeArrowheads="1"/>
          </p:cNvSpPr>
          <p:nvPr/>
        </p:nvSpPr>
        <p:spPr bwMode="auto">
          <a:xfrm>
            <a:off x="1857357" y="1931955"/>
            <a:ext cx="5000644" cy="818557"/>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anchor="ctr">
            <a:spAutoFit/>
          </a:bodyPr>
          <a:lstStyle/>
          <a:p>
            <a:pPr algn="ctr">
              <a:lnSpc>
                <a:spcPts val="2800"/>
              </a:lnSpc>
            </a:pPr>
            <a:r>
              <a:rPr lang="tr-TR" sz="2800" dirty="0" smtClean="0">
                <a:latin typeface="Book Antiqua" pitchFamily="18" charset="0"/>
              </a:rPr>
              <a:t>Kılavuzun içeriğine dair sorular? </a:t>
            </a:r>
            <a:endParaRPr lang="en-GB" sz="2800" dirty="0">
              <a:latin typeface="Book Antiqua" pitchFamily="18" charset="0"/>
            </a:endParaRPr>
          </a:p>
        </p:txBody>
      </p:sp>
      <p:pic>
        <p:nvPicPr>
          <p:cNvPr id="12" name="Picture 2" descr="E:\Mis documentos\Turquia\Activities\4.2.a.1\Outputs\interrogacion.jpg"/>
          <p:cNvPicPr>
            <a:picLocks noChangeAspect="1" noChangeArrowheads="1"/>
          </p:cNvPicPr>
          <p:nvPr/>
        </p:nvPicPr>
        <p:blipFill>
          <a:blip r:embed="rId5" cstate="print"/>
          <a:srcRect/>
          <a:stretch>
            <a:fillRect/>
          </a:stretch>
        </p:blipFill>
        <p:spPr bwMode="auto">
          <a:xfrm>
            <a:off x="3143240" y="3000372"/>
            <a:ext cx="2571768" cy="321471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 Grupo"/>
          <p:cNvGrpSpPr>
            <a:grpSpLocks/>
          </p:cNvGrpSpPr>
          <p:nvPr/>
        </p:nvGrpSpPr>
        <p:grpSpPr bwMode="auto">
          <a:xfrm>
            <a:off x="7437439" y="357189"/>
            <a:ext cx="1420812" cy="500062"/>
            <a:chOff x="6286512" y="285728"/>
            <a:chExt cx="2493060" cy="790573"/>
          </a:xfrm>
        </p:grpSpPr>
        <p:pic>
          <p:nvPicPr>
            <p:cNvPr id="1332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1332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1331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0" name="Text Box 8"/>
          <p:cNvSpPr txBox="1">
            <a:spLocks noChangeArrowheads="1"/>
          </p:cNvSpPr>
          <p:nvPr/>
        </p:nvSpPr>
        <p:spPr bwMode="auto">
          <a:xfrm>
            <a:off x="3214678" y="3857628"/>
            <a:ext cx="2577950" cy="584775"/>
          </a:xfrm>
          <a:prstGeom prst="rect">
            <a:avLst/>
          </a:prstGeom>
          <a:noFill/>
          <a:ln w="9525">
            <a:noFill/>
            <a:miter lim="800000"/>
            <a:headEnd/>
            <a:tailEnd/>
          </a:ln>
        </p:spPr>
        <p:txBody>
          <a:bodyPr wrap="none">
            <a:spAutoFit/>
          </a:bodyPr>
          <a:lstStyle/>
          <a:p>
            <a:r>
              <a:rPr lang="en-GB" sz="3200" b="1">
                <a:latin typeface="Book Antiqua" pitchFamily="18" charset="0"/>
              </a:rPr>
              <a:t>Teşekkürler</a:t>
            </a:r>
            <a:r>
              <a:rPr lang="es-ES" sz="3200" b="1">
                <a:latin typeface="Book Antiqua" pitchFamily="18" charset="0"/>
              </a:rPr>
              <a:t>!</a:t>
            </a:r>
          </a:p>
        </p:txBody>
      </p:sp>
      <p:sp>
        <p:nvSpPr>
          <p:cNvPr id="15" name="Text Box 15"/>
          <p:cNvSpPr txBox="1">
            <a:spLocks noChangeArrowheads="1"/>
          </p:cNvSpPr>
          <p:nvPr/>
        </p:nvSpPr>
        <p:spPr bwMode="auto">
          <a:xfrm>
            <a:off x="1857356" y="4572008"/>
            <a:ext cx="5360763" cy="1569660"/>
          </a:xfrm>
          <a:prstGeom prst="rect">
            <a:avLst/>
          </a:prstGeom>
          <a:noFill/>
          <a:ln w="9525">
            <a:noFill/>
            <a:miter lim="800000"/>
            <a:headEnd/>
            <a:tailEnd/>
          </a:ln>
        </p:spPr>
        <p:txBody>
          <a:bodyPr wrap="none">
            <a:spAutoFit/>
          </a:bodyPr>
          <a:lstStyle/>
          <a:p>
            <a:pPr algn="ctr"/>
            <a:r>
              <a:rPr lang="es-ES_tradnl" sz="2400" smtClean="0"/>
              <a:t>ece.tok@csb.gov.tr</a:t>
            </a:r>
            <a:endParaRPr lang="es-ES_tradnl" sz="2400" dirty="0" smtClean="0"/>
          </a:p>
          <a:p>
            <a:pPr algn="ctr"/>
            <a:r>
              <a:rPr lang="es-ES_tradnl" sz="2400" smtClean="0"/>
              <a:t>cesarseoanez.ippc@gmail.com</a:t>
            </a:r>
          </a:p>
          <a:p>
            <a:pPr algn="ctr"/>
            <a:r>
              <a:rPr lang="es-ES" sz="2400" smtClean="0"/>
              <a:t>jose.francisco.alonso.picon@xunta.es</a:t>
            </a:r>
          </a:p>
          <a:p>
            <a:pPr algn="ctr"/>
            <a:r>
              <a:rPr lang="es-ES" sz="2400" smtClean="0"/>
              <a:t>anxo_mourelle@serumano.com</a:t>
            </a:r>
            <a:endParaRPr lang="es-ES" sz="2400" dirty="0"/>
          </a:p>
        </p:txBody>
      </p:sp>
      <p:sp>
        <p:nvSpPr>
          <p:cNvPr id="11"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pic>
        <p:nvPicPr>
          <p:cNvPr id="1027" name="Picture 3" descr="E:\Mis documentos\Turquia\Activities\Stakeholders\Meeting 110705\110705 Cover image_medium.jpg"/>
          <p:cNvPicPr>
            <a:picLocks noChangeAspect="1" noChangeArrowheads="1"/>
          </p:cNvPicPr>
          <p:nvPr/>
        </p:nvPicPr>
        <p:blipFill>
          <a:blip r:embed="rId5" cstate="print"/>
          <a:srcRect/>
          <a:stretch>
            <a:fillRect/>
          </a:stretch>
        </p:blipFill>
        <p:spPr bwMode="auto">
          <a:xfrm>
            <a:off x="2714613" y="571480"/>
            <a:ext cx="3450142" cy="30748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2339752" y="260648"/>
            <a:ext cx="424847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14 Grupo"/>
          <p:cNvGrpSpPr>
            <a:grpSpLocks/>
          </p:cNvGrpSpPr>
          <p:nvPr/>
        </p:nvGrpSpPr>
        <p:grpSpPr bwMode="auto">
          <a:xfrm>
            <a:off x="7437438" y="357188"/>
            <a:ext cx="1420812" cy="500062"/>
            <a:chOff x="6286512" y="285728"/>
            <a:chExt cx="2493060" cy="790573"/>
          </a:xfrm>
        </p:grpSpPr>
        <p:pic>
          <p:nvPicPr>
            <p:cNvPr id="3081"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2"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6"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9" name="4 Marcador de pie de página"/>
          <p:cNvSpPr>
            <a:spLocks noGrp="1"/>
          </p:cNvSpPr>
          <p:nvPr>
            <p:ph type="ftr" sz="quarter" idx="11"/>
          </p:nvPr>
        </p:nvSpPr>
        <p:spPr>
          <a:xfrm>
            <a:off x="6500813" y="6261100"/>
            <a:ext cx="2584450" cy="596900"/>
          </a:xfrm>
        </p:spPr>
        <p:txBody>
          <a:bodyPr/>
          <a:lstStyle/>
          <a:p>
            <a:pPr algn="r">
              <a:lnSpc>
                <a:spcPts val="1900"/>
              </a:lnSpc>
              <a:defRPr/>
            </a:pPr>
            <a:r>
              <a:rPr lang="nl-NL" dirty="0" smtClean="0">
                <a:solidFill>
                  <a:srgbClr val="A7D872"/>
                </a:solidFill>
              </a:rPr>
              <a:t>Twinning project - TR/2008/IB/EN/03 </a:t>
            </a:r>
          </a:p>
        </p:txBody>
      </p:sp>
      <p:sp>
        <p:nvSpPr>
          <p:cNvPr id="19" name="Text Box 6"/>
          <p:cNvSpPr txBox="1">
            <a:spLocks noChangeArrowheads="1"/>
          </p:cNvSpPr>
          <p:nvPr/>
        </p:nvSpPr>
        <p:spPr bwMode="auto">
          <a:xfrm>
            <a:off x="0" y="1268760"/>
            <a:ext cx="9144000" cy="5632311"/>
          </a:xfrm>
          <a:prstGeom prst="rect">
            <a:avLst/>
          </a:prstGeom>
          <a:noFill/>
          <a:ln w="9525">
            <a:noFill/>
            <a:miter lim="800000"/>
            <a:headEnd/>
            <a:tailEnd/>
          </a:ln>
        </p:spPr>
        <p:txBody>
          <a:bodyPr wrap="square">
            <a:spAutoFit/>
          </a:bodyPr>
          <a:lstStyle/>
          <a:p>
            <a:endParaRPr lang="tr-TR" sz="2400" b="1" dirty="0"/>
          </a:p>
          <a:p>
            <a:r>
              <a:rPr lang="tr-TR" sz="2600" b="1" dirty="0" smtClean="0"/>
              <a:t>Birinci aşama</a:t>
            </a:r>
            <a:r>
              <a:rPr lang="tr-TR" sz="2600" dirty="0" smtClean="0"/>
              <a:t>;</a:t>
            </a:r>
          </a:p>
          <a:p>
            <a:r>
              <a:rPr lang="tr-TR" sz="2600" dirty="0" smtClean="0"/>
              <a:t>Eğitim dokümanlarına ilişkin bilgi verilmesi </a:t>
            </a:r>
          </a:p>
          <a:p>
            <a:r>
              <a:rPr lang="tr-TR" sz="2600" dirty="0"/>
              <a:t>	</a:t>
            </a:r>
            <a:r>
              <a:rPr lang="tr-TR" sz="2600" dirty="0" smtClean="0"/>
              <a:t>--taslak yönetmelik</a:t>
            </a:r>
          </a:p>
          <a:p>
            <a:r>
              <a:rPr lang="tr-TR" sz="2600" dirty="0"/>
              <a:t>	</a:t>
            </a:r>
            <a:r>
              <a:rPr lang="tr-TR" sz="2600" dirty="0" smtClean="0"/>
              <a:t>--2 adet genel ve 1 adet teknik rehberin tanıtılması</a:t>
            </a:r>
          </a:p>
          <a:p>
            <a:r>
              <a:rPr lang="tr-TR" sz="2600" dirty="0" smtClean="0"/>
              <a:t>Pilot tesis için, örnek entegre çevre izni başvurusuna esas teşkil edecek  çalışmaların  gerçekleştirilmesi,</a:t>
            </a:r>
          </a:p>
          <a:p>
            <a:r>
              <a:rPr lang="tr-TR" sz="2600" b="1" dirty="0" smtClean="0"/>
              <a:t>İkinci aşama;</a:t>
            </a:r>
          </a:p>
          <a:p>
            <a:pPr lvl="0"/>
            <a:r>
              <a:rPr lang="tr-TR" sz="2600" dirty="0" smtClean="0"/>
              <a:t>Birinci eğitim çalışmasında elde edilen bilgiler ışığında Örnek Entegre </a:t>
            </a:r>
            <a:r>
              <a:rPr lang="tr-TR" sz="2600" dirty="0"/>
              <a:t>Çevre İzni </a:t>
            </a:r>
            <a:r>
              <a:rPr lang="tr-TR" sz="2600" dirty="0" smtClean="0"/>
              <a:t>başvuru dosyasının hazırlanması,</a:t>
            </a:r>
          </a:p>
          <a:p>
            <a:pPr lvl="0"/>
            <a:r>
              <a:rPr lang="tr-TR" sz="2600" b="1" dirty="0" smtClean="0"/>
              <a:t>Üçüncü aşama;</a:t>
            </a:r>
          </a:p>
          <a:p>
            <a:pPr lvl="0"/>
            <a:r>
              <a:rPr lang="tr-TR" sz="2600" dirty="0" smtClean="0"/>
              <a:t>Örnek başvuru dosyası kapsamında Entegre </a:t>
            </a:r>
            <a:r>
              <a:rPr lang="tr-TR" sz="2600" dirty="0"/>
              <a:t>Çevre İzninin </a:t>
            </a:r>
            <a:r>
              <a:rPr lang="tr-TR" sz="2600" dirty="0" smtClean="0"/>
              <a:t> hazırlanması</a:t>
            </a:r>
            <a:endParaRPr lang="tr-TR" sz="2600" dirty="0"/>
          </a:p>
          <a:p>
            <a:endParaRPr lang="tr-TR" sz="2400" dirty="0" smtClean="0"/>
          </a:p>
        </p:txBody>
      </p:sp>
      <p:sp>
        <p:nvSpPr>
          <p:cNvPr id="3080" name="Rectangle 7"/>
          <p:cNvSpPr>
            <a:spLocks noChangeArrowheads="1"/>
          </p:cNvSpPr>
          <p:nvPr/>
        </p:nvSpPr>
        <p:spPr bwMode="auto">
          <a:xfrm>
            <a:off x="2195736" y="479231"/>
            <a:ext cx="4968552" cy="473463"/>
          </a:xfrm>
          <a:prstGeom prst="rect">
            <a:avLst/>
          </a:prstGeom>
          <a:noFill/>
          <a:ln w="9525">
            <a:noFill/>
            <a:miter lim="800000"/>
            <a:headEnd/>
            <a:tailEnd/>
          </a:ln>
        </p:spPr>
        <p:txBody>
          <a:bodyPr wrap="square" anchor="ctr">
            <a:spAutoFit/>
          </a:bodyPr>
          <a:lstStyle/>
          <a:p>
            <a:pPr algn="ctr">
              <a:lnSpc>
                <a:spcPts val="2800"/>
              </a:lnSpc>
            </a:pPr>
            <a:r>
              <a:rPr lang="tr-TR" sz="3200" dirty="0" smtClean="0">
                <a:solidFill>
                  <a:schemeClr val="bg1"/>
                </a:solidFill>
                <a:latin typeface="Book Antiqua" pitchFamily="18" charset="0"/>
              </a:rPr>
              <a:t> EĞİTİM</a:t>
            </a:r>
            <a:endParaRPr lang="en-GB" sz="32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ox(i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2339752" y="260648"/>
            <a:ext cx="424847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14 Grupo"/>
          <p:cNvGrpSpPr>
            <a:grpSpLocks/>
          </p:cNvGrpSpPr>
          <p:nvPr/>
        </p:nvGrpSpPr>
        <p:grpSpPr bwMode="auto">
          <a:xfrm>
            <a:off x="7437438" y="357188"/>
            <a:ext cx="1420812" cy="500062"/>
            <a:chOff x="6286512" y="285728"/>
            <a:chExt cx="2493060" cy="790573"/>
          </a:xfrm>
        </p:grpSpPr>
        <p:pic>
          <p:nvPicPr>
            <p:cNvPr id="3081"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2"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6"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9" name="4 Marcador de pie de página"/>
          <p:cNvSpPr>
            <a:spLocks noGrp="1"/>
          </p:cNvSpPr>
          <p:nvPr>
            <p:ph type="ftr" sz="quarter" idx="11"/>
          </p:nvPr>
        </p:nvSpPr>
        <p:spPr>
          <a:xfrm>
            <a:off x="6500813" y="6261100"/>
            <a:ext cx="2584450" cy="596900"/>
          </a:xfrm>
        </p:spPr>
        <p:txBody>
          <a:bodyPr/>
          <a:lstStyle/>
          <a:p>
            <a:pPr algn="r">
              <a:lnSpc>
                <a:spcPts val="1900"/>
              </a:lnSpc>
              <a:defRPr/>
            </a:pPr>
            <a:r>
              <a:rPr lang="nl-NL" dirty="0" smtClean="0">
                <a:solidFill>
                  <a:srgbClr val="A7D872"/>
                </a:solidFill>
              </a:rPr>
              <a:t>Twinning project - TR/2008/IB/EN/03 </a:t>
            </a:r>
          </a:p>
        </p:txBody>
      </p:sp>
      <p:sp>
        <p:nvSpPr>
          <p:cNvPr id="10" name="Text Box 6"/>
          <p:cNvSpPr txBox="1">
            <a:spLocks noChangeArrowheads="1"/>
          </p:cNvSpPr>
          <p:nvPr/>
        </p:nvSpPr>
        <p:spPr bwMode="auto">
          <a:xfrm>
            <a:off x="3563888" y="1340768"/>
            <a:ext cx="1313180" cy="461665"/>
          </a:xfrm>
          <a:prstGeom prst="rect">
            <a:avLst/>
          </a:prstGeom>
          <a:noFill/>
          <a:ln w="9525">
            <a:noFill/>
            <a:miter lim="800000"/>
            <a:headEnd/>
            <a:tailEnd/>
          </a:ln>
        </p:spPr>
        <p:txBody>
          <a:bodyPr wrap="none">
            <a:spAutoFit/>
          </a:bodyPr>
          <a:lstStyle/>
          <a:p>
            <a:pPr algn="ctr"/>
            <a:r>
              <a:rPr lang="tr-TR" sz="2400" b="1" dirty="0" smtClean="0"/>
              <a:t>İÇERİK</a:t>
            </a:r>
            <a:r>
              <a:rPr lang="tr-TR" sz="2400" dirty="0" smtClean="0"/>
              <a:t> </a:t>
            </a:r>
            <a:endParaRPr lang="es-ES" sz="2400" dirty="0"/>
          </a:p>
        </p:txBody>
      </p:sp>
      <p:sp>
        <p:nvSpPr>
          <p:cNvPr id="19" name="Text Box 6"/>
          <p:cNvSpPr txBox="1">
            <a:spLocks noChangeArrowheads="1"/>
          </p:cNvSpPr>
          <p:nvPr/>
        </p:nvSpPr>
        <p:spPr bwMode="auto">
          <a:xfrm>
            <a:off x="827584" y="1916832"/>
            <a:ext cx="7825275" cy="4320480"/>
          </a:xfrm>
          <a:prstGeom prst="rect">
            <a:avLst/>
          </a:prstGeom>
          <a:noFill/>
          <a:ln w="9525">
            <a:noFill/>
            <a:miter lim="800000"/>
            <a:headEnd/>
            <a:tailEnd/>
          </a:ln>
        </p:spPr>
        <p:txBody>
          <a:bodyPr wrap="square">
            <a:spAutoFit/>
          </a:bodyPr>
          <a:lstStyle/>
          <a:p>
            <a:r>
              <a:rPr lang="tr-TR" sz="2400" b="1" i="1" dirty="0" smtClean="0"/>
              <a:t>-Amaç</a:t>
            </a:r>
            <a:r>
              <a:rPr lang="tr-TR" sz="2400" b="1" i="1" dirty="0"/>
              <a:t>, Kapsam, Dayanak, </a:t>
            </a:r>
            <a:r>
              <a:rPr lang="tr-TR" sz="2400" b="1" i="1" dirty="0" smtClean="0"/>
              <a:t>Tanımlar</a:t>
            </a:r>
          </a:p>
          <a:p>
            <a:r>
              <a:rPr lang="tr-TR" sz="2400" b="1" i="1" dirty="0" smtClean="0"/>
              <a:t>-Entegre </a:t>
            </a:r>
            <a:r>
              <a:rPr lang="tr-TR" sz="2400" b="1" i="1" dirty="0"/>
              <a:t>Çevre İznine İlişkin Genel </a:t>
            </a:r>
            <a:r>
              <a:rPr lang="tr-TR" sz="2400" b="1" i="1" dirty="0" smtClean="0"/>
              <a:t>Esaslar</a:t>
            </a:r>
          </a:p>
          <a:p>
            <a:r>
              <a:rPr lang="tr-TR" sz="2400" b="1" i="1" dirty="0" smtClean="0"/>
              <a:t>-Entegre </a:t>
            </a:r>
            <a:r>
              <a:rPr lang="tr-TR" sz="2400" b="1" i="1" dirty="0"/>
              <a:t>Çevre İznine İlişkin Yasal Prosedür</a:t>
            </a:r>
            <a:endParaRPr lang="tr-TR" sz="2400" dirty="0"/>
          </a:p>
          <a:p>
            <a:r>
              <a:rPr lang="tr-TR" sz="2400" dirty="0" smtClean="0"/>
              <a:t>	--</a:t>
            </a:r>
            <a:r>
              <a:rPr lang="tr-TR" sz="2400" b="1" i="1" dirty="0" smtClean="0"/>
              <a:t>Amaç </a:t>
            </a:r>
            <a:r>
              <a:rPr lang="tr-TR" sz="2400" b="1" i="1" dirty="0"/>
              <a:t>ve </a:t>
            </a:r>
            <a:r>
              <a:rPr lang="tr-TR" sz="2400" b="1" i="1" dirty="0" smtClean="0"/>
              <a:t>Uygulama</a:t>
            </a:r>
          </a:p>
          <a:p>
            <a:r>
              <a:rPr lang="tr-TR" sz="2400" b="1" i="1" dirty="0"/>
              <a:t>	</a:t>
            </a:r>
            <a:r>
              <a:rPr lang="tr-TR" sz="2400" b="1" i="1" dirty="0" smtClean="0"/>
              <a:t>--Entegre </a:t>
            </a:r>
            <a:r>
              <a:rPr lang="tr-TR" sz="2400" b="1" i="1" dirty="0"/>
              <a:t>Çevre İzni Başvurusu ve İznin </a:t>
            </a:r>
            <a:r>
              <a:rPr lang="tr-TR" sz="2400" b="1" i="1" dirty="0" smtClean="0"/>
              <a:t>Verilmesi</a:t>
            </a:r>
          </a:p>
          <a:p>
            <a:r>
              <a:rPr lang="tr-TR" sz="2400" b="1" i="1" dirty="0"/>
              <a:t>	</a:t>
            </a:r>
            <a:r>
              <a:rPr lang="tr-TR" sz="2400" b="1" i="1" dirty="0" smtClean="0"/>
              <a:t>--Denetim </a:t>
            </a:r>
            <a:r>
              <a:rPr lang="tr-TR" sz="2400" b="1" i="1" dirty="0"/>
              <a:t>ve </a:t>
            </a:r>
            <a:r>
              <a:rPr lang="tr-TR" sz="2400" b="1" i="1" dirty="0" smtClean="0"/>
              <a:t>yaptırımlar</a:t>
            </a:r>
          </a:p>
          <a:p>
            <a:r>
              <a:rPr lang="tr-TR" sz="2400" b="1" i="1" dirty="0" smtClean="0"/>
              <a:t>-Geçici Maddeler</a:t>
            </a:r>
          </a:p>
          <a:p>
            <a:r>
              <a:rPr lang="tr-TR" sz="2400" b="1" dirty="0" smtClean="0"/>
              <a:t>-Yürürlük</a:t>
            </a:r>
            <a:endParaRPr lang="tr-TR" sz="2400" b="1" dirty="0"/>
          </a:p>
          <a:p>
            <a:r>
              <a:rPr lang="tr-TR" sz="2400" b="1" dirty="0" smtClean="0"/>
              <a:t>-Yürütme </a:t>
            </a:r>
          </a:p>
          <a:p>
            <a:r>
              <a:rPr lang="tr-TR" sz="2400" b="1" dirty="0" smtClean="0"/>
              <a:t>38 Madde 5 Ek </a:t>
            </a:r>
            <a:endParaRPr lang="tr-TR" sz="2400" dirty="0"/>
          </a:p>
        </p:txBody>
      </p:sp>
      <p:sp>
        <p:nvSpPr>
          <p:cNvPr id="3080" name="Rectangle 7"/>
          <p:cNvSpPr>
            <a:spLocks noChangeArrowheads="1"/>
          </p:cNvSpPr>
          <p:nvPr/>
        </p:nvSpPr>
        <p:spPr bwMode="auto">
          <a:xfrm>
            <a:off x="2195736" y="490259"/>
            <a:ext cx="4968552" cy="451406"/>
          </a:xfrm>
          <a:prstGeom prst="rect">
            <a:avLst/>
          </a:prstGeom>
          <a:noFill/>
          <a:ln w="9525">
            <a:noFill/>
            <a:miter lim="800000"/>
            <a:headEnd/>
            <a:tailEnd/>
          </a:ln>
        </p:spPr>
        <p:txBody>
          <a:bodyPr wrap="square"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ox(in)">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cxnSp>
        <p:nvCxnSpPr>
          <p:cNvPr id="67" name="87 Conector recto de flecha"/>
          <p:cNvCxnSpPr>
            <a:cxnSpLocks noChangeShapeType="1"/>
            <a:stCxn id="177" idx="1"/>
            <a:endCxn id="69" idx="3"/>
          </p:cNvCxnSpPr>
          <p:nvPr/>
        </p:nvCxnSpPr>
        <p:spPr bwMode="auto">
          <a:xfrm rot="10800000">
            <a:off x="4721244" y="654027"/>
            <a:ext cx="482600" cy="39687"/>
          </a:xfrm>
          <a:prstGeom prst="straightConnector1">
            <a:avLst/>
          </a:prstGeom>
          <a:noFill/>
          <a:ln w="17780" algn="ctr">
            <a:solidFill>
              <a:srgbClr val="002060"/>
            </a:solidFill>
            <a:round/>
            <a:headEnd/>
            <a:tailEnd type="arrow" w="med" len="med"/>
          </a:ln>
        </p:spPr>
      </p:cxnSp>
      <p:sp>
        <p:nvSpPr>
          <p:cNvPr id="68" name="Line 114"/>
          <p:cNvSpPr>
            <a:spLocks noChangeShapeType="1"/>
          </p:cNvSpPr>
          <p:nvPr/>
        </p:nvSpPr>
        <p:spPr bwMode="auto">
          <a:xfrm>
            <a:off x="3492519" y="784202"/>
            <a:ext cx="0" cy="295275"/>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69" name="Text Box 95"/>
          <p:cNvSpPr txBox="1">
            <a:spLocks noChangeArrowheads="1"/>
          </p:cNvSpPr>
          <p:nvPr/>
        </p:nvSpPr>
        <p:spPr bwMode="auto">
          <a:xfrm>
            <a:off x="2078056" y="390502"/>
            <a:ext cx="2643188" cy="525462"/>
          </a:xfrm>
          <a:prstGeom prst="rect">
            <a:avLst/>
          </a:prstGeom>
          <a:solidFill>
            <a:srgbClr val="3366FF"/>
          </a:solidFill>
          <a:ln w="17780">
            <a:solidFill>
              <a:srgbClr val="0000FF"/>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14: </a:t>
            </a:r>
            <a:r>
              <a:rPr lang="tr-TR" sz="800" b="1">
                <a:solidFill>
                  <a:schemeClr val="bg1"/>
                </a:solidFill>
              </a:rPr>
              <a:t>Başvuru formu</a:t>
            </a:r>
            <a:endParaRPr lang="en-US" sz="800" b="1">
              <a:solidFill>
                <a:schemeClr val="bg1"/>
              </a:solidFill>
            </a:endParaRPr>
          </a:p>
          <a:p>
            <a:pPr algn="ctr" eaLnBrk="0" hangingPunct="0">
              <a:spcBef>
                <a:spcPct val="50000"/>
              </a:spcBef>
            </a:pPr>
            <a:r>
              <a:rPr lang="en-US" sz="800" b="1">
                <a:solidFill>
                  <a:schemeClr val="bg1"/>
                </a:solidFill>
              </a:rPr>
              <a:t>(</a:t>
            </a:r>
            <a:r>
              <a:rPr lang="tr-TR" sz="800" b="1">
                <a:solidFill>
                  <a:schemeClr val="bg1"/>
                </a:solidFill>
              </a:rPr>
              <a:t>izinle ilgili bilgiler</a:t>
            </a:r>
            <a:r>
              <a:rPr lang="en-US" sz="800" b="1">
                <a:solidFill>
                  <a:schemeClr val="bg1"/>
                </a:solidFill>
              </a:rPr>
              <a:t> + </a:t>
            </a:r>
            <a:r>
              <a:rPr lang="tr-TR" sz="800" b="1">
                <a:solidFill>
                  <a:schemeClr val="bg1"/>
                </a:solidFill>
              </a:rPr>
              <a:t>ÇED</a:t>
            </a:r>
            <a:r>
              <a:rPr lang="en-US" sz="800" b="1">
                <a:solidFill>
                  <a:schemeClr val="bg1"/>
                </a:solidFill>
              </a:rPr>
              <a:t> r</a:t>
            </a:r>
            <a:r>
              <a:rPr lang="tr-TR" sz="800" b="1">
                <a:solidFill>
                  <a:schemeClr val="bg1"/>
                </a:solidFill>
              </a:rPr>
              <a:t>aporu</a:t>
            </a:r>
            <a:r>
              <a:rPr lang="en-US" sz="800" b="1">
                <a:solidFill>
                  <a:schemeClr val="bg1"/>
                </a:solidFill>
              </a:rPr>
              <a:t> + Seveso  bildirimi)</a:t>
            </a:r>
          </a:p>
        </p:txBody>
      </p:sp>
      <p:sp>
        <p:nvSpPr>
          <p:cNvPr id="70" name="Text Box 100"/>
          <p:cNvSpPr txBox="1">
            <a:spLocks noChangeArrowheads="1"/>
          </p:cNvSpPr>
          <p:nvPr/>
        </p:nvSpPr>
        <p:spPr bwMode="auto">
          <a:xfrm>
            <a:off x="2720994" y="1098527"/>
            <a:ext cx="1387475" cy="217487"/>
          </a:xfrm>
          <a:prstGeom prst="rect">
            <a:avLst/>
          </a:prstGeom>
          <a:solidFill>
            <a:srgbClr val="FF6600"/>
          </a:solidFill>
          <a:ln w="17780">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15: </a:t>
            </a:r>
            <a:r>
              <a:rPr lang="tr-TR" sz="800" b="1">
                <a:solidFill>
                  <a:schemeClr val="bg1"/>
                </a:solidFill>
              </a:rPr>
              <a:t>Yetkili </a:t>
            </a:r>
            <a:r>
              <a:rPr lang="es-ES_tradnl" sz="800" b="1">
                <a:solidFill>
                  <a:schemeClr val="bg1"/>
                </a:solidFill>
              </a:rPr>
              <a:t>merci</a:t>
            </a:r>
            <a:endParaRPr lang="en-US" sz="800" b="1">
              <a:solidFill>
                <a:schemeClr val="bg1"/>
              </a:solidFill>
            </a:endParaRPr>
          </a:p>
        </p:txBody>
      </p:sp>
      <p:sp>
        <p:nvSpPr>
          <p:cNvPr id="71" name="Text Box 101"/>
          <p:cNvSpPr txBox="1">
            <a:spLocks noChangeArrowheads="1"/>
          </p:cNvSpPr>
          <p:nvPr/>
        </p:nvSpPr>
        <p:spPr bwMode="auto">
          <a:xfrm>
            <a:off x="2649556" y="1727177"/>
            <a:ext cx="1430338" cy="341312"/>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16: </a:t>
            </a:r>
            <a:r>
              <a:rPr lang="tr-TR" sz="800" b="1">
                <a:solidFill>
                  <a:schemeClr val="bg1"/>
                </a:solidFill>
              </a:rPr>
              <a:t>Halkın bilgilendirilmesi süreci</a:t>
            </a:r>
            <a:endParaRPr lang="en-US" sz="800" b="1">
              <a:solidFill>
                <a:schemeClr val="bg1"/>
              </a:solidFill>
            </a:endParaRPr>
          </a:p>
        </p:txBody>
      </p:sp>
      <p:sp>
        <p:nvSpPr>
          <p:cNvPr id="72" name="Text Box 113"/>
          <p:cNvSpPr txBox="1">
            <a:spLocks noChangeArrowheads="1"/>
          </p:cNvSpPr>
          <p:nvPr/>
        </p:nvSpPr>
        <p:spPr bwMode="auto">
          <a:xfrm>
            <a:off x="4135456" y="2217714"/>
            <a:ext cx="804863" cy="341313"/>
          </a:xfrm>
          <a:prstGeom prst="rect">
            <a:avLst/>
          </a:prstGeom>
          <a:noFill/>
          <a:ln w="17780">
            <a:noFill/>
            <a:miter lim="800000"/>
            <a:headEnd/>
            <a:tailEnd/>
          </a:ln>
        </p:spPr>
        <p:txBody>
          <a:bodyPr lIns="90000" tIns="46800" rIns="90000" bIns="46800">
            <a:spAutoFit/>
          </a:bodyPr>
          <a:lstStyle/>
          <a:p>
            <a:pPr algn="ctr" eaLnBrk="0" hangingPunct="0"/>
            <a:r>
              <a:rPr lang="en-US" sz="800">
                <a:solidFill>
                  <a:srgbClr val="294800"/>
                </a:solidFill>
              </a:rPr>
              <a:t>120 </a:t>
            </a:r>
            <a:r>
              <a:rPr lang="tr-TR" sz="800">
                <a:solidFill>
                  <a:srgbClr val="294800"/>
                </a:solidFill>
              </a:rPr>
              <a:t>iş</a:t>
            </a:r>
          </a:p>
          <a:p>
            <a:pPr algn="ctr" eaLnBrk="0" hangingPunct="0"/>
            <a:r>
              <a:rPr lang="tr-TR" sz="800">
                <a:solidFill>
                  <a:srgbClr val="294800"/>
                </a:solidFill>
              </a:rPr>
              <a:t> günü</a:t>
            </a:r>
            <a:endParaRPr lang="en-US" sz="800">
              <a:solidFill>
                <a:srgbClr val="294800"/>
              </a:solidFill>
            </a:endParaRPr>
          </a:p>
        </p:txBody>
      </p:sp>
      <p:sp>
        <p:nvSpPr>
          <p:cNvPr id="73" name="Line 115"/>
          <p:cNvSpPr>
            <a:spLocks noChangeShapeType="1"/>
          </p:cNvSpPr>
          <p:nvPr/>
        </p:nvSpPr>
        <p:spPr bwMode="auto">
          <a:xfrm>
            <a:off x="3492519" y="1360464"/>
            <a:ext cx="0" cy="323850"/>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74" name="Text Box 135"/>
          <p:cNvSpPr txBox="1">
            <a:spLocks noChangeArrowheads="1"/>
          </p:cNvSpPr>
          <p:nvPr/>
        </p:nvSpPr>
        <p:spPr bwMode="auto">
          <a:xfrm>
            <a:off x="1792306" y="1295377"/>
            <a:ext cx="969963" cy="463550"/>
          </a:xfrm>
          <a:prstGeom prst="rect">
            <a:avLst/>
          </a:prstGeom>
          <a:noFill/>
          <a:ln w="17780">
            <a:noFill/>
            <a:miter lim="800000"/>
            <a:headEnd/>
            <a:tailEnd/>
          </a:ln>
        </p:spPr>
        <p:txBody>
          <a:bodyPr lIns="90000" tIns="46800" rIns="90000" bIns="46800">
            <a:spAutoFit/>
          </a:bodyPr>
          <a:lstStyle/>
          <a:p>
            <a:pPr algn="ctr" eaLnBrk="0" hangingPunct="0"/>
            <a:r>
              <a:rPr lang="tr-TR" sz="800">
                <a:solidFill>
                  <a:srgbClr val="294800"/>
                </a:solidFill>
              </a:rPr>
              <a:t>Bilgi eksikliğinin giderilmesi</a:t>
            </a:r>
          </a:p>
          <a:p>
            <a:pPr algn="ctr" eaLnBrk="0" hangingPunct="0"/>
            <a:r>
              <a:rPr lang="es-ES_tradnl" sz="800">
                <a:solidFill>
                  <a:srgbClr val="294800"/>
                </a:solidFill>
              </a:rPr>
              <a:t>10</a:t>
            </a:r>
            <a:r>
              <a:rPr lang="tr-TR" sz="800">
                <a:solidFill>
                  <a:srgbClr val="294800"/>
                </a:solidFill>
              </a:rPr>
              <a:t> iş günü</a:t>
            </a:r>
            <a:endParaRPr lang="en-US" sz="800">
              <a:solidFill>
                <a:srgbClr val="294800"/>
              </a:solidFill>
            </a:endParaRPr>
          </a:p>
        </p:txBody>
      </p:sp>
      <p:sp>
        <p:nvSpPr>
          <p:cNvPr id="75" name="Line 137"/>
          <p:cNvSpPr>
            <a:spLocks noChangeShapeType="1"/>
          </p:cNvSpPr>
          <p:nvPr/>
        </p:nvSpPr>
        <p:spPr bwMode="auto">
          <a:xfrm flipH="1">
            <a:off x="2651144" y="1523977"/>
            <a:ext cx="804862" cy="0"/>
          </a:xfrm>
          <a:prstGeom prst="line">
            <a:avLst/>
          </a:prstGeom>
          <a:noFill/>
          <a:ln w="17780">
            <a:solidFill>
              <a:srgbClr val="000080"/>
            </a:solidFill>
            <a:prstDash val="dash"/>
            <a:round/>
            <a:headEnd/>
            <a:tailEnd type="triangle" w="med" len="med"/>
          </a:ln>
        </p:spPr>
        <p:txBody>
          <a:bodyPr wrap="none" lIns="90000" tIns="46800" rIns="90000" bIns="46800" anchor="ctr"/>
          <a:lstStyle/>
          <a:p>
            <a:pPr algn="ctr"/>
            <a:endParaRPr lang="es-ES"/>
          </a:p>
        </p:txBody>
      </p:sp>
      <p:sp>
        <p:nvSpPr>
          <p:cNvPr id="76" name="Text Box 103"/>
          <p:cNvSpPr txBox="1">
            <a:spLocks noChangeArrowheads="1"/>
          </p:cNvSpPr>
          <p:nvPr/>
        </p:nvSpPr>
        <p:spPr bwMode="auto">
          <a:xfrm>
            <a:off x="4860944" y="2120877"/>
            <a:ext cx="2003425" cy="1495425"/>
          </a:xfrm>
          <a:prstGeom prst="rect">
            <a:avLst/>
          </a:prstGeom>
          <a:solidFill>
            <a:srgbClr val="FFFF00"/>
          </a:solidFill>
          <a:ln w="17780" algn="ctr">
            <a:solidFill>
              <a:schemeClr val="tx1"/>
            </a:solidFill>
            <a:miter lim="800000"/>
            <a:headEnd/>
            <a:tailEnd/>
          </a:ln>
        </p:spPr>
        <p:txBody>
          <a:bodyPr lIns="90000" tIns="46800" rIns="90000" bIns="46800">
            <a:spAutoFit/>
          </a:bodyPr>
          <a:lstStyle/>
          <a:p>
            <a:pPr algn="l" eaLnBrk="0" hangingPunct="0">
              <a:buFont typeface="Arial" charset="0"/>
              <a:buChar char="-"/>
            </a:pPr>
            <a:r>
              <a:rPr lang="es-ES_tradnl" sz="700" b="1">
                <a:solidFill>
                  <a:srgbClr val="800000"/>
                </a:solidFill>
              </a:rPr>
              <a:t> </a:t>
            </a:r>
            <a:r>
              <a:rPr lang="tr-TR" sz="700" b="1">
                <a:solidFill>
                  <a:srgbClr val="800000"/>
                </a:solidFill>
              </a:rPr>
              <a:t>Belediyeden raporlar</a:t>
            </a:r>
            <a:endParaRPr lang="es-ES_tradnl" sz="700" b="1">
              <a:solidFill>
                <a:srgbClr val="800000"/>
              </a:solidFill>
            </a:endParaRPr>
          </a:p>
          <a:p>
            <a:pPr algn="l" eaLnBrk="0" hangingPunct="0">
              <a:buFont typeface="Arial" charset="0"/>
              <a:buChar char="-"/>
            </a:pPr>
            <a:r>
              <a:rPr lang="es-ES_tradnl" sz="700" b="1">
                <a:solidFill>
                  <a:srgbClr val="294800"/>
                </a:solidFill>
              </a:rPr>
              <a:t> </a:t>
            </a:r>
            <a:r>
              <a:rPr lang="tr-TR" sz="700" b="1">
                <a:solidFill>
                  <a:srgbClr val="800000"/>
                </a:solidFill>
              </a:rPr>
              <a:t>Şu konularda nihai raporlar</a:t>
            </a:r>
            <a:r>
              <a:rPr lang="es-ES_tradnl" sz="700" b="1">
                <a:solidFill>
                  <a:srgbClr val="800000"/>
                </a:solidFill>
              </a:rPr>
              <a:t>:</a:t>
            </a:r>
          </a:p>
          <a:p>
            <a:pPr marL="357188" lvl="1" algn="l" eaLnBrk="0" hangingPunct="0">
              <a:buFontTx/>
              <a:buChar char="•"/>
            </a:pPr>
            <a:r>
              <a:rPr lang="es-ES_tradnl" sz="700" b="1">
                <a:solidFill>
                  <a:srgbClr val="800000"/>
                </a:solidFill>
              </a:rPr>
              <a:t> </a:t>
            </a:r>
            <a:r>
              <a:rPr lang="tr-TR" sz="700" b="1">
                <a:solidFill>
                  <a:srgbClr val="800000"/>
                </a:solidFill>
              </a:rPr>
              <a:t>farklı atık su deşarjları</a:t>
            </a:r>
            <a:endParaRPr lang="es-ES_tradnl" sz="700" b="1">
              <a:solidFill>
                <a:srgbClr val="800000"/>
              </a:solidFill>
            </a:endParaRPr>
          </a:p>
          <a:p>
            <a:pPr marL="357188" lvl="1" algn="l" eaLnBrk="0" hangingPunct="0">
              <a:buFontTx/>
              <a:buChar char="•"/>
            </a:pPr>
            <a:r>
              <a:rPr lang="es-ES_tradnl" sz="700" b="1">
                <a:solidFill>
                  <a:srgbClr val="800000"/>
                </a:solidFill>
              </a:rPr>
              <a:t> </a:t>
            </a:r>
            <a:r>
              <a:rPr lang="tr-TR" sz="700" b="1">
                <a:solidFill>
                  <a:srgbClr val="800000"/>
                </a:solidFill>
              </a:rPr>
              <a:t>atıklar</a:t>
            </a:r>
            <a:endParaRPr lang="es-ES_tradnl" sz="700" b="1">
              <a:solidFill>
                <a:srgbClr val="800000"/>
              </a:solidFill>
            </a:endParaRPr>
          </a:p>
          <a:p>
            <a:pPr marL="357188" lvl="1" algn="l" eaLnBrk="0" hangingPunct="0">
              <a:buFontTx/>
              <a:buChar char="•"/>
            </a:pPr>
            <a:r>
              <a:rPr lang="es-ES_tradnl" sz="700" b="1">
                <a:solidFill>
                  <a:srgbClr val="800000"/>
                </a:solidFill>
              </a:rPr>
              <a:t> </a:t>
            </a:r>
            <a:r>
              <a:rPr lang="tr-TR" sz="700" b="1">
                <a:solidFill>
                  <a:srgbClr val="800000"/>
                </a:solidFill>
              </a:rPr>
              <a:t>gürültü kontrolü</a:t>
            </a:r>
            <a:endParaRPr lang="es-ES_tradnl" sz="700" b="1">
              <a:solidFill>
                <a:srgbClr val="800000"/>
              </a:solidFill>
            </a:endParaRPr>
          </a:p>
          <a:p>
            <a:pPr marL="357188" lvl="1" algn="l" eaLnBrk="0" hangingPunct="0">
              <a:buFontTx/>
              <a:buChar char="•"/>
            </a:pPr>
            <a:r>
              <a:rPr lang="es-ES_tradnl" sz="700" b="1">
                <a:solidFill>
                  <a:srgbClr val="800000"/>
                </a:solidFill>
              </a:rPr>
              <a:t> </a:t>
            </a:r>
            <a:r>
              <a:rPr lang="tr-TR" sz="700" b="1">
                <a:solidFill>
                  <a:srgbClr val="800000"/>
                </a:solidFill>
              </a:rPr>
              <a:t>havaya emisyonlar</a:t>
            </a:r>
            <a:endParaRPr lang="es-ES_tradnl" sz="700" b="1">
              <a:solidFill>
                <a:srgbClr val="800000"/>
              </a:solidFill>
            </a:endParaRPr>
          </a:p>
          <a:p>
            <a:pPr marL="357188" lvl="1" algn="l" eaLnBrk="0" hangingPunct="0">
              <a:buFontTx/>
              <a:buChar char="•"/>
            </a:pPr>
            <a:r>
              <a:rPr lang="es-ES_tradnl" sz="700" b="1">
                <a:solidFill>
                  <a:srgbClr val="800000"/>
                </a:solidFill>
              </a:rPr>
              <a:t> </a:t>
            </a:r>
            <a:r>
              <a:rPr lang="tr-TR" sz="700" b="1">
                <a:solidFill>
                  <a:srgbClr val="800000"/>
                </a:solidFill>
              </a:rPr>
              <a:t>yeraltı suları ve toprak</a:t>
            </a:r>
            <a:endParaRPr lang="es-ES_tradnl" sz="700" b="1">
              <a:solidFill>
                <a:srgbClr val="800000"/>
              </a:solidFill>
            </a:endParaRPr>
          </a:p>
          <a:p>
            <a:pPr marL="357188" lvl="1" algn="l" eaLnBrk="0" hangingPunct="0">
              <a:buFontTx/>
              <a:buChar char="•"/>
            </a:pPr>
            <a:r>
              <a:rPr lang="es-ES_tradnl" sz="700" b="1">
                <a:solidFill>
                  <a:srgbClr val="800000"/>
                </a:solidFill>
              </a:rPr>
              <a:t> </a:t>
            </a:r>
            <a:r>
              <a:rPr lang="tr-TR" sz="700" b="1">
                <a:solidFill>
                  <a:srgbClr val="800000"/>
                </a:solidFill>
              </a:rPr>
              <a:t>Nihai ÇED</a:t>
            </a:r>
            <a:r>
              <a:rPr lang="es-ES_tradnl" sz="700" b="1">
                <a:solidFill>
                  <a:srgbClr val="800000"/>
                </a:solidFill>
              </a:rPr>
              <a:t> </a:t>
            </a:r>
            <a:r>
              <a:rPr lang="tr-TR" sz="700" b="1">
                <a:solidFill>
                  <a:srgbClr val="800000"/>
                </a:solidFill>
              </a:rPr>
              <a:t>raporu ve kararı (GEREKLİ İSE)</a:t>
            </a:r>
            <a:endParaRPr lang="es-ES_tradnl" sz="700" b="1">
              <a:solidFill>
                <a:srgbClr val="800000"/>
              </a:solidFill>
            </a:endParaRPr>
          </a:p>
          <a:p>
            <a:pPr algn="l" eaLnBrk="0" hangingPunct="0">
              <a:buFont typeface="Arial" charset="0"/>
              <a:buChar char="­"/>
            </a:pPr>
            <a:r>
              <a:rPr lang="es-ES_tradnl" sz="700" b="1">
                <a:solidFill>
                  <a:srgbClr val="800000"/>
                </a:solidFill>
              </a:rPr>
              <a:t> </a:t>
            </a:r>
            <a:r>
              <a:rPr lang="tr-TR" sz="700" b="1">
                <a:solidFill>
                  <a:srgbClr val="800000"/>
                </a:solidFill>
              </a:rPr>
              <a:t>Sağlık koruma bandı (GEREKLİ İSE)</a:t>
            </a:r>
          </a:p>
          <a:p>
            <a:pPr algn="l" eaLnBrk="0" hangingPunct="0">
              <a:buFont typeface="Arial" charset="0"/>
              <a:buChar char="­"/>
            </a:pPr>
            <a:r>
              <a:rPr lang="es-ES_tradnl" sz="700">
                <a:solidFill>
                  <a:srgbClr val="294800"/>
                </a:solidFill>
              </a:rPr>
              <a:t> </a:t>
            </a:r>
            <a:r>
              <a:rPr lang="tr-TR" sz="700" b="1">
                <a:solidFill>
                  <a:srgbClr val="294800"/>
                </a:solidFill>
              </a:rPr>
              <a:t>Atık su arıtma tesisi dizaynı onayı</a:t>
            </a:r>
            <a:endParaRPr lang="es-ES_tradnl" sz="700" b="1">
              <a:solidFill>
                <a:srgbClr val="336600"/>
              </a:solidFill>
            </a:endParaRPr>
          </a:p>
          <a:p>
            <a:pPr algn="l" eaLnBrk="0" hangingPunct="0">
              <a:buFont typeface="Arial" charset="0"/>
              <a:buChar char="­"/>
            </a:pPr>
            <a:r>
              <a:rPr lang="es-ES_tradnl" sz="700" b="1">
                <a:solidFill>
                  <a:srgbClr val="336600"/>
                </a:solidFill>
              </a:rPr>
              <a:t> </a:t>
            </a:r>
            <a:r>
              <a:rPr lang="tr-TR" sz="700" b="1">
                <a:solidFill>
                  <a:srgbClr val="336600"/>
                </a:solidFill>
              </a:rPr>
              <a:t>Yeraltı suyu arama ve kullanım izni</a:t>
            </a:r>
            <a:endParaRPr lang="es-ES_tradnl" sz="700" b="1">
              <a:solidFill>
                <a:srgbClr val="336600"/>
              </a:solidFill>
            </a:endParaRPr>
          </a:p>
          <a:p>
            <a:pPr algn="l" eaLnBrk="0" hangingPunct="0">
              <a:buFont typeface="Arial" charset="0"/>
              <a:buChar char="­"/>
            </a:pPr>
            <a:r>
              <a:rPr lang="tr-TR" sz="700" b="1">
                <a:solidFill>
                  <a:srgbClr val="336600"/>
                </a:solidFill>
              </a:rPr>
              <a:t>Kurulum izni</a:t>
            </a:r>
            <a:r>
              <a:rPr lang="es-ES_tradnl" sz="700" b="1">
                <a:solidFill>
                  <a:srgbClr val="336600"/>
                </a:solidFill>
              </a:rPr>
              <a:t> (GEREKL</a:t>
            </a:r>
            <a:r>
              <a:rPr lang="tr-TR" sz="700" b="1">
                <a:solidFill>
                  <a:srgbClr val="336600"/>
                </a:solidFill>
              </a:rPr>
              <a:t>İ İSE)</a:t>
            </a:r>
            <a:endParaRPr lang="es-ES_tradnl" sz="700" b="1">
              <a:solidFill>
                <a:srgbClr val="336600"/>
              </a:solidFill>
            </a:endParaRPr>
          </a:p>
        </p:txBody>
      </p:sp>
      <p:sp>
        <p:nvSpPr>
          <p:cNvPr id="77" name="Line 119"/>
          <p:cNvSpPr>
            <a:spLocks noChangeShapeType="1"/>
          </p:cNvSpPr>
          <p:nvPr/>
        </p:nvSpPr>
        <p:spPr bwMode="auto">
          <a:xfrm>
            <a:off x="3495694" y="2073252"/>
            <a:ext cx="0" cy="277812"/>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78" name="Line 139"/>
          <p:cNvSpPr>
            <a:spLocks noChangeShapeType="1"/>
          </p:cNvSpPr>
          <p:nvPr/>
        </p:nvSpPr>
        <p:spPr bwMode="auto">
          <a:xfrm>
            <a:off x="4340244" y="2554264"/>
            <a:ext cx="482600" cy="0"/>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79" name="Line 164"/>
          <p:cNvSpPr>
            <a:spLocks noChangeShapeType="1"/>
          </p:cNvSpPr>
          <p:nvPr/>
        </p:nvSpPr>
        <p:spPr bwMode="auto">
          <a:xfrm>
            <a:off x="3486169" y="2722539"/>
            <a:ext cx="0" cy="252413"/>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44" name="Line 169"/>
          <p:cNvSpPr>
            <a:spLocks noChangeShapeType="1"/>
          </p:cNvSpPr>
          <p:nvPr/>
        </p:nvSpPr>
        <p:spPr bwMode="auto">
          <a:xfrm flipH="1">
            <a:off x="1138256" y="1935139"/>
            <a:ext cx="1439863" cy="0"/>
          </a:xfrm>
          <a:prstGeom prst="line">
            <a:avLst/>
          </a:prstGeom>
          <a:noFill/>
          <a:ln w="17780">
            <a:solidFill>
              <a:srgbClr val="000080"/>
            </a:solidFill>
            <a:prstDash val="dash"/>
            <a:round/>
            <a:headEnd/>
            <a:tailEnd type="triangle" w="med" len="med"/>
          </a:ln>
        </p:spPr>
        <p:txBody>
          <a:bodyPr wrap="none" lIns="90000" tIns="46800" rIns="90000" bIns="46800" anchor="ctr"/>
          <a:lstStyle/>
          <a:p>
            <a:pPr algn="ctr"/>
            <a:endParaRPr lang="es-ES"/>
          </a:p>
        </p:txBody>
      </p:sp>
      <p:sp>
        <p:nvSpPr>
          <p:cNvPr id="145" name="Line 170"/>
          <p:cNvSpPr>
            <a:spLocks noChangeShapeType="1"/>
          </p:cNvSpPr>
          <p:nvPr/>
        </p:nvSpPr>
        <p:spPr bwMode="auto">
          <a:xfrm flipH="1">
            <a:off x="1139844" y="1995464"/>
            <a:ext cx="0" cy="1692275"/>
          </a:xfrm>
          <a:prstGeom prst="line">
            <a:avLst/>
          </a:prstGeom>
          <a:noFill/>
          <a:ln w="17780">
            <a:solidFill>
              <a:srgbClr val="000080"/>
            </a:solidFill>
            <a:prstDash val="dash"/>
            <a:round/>
            <a:headEnd/>
            <a:tailEnd type="triangle" w="med" len="med"/>
          </a:ln>
        </p:spPr>
        <p:txBody>
          <a:bodyPr wrap="none" lIns="90000" tIns="46800" rIns="90000" bIns="46800" anchor="ctr"/>
          <a:lstStyle/>
          <a:p>
            <a:pPr algn="ctr"/>
            <a:endParaRPr lang="es-ES"/>
          </a:p>
        </p:txBody>
      </p:sp>
      <p:sp>
        <p:nvSpPr>
          <p:cNvPr id="146" name="Rectangle 172"/>
          <p:cNvSpPr>
            <a:spLocks noChangeArrowheads="1"/>
          </p:cNvSpPr>
          <p:nvPr/>
        </p:nvSpPr>
        <p:spPr bwMode="auto">
          <a:xfrm rot="10800000">
            <a:off x="665181" y="1935139"/>
            <a:ext cx="428625" cy="1763713"/>
          </a:xfrm>
          <a:prstGeom prst="rect">
            <a:avLst/>
          </a:prstGeom>
          <a:solidFill>
            <a:schemeClr val="hlink"/>
          </a:solidFill>
          <a:ln w="17780">
            <a:solidFill>
              <a:schemeClr val="tx1"/>
            </a:solidFill>
            <a:miter lim="800000"/>
            <a:headEnd/>
            <a:tailEnd/>
          </a:ln>
        </p:spPr>
        <p:txBody>
          <a:bodyPr vert="eaVert" wrap="none" lIns="90000" tIns="46800" rIns="90000" bIns="46800" anchor="ctr"/>
          <a:lstStyle/>
          <a:p>
            <a:pPr algn="ctr"/>
            <a:r>
              <a:rPr lang="tr-TR" sz="800" b="1">
                <a:solidFill>
                  <a:schemeClr val="bg1"/>
                </a:solidFill>
              </a:rPr>
              <a:t>Tüm süreç boyunca  halk</a:t>
            </a:r>
          </a:p>
          <a:p>
            <a:pPr algn="ctr"/>
            <a:r>
              <a:rPr lang="tr-TR" sz="800" b="1">
                <a:solidFill>
                  <a:schemeClr val="bg1"/>
                </a:solidFill>
              </a:rPr>
              <a:t> görüş / itiraz bildirebilir</a:t>
            </a:r>
            <a:endParaRPr lang="es-ES" sz="800" b="1">
              <a:solidFill>
                <a:schemeClr val="bg1"/>
              </a:solidFill>
            </a:endParaRPr>
          </a:p>
        </p:txBody>
      </p:sp>
      <p:sp>
        <p:nvSpPr>
          <p:cNvPr id="147" name="Line 175"/>
          <p:cNvSpPr>
            <a:spLocks noChangeShapeType="1"/>
          </p:cNvSpPr>
          <p:nvPr/>
        </p:nvSpPr>
        <p:spPr bwMode="auto">
          <a:xfrm>
            <a:off x="3465531" y="3554389"/>
            <a:ext cx="0" cy="209550"/>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48" name="Text Box 176"/>
          <p:cNvSpPr txBox="1">
            <a:spLocks noChangeArrowheads="1"/>
          </p:cNvSpPr>
          <p:nvPr/>
        </p:nvSpPr>
        <p:spPr bwMode="auto">
          <a:xfrm>
            <a:off x="2792431" y="3817914"/>
            <a:ext cx="1500188" cy="341313"/>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18: </a:t>
            </a:r>
            <a:r>
              <a:rPr lang="tr-TR" sz="800" b="1">
                <a:solidFill>
                  <a:schemeClr val="bg1"/>
                </a:solidFill>
              </a:rPr>
              <a:t>Entegre Çevre İzni kararı taslağı</a:t>
            </a:r>
          </a:p>
        </p:txBody>
      </p:sp>
      <p:sp>
        <p:nvSpPr>
          <p:cNvPr id="149" name="Rectangle 184"/>
          <p:cNvSpPr>
            <a:spLocks noChangeArrowheads="1"/>
          </p:cNvSpPr>
          <p:nvPr/>
        </p:nvSpPr>
        <p:spPr bwMode="auto">
          <a:xfrm>
            <a:off x="601681" y="77764"/>
            <a:ext cx="92075" cy="217625"/>
          </a:xfrm>
          <a:prstGeom prst="rect">
            <a:avLst/>
          </a:prstGeom>
          <a:solidFill>
            <a:srgbClr val="3366FF"/>
          </a:solidFill>
          <a:ln w="17780" algn="ctr">
            <a:solidFill>
              <a:schemeClr val="tx1"/>
            </a:solidFill>
            <a:miter lim="800000"/>
            <a:headEnd/>
            <a:tailEnd/>
          </a:ln>
        </p:spPr>
        <p:txBody>
          <a:bodyPr lIns="90000" tIns="46800" rIns="90000" bIns="46800">
            <a:spAutoFit/>
          </a:bodyPr>
          <a:lstStyle/>
          <a:p>
            <a:pPr algn="ctr"/>
            <a:endParaRPr lang="es-ES" sz="800"/>
          </a:p>
        </p:txBody>
      </p:sp>
      <p:sp>
        <p:nvSpPr>
          <p:cNvPr id="150" name="Text Box 185"/>
          <p:cNvSpPr txBox="1">
            <a:spLocks noChangeArrowheads="1"/>
          </p:cNvSpPr>
          <p:nvPr/>
        </p:nvSpPr>
        <p:spPr bwMode="auto">
          <a:xfrm>
            <a:off x="541356" y="71414"/>
            <a:ext cx="909638" cy="217488"/>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800">
                <a:solidFill>
                  <a:srgbClr val="294800"/>
                </a:solidFill>
              </a:rPr>
              <a:t>İşletmeci</a:t>
            </a:r>
            <a:r>
              <a:rPr lang="en-US" sz="800">
                <a:solidFill>
                  <a:srgbClr val="294800"/>
                </a:solidFill>
              </a:rPr>
              <a:t> </a:t>
            </a:r>
          </a:p>
        </p:txBody>
      </p:sp>
      <p:sp>
        <p:nvSpPr>
          <p:cNvPr id="151" name="Text Box 187"/>
          <p:cNvSpPr txBox="1">
            <a:spLocks noChangeArrowheads="1"/>
          </p:cNvSpPr>
          <p:nvPr/>
        </p:nvSpPr>
        <p:spPr bwMode="auto">
          <a:xfrm>
            <a:off x="674706" y="876277"/>
            <a:ext cx="1182688" cy="341312"/>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800">
                <a:solidFill>
                  <a:srgbClr val="294800"/>
                </a:solidFill>
              </a:rPr>
              <a:t>Paydaşlar</a:t>
            </a:r>
            <a:r>
              <a:rPr lang="es-ES_tradnl" sz="800">
                <a:solidFill>
                  <a:srgbClr val="294800"/>
                </a:solidFill>
              </a:rPr>
              <a:t> / gene</a:t>
            </a:r>
            <a:r>
              <a:rPr lang="tr-TR" sz="800">
                <a:solidFill>
                  <a:srgbClr val="294800"/>
                </a:solidFill>
              </a:rPr>
              <a:t>l halk</a:t>
            </a:r>
            <a:endParaRPr lang="en-US" sz="800">
              <a:solidFill>
                <a:srgbClr val="294800"/>
              </a:solidFill>
            </a:endParaRPr>
          </a:p>
        </p:txBody>
      </p:sp>
      <p:sp>
        <p:nvSpPr>
          <p:cNvPr id="152" name="Rectangle 190"/>
          <p:cNvSpPr>
            <a:spLocks noChangeArrowheads="1"/>
          </p:cNvSpPr>
          <p:nvPr/>
        </p:nvSpPr>
        <p:spPr bwMode="auto">
          <a:xfrm>
            <a:off x="608031" y="933427"/>
            <a:ext cx="92075" cy="217625"/>
          </a:xfrm>
          <a:prstGeom prst="rect">
            <a:avLst/>
          </a:prstGeom>
          <a:solidFill>
            <a:srgbClr val="FFFF00"/>
          </a:solidFill>
          <a:ln w="17780" algn="ctr">
            <a:solidFill>
              <a:schemeClr val="tx1"/>
            </a:solidFill>
            <a:miter lim="800000"/>
            <a:headEnd/>
            <a:tailEnd/>
          </a:ln>
        </p:spPr>
        <p:txBody>
          <a:bodyPr lIns="90000" tIns="46800" rIns="90000" bIns="46800">
            <a:spAutoFit/>
          </a:bodyPr>
          <a:lstStyle/>
          <a:p>
            <a:pPr algn="ctr"/>
            <a:endParaRPr lang="es-ES" sz="800"/>
          </a:p>
        </p:txBody>
      </p:sp>
      <p:sp>
        <p:nvSpPr>
          <p:cNvPr id="153" name="Text Box 191"/>
          <p:cNvSpPr txBox="1">
            <a:spLocks noChangeArrowheads="1"/>
          </p:cNvSpPr>
          <p:nvPr/>
        </p:nvSpPr>
        <p:spPr bwMode="auto">
          <a:xfrm>
            <a:off x="463568" y="341289"/>
            <a:ext cx="1431926" cy="217488"/>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800">
                <a:solidFill>
                  <a:srgbClr val="294800"/>
                </a:solidFill>
              </a:rPr>
              <a:t>ÇŞB </a:t>
            </a:r>
            <a:r>
              <a:rPr lang="es-ES_tradnl" sz="800">
                <a:solidFill>
                  <a:srgbClr val="294800"/>
                </a:solidFill>
              </a:rPr>
              <a:t>/</a:t>
            </a:r>
            <a:r>
              <a:rPr lang="tr-TR" sz="800">
                <a:solidFill>
                  <a:srgbClr val="294800"/>
                </a:solidFill>
              </a:rPr>
              <a:t> izin</a:t>
            </a:r>
            <a:r>
              <a:rPr lang="es-ES_tradnl" sz="800">
                <a:solidFill>
                  <a:srgbClr val="294800"/>
                </a:solidFill>
              </a:rPr>
              <a:t> </a:t>
            </a:r>
            <a:r>
              <a:rPr lang="tr-TR" sz="800">
                <a:solidFill>
                  <a:srgbClr val="294800"/>
                </a:solidFill>
              </a:rPr>
              <a:t>Dairesi</a:t>
            </a:r>
            <a:endParaRPr lang="en-US" sz="800">
              <a:solidFill>
                <a:srgbClr val="294800"/>
              </a:solidFill>
            </a:endParaRPr>
          </a:p>
        </p:txBody>
      </p:sp>
      <p:sp>
        <p:nvSpPr>
          <p:cNvPr id="154" name="Line 193"/>
          <p:cNvSpPr>
            <a:spLocks noChangeShapeType="1"/>
          </p:cNvSpPr>
          <p:nvPr/>
        </p:nvSpPr>
        <p:spPr bwMode="auto">
          <a:xfrm>
            <a:off x="1181119" y="3698852"/>
            <a:ext cx="2281237" cy="0"/>
          </a:xfrm>
          <a:prstGeom prst="line">
            <a:avLst/>
          </a:prstGeom>
          <a:noFill/>
          <a:ln w="17780">
            <a:solidFill>
              <a:srgbClr val="002060"/>
            </a:solidFill>
            <a:prstDash val="dash"/>
            <a:round/>
            <a:headEnd/>
            <a:tailEnd type="triangle" w="med" len="med"/>
          </a:ln>
        </p:spPr>
        <p:txBody>
          <a:bodyPr wrap="none" lIns="90000" tIns="46800" rIns="90000" bIns="46800" anchor="ctr"/>
          <a:lstStyle/>
          <a:p>
            <a:pPr algn="ctr"/>
            <a:endParaRPr lang="es-ES"/>
          </a:p>
        </p:txBody>
      </p:sp>
      <p:sp>
        <p:nvSpPr>
          <p:cNvPr id="155" name="Text Box 195"/>
          <p:cNvSpPr txBox="1">
            <a:spLocks noChangeArrowheads="1"/>
          </p:cNvSpPr>
          <p:nvPr/>
        </p:nvSpPr>
        <p:spPr bwMode="auto">
          <a:xfrm>
            <a:off x="1674831" y="2379639"/>
            <a:ext cx="2579688" cy="341313"/>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17: </a:t>
            </a:r>
            <a:r>
              <a:rPr lang="tr-TR" sz="800" b="1">
                <a:solidFill>
                  <a:schemeClr val="bg1"/>
                </a:solidFill>
              </a:rPr>
              <a:t>Farklı yetkili </a:t>
            </a:r>
            <a:r>
              <a:rPr lang="es-ES_tradnl" sz="800" b="1">
                <a:solidFill>
                  <a:schemeClr val="bg1"/>
                </a:solidFill>
              </a:rPr>
              <a:t>idare </a:t>
            </a:r>
            <a:r>
              <a:rPr lang="tr-TR" sz="800" b="1">
                <a:solidFill>
                  <a:schemeClr val="bg1"/>
                </a:solidFill>
              </a:rPr>
              <a:t>veya daireler tarafından verilen raporların temin edilmesi</a:t>
            </a:r>
            <a:endParaRPr lang="en-US" sz="800" b="1">
              <a:solidFill>
                <a:schemeClr val="bg1"/>
              </a:solidFill>
            </a:endParaRPr>
          </a:p>
        </p:txBody>
      </p:sp>
      <p:sp>
        <p:nvSpPr>
          <p:cNvPr id="156" name="Text Box 196"/>
          <p:cNvSpPr txBox="1">
            <a:spLocks noChangeArrowheads="1"/>
          </p:cNvSpPr>
          <p:nvPr/>
        </p:nvSpPr>
        <p:spPr bwMode="auto">
          <a:xfrm>
            <a:off x="1792306" y="3008289"/>
            <a:ext cx="2501900" cy="525463"/>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18: </a:t>
            </a:r>
            <a:r>
              <a:rPr lang="tr-TR" sz="800" b="1">
                <a:solidFill>
                  <a:schemeClr val="bg1"/>
                </a:solidFill>
              </a:rPr>
              <a:t>Projenin bir bütün olarak değerlendirilmesi</a:t>
            </a:r>
            <a:r>
              <a:rPr lang="en-US" sz="800" b="1">
                <a:solidFill>
                  <a:schemeClr val="bg1"/>
                </a:solidFill>
              </a:rPr>
              <a:t> </a:t>
            </a:r>
          </a:p>
          <a:p>
            <a:pPr algn="ctr" eaLnBrk="0" hangingPunct="0">
              <a:spcBef>
                <a:spcPct val="50000"/>
              </a:spcBef>
            </a:pPr>
            <a:r>
              <a:rPr lang="tr-TR" sz="800" b="1">
                <a:solidFill>
                  <a:schemeClr val="bg1"/>
                </a:solidFill>
              </a:rPr>
              <a:t>ÇED</a:t>
            </a:r>
            <a:r>
              <a:rPr lang="es-ES_tradnl" sz="800" b="1">
                <a:solidFill>
                  <a:schemeClr val="bg1"/>
                </a:solidFill>
              </a:rPr>
              <a:t> + Çevre </a:t>
            </a:r>
            <a:r>
              <a:rPr lang="tr-TR" sz="800" b="1">
                <a:solidFill>
                  <a:schemeClr val="bg1"/>
                </a:solidFill>
              </a:rPr>
              <a:t>İzni</a:t>
            </a:r>
            <a:endParaRPr lang="en-US" sz="800" b="1">
              <a:solidFill>
                <a:schemeClr val="bg1"/>
              </a:solidFill>
            </a:endParaRPr>
          </a:p>
        </p:txBody>
      </p:sp>
      <p:sp>
        <p:nvSpPr>
          <p:cNvPr id="157" name="Rectangle 200"/>
          <p:cNvSpPr>
            <a:spLocks noChangeArrowheads="1"/>
          </p:cNvSpPr>
          <p:nvPr/>
        </p:nvSpPr>
        <p:spPr bwMode="auto">
          <a:xfrm>
            <a:off x="601681" y="360339"/>
            <a:ext cx="92075" cy="217625"/>
          </a:xfrm>
          <a:prstGeom prst="rect">
            <a:avLst/>
          </a:prstGeom>
          <a:solidFill>
            <a:srgbClr val="FD7813"/>
          </a:solidFill>
          <a:ln w="17780" algn="ctr">
            <a:solidFill>
              <a:schemeClr val="tx1"/>
            </a:solidFill>
            <a:miter lim="800000"/>
            <a:headEnd/>
            <a:tailEnd/>
          </a:ln>
        </p:spPr>
        <p:txBody>
          <a:bodyPr lIns="90000" tIns="46800" rIns="90000" bIns="46800">
            <a:spAutoFit/>
          </a:bodyPr>
          <a:lstStyle/>
          <a:p>
            <a:pPr algn="ctr"/>
            <a:endParaRPr lang="es-ES" sz="800"/>
          </a:p>
        </p:txBody>
      </p:sp>
      <p:sp>
        <p:nvSpPr>
          <p:cNvPr id="158" name="Rectangle 202"/>
          <p:cNvSpPr>
            <a:spLocks noChangeArrowheads="1"/>
          </p:cNvSpPr>
          <p:nvPr/>
        </p:nvSpPr>
        <p:spPr bwMode="auto">
          <a:xfrm>
            <a:off x="608031" y="649264"/>
            <a:ext cx="90488" cy="217625"/>
          </a:xfrm>
          <a:prstGeom prst="rect">
            <a:avLst/>
          </a:prstGeom>
          <a:solidFill>
            <a:srgbClr val="FFCCCC"/>
          </a:solidFill>
          <a:ln w="17780" algn="ctr">
            <a:solidFill>
              <a:schemeClr val="tx1"/>
            </a:solidFill>
            <a:miter lim="800000"/>
            <a:headEnd/>
            <a:tailEnd/>
          </a:ln>
        </p:spPr>
        <p:txBody>
          <a:bodyPr lIns="90000" tIns="46800" rIns="90000" bIns="46800">
            <a:spAutoFit/>
          </a:bodyPr>
          <a:lstStyle/>
          <a:p>
            <a:pPr algn="ctr"/>
            <a:endParaRPr lang="es-ES" sz="800"/>
          </a:p>
        </p:txBody>
      </p:sp>
      <p:sp>
        <p:nvSpPr>
          <p:cNvPr id="159" name="Text Box 203"/>
          <p:cNvSpPr txBox="1">
            <a:spLocks noChangeArrowheads="1"/>
          </p:cNvSpPr>
          <p:nvPr/>
        </p:nvSpPr>
        <p:spPr bwMode="auto">
          <a:xfrm>
            <a:off x="477856" y="627039"/>
            <a:ext cx="1585913" cy="217488"/>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800">
                <a:solidFill>
                  <a:srgbClr val="294800"/>
                </a:solidFill>
              </a:rPr>
              <a:t>ÇŞB </a:t>
            </a:r>
            <a:r>
              <a:rPr lang="es-ES_tradnl" sz="800">
                <a:solidFill>
                  <a:srgbClr val="294800"/>
                </a:solidFill>
              </a:rPr>
              <a:t>/</a:t>
            </a:r>
            <a:r>
              <a:rPr lang="tr-TR" sz="800">
                <a:solidFill>
                  <a:srgbClr val="294800"/>
                </a:solidFill>
              </a:rPr>
              <a:t> Denetim dairesi</a:t>
            </a:r>
            <a:endParaRPr lang="en-US" sz="800">
              <a:solidFill>
                <a:srgbClr val="294800"/>
              </a:solidFill>
            </a:endParaRPr>
          </a:p>
        </p:txBody>
      </p:sp>
      <p:sp>
        <p:nvSpPr>
          <p:cNvPr id="160" name="Text Box 5"/>
          <p:cNvSpPr txBox="1">
            <a:spLocks noChangeArrowheads="1"/>
          </p:cNvSpPr>
          <p:nvPr/>
        </p:nvSpPr>
        <p:spPr bwMode="auto">
          <a:xfrm>
            <a:off x="1619269" y="4906939"/>
            <a:ext cx="4010025" cy="217488"/>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20: </a:t>
            </a:r>
            <a:r>
              <a:rPr lang="tr-TR" sz="800" b="1">
                <a:solidFill>
                  <a:schemeClr val="bg1"/>
                </a:solidFill>
              </a:rPr>
              <a:t>Görüş/itirazların yetkili </a:t>
            </a:r>
            <a:r>
              <a:rPr lang="es-ES_tradnl" sz="800" b="1">
                <a:solidFill>
                  <a:schemeClr val="bg1"/>
                </a:solidFill>
              </a:rPr>
              <a:t>merci</a:t>
            </a:r>
            <a:r>
              <a:rPr lang="tr-TR" sz="800" b="1">
                <a:solidFill>
                  <a:schemeClr val="bg1"/>
                </a:solidFill>
              </a:rPr>
              <a:t> tarafından değerlendirilmesi</a:t>
            </a:r>
            <a:endParaRPr lang="en-US" sz="800" b="1">
              <a:solidFill>
                <a:schemeClr val="bg1"/>
              </a:solidFill>
            </a:endParaRPr>
          </a:p>
        </p:txBody>
      </p:sp>
      <p:sp>
        <p:nvSpPr>
          <p:cNvPr id="161" name="Line 12"/>
          <p:cNvSpPr>
            <a:spLocks noChangeShapeType="1"/>
          </p:cNvSpPr>
          <p:nvPr/>
        </p:nvSpPr>
        <p:spPr bwMode="auto">
          <a:xfrm>
            <a:off x="2132031" y="5311752"/>
            <a:ext cx="3857625" cy="0"/>
          </a:xfrm>
          <a:prstGeom prst="line">
            <a:avLst/>
          </a:prstGeom>
          <a:noFill/>
          <a:ln w="17780">
            <a:solidFill>
              <a:srgbClr val="000080"/>
            </a:solidFill>
            <a:round/>
            <a:headEnd/>
            <a:tailEnd/>
          </a:ln>
        </p:spPr>
        <p:txBody>
          <a:bodyPr wrap="none" lIns="90000" tIns="46800" rIns="90000" bIns="46800" anchor="ctr"/>
          <a:lstStyle/>
          <a:p>
            <a:pPr algn="ctr"/>
            <a:endParaRPr lang="es-ES"/>
          </a:p>
        </p:txBody>
      </p:sp>
      <p:sp>
        <p:nvSpPr>
          <p:cNvPr id="162" name="Line 6"/>
          <p:cNvSpPr>
            <a:spLocks noChangeShapeType="1"/>
          </p:cNvSpPr>
          <p:nvPr/>
        </p:nvSpPr>
        <p:spPr bwMode="auto">
          <a:xfrm>
            <a:off x="2132031" y="5302227"/>
            <a:ext cx="0" cy="174625"/>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63" name="Text Box 7"/>
          <p:cNvSpPr txBox="1">
            <a:spLocks noChangeArrowheads="1"/>
          </p:cNvSpPr>
          <p:nvPr/>
        </p:nvSpPr>
        <p:spPr bwMode="auto">
          <a:xfrm>
            <a:off x="649306" y="5464152"/>
            <a:ext cx="4357688" cy="341312"/>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20: </a:t>
            </a:r>
            <a:r>
              <a:rPr lang="tr-TR" sz="800" b="1">
                <a:solidFill>
                  <a:schemeClr val="bg1"/>
                </a:solidFill>
              </a:rPr>
              <a:t>Yetkili </a:t>
            </a:r>
            <a:r>
              <a:rPr lang="es-ES_tradnl" sz="800" b="1">
                <a:solidFill>
                  <a:schemeClr val="bg1"/>
                </a:solidFill>
              </a:rPr>
              <a:t>merci</a:t>
            </a:r>
            <a:r>
              <a:rPr lang="tr-TR" sz="800" b="1">
                <a:solidFill>
                  <a:schemeClr val="bg1"/>
                </a:solidFill>
              </a:rPr>
              <a:t> tarafından Entegre Çevre İzni (uygunluğun kontrolü sonrasında geçerliliğin korunabilmesi için yerine getirilmesi gereken koşulları içeren)</a:t>
            </a:r>
            <a:endParaRPr lang="en-US" sz="800" b="1">
              <a:solidFill>
                <a:schemeClr val="bg1"/>
              </a:solidFill>
            </a:endParaRPr>
          </a:p>
        </p:txBody>
      </p:sp>
      <p:sp>
        <p:nvSpPr>
          <p:cNvPr id="164" name="Text Box 8"/>
          <p:cNvSpPr txBox="1">
            <a:spLocks noChangeArrowheads="1"/>
          </p:cNvSpPr>
          <p:nvPr/>
        </p:nvSpPr>
        <p:spPr bwMode="auto">
          <a:xfrm rot="16200000">
            <a:off x="5999181" y="2982889"/>
            <a:ext cx="2357438" cy="217488"/>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800" b="1">
                <a:solidFill>
                  <a:srgbClr val="294800"/>
                </a:solidFill>
              </a:rPr>
              <a:t>Prosedürün bu kısmı </a:t>
            </a:r>
            <a:r>
              <a:rPr lang="es-ES_tradnl" sz="800" b="1">
                <a:solidFill>
                  <a:srgbClr val="294800"/>
                </a:solidFill>
              </a:rPr>
              <a:t>240</a:t>
            </a:r>
            <a:r>
              <a:rPr lang="en-US" sz="800" b="1">
                <a:solidFill>
                  <a:srgbClr val="294800"/>
                </a:solidFill>
              </a:rPr>
              <a:t> </a:t>
            </a:r>
            <a:r>
              <a:rPr lang="tr-TR" sz="800" b="1">
                <a:solidFill>
                  <a:srgbClr val="294800"/>
                </a:solidFill>
              </a:rPr>
              <a:t>iş günü</a:t>
            </a:r>
            <a:endParaRPr lang="en-US" sz="800" b="1">
              <a:solidFill>
                <a:srgbClr val="294800"/>
              </a:solidFill>
            </a:endParaRPr>
          </a:p>
        </p:txBody>
      </p:sp>
      <p:sp>
        <p:nvSpPr>
          <p:cNvPr id="165" name="Text Box 9"/>
          <p:cNvSpPr txBox="1">
            <a:spLocks noChangeArrowheads="1"/>
          </p:cNvSpPr>
          <p:nvPr/>
        </p:nvSpPr>
        <p:spPr bwMode="auto">
          <a:xfrm>
            <a:off x="5507056" y="5514952"/>
            <a:ext cx="1000125" cy="217487"/>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20: </a:t>
            </a:r>
            <a:r>
              <a:rPr lang="tr-TR" sz="800" b="1">
                <a:solidFill>
                  <a:schemeClr val="bg1"/>
                </a:solidFill>
              </a:rPr>
              <a:t>Iptal</a:t>
            </a:r>
            <a:endParaRPr lang="en-US" sz="800" b="1">
              <a:solidFill>
                <a:schemeClr val="bg1"/>
              </a:solidFill>
            </a:endParaRPr>
          </a:p>
        </p:txBody>
      </p:sp>
      <p:sp>
        <p:nvSpPr>
          <p:cNvPr id="166" name="Line 11"/>
          <p:cNvSpPr>
            <a:spLocks noChangeShapeType="1"/>
          </p:cNvSpPr>
          <p:nvPr/>
        </p:nvSpPr>
        <p:spPr bwMode="auto">
          <a:xfrm>
            <a:off x="5986481" y="5311752"/>
            <a:ext cx="0" cy="211137"/>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67" name="Text Box 16"/>
          <p:cNvSpPr txBox="1">
            <a:spLocks noChangeArrowheads="1"/>
          </p:cNvSpPr>
          <p:nvPr/>
        </p:nvSpPr>
        <p:spPr bwMode="auto">
          <a:xfrm>
            <a:off x="577869" y="5981677"/>
            <a:ext cx="1785937" cy="217487"/>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22: </a:t>
            </a:r>
            <a:r>
              <a:rPr lang="tr-TR" sz="800" b="1">
                <a:solidFill>
                  <a:schemeClr val="bg1"/>
                </a:solidFill>
              </a:rPr>
              <a:t>İşletmeciye bildirim</a:t>
            </a:r>
            <a:endParaRPr lang="en-US" sz="800" b="1">
              <a:solidFill>
                <a:schemeClr val="bg1"/>
              </a:solidFill>
            </a:endParaRPr>
          </a:p>
        </p:txBody>
      </p:sp>
      <p:sp>
        <p:nvSpPr>
          <p:cNvPr id="168" name="Line 17"/>
          <p:cNvSpPr>
            <a:spLocks noChangeShapeType="1"/>
          </p:cNvSpPr>
          <p:nvPr/>
        </p:nvSpPr>
        <p:spPr bwMode="auto">
          <a:xfrm>
            <a:off x="1760556" y="5805464"/>
            <a:ext cx="0" cy="176213"/>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69" name="Text Box 18"/>
          <p:cNvSpPr txBox="1">
            <a:spLocks noChangeArrowheads="1"/>
          </p:cNvSpPr>
          <p:nvPr/>
        </p:nvSpPr>
        <p:spPr bwMode="auto">
          <a:xfrm>
            <a:off x="2508269" y="5964214"/>
            <a:ext cx="1439862" cy="217488"/>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22: </a:t>
            </a:r>
            <a:r>
              <a:rPr lang="tr-TR" sz="800" b="1">
                <a:solidFill>
                  <a:schemeClr val="bg1"/>
                </a:solidFill>
              </a:rPr>
              <a:t>Yayımlanır</a:t>
            </a:r>
            <a:endParaRPr lang="en-US" sz="800" b="1">
              <a:solidFill>
                <a:schemeClr val="bg1"/>
              </a:solidFill>
            </a:endParaRPr>
          </a:p>
        </p:txBody>
      </p:sp>
      <p:sp>
        <p:nvSpPr>
          <p:cNvPr id="170" name="Line 29"/>
          <p:cNvSpPr>
            <a:spLocks noChangeShapeType="1"/>
          </p:cNvSpPr>
          <p:nvPr/>
        </p:nvSpPr>
        <p:spPr bwMode="auto">
          <a:xfrm>
            <a:off x="3221056" y="6208689"/>
            <a:ext cx="0" cy="96838"/>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71" name="Line 46"/>
          <p:cNvSpPr>
            <a:spLocks noChangeShapeType="1"/>
          </p:cNvSpPr>
          <p:nvPr/>
        </p:nvSpPr>
        <p:spPr bwMode="auto">
          <a:xfrm>
            <a:off x="3895744" y="5156177"/>
            <a:ext cx="0" cy="155575"/>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72" name="Line 52"/>
          <p:cNvSpPr>
            <a:spLocks noChangeShapeType="1"/>
          </p:cNvSpPr>
          <p:nvPr/>
        </p:nvSpPr>
        <p:spPr bwMode="auto">
          <a:xfrm>
            <a:off x="2559069" y="5829277"/>
            <a:ext cx="376237" cy="96837"/>
          </a:xfrm>
          <a:prstGeom prst="line">
            <a:avLst/>
          </a:prstGeom>
          <a:noFill/>
          <a:ln w="17780">
            <a:solidFill>
              <a:srgbClr val="002060"/>
            </a:solidFill>
            <a:round/>
            <a:headEnd/>
            <a:tailEnd type="triangle" w="med" len="med"/>
          </a:ln>
        </p:spPr>
        <p:txBody>
          <a:bodyPr wrap="none" lIns="90000" tIns="46800" rIns="90000" bIns="46800" anchor="ctr"/>
          <a:lstStyle/>
          <a:p>
            <a:pPr algn="ctr"/>
            <a:endParaRPr lang="es-ES"/>
          </a:p>
        </p:txBody>
      </p:sp>
      <p:sp>
        <p:nvSpPr>
          <p:cNvPr id="173" name="Line 29"/>
          <p:cNvSpPr>
            <a:spLocks noChangeShapeType="1"/>
          </p:cNvSpPr>
          <p:nvPr/>
        </p:nvSpPr>
        <p:spPr bwMode="auto">
          <a:xfrm>
            <a:off x="3492519" y="4222727"/>
            <a:ext cx="0" cy="684212"/>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74" name="Text Box 100"/>
          <p:cNvSpPr txBox="1">
            <a:spLocks noChangeArrowheads="1"/>
          </p:cNvSpPr>
          <p:nvPr/>
        </p:nvSpPr>
        <p:spPr bwMode="auto">
          <a:xfrm>
            <a:off x="5203844" y="942952"/>
            <a:ext cx="1716087" cy="341312"/>
          </a:xfrm>
          <a:prstGeom prst="rect">
            <a:avLst/>
          </a:prstGeom>
          <a:solidFill>
            <a:srgbClr val="FF6600"/>
          </a:solidFill>
          <a:ln w="17780">
            <a:solidFill>
              <a:schemeClr val="tx2"/>
            </a:solidFill>
            <a:miter lim="800000"/>
            <a:headEnd/>
            <a:tailEnd/>
          </a:ln>
        </p:spPr>
        <p:txBody>
          <a:bodyPr lIns="90000" tIns="46800" rIns="90000" bIns="46800">
            <a:spAutoFit/>
          </a:bodyPr>
          <a:lstStyle/>
          <a:p>
            <a:pPr algn="ctr" eaLnBrk="0" hangingPunct="0">
              <a:spcBef>
                <a:spcPct val="50000"/>
              </a:spcBef>
            </a:pPr>
            <a:r>
              <a:rPr lang="tr-TR" sz="800" b="1">
                <a:solidFill>
                  <a:schemeClr val="bg1"/>
                </a:solidFill>
              </a:rPr>
              <a:t>GEREKLİ İSE- ÇED raporunun alınması için ilk basamaklar</a:t>
            </a:r>
            <a:endParaRPr lang="en-US" sz="800" b="1">
              <a:solidFill>
                <a:schemeClr val="bg1"/>
              </a:solidFill>
            </a:endParaRPr>
          </a:p>
        </p:txBody>
      </p:sp>
      <p:sp>
        <p:nvSpPr>
          <p:cNvPr id="175" name="Line 201"/>
          <p:cNvSpPr>
            <a:spLocks noChangeShapeType="1"/>
          </p:cNvSpPr>
          <p:nvPr/>
        </p:nvSpPr>
        <p:spPr bwMode="auto">
          <a:xfrm flipH="1">
            <a:off x="4340244" y="2647927"/>
            <a:ext cx="482600" cy="0"/>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76" name="99 Cerrar llave"/>
          <p:cNvSpPr>
            <a:spLocks/>
          </p:cNvSpPr>
          <p:nvPr/>
        </p:nvSpPr>
        <p:spPr bwMode="auto">
          <a:xfrm>
            <a:off x="6935806" y="596877"/>
            <a:ext cx="142875" cy="5030787"/>
          </a:xfrm>
          <a:prstGeom prst="rightBrace">
            <a:avLst>
              <a:gd name="adj1" fmla="val 8314"/>
              <a:gd name="adj2" fmla="val 50000"/>
            </a:avLst>
          </a:prstGeom>
          <a:solidFill>
            <a:schemeClr val="bg1"/>
          </a:solidFill>
          <a:ln w="17780" algn="ctr">
            <a:solidFill>
              <a:schemeClr val="tx1"/>
            </a:solidFill>
            <a:round/>
            <a:headEnd/>
            <a:tailEnd/>
          </a:ln>
        </p:spPr>
        <p:txBody>
          <a:bodyPr wrap="none" lIns="90000" tIns="46800" rIns="90000" bIns="46800" anchor="ctr"/>
          <a:lstStyle/>
          <a:p>
            <a:pPr algn="ctr"/>
            <a:endParaRPr lang="es-ES"/>
          </a:p>
        </p:txBody>
      </p:sp>
      <p:sp>
        <p:nvSpPr>
          <p:cNvPr id="177" name="Text Box 100"/>
          <p:cNvSpPr txBox="1">
            <a:spLocks noChangeArrowheads="1"/>
          </p:cNvSpPr>
          <p:nvPr/>
        </p:nvSpPr>
        <p:spPr bwMode="auto">
          <a:xfrm>
            <a:off x="5203844" y="523852"/>
            <a:ext cx="1731962" cy="341312"/>
          </a:xfrm>
          <a:prstGeom prst="rect">
            <a:avLst/>
          </a:prstGeom>
          <a:solidFill>
            <a:srgbClr val="FF6600"/>
          </a:solidFill>
          <a:ln w="17780">
            <a:solidFill>
              <a:schemeClr val="tx2"/>
            </a:solidFill>
            <a:miter lim="800000"/>
            <a:headEnd/>
            <a:tailEnd/>
          </a:ln>
        </p:spPr>
        <p:txBody>
          <a:bodyPr lIns="90000" tIns="46800" rIns="90000" bIns="46800">
            <a:spAutoFit/>
          </a:bodyPr>
          <a:lstStyle/>
          <a:p>
            <a:pPr algn="ctr" eaLnBrk="0" hangingPunct="0">
              <a:spcBef>
                <a:spcPct val="50000"/>
              </a:spcBef>
            </a:pPr>
            <a:r>
              <a:rPr lang="en-US" sz="800" b="1">
                <a:solidFill>
                  <a:schemeClr val="bg1"/>
                </a:solidFill>
              </a:rPr>
              <a:t>Seveso</a:t>
            </a:r>
            <a:r>
              <a:rPr lang="tr-TR" sz="800" b="1">
                <a:solidFill>
                  <a:schemeClr val="bg1"/>
                </a:solidFill>
              </a:rPr>
              <a:t> kategorisini gösteren Seveso b</a:t>
            </a:r>
            <a:r>
              <a:rPr lang="es-ES_tradnl" sz="800" b="1">
                <a:solidFill>
                  <a:schemeClr val="bg1"/>
                </a:solidFill>
              </a:rPr>
              <a:t>ildirim</a:t>
            </a:r>
            <a:r>
              <a:rPr lang="tr-TR" sz="800" b="1">
                <a:solidFill>
                  <a:schemeClr val="bg1"/>
                </a:solidFill>
              </a:rPr>
              <a:t>i – GEREKLİ İSE</a:t>
            </a:r>
            <a:endParaRPr lang="en-US" sz="800" b="1">
              <a:solidFill>
                <a:schemeClr val="bg1"/>
              </a:solidFill>
            </a:endParaRPr>
          </a:p>
        </p:txBody>
      </p:sp>
      <p:cxnSp>
        <p:nvCxnSpPr>
          <p:cNvPr id="178" name="128 Conector recto de flecha"/>
          <p:cNvCxnSpPr>
            <a:cxnSpLocks noChangeShapeType="1"/>
            <a:stCxn id="174" idx="1"/>
            <a:endCxn id="69" idx="3"/>
          </p:cNvCxnSpPr>
          <p:nvPr/>
        </p:nvCxnSpPr>
        <p:spPr bwMode="auto">
          <a:xfrm rot="10800000">
            <a:off x="4721244" y="654027"/>
            <a:ext cx="482600" cy="458787"/>
          </a:xfrm>
          <a:prstGeom prst="straightConnector1">
            <a:avLst/>
          </a:prstGeom>
          <a:noFill/>
          <a:ln w="17780" algn="ctr">
            <a:solidFill>
              <a:srgbClr val="002060"/>
            </a:solidFill>
            <a:round/>
            <a:headEnd/>
            <a:tailEnd type="arrow" w="med" len="med"/>
          </a:ln>
        </p:spPr>
      </p:cxnSp>
      <p:sp>
        <p:nvSpPr>
          <p:cNvPr id="179" name="Text Box 113"/>
          <p:cNvSpPr txBox="1">
            <a:spLocks noChangeArrowheads="1"/>
          </p:cNvSpPr>
          <p:nvPr/>
        </p:nvSpPr>
        <p:spPr bwMode="auto">
          <a:xfrm>
            <a:off x="4078306" y="1114402"/>
            <a:ext cx="655638" cy="217487"/>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en-US" sz="800">
                <a:solidFill>
                  <a:srgbClr val="294800"/>
                </a:solidFill>
              </a:rPr>
              <a:t>10 </a:t>
            </a:r>
            <a:r>
              <a:rPr lang="tr-TR" sz="800">
                <a:solidFill>
                  <a:srgbClr val="294800"/>
                </a:solidFill>
              </a:rPr>
              <a:t>iş günü</a:t>
            </a:r>
            <a:endParaRPr lang="en-US" sz="800">
              <a:solidFill>
                <a:srgbClr val="294800"/>
              </a:solidFill>
            </a:endParaRPr>
          </a:p>
        </p:txBody>
      </p:sp>
      <p:sp>
        <p:nvSpPr>
          <p:cNvPr id="180" name="Text Box 113"/>
          <p:cNvSpPr txBox="1">
            <a:spLocks noChangeArrowheads="1"/>
          </p:cNvSpPr>
          <p:nvPr/>
        </p:nvSpPr>
        <p:spPr bwMode="auto">
          <a:xfrm>
            <a:off x="4219594" y="3070202"/>
            <a:ext cx="661987" cy="341312"/>
          </a:xfrm>
          <a:prstGeom prst="rect">
            <a:avLst/>
          </a:prstGeom>
          <a:noFill/>
          <a:ln w="17780">
            <a:noFill/>
            <a:miter lim="800000"/>
            <a:headEnd/>
            <a:tailEnd/>
          </a:ln>
        </p:spPr>
        <p:txBody>
          <a:bodyPr lIns="90000" tIns="46800" rIns="90000" bIns="46800">
            <a:spAutoFit/>
          </a:bodyPr>
          <a:lstStyle/>
          <a:p>
            <a:pPr algn="ctr" eaLnBrk="0" hangingPunct="0"/>
            <a:r>
              <a:rPr lang="en-US" sz="800">
                <a:solidFill>
                  <a:srgbClr val="294800"/>
                </a:solidFill>
              </a:rPr>
              <a:t>2</a:t>
            </a:r>
            <a:r>
              <a:rPr lang="tr-TR" sz="800">
                <a:solidFill>
                  <a:srgbClr val="294800"/>
                </a:solidFill>
              </a:rPr>
              <a:t>0 iş</a:t>
            </a:r>
          </a:p>
          <a:p>
            <a:pPr algn="ctr" eaLnBrk="0" hangingPunct="0"/>
            <a:r>
              <a:rPr lang="tr-TR" sz="800">
                <a:solidFill>
                  <a:srgbClr val="294800"/>
                </a:solidFill>
              </a:rPr>
              <a:t> günü</a:t>
            </a:r>
            <a:endParaRPr lang="en-US" sz="800">
              <a:solidFill>
                <a:srgbClr val="294800"/>
              </a:solidFill>
            </a:endParaRPr>
          </a:p>
        </p:txBody>
      </p:sp>
      <p:sp>
        <p:nvSpPr>
          <p:cNvPr id="181" name="Text Box 113"/>
          <p:cNvSpPr txBox="1">
            <a:spLocks noChangeArrowheads="1"/>
          </p:cNvSpPr>
          <p:nvPr/>
        </p:nvSpPr>
        <p:spPr bwMode="auto">
          <a:xfrm>
            <a:off x="5462606" y="4899002"/>
            <a:ext cx="1019175" cy="217487"/>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en-US" sz="800">
                <a:solidFill>
                  <a:srgbClr val="294800"/>
                </a:solidFill>
              </a:rPr>
              <a:t>20 </a:t>
            </a:r>
            <a:r>
              <a:rPr lang="tr-TR" sz="800">
                <a:solidFill>
                  <a:srgbClr val="294800"/>
                </a:solidFill>
              </a:rPr>
              <a:t>iş günü</a:t>
            </a:r>
            <a:endParaRPr lang="en-US" sz="800">
              <a:solidFill>
                <a:srgbClr val="294800"/>
              </a:solidFill>
            </a:endParaRPr>
          </a:p>
        </p:txBody>
      </p:sp>
      <p:sp>
        <p:nvSpPr>
          <p:cNvPr id="182" name="Text Box 113"/>
          <p:cNvSpPr txBox="1">
            <a:spLocks noChangeArrowheads="1"/>
          </p:cNvSpPr>
          <p:nvPr/>
        </p:nvSpPr>
        <p:spPr bwMode="auto">
          <a:xfrm>
            <a:off x="4006869" y="1684314"/>
            <a:ext cx="1019175" cy="463550"/>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800">
                <a:solidFill>
                  <a:srgbClr val="294800"/>
                </a:solidFill>
              </a:rPr>
              <a:t>Dosya 15 iş günü boyunca erişilebilir durumda</a:t>
            </a:r>
            <a:endParaRPr lang="en-US" sz="800">
              <a:solidFill>
                <a:srgbClr val="294800"/>
              </a:solidFill>
            </a:endParaRPr>
          </a:p>
        </p:txBody>
      </p:sp>
      <p:sp>
        <p:nvSpPr>
          <p:cNvPr id="183" name="Text Box 113"/>
          <p:cNvSpPr txBox="1">
            <a:spLocks noChangeArrowheads="1"/>
          </p:cNvSpPr>
          <p:nvPr/>
        </p:nvSpPr>
        <p:spPr bwMode="auto">
          <a:xfrm>
            <a:off x="3792556" y="4678339"/>
            <a:ext cx="714375" cy="217488"/>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es-ES_tradnl" sz="800">
                <a:solidFill>
                  <a:srgbClr val="294800"/>
                </a:solidFill>
              </a:rPr>
              <a:t>15</a:t>
            </a:r>
            <a:r>
              <a:rPr lang="en-US" sz="800">
                <a:solidFill>
                  <a:srgbClr val="294800"/>
                </a:solidFill>
              </a:rPr>
              <a:t> </a:t>
            </a:r>
            <a:r>
              <a:rPr lang="tr-TR" sz="800">
                <a:solidFill>
                  <a:srgbClr val="294800"/>
                </a:solidFill>
              </a:rPr>
              <a:t>iş günü</a:t>
            </a:r>
            <a:endParaRPr lang="en-US" sz="800">
              <a:solidFill>
                <a:srgbClr val="294800"/>
              </a:solidFill>
            </a:endParaRPr>
          </a:p>
        </p:txBody>
      </p:sp>
      <p:sp>
        <p:nvSpPr>
          <p:cNvPr id="184" name="Text Box 165"/>
          <p:cNvSpPr txBox="1">
            <a:spLocks noChangeArrowheads="1"/>
          </p:cNvSpPr>
          <p:nvPr/>
        </p:nvSpPr>
        <p:spPr bwMode="auto">
          <a:xfrm>
            <a:off x="4721244" y="4341789"/>
            <a:ext cx="2062162" cy="463550"/>
          </a:xfrm>
          <a:prstGeom prst="rect">
            <a:avLst/>
          </a:prstGeom>
          <a:solidFill>
            <a:srgbClr val="FFFF00"/>
          </a:solidFill>
          <a:ln w="17780" algn="ctr">
            <a:solidFill>
              <a:schemeClr val="tx1"/>
            </a:solidFill>
            <a:miter lim="800000"/>
            <a:headEnd/>
            <a:tailEnd/>
          </a:ln>
        </p:spPr>
        <p:txBody>
          <a:bodyPr lIns="90000" tIns="46800" rIns="90000" bIns="46800">
            <a:spAutoFit/>
          </a:bodyPr>
          <a:lstStyle/>
          <a:p>
            <a:pPr algn="ctr" eaLnBrk="0" hangingPunct="0"/>
            <a:r>
              <a:rPr lang="es-ES_tradnl" sz="800" b="1">
                <a:solidFill>
                  <a:srgbClr val="8A0000"/>
                </a:solidFill>
              </a:rPr>
              <a:t>Madde 19: </a:t>
            </a:r>
            <a:r>
              <a:rPr lang="tr-TR" sz="800" b="1">
                <a:solidFill>
                  <a:srgbClr val="8A0000"/>
                </a:solidFill>
              </a:rPr>
              <a:t>Görüşlerin/itirazların yetkili </a:t>
            </a:r>
            <a:r>
              <a:rPr lang="es-ES_tradnl" sz="800" b="1">
                <a:solidFill>
                  <a:srgbClr val="8A0000"/>
                </a:solidFill>
              </a:rPr>
              <a:t>idareye </a:t>
            </a:r>
            <a:r>
              <a:rPr lang="tr-TR" sz="800" b="1">
                <a:solidFill>
                  <a:srgbClr val="8A0000"/>
                </a:solidFill>
              </a:rPr>
              <a:t> gönderilmesi ve bu merciiler tarafından cevapların hazırlanması</a:t>
            </a:r>
            <a:endParaRPr lang="en-US" sz="800" b="1">
              <a:solidFill>
                <a:srgbClr val="8A0000"/>
              </a:solidFill>
            </a:endParaRPr>
          </a:p>
        </p:txBody>
      </p:sp>
      <p:sp>
        <p:nvSpPr>
          <p:cNvPr id="185" name="Line 192"/>
          <p:cNvSpPr>
            <a:spLocks noChangeShapeType="1"/>
          </p:cNvSpPr>
          <p:nvPr/>
        </p:nvSpPr>
        <p:spPr bwMode="auto">
          <a:xfrm rot="10800000" flipH="1" flipV="1">
            <a:off x="3494106" y="4691039"/>
            <a:ext cx="1216025" cy="0"/>
          </a:xfrm>
          <a:prstGeom prst="line">
            <a:avLst/>
          </a:prstGeom>
          <a:noFill/>
          <a:ln w="17780">
            <a:solidFill>
              <a:srgbClr val="000080"/>
            </a:solidFill>
            <a:prstDash val="dash"/>
            <a:round/>
            <a:headEnd/>
            <a:tailEnd type="triangle" w="med" len="med"/>
          </a:ln>
        </p:spPr>
        <p:txBody>
          <a:bodyPr wrap="none" lIns="90000" tIns="46800" rIns="90000" bIns="46800" anchor="ctr"/>
          <a:lstStyle/>
          <a:p>
            <a:pPr algn="ctr"/>
            <a:endParaRPr lang="es-ES"/>
          </a:p>
        </p:txBody>
      </p:sp>
      <p:sp>
        <p:nvSpPr>
          <p:cNvPr id="186" name="Text Box 28"/>
          <p:cNvSpPr txBox="1">
            <a:spLocks noChangeArrowheads="1"/>
          </p:cNvSpPr>
          <p:nvPr/>
        </p:nvSpPr>
        <p:spPr bwMode="auto">
          <a:xfrm>
            <a:off x="4959369" y="6127727"/>
            <a:ext cx="2036762" cy="309562"/>
          </a:xfrm>
          <a:prstGeom prst="rect">
            <a:avLst/>
          </a:prstGeom>
          <a:noFill/>
          <a:ln w="9525"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700" b="1">
                <a:solidFill>
                  <a:srgbClr val="294800"/>
                </a:solidFill>
              </a:rPr>
              <a:t>Madde 12: </a:t>
            </a:r>
            <a:r>
              <a:rPr lang="tr-TR" sz="700" b="1">
                <a:solidFill>
                  <a:srgbClr val="294800"/>
                </a:solidFill>
              </a:rPr>
              <a:t>İnşaat aşamasından önce </a:t>
            </a:r>
            <a:r>
              <a:rPr lang="es-ES_tradnl" sz="700" b="1">
                <a:solidFill>
                  <a:srgbClr val="294800"/>
                </a:solidFill>
              </a:rPr>
              <a:t/>
            </a:r>
            <a:br>
              <a:rPr lang="es-ES_tradnl" sz="700" b="1">
                <a:solidFill>
                  <a:srgbClr val="294800"/>
                </a:solidFill>
              </a:rPr>
            </a:br>
            <a:r>
              <a:rPr lang="tr-TR" sz="700" b="1">
                <a:solidFill>
                  <a:srgbClr val="294800"/>
                </a:solidFill>
              </a:rPr>
              <a:t>gerekli diğer yapı izinleri</a:t>
            </a:r>
            <a:r>
              <a:rPr lang="es-ES_tradnl" sz="700" b="1">
                <a:solidFill>
                  <a:srgbClr val="294800"/>
                </a:solidFill>
              </a:rPr>
              <a:t> (</a:t>
            </a:r>
            <a:r>
              <a:rPr lang="tr-TR" sz="700" b="1">
                <a:solidFill>
                  <a:srgbClr val="294800"/>
                </a:solidFill>
              </a:rPr>
              <a:t>inşaat gerekli ise</a:t>
            </a:r>
            <a:r>
              <a:rPr lang="es-ES_tradnl" sz="700" b="1">
                <a:solidFill>
                  <a:srgbClr val="294800"/>
                </a:solidFill>
              </a:rPr>
              <a:t>)</a:t>
            </a:r>
            <a:endParaRPr lang="en-US" sz="700" b="1">
              <a:solidFill>
                <a:srgbClr val="294800"/>
              </a:solidFill>
            </a:endParaRPr>
          </a:p>
        </p:txBody>
      </p:sp>
      <p:sp>
        <p:nvSpPr>
          <p:cNvPr id="187" name="Line 193"/>
          <p:cNvSpPr>
            <a:spLocks noChangeShapeType="1"/>
          </p:cNvSpPr>
          <p:nvPr/>
        </p:nvSpPr>
        <p:spPr bwMode="auto">
          <a:xfrm rot="10800000" flipV="1">
            <a:off x="3314719" y="6249964"/>
            <a:ext cx="1644650" cy="0"/>
          </a:xfrm>
          <a:prstGeom prst="line">
            <a:avLst/>
          </a:prstGeom>
          <a:noFill/>
          <a:ln w="17780">
            <a:solidFill>
              <a:srgbClr val="002060"/>
            </a:solidFill>
            <a:prstDash val="dash"/>
            <a:round/>
            <a:headEnd/>
            <a:tailEnd type="triangle" w="med" len="med"/>
          </a:ln>
        </p:spPr>
        <p:txBody>
          <a:bodyPr wrap="none" lIns="90000" tIns="46800" rIns="90000" bIns="46800" anchor="ctr"/>
          <a:lstStyle/>
          <a:p>
            <a:pPr algn="ctr"/>
            <a:endParaRPr lang="es-ES"/>
          </a:p>
        </p:txBody>
      </p:sp>
      <p:sp>
        <p:nvSpPr>
          <p:cNvPr id="188" name="Text Box 113"/>
          <p:cNvSpPr txBox="1">
            <a:spLocks noChangeArrowheads="1"/>
          </p:cNvSpPr>
          <p:nvPr/>
        </p:nvSpPr>
        <p:spPr bwMode="auto">
          <a:xfrm>
            <a:off x="3390919" y="2092302"/>
            <a:ext cx="804862" cy="217487"/>
          </a:xfrm>
          <a:prstGeom prst="rect">
            <a:avLst/>
          </a:prstGeom>
          <a:noFill/>
          <a:ln w="17780">
            <a:noFill/>
            <a:miter lim="800000"/>
            <a:headEnd/>
            <a:tailEnd/>
          </a:ln>
        </p:spPr>
        <p:txBody>
          <a:bodyPr lIns="90000" tIns="46800" rIns="90000" bIns="46800">
            <a:spAutoFit/>
          </a:bodyPr>
          <a:lstStyle/>
          <a:p>
            <a:pPr algn="ctr" eaLnBrk="0" hangingPunct="0"/>
            <a:r>
              <a:rPr lang="en-US" sz="800">
                <a:solidFill>
                  <a:srgbClr val="294800"/>
                </a:solidFill>
              </a:rPr>
              <a:t>10 </a:t>
            </a:r>
            <a:r>
              <a:rPr lang="tr-TR" sz="800">
                <a:solidFill>
                  <a:srgbClr val="294800"/>
                </a:solidFill>
              </a:rPr>
              <a:t>iş günü</a:t>
            </a:r>
            <a:endParaRPr lang="en-US" sz="800">
              <a:solidFill>
                <a:srgbClr val="294800"/>
              </a:solidFill>
            </a:endParaRPr>
          </a:p>
        </p:txBody>
      </p:sp>
      <p:sp>
        <p:nvSpPr>
          <p:cNvPr id="189" name="Text Box 165"/>
          <p:cNvSpPr txBox="1">
            <a:spLocks noChangeArrowheads="1"/>
          </p:cNvSpPr>
          <p:nvPr/>
        </p:nvSpPr>
        <p:spPr bwMode="auto">
          <a:xfrm>
            <a:off x="530244" y="4132239"/>
            <a:ext cx="1654175" cy="341313"/>
          </a:xfrm>
          <a:prstGeom prst="rect">
            <a:avLst/>
          </a:prstGeom>
          <a:solidFill>
            <a:srgbClr val="FFFF00"/>
          </a:solidFill>
          <a:ln w="17780" algn="ctr">
            <a:solidFill>
              <a:schemeClr val="tx1"/>
            </a:solidFill>
            <a:miter lim="800000"/>
            <a:headEnd/>
            <a:tailEnd/>
          </a:ln>
        </p:spPr>
        <p:txBody>
          <a:bodyPr lIns="90000" tIns="46800" rIns="90000" bIns="46800">
            <a:spAutoFit/>
          </a:bodyPr>
          <a:lstStyle/>
          <a:p>
            <a:pPr algn="ctr" eaLnBrk="0" hangingPunct="0"/>
            <a:r>
              <a:rPr lang="es-ES_tradnl" sz="800" b="1">
                <a:solidFill>
                  <a:srgbClr val="294800"/>
                </a:solidFill>
              </a:rPr>
              <a:t>Madde 19: </a:t>
            </a:r>
            <a:r>
              <a:rPr lang="tr-TR" sz="800" b="1">
                <a:solidFill>
                  <a:srgbClr val="294800"/>
                </a:solidFill>
              </a:rPr>
              <a:t>Görüş/itiraz süreci</a:t>
            </a:r>
          </a:p>
          <a:p>
            <a:pPr algn="ctr" eaLnBrk="0" hangingPunct="0"/>
            <a:r>
              <a:rPr lang="tr-TR" sz="800" b="1">
                <a:solidFill>
                  <a:srgbClr val="294800"/>
                </a:solidFill>
              </a:rPr>
              <a:t>Yetkili İdareler</a:t>
            </a:r>
            <a:r>
              <a:rPr lang="es-ES_tradnl" sz="800" b="1">
                <a:solidFill>
                  <a:srgbClr val="294800"/>
                </a:solidFill>
              </a:rPr>
              <a:t> &amp; </a:t>
            </a:r>
            <a:r>
              <a:rPr lang="tr-TR" sz="800" b="1">
                <a:solidFill>
                  <a:srgbClr val="294800"/>
                </a:solidFill>
              </a:rPr>
              <a:t>Halk</a:t>
            </a:r>
            <a:endParaRPr lang="en-US" sz="800" b="1">
              <a:solidFill>
                <a:srgbClr val="294800"/>
              </a:solidFill>
            </a:endParaRPr>
          </a:p>
        </p:txBody>
      </p:sp>
      <p:sp>
        <p:nvSpPr>
          <p:cNvPr id="190" name="Line 192"/>
          <p:cNvSpPr>
            <a:spLocks noChangeShapeType="1"/>
          </p:cNvSpPr>
          <p:nvPr/>
        </p:nvSpPr>
        <p:spPr bwMode="auto">
          <a:xfrm flipH="1" flipV="1">
            <a:off x="2163781" y="4290989"/>
            <a:ext cx="1325563" cy="0"/>
          </a:xfrm>
          <a:prstGeom prst="line">
            <a:avLst/>
          </a:prstGeom>
          <a:noFill/>
          <a:ln w="17780">
            <a:solidFill>
              <a:srgbClr val="000080"/>
            </a:solidFill>
            <a:prstDash val="dash"/>
            <a:round/>
            <a:headEnd/>
            <a:tailEnd type="triangle" w="med" len="med"/>
          </a:ln>
        </p:spPr>
        <p:txBody>
          <a:bodyPr wrap="none" lIns="90000" tIns="46800" rIns="90000" bIns="46800" anchor="ctr"/>
          <a:lstStyle/>
          <a:p>
            <a:pPr algn="ctr"/>
            <a:endParaRPr lang="es-ES"/>
          </a:p>
        </p:txBody>
      </p:sp>
      <p:sp>
        <p:nvSpPr>
          <p:cNvPr id="191" name="Text Box 113"/>
          <p:cNvSpPr txBox="1">
            <a:spLocks noChangeArrowheads="1"/>
          </p:cNvSpPr>
          <p:nvPr/>
        </p:nvSpPr>
        <p:spPr bwMode="auto">
          <a:xfrm>
            <a:off x="2422544" y="4267177"/>
            <a:ext cx="714375" cy="217487"/>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en-US" sz="800">
                <a:solidFill>
                  <a:srgbClr val="294800"/>
                </a:solidFill>
              </a:rPr>
              <a:t>15 </a:t>
            </a:r>
            <a:r>
              <a:rPr lang="tr-TR" sz="800">
                <a:solidFill>
                  <a:srgbClr val="294800"/>
                </a:solidFill>
              </a:rPr>
              <a:t>iş günü</a:t>
            </a:r>
            <a:endParaRPr lang="en-US" sz="800">
              <a:solidFill>
                <a:srgbClr val="294800"/>
              </a:solidFill>
            </a:endParaRPr>
          </a:p>
        </p:txBody>
      </p:sp>
      <p:sp>
        <p:nvSpPr>
          <p:cNvPr id="192" name="Line 192"/>
          <p:cNvSpPr>
            <a:spLocks noChangeShapeType="1"/>
          </p:cNvSpPr>
          <p:nvPr/>
        </p:nvSpPr>
        <p:spPr bwMode="auto">
          <a:xfrm flipH="1" flipV="1">
            <a:off x="2630506" y="4581502"/>
            <a:ext cx="855663" cy="0"/>
          </a:xfrm>
          <a:prstGeom prst="line">
            <a:avLst/>
          </a:prstGeom>
          <a:noFill/>
          <a:ln w="17780">
            <a:solidFill>
              <a:srgbClr val="000080"/>
            </a:solidFill>
            <a:prstDash val="dash"/>
            <a:round/>
            <a:headEnd/>
            <a:tailEnd type="triangle" w="med" len="med"/>
          </a:ln>
        </p:spPr>
        <p:txBody>
          <a:bodyPr wrap="none" lIns="90000" tIns="46800" rIns="90000" bIns="46800" anchor="ctr"/>
          <a:lstStyle/>
          <a:p>
            <a:pPr algn="ctr"/>
            <a:endParaRPr lang="es-ES"/>
          </a:p>
        </p:txBody>
      </p:sp>
      <p:sp>
        <p:nvSpPr>
          <p:cNvPr id="193" name="Text Box 113"/>
          <p:cNvSpPr txBox="1">
            <a:spLocks noChangeArrowheads="1"/>
          </p:cNvSpPr>
          <p:nvPr/>
        </p:nvSpPr>
        <p:spPr bwMode="auto">
          <a:xfrm>
            <a:off x="2792431" y="4556102"/>
            <a:ext cx="714375" cy="217487"/>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en-US" sz="800">
                <a:solidFill>
                  <a:srgbClr val="294800"/>
                </a:solidFill>
              </a:rPr>
              <a:t>5 </a:t>
            </a:r>
            <a:r>
              <a:rPr lang="tr-TR" sz="800">
                <a:solidFill>
                  <a:srgbClr val="294800"/>
                </a:solidFill>
              </a:rPr>
              <a:t>iş günü</a:t>
            </a:r>
            <a:endParaRPr lang="en-US" sz="800">
              <a:solidFill>
                <a:srgbClr val="294800"/>
              </a:solidFill>
            </a:endParaRPr>
          </a:p>
        </p:txBody>
      </p:sp>
      <p:sp>
        <p:nvSpPr>
          <p:cNvPr id="194" name="Text Box 176"/>
          <p:cNvSpPr txBox="1">
            <a:spLocks noChangeArrowheads="1"/>
          </p:cNvSpPr>
          <p:nvPr/>
        </p:nvSpPr>
        <p:spPr bwMode="auto">
          <a:xfrm>
            <a:off x="742969" y="4524352"/>
            <a:ext cx="1874837" cy="341312"/>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19: </a:t>
            </a:r>
            <a:r>
              <a:rPr lang="tr-TR" sz="800" b="1">
                <a:solidFill>
                  <a:schemeClr val="bg1"/>
                </a:solidFill>
              </a:rPr>
              <a:t>İddiaların konuyla ilgili yetkili makamlara  iletilmesi</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33" name="Line 29"/>
          <p:cNvSpPr>
            <a:spLocks noChangeShapeType="1"/>
          </p:cNvSpPr>
          <p:nvPr/>
        </p:nvSpPr>
        <p:spPr bwMode="auto">
          <a:xfrm>
            <a:off x="4000489" y="895335"/>
            <a:ext cx="0" cy="96838"/>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34" name="Text Box 31"/>
          <p:cNvSpPr txBox="1">
            <a:spLocks noChangeArrowheads="1"/>
          </p:cNvSpPr>
          <p:nvPr/>
        </p:nvSpPr>
        <p:spPr bwMode="auto">
          <a:xfrm>
            <a:off x="1978014" y="3724260"/>
            <a:ext cx="5329238" cy="217488"/>
          </a:xfrm>
          <a:prstGeom prst="rect">
            <a:avLst/>
          </a:prstGeom>
          <a:no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tr-TR" sz="800" b="1"/>
              <a:t>Faaliyetin başlayabilmesi için yapı kullanım izni</a:t>
            </a:r>
            <a:r>
              <a:rPr lang="es-ES_tradnl" sz="800" b="1"/>
              <a:t> &amp;</a:t>
            </a:r>
            <a:r>
              <a:rPr lang="tr-TR" sz="800" b="1"/>
              <a:t> diğer çevre-dışı konulara ilişkin izinler – GEREKLİ İSE</a:t>
            </a:r>
            <a:endParaRPr lang="en-US" sz="800" b="1"/>
          </a:p>
        </p:txBody>
      </p:sp>
      <p:sp>
        <p:nvSpPr>
          <p:cNvPr id="35" name="Text Box 38"/>
          <p:cNvSpPr txBox="1">
            <a:spLocks noChangeArrowheads="1"/>
          </p:cNvSpPr>
          <p:nvPr/>
        </p:nvSpPr>
        <p:spPr bwMode="auto">
          <a:xfrm>
            <a:off x="2824152" y="1681148"/>
            <a:ext cx="3417887" cy="217487"/>
          </a:xfrm>
          <a:prstGeom prst="rect">
            <a:avLst/>
          </a:prstGeom>
          <a:solidFill>
            <a:srgbClr val="FFCCCC"/>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t>Entegre Çevre İzni </a:t>
            </a:r>
            <a:r>
              <a:rPr lang="tr-TR" sz="800" b="1"/>
              <a:t>ile uygunluğun kontrolü</a:t>
            </a:r>
            <a:endParaRPr lang="en-US" sz="800"/>
          </a:p>
        </p:txBody>
      </p:sp>
      <p:sp>
        <p:nvSpPr>
          <p:cNvPr id="36" name="Line 44"/>
          <p:cNvSpPr>
            <a:spLocks noChangeShapeType="1"/>
          </p:cNvSpPr>
          <p:nvPr/>
        </p:nvSpPr>
        <p:spPr bwMode="auto">
          <a:xfrm>
            <a:off x="3925877" y="3552810"/>
            <a:ext cx="0" cy="149225"/>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37" name="Line 48"/>
          <p:cNvSpPr>
            <a:spLocks noChangeShapeType="1"/>
          </p:cNvSpPr>
          <p:nvPr/>
        </p:nvSpPr>
        <p:spPr bwMode="auto">
          <a:xfrm>
            <a:off x="5051414" y="1936735"/>
            <a:ext cx="481013" cy="82550"/>
          </a:xfrm>
          <a:prstGeom prst="line">
            <a:avLst/>
          </a:prstGeom>
          <a:noFill/>
          <a:ln w="17780">
            <a:solidFill>
              <a:srgbClr val="002060"/>
            </a:solidFill>
            <a:round/>
            <a:headEnd/>
            <a:tailEnd type="triangle" w="med" len="med"/>
          </a:ln>
        </p:spPr>
        <p:txBody>
          <a:bodyPr wrap="none" lIns="90000" tIns="46800" rIns="90000" bIns="46800" anchor="ctr"/>
          <a:lstStyle/>
          <a:p>
            <a:pPr algn="ctr"/>
            <a:endParaRPr lang="es-ES"/>
          </a:p>
        </p:txBody>
      </p:sp>
      <p:sp>
        <p:nvSpPr>
          <p:cNvPr id="38" name="Text Box 55"/>
          <p:cNvSpPr txBox="1">
            <a:spLocks noChangeArrowheads="1"/>
          </p:cNvSpPr>
          <p:nvPr/>
        </p:nvSpPr>
        <p:spPr bwMode="auto">
          <a:xfrm>
            <a:off x="4859327" y="2074848"/>
            <a:ext cx="1320800" cy="217487"/>
          </a:xfrm>
          <a:prstGeom prst="rect">
            <a:avLst/>
          </a:prstGeom>
          <a:solidFill>
            <a:srgbClr val="FFCCCC"/>
          </a:solidFill>
          <a:ln w="17780" algn="ctr">
            <a:solidFill>
              <a:srgbClr val="294800"/>
            </a:solidFill>
            <a:miter lim="800000"/>
            <a:headEnd/>
            <a:tailEnd/>
          </a:ln>
        </p:spPr>
        <p:txBody>
          <a:bodyPr lIns="90000" tIns="46800" rIns="90000" bIns="46800">
            <a:spAutoFit/>
          </a:bodyPr>
          <a:lstStyle/>
          <a:p>
            <a:pPr algn="ctr" eaLnBrk="0" hangingPunct="0">
              <a:spcBef>
                <a:spcPct val="50000"/>
              </a:spcBef>
            </a:pPr>
            <a:r>
              <a:rPr lang="tr-TR" sz="800" b="1"/>
              <a:t>Olumsuz (uygun değil)</a:t>
            </a:r>
            <a:endParaRPr lang="en-US" sz="800" b="1"/>
          </a:p>
        </p:txBody>
      </p:sp>
      <p:sp>
        <p:nvSpPr>
          <p:cNvPr id="39" name="Text Box 57"/>
          <p:cNvSpPr txBox="1">
            <a:spLocks noChangeArrowheads="1"/>
          </p:cNvSpPr>
          <p:nvPr/>
        </p:nvSpPr>
        <p:spPr bwMode="auto">
          <a:xfrm>
            <a:off x="6750039" y="2181210"/>
            <a:ext cx="1108075" cy="341313"/>
          </a:xfrm>
          <a:prstGeom prst="rect">
            <a:avLst/>
          </a:prstGeom>
          <a:noFill/>
          <a:ln w="17780">
            <a:solidFill>
              <a:schemeClr val="tx1"/>
            </a:solidFill>
            <a:miter lim="800000"/>
            <a:headEnd/>
            <a:tailEnd/>
          </a:ln>
        </p:spPr>
        <p:txBody>
          <a:bodyPr lIns="90000" tIns="46800" rIns="90000" bIns="46800">
            <a:spAutoFit/>
          </a:bodyPr>
          <a:lstStyle/>
          <a:p>
            <a:pPr algn="ctr" eaLnBrk="0" hangingPunct="0">
              <a:spcBef>
                <a:spcPct val="50000"/>
              </a:spcBef>
            </a:pPr>
            <a:r>
              <a:rPr lang="tr-TR" sz="800">
                <a:solidFill>
                  <a:srgbClr val="294800"/>
                </a:solidFill>
              </a:rPr>
              <a:t>Gerekli değişiklikler için </a:t>
            </a:r>
            <a:r>
              <a:rPr lang="en-US" sz="800">
                <a:solidFill>
                  <a:srgbClr val="294800"/>
                </a:solidFill>
              </a:rPr>
              <a:t>20 </a:t>
            </a:r>
            <a:r>
              <a:rPr lang="tr-TR" sz="800">
                <a:solidFill>
                  <a:srgbClr val="294800"/>
                </a:solidFill>
              </a:rPr>
              <a:t>iş günü</a:t>
            </a:r>
            <a:endParaRPr lang="en-US" sz="800">
              <a:solidFill>
                <a:srgbClr val="294800"/>
              </a:solidFill>
            </a:endParaRPr>
          </a:p>
        </p:txBody>
      </p:sp>
      <p:sp>
        <p:nvSpPr>
          <p:cNvPr id="40" name="Text Box 63"/>
          <p:cNvSpPr txBox="1">
            <a:spLocks noChangeArrowheads="1"/>
          </p:cNvSpPr>
          <p:nvPr/>
        </p:nvSpPr>
        <p:spPr bwMode="auto">
          <a:xfrm rot="16200000">
            <a:off x="2101046" y="1808941"/>
            <a:ext cx="850900" cy="217487"/>
          </a:xfrm>
          <a:prstGeom prst="rect">
            <a:avLst/>
          </a:prstGeom>
          <a:noFill/>
          <a:ln w="17780" algn="ctr">
            <a:noFill/>
            <a:miter lim="800000"/>
            <a:headEnd/>
            <a:tailEnd/>
          </a:ln>
        </p:spPr>
        <p:txBody>
          <a:bodyPr lIns="90000" tIns="46800" rIns="90000" bIns="46800">
            <a:spAutoFit/>
          </a:bodyPr>
          <a:lstStyle/>
          <a:p>
            <a:pPr algn="ctr"/>
            <a:r>
              <a:rPr lang="es-ES_tradnl" sz="800"/>
              <a:t>30 </a:t>
            </a:r>
            <a:r>
              <a:rPr lang="tr-TR" sz="800"/>
              <a:t>iş günü</a:t>
            </a:r>
            <a:endParaRPr lang="en-US" sz="800"/>
          </a:p>
        </p:txBody>
      </p:sp>
      <p:sp>
        <p:nvSpPr>
          <p:cNvPr id="41" name="Text Box 51"/>
          <p:cNvSpPr txBox="1">
            <a:spLocks noChangeArrowheads="1"/>
          </p:cNvSpPr>
          <p:nvPr/>
        </p:nvSpPr>
        <p:spPr bwMode="auto">
          <a:xfrm>
            <a:off x="4348152" y="2514585"/>
            <a:ext cx="965200" cy="217488"/>
          </a:xfrm>
          <a:prstGeom prst="rect">
            <a:avLst/>
          </a:prstGeom>
          <a:solidFill>
            <a:srgbClr val="FFCCCC"/>
          </a:solidFill>
          <a:ln w="17780" algn="ctr">
            <a:solidFill>
              <a:srgbClr val="294800"/>
            </a:solidFill>
            <a:miter lim="800000"/>
            <a:headEnd/>
            <a:tailEnd/>
          </a:ln>
        </p:spPr>
        <p:txBody>
          <a:bodyPr lIns="90000" tIns="46800" rIns="90000" bIns="46800">
            <a:spAutoFit/>
          </a:bodyPr>
          <a:lstStyle/>
          <a:p>
            <a:pPr algn="ctr" eaLnBrk="0" hangingPunct="0">
              <a:spcBef>
                <a:spcPct val="50000"/>
              </a:spcBef>
            </a:pPr>
            <a:r>
              <a:rPr lang="tr-TR" sz="800" b="1"/>
              <a:t>Olumlu</a:t>
            </a:r>
            <a:endParaRPr lang="en-US" sz="800" b="1"/>
          </a:p>
        </p:txBody>
      </p:sp>
      <p:sp>
        <p:nvSpPr>
          <p:cNvPr id="42" name="Line 53"/>
          <p:cNvSpPr>
            <a:spLocks noChangeShapeType="1"/>
          </p:cNvSpPr>
          <p:nvPr/>
        </p:nvSpPr>
        <p:spPr bwMode="auto">
          <a:xfrm flipH="1">
            <a:off x="4989502" y="2301860"/>
            <a:ext cx="587375" cy="152400"/>
          </a:xfrm>
          <a:prstGeom prst="line">
            <a:avLst/>
          </a:prstGeom>
          <a:noFill/>
          <a:ln w="17780">
            <a:solidFill>
              <a:srgbClr val="002060"/>
            </a:solidFill>
            <a:round/>
            <a:headEnd/>
            <a:tailEnd type="triangle" w="med" len="med"/>
          </a:ln>
        </p:spPr>
        <p:txBody>
          <a:bodyPr wrap="none" lIns="90000" tIns="46800" rIns="90000" bIns="46800" anchor="ctr"/>
          <a:lstStyle/>
          <a:p>
            <a:pPr algn="ctr"/>
            <a:endParaRPr lang="es-ES"/>
          </a:p>
        </p:txBody>
      </p:sp>
      <p:sp>
        <p:nvSpPr>
          <p:cNvPr id="43" name="Line 48"/>
          <p:cNvSpPr>
            <a:spLocks noChangeShapeType="1"/>
          </p:cNvSpPr>
          <p:nvPr/>
        </p:nvSpPr>
        <p:spPr bwMode="auto">
          <a:xfrm>
            <a:off x="5678477" y="2311385"/>
            <a:ext cx="481012" cy="152400"/>
          </a:xfrm>
          <a:prstGeom prst="line">
            <a:avLst/>
          </a:prstGeom>
          <a:noFill/>
          <a:ln w="17780">
            <a:solidFill>
              <a:srgbClr val="002060"/>
            </a:solidFill>
            <a:round/>
            <a:headEnd/>
            <a:tailEnd type="triangle" w="med" len="med"/>
          </a:ln>
        </p:spPr>
        <p:txBody>
          <a:bodyPr wrap="none" lIns="90000" tIns="46800" rIns="90000" bIns="46800" anchor="ctr"/>
          <a:lstStyle/>
          <a:p>
            <a:pPr algn="ctr"/>
            <a:endParaRPr lang="es-ES"/>
          </a:p>
        </p:txBody>
      </p:sp>
      <p:sp>
        <p:nvSpPr>
          <p:cNvPr id="44" name="Text Box 55"/>
          <p:cNvSpPr txBox="1">
            <a:spLocks noChangeArrowheads="1"/>
          </p:cNvSpPr>
          <p:nvPr/>
        </p:nvSpPr>
        <p:spPr bwMode="auto">
          <a:xfrm>
            <a:off x="5519727" y="2514585"/>
            <a:ext cx="1092200" cy="217488"/>
          </a:xfrm>
          <a:prstGeom prst="rect">
            <a:avLst/>
          </a:prstGeom>
          <a:solidFill>
            <a:srgbClr val="FFCCCC"/>
          </a:solidFill>
          <a:ln w="17780" algn="ctr">
            <a:solidFill>
              <a:srgbClr val="294800"/>
            </a:solidFill>
            <a:miter lim="800000"/>
            <a:headEnd/>
            <a:tailEnd/>
          </a:ln>
        </p:spPr>
        <p:txBody>
          <a:bodyPr lIns="90000" tIns="46800" rIns="90000" bIns="46800">
            <a:spAutoFit/>
          </a:bodyPr>
          <a:lstStyle/>
          <a:p>
            <a:pPr algn="ctr" eaLnBrk="0" hangingPunct="0">
              <a:spcBef>
                <a:spcPct val="50000"/>
              </a:spcBef>
            </a:pPr>
            <a:r>
              <a:rPr lang="tr-TR" sz="800" b="1"/>
              <a:t>Olumsuz</a:t>
            </a:r>
            <a:endParaRPr lang="en-US" sz="800" b="1"/>
          </a:p>
        </p:txBody>
      </p:sp>
      <p:sp>
        <p:nvSpPr>
          <p:cNvPr id="45" name="Line 193"/>
          <p:cNvSpPr>
            <a:spLocks noChangeShapeType="1"/>
          </p:cNvSpPr>
          <p:nvPr/>
        </p:nvSpPr>
        <p:spPr bwMode="auto">
          <a:xfrm flipV="1">
            <a:off x="6142027" y="2328848"/>
            <a:ext cx="600075" cy="0"/>
          </a:xfrm>
          <a:prstGeom prst="line">
            <a:avLst/>
          </a:prstGeom>
          <a:noFill/>
          <a:ln w="17780">
            <a:solidFill>
              <a:srgbClr val="002060"/>
            </a:solidFill>
            <a:prstDash val="dash"/>
            <a:round/>
            <a:headEnd/>
            <a:tailEnd type="triangle" w="med" len="med"/>
          </a:ln>
        </p:spPr>
        <p:txBody>
          <a:bodyPr wrap="none" lIns="90000" tIns="46800" rIns="90000" bIns="46800" anchor="ctr"/>
          <a:lstStyle/>
          <a:p>
            <a:pPr algn="ctr"/>
            <a:endParaRPr lang="es-ES"/>
          </a:p>
        </p:txBody>
      </p:sp>
      <p:sp>
        <p:nvSpPr>
          <p:cNvPr id="46" name="Text Box 7"/>
          <p:cNvSpPr txBox="1">
            <a:spLocks noChangeArrowheads="1"/>
          </p:cNvSpPr>
          <p:nvPr/>
        </p:nvSpPr>
        <p:spPr bwMode="auto">
          <a:xfrm>
            <a:off x="2771764" y="2890823"/>
            <a:ext cx="2298700" cy="217487"/>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Uygunluk </a:t>
            </a:r>
            <a:r>
              <a:rPr lang="tr-TR" sz="800" b="1">
                <a:solidFill>
                  <a:schemeClr val="bg1"/>
                </a:solidFill>
              </a:rPr>
              <a:t>Yazısı</a:t>
            </a:r>
            <a:endParaRPr lang="en-US" sz="800" b="1">
              <a:solidFill>
                <a:schemeClr val="bg1"/>
              </a:solidFill>
            </a:endParaRPr>
          </a:p>
        </p:txBody>
      </p:sp>
      <p:sp>
        <p:nvSpPr>
          <p:cNvPr id="47" name="Text Box 16"/>
          <p:cNvSpPr txBox="1">
            <a:spLocks noChangeArrowheads="1"/>
          </p:cNvSpPr>
          <p:nvPr/>
        </p:nvSpPr>
        <p:spPr bwMode="auto">
          <a:xfrm>
            <a:off x="2908289" y="3317860"/>
            <a:ext cx="1947863" cy="217488"/>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tr-TR" sz="800" b="1">
                <a:solidFill>
                  <a:schemeClr val="bg1"/>
                </a:solidFill>
              </a:rPr>
              <a:t>İşletmeciye bildirim</a:t>
            </a:r>
            <a:endParaRPr lang="en-US" sz="800" b="1">
              <a:solidFill>
                <a:schemeClr val="bg1"/>
              </a:solidFill>
            </a:endParaRPr>
          </a:p>
        </p:txBody>
      </p:sp>
      <p:sp>
        <p:nvSpPr>
          <p:cNvPr id="48" name="Line 17"/>
          <p:cNvSpPr>
            <a:spLocks noChangeShapeType="1"/>
          </p:cNvSpPr>
          <p:nvPr/>
        </p:nvSpPr>
        <p:spPr bwMode="auto">
          <a:xfrm>
            <a:off x="3927464" y="3138473"/>
            <a:ext cx="0" cy="176212"/>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49" name="Line 53"/>
          <p:cNvSpPr>
            <a:spLocks noChangeShapeType="1"/>
          </p:cNvSpPr>
          <p:nvPr/>
        </p:nvSpPr>
        <p:spPr bwMode="auto">
          <a:xfrm flipH="1">
            <a:off x="4213214" y="2746360"/>
            <a:ext cx="633413" cy="107950"/>
          </a:xfrm>
          <a:prstGeom prst="line">
            <a:avLst/>
          </a:prstGeom>
          <a:noFill/>
          <a:ln w="17780">
            <a:solidFill>
              <a:srgbClr val="002060"/>
            </a:solidFill>
            <a:round/>
            <a:headEnd/>
            <a:tailEnd type="triangle" w="med" len="med"/>
          </a:ln>
        </p:spPr>
        <p:txBody>
          <a:bodyPr wrap="none" lIns="90000" tIns="46800" rIns="90000" bIns="46800" anchor="ctr"/>
          <a:lstStyle/>
          <a:p>
            <a:pPr algn="ctr"/>
            <a:endParaRPr lang="es-ES"/>
          </a:p>
        </p:txBody>
      </p:sp>
      <p:sp>
        <p:nvSpPr>
          <p:cNvPr id="50" name="103 CuadroTexto"/>
          <p:cNvSpPr txBox="1">
            <a:spLocks noChangeArrowheads="1"/>
          </p:cNvSpPr>
          <p:nvPr/>
        </p:nvSpPr>
        <p:spPr bwMode="auto">
          <a:xfrm>
            <a:off x="3000364" y="1028685"/>
            <a:ext cx="2428875" cy="215900"/>
          </a:xfrm>
          <a:prstGeom prst="rect">
            <a:avLst/>
          </a:prstGeom>
          <a:solidFill>
            <a:srgbClr val="0070C0"/>
          </a:solidFill>
          <a:ln w="9525">
            <a:solidFill>
              <a:schemeClr val="tx1"/>
            </a:solidFill>
            <a:miter lim="800000"/>
            <a:headEnd/>
            <a:tailEnd/>
          </a:ln>
        </p:spPr>
        <p:txBody>
          <a:bodyPr>
            <a:spAutoFit/>
          </a:bodyPr>
          <a:lstStyle/>
          <a:p>
            <a:pPr algn="ctr"/>
            <a:r>
              <a:rPr lang="tr-TR" sz="800" b="1">
                <a:solidFill>
                  <a:schemeClr val="bg1"/>
                </a:solidFill>
              </a:rPr>
              <a:t>İşletmenin inşaası / k</a:t>
            </a:r>
            <a:r>
              <a:rPr lang="es-ES_tradnl" sz="800" b="1">
                <a:solidFill>
                  <a:schemeClr val="bg1"/>
                </a:solidFill>
              </a:rPr>
              <a:t>urulumu</a:t>
            </a:r>
            <a:r>
              <a:rPr lang="tr-TR" sz="800" b="1">
                <a:solidFill>
                  <a:schemeClr val="bg1"/>
                </a:solidFill>
              </a:rPr>
              <a:t> / yenilenmesi</a:t>
            </a:r>
            <a:endParaRPr lang="es-ES" sz="800" b="1">
              <a:solidFill>
                <a:schemeClr val="bg1"/>
              </a:solidFill>
            </a:endParaRPr>
          </a:p>
        </p:txBody>
      </p:sp>
      <p:sp>
        <p:nvSpPr>
          <p:cNvPr id="51" name="105 CuadroTexto"/>
          <p:cNvSpPr txBox="1">
            <a:spLocks noChangeArrowheads="1"/>
          </p:cNvSpPr>
          <p:nvPr/>
        </p:nvSpPr>
        <p:spPr bwMode="auto">
          <a:xfrm>
            <a:off x="3000364" y="1357298"/>
            <a:ext cx="2714625" cy="215900"/>
          </a:xfrm>
          <a:prstGeom prst="rect">
            <a:avLst/>
          </a:prstGeom>
          <a:solidFill>
            <a:srgbClr val="0070C0"/>
          </a:solidFill>
          <a:ln w="9525">
            <a:solidFill>
              <a:schemeClr val="tx1"/>
            </a:solidFill>
            <a:miter lim="800000"/>
            <a:headEnd/>
            <a:tailEnd/>
          </a:ln>
        </p:spPr>
        <p:txBody>
          <a:bodyPr>
            <a:spAutoFit/>
          </a:bodyPr>
          <a:lstStyle/>
          <a:p>
            <a:pPr algn="ctr"/>
            <a:r>
              <a:rPr lang="es-ES_tradnl" sz="800" b="1">
                <a:solidFill>
                  <a:schemeClr val="bg1"/>
                </a:solidFill>
              </a:rPr>
              <a:t>Uygunluk incelemesi için </a:t>
            </a:r>
            <a:r>
              <a:rPr lang="tr-TR" sz="800" b="1">
                <a:solidFill>
                  <a:schemeClr val="bg1"/>
                </a:solidFill>
              </a:rPr>
              <a:t>yetkili otoriteye bildiri</a:t>
            </a:r>
            <a:r>
              <a:rPr lang="es-ES_tradnl" sz="800" b="1">
                <a:solidFill>
                  <a:schemeClr val="bg1"/>
                </a:solidFill>
              </a:rPr>
              <a:t>m</a:t>
            </a:r>
            <a:endParaRPr lang="es-ES" sz="800" b="1">
              <a:solidFill>
                <a:schemeClr val="bg1"/>
              </a:solidFill>
            </a:endParaRPr>
          </a:p>
        </p:txBody>
      </p:sp>
      <p:sp>
        <p:nvSpPr>
          <p:cNvPr id="52" name="Text Box 42"/>
          <p:cNvSpPr txBox="1">
            <a:spLocks noChangeArrowheads="1"/>
          </p:cNvSpPr>
          <p:nvPr/>
        </p:nvSpPr>
        <p:spPr bwMode="auto">
          <a:xfrm>
            <a:off x="2857489" y="4011598"/>
            <a:ext cx="2071688" cy="217487"/>
          </a:xfrm>
          <a:prstGeom prst="rect">
            <a:avLst/>
          </a:prstGeom>
          <a:solidFill>
            <a:srgbClr val="DDDDDD"/>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tr-TR" sz="800" b="1">
                <a:solidFill>
                  <a:srgbClr val="294800"/>
                </a:solidFill>
              </a:rPr>
              <a:t>FAALİYET BAŞLAR</a:t>
            </a:r>
            <a:endParaRPr lang="en-US" sz="800" b="1">
              <a:solidFill>
                <a:srgbClr val="294800"/>
              </a:solidFill>
            </a:endParaRPr>
          </a:p>
        </p:txBody>
      </p:sp>
      <p:sp>
        <p:nvSpPr>
          <p:cNvPr id="53" name="Text Box 113"/>
          <p:cNvSpPr txBox="1">
            <a:spLocks noChangeArrowheads="1"/>
          </p:cNvSpPr>
          <p:nvPr/>
        </p:nvSpPr>
        <p:spPr bwMode="auto">
          <a:xfrm>
            <a:off x="2714614" y="2528873"/>
            <a:ext cx="947738" cy="217487"/>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en-US" sz="800">
                <a:solidFill>
                  <a:srgbClr val="294800"/>
                </a:solidFill>
              </a:rPr>
              <a:t>5 </a:t>
            </a:r>
            <a:r>
              <a:rPr lang="tr-TR" sz="800">
                <a:solidFill>
                  <a:srgbClr val="294800"/>
                </a:solidFill>
              </a:rPr>
              <a:t>iş günü</a:t>
            </a:r>
            <a:endParaRPr lang="en-US" sz="800">
              <a:solidFill>
                <a:srgbClr val="294800"/>
              </a:solidFill>
            </a:endParaRPr>
          </a:p>
        </p:txBody>
      </p:sp>
      <p:sp>
        <p:nvSpPr>
          <p:cNvPr id="54" name="Text Box 113"/>
          <p:cNvSpPr txBox="1">
            <a:spLocks noChangeArrowheads="1"/>
          </p:cNvSpPr>
          <p:nvPr/>
        </p:nvSpPr>
        <p:spPr bwMode="auto">
          <a:xfrm>
            <a:off x="4608502" y="2708260"/>
            <a:ext cx="947737" cy="217488"/>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en-US" sz="800">
                <a:solidFill>
                  <a:srgbClr val="294800"/>
                </a:solidFill>
              </a:rPr>
              <a:t>5 </a:t>
            </a:r>
            <a:r>
              <a:rPr lang="tr-TR" sz="800">
                <a:solidFill>
                  <a:srgbClr val="294800"/>
                </a:solidFill>
              </a:rPr>
              <a:t>iş günü</a:t>
            </a:r>
            <a:endParaRPr lang="en-US" sz="800">
              <a:solidFill>
                <a:srgbClr val="294800"/>
              </a:solidFill>
            </a:endParaRPr>
          </a:p>
        </p:txBody>
      </p:sp>
      <p:sp>
        <p:nvSpPr>
          <p:cNvPr id="55" name="Text Box 51"/>
          <p:cNvSpPr txBox="1">
            <a:spLocks noChangeArrowheads="1"/>
          </p:cNvSpPr>
          <p:nvPr/>
        </p:nvSpPr>
        <p:spPr bwMode="auto">
          <a:xfrm>
            <a:off x="2724139" y="2089135"/>
            <a:ext cx="1203325" cy="217488"/>
          </a:xfrm>
          <a:prstGeom prst="rect">
            <a:avLst/>
          </a:prstGeom>
          <a:solidFill>
            <a:srgbClr val="FFCCCC"/>
          </a:solidFill>
          <a:ln w="17780" algn="ctr">
            <a:solidFill>
              <a:srgbClr val="294800"/>
            </a:solidFill>
            <a:miter lim="800000"/>
            <a:headEnd/>
            <a:tailEnd/>
          </a:ln>
        </p:spPr>
        <p:txBody>
          <a:bodyPr lIns="90000" tIns="46800" rIns="90000" bIns="46800">
            <a:spAutoFit/>
          </a:bodyPr>
          <a:lstStyle/>
          <a:p>
            <a:pPr algn="ctr" eaLnBrk="0" hangingPunct="0">
              <a:spcBef>
                <a:spcPct val="50000"/>
              </a:spcBef>
            </a:pPr>
            <a:r>
              <a:rPr lang="tr-TR" sz="800" b="1"/>
              <a:t>Olumlu (uygun)</a:t>
            </a:r>
            <a:endParaRPr lang="en-US" sz="800" b="1"/>
          </a:p>
        </p:txBody>
      </p:sp>
      <p:sp>
        <p:nvSpPr>
          <p:cNvPr id="56" name="Line 53"/>
          <p:cNvSpPr>
            <a:spLocks noChangeShapeType="1"/>
          </p:cNvSpPr>
          <p:nvPr/>
        </p:nvSpPr>
        <p:spPr bwMode="auto">
          <a:xfrm flipH="1">
            <a:off x="3286114" y="1936735"/>
            <a:ext cx="552450" cy="92075"/>
          </a:xfrm>
          <a:prstGeom prst="line">
            <a:avLst/>
          </a:prstGeom>
          <a:noFill/>
          <a:ln w="17780">
            <a:solidFill>
              <a:srgbClr val="002060"/>
            </a:solidFill>
            <a:round/>
            <a:headEnd/>
            <a:tailEnd type="triangle" w="med" len="med"/>
          </a:ln>
        </p:spPr>
        <p:txBody>
          <a:bodyPr wrap="none" lIns="90000" tIns="46800" rIns="90000" bIns="46800" anchor="ctr"/>
          <a:lstStyle/>
          <a:p>
            <a:pPr algn="ctr"/>
            <a:endParaRPr lang="es-ES"/>
          </a:p>
        </p:txBody>
      </p:sp>
      <p:sp>
        <p:nvSpPr>
          <p:cNvPr id="57" name="Line 17"/>
          <p:cNvSpPr>
            <a:spLocks noChangeShapeType="1"/>
          </p:cNvSpPr>
          <p:nvPr/>
        </p:nvSpPr>
        <p:spPr bwMode="auto">
          <a:xfrm>
            <a:off x="3286114" y="2325673"/>
            <a:ext cx="498475" cy="500062"/>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58" name="110 Abrir llave"/>
          <p:cNvSpPr>
            <a:spLocks/>
          </p:cNvSpPr>
          <p:nvPr/>
        </p:nvSpPr>
        <p:spPr bwMode="auto">
          <a:xfrm>
            <a:off x="2632064" y="1630348"/>
            <a:ext cx="82550" cy="541337"/>
          </a:xfrm>
          <a:prstGeom prst="leftBrace">
            <a:avLst>
              <a:gd name="adj1" fmla="val 8410"/>
              <a:gd name="adj2" fmla="val 50000"/>
            </a:avLst>
          </a:prstGeom>
          <a:solidFill>
            <a:schemeClr val="bg1"/>
          </a:solidFill>
          <a:ln w="17780" algn="ctr">
            <a:solidFill>
              <a:schemeClr val="tx1"/>
            </a:solidFill>
            <a:round/>
            <a:headEnd/>
            <a:tailEnd/>
          </a:ln>
        </p:spPr>
        <p:txBody>
          <a:bodyPr wrap="none" lIns="90000" tIns="46800" rIns="90000" bIns="46800" anchor="ctr"/>
          <a:lstStyle/>
          <a:p>
            <a:pPr algn="ctr"/>
            <a:endParaRPr lang="es-ES"/>
          </a:p>
        </p:txBody>
      </p:sp>
      <p:sp>
        <p:nvSpPr>
          <p:cNvPr id="59" name="Text Box 113"/>
          <p:cNvSpPr txBox="1">
            <a:spLocks noChangeArrowheads="1"/>
          </p:cNvSpPr>
          <p:nvPr/>
        </p:nvSpPr>
        <p:spPr bwMode="auto">
          <a:xfrm>
            <a:off x="6715114" y="2528873"/>
            <a:ext cx="1285875" cy="525462"/>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700">
                <a:solidFill>
                  <a:srgbClr val="294800"/>
                </a:solidFill>
              </a:rPr>
              <a:t>Daha fazla zaman gerektiren özel durumlar yönetmeliğin 2</a:t>
            </a:r>
            <a:r>
              <a:rPr lang="es-ES_tradnl" sz="700">
                <a:solidFill>
                  <a:srgbClr val="294800"/>
                </a:solidFill>
              </a:rPr>
              <a:t>3</a:t>
            </a:r>
            <a:r>
              <a:rPr lang="tr-TR" sz="700">
                <a:solidFill>
                  <a:srgbClr val="294800"/>
                </a:solidFill>
              </a:rPr>
              <a:t>.</a:t>
            </a:r>
            <a:r>
              <a:rPr lang="es-ES_tradnl" sz="700">
                <a:solidFill>
                  <a:srgbClr val="294800"/>
                </a:solidFill>
              </a:rPr>
              <a:t> ve 24.</a:t>
            </a:r>
            <a:r>
              <a:rPr lang="tr-TR" sz="700">
                <a:solidFill>
                  <a:srgbClr val="294800"/>
                </a:solidFill>
              </a:rPr>
              <a:t> maddesinde tanımlanmıştır</a:t>
            </a:r>
            <a:endParaRPr lang="en-US" sz="700">
              <a:solidFill>
                <a:srgbClr val="294800"/>
              </a:solidFill>
            </a:endParaRPr>
          </a:p>
        </p:txBody>
      </p:sp>
      <p:sp>
        <p:nvSpPr>
          <p:cNvPr id="60" name="Line 29"/>
          <p:cNvSpPr>
            <a:spLocks noChangeShapeType="1"/>
          </p:cNvSpPr>
          <p:nvPr/>
        </p:nvSpPr>
        <p:spPr bwMode="auto">
          <a:xfrm>
            <a:off x="4152889" y="1268398"/>
            <a:ext cx="0" cy="96837"/>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61" name="Line 29"/>
          <p:cNvSpPr>
            <a:spLocks noChangeShapeType="1"/>
          </p:cNvSpPr>
          <p:nvPr/>
        </p:nvSpPr>
        <p:spPr bwMode="auto">
          <a:xfrm>
            <a:off x="4305289" y="1581135"/>
            <a:ext cx="0" cy="96838"/>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cxnSp>
        <p:nvCxnSpPr>
          <p:cNvPr id="62" name="106 Conector recto"/>
          <p:cNvCxnSpPr>
            <a:cxnSpLocks noChangeShapeType="1"/>
          </p:cNvCxnSpPr>
          <p:nvPr/>
        </p:nvCxnSpPr>
        <p:spPr bwMode="auto">
          <a:xfrm>
            <a:off x="2714614" y="1630348"/>
            <a:ext cx="500063" cy="1587"/>
          </a:xfrm>
          <a:prstGeom prst="line">
            <a:avLst/>
          </a:prstGeom>
          <a:noFill/>
          <a:ln w="17780" algn="ctr">
            <a:solidFill>
              <a:schemeClr val="tx1"/>
            </a:solidFill>
            <a:prstDash val="dash"/>
            <a:round/>
            <a:headEnd/>
            <a:tailEnd/>
          </a:ln>
        </p:spPr>
      </p:cxnSp>
      <p:sp>
        <p:nvSpPr>
          <p:cNvPr id="63" name="110 Abrir llave"/>
          <p:cNvSpPr>
            <a:spLocks/>
          </p:cNvSpPr>
          <p:nvPr/>
        </p:nvSpPr>
        <p:spPr bwMode="auto">
          <a:xfrm>
            <a:off x="1762114" y="1385873"/>
            <a:ext cx="71438" cy="2143125"/>
          </a:xfrm>
          <a:prstGeom prst="leftBrace">
            <a:avLst>
              <a:gd name="adj1" fmla="val 8333"/>
              <a:gd name="adj2" fmla="val 50000"/>
            </a:avLst>
          </a:prstGeom>
          <a:solidFill>
            <a:schemeClr val="bg1"/>
          </a:solidFill>
          <a:ln w="17780" algn="ctr">
            <a:solidFill>
              <a:schemeClr val="tx1"/>
            </a:solidFill>
            <a:round/>
            <a:headEnd/>
            <a:tailEnd/>
          </a:ln>
        </p:spPr>
        <p:txBody>
          <a:bodyPr wrap="none" lIns="90000" tIns="46800" rIns="90000" bIns="46800" anchor="ctr"/>
          <a:lstStyle/>
          <a:p>
            <a:pPr algn="ctr"/>
            <a:endParaRPr lang="es-ES"/>
          </a:p>
        </p:txBody>
      </p:sp>
      <p:sp>
        <p:nvSpPr>
          <p:cNvPr id="64" name="Text Box 51"/>
          <p:cNvSpPr txBox="1">
            <a:spLocks noChangeArrowheads="1"/>
          </p:cNvSpPr>
          <p:nvPr/>
        </p:nvSpPr>
        <p:spPr bwMode="auto">
          <a:xfrm rot="16200000">
            <a:off x="996145" y="2389967"/>
            <a:ext cx="1203325" cy="217488"/>
          </a:xfrm>
          <a:prstGeom prst="rect">
            <a:avLst/>
          </a:prstGeom>
          <a:noFill/>
          <a:ln w="17780" algn="ctr">
            <a:noFill/>
            <a:miter lim="800000"/>
            <a:headEnd/>
            <a:tailEnd/>
          </a:ln>
        </p:spPr>
        <p:txBody>
          <a:bodyPr lIns="90000" tIns="46800" rIns="90000" bIns="46800">
            <a:spAutoFit/>
          </a:bodyPr>
          <a:lstStyle/>
          <a:p>
            <a:pPr algn="ctr" eaLnBrk="0" hangingPunct="0">
              <a:spcBef>
                <a:spcPct val="50000"/>
              </a:spcBef>
            </a:pPr>
            <a:r>
              <a:rPr lang="en-US" sz="800" b="1"/>
              <a:t>Maddeler 23 &amp; 24</a:t>
            </a:r>
          </a:p>
        </p:txBody>
      </p:sp>
      <p:sp>
        <p:nvSpPr>
          <p:cNvPr id="65" name="110 Abrir llave"/>
          <p:cNvSpPr>
            <a:spLocks/>
          </p:cNvSpPr>
          <p:nvPr/>
        </p:nvSpPr>
        <p:spPr bwMode="auto">
          <a:xfrm>
            <a:off x="1774814" y="3730610"/>
            <a:ext cx="71438" cy="501650"/>
          </a:xfrm>
          <a:prstGeom prst="leftBrace">
            <a:avLst>
              <a:gd name="adj1" fmla="val 8323"/>
              <a:gd name="adj2" fmla="val 50000"/>
            </a:avLst>
          </a:prstGeom>
          <a:solidFill>
            <a:schemeClr val="bg1"/>
          </a:solidFill>
          <a:ln w="17780" algn="ctr">
            <a:solidFill>
              <a:schemeClr val="tx1"/>
            </a:solidFill>
            <a:round/>
            <a:headEnd/>
            <a:tailEnd/>
          </a:ln>
        </p:spPr>
        <p:txBody>
          <a:bodyPr wrap="none" lIns="90000" tIns="46800" rIns="90000" bIns="46800" anchor="ctr"/>
          <a:lstStyle/>
          <a:p>
            <a:pPr algn="ctr"/>
            <a:endParaRPr lang="es-ES"/>
          </a:p>
        </p:txBody>
      </p:sp>
      <p:sp>
        <p:nvSpPr>
          <p:cNvPr id="66" name="Text Box 51"/>
          <p:cNvSpPr txBox="1">
            <a:spLocks noChangeArrowheads="1"/>
          </p:cNvSpPr>
          <p:nvPr/>
        </p:nvSpPr>
        <p:spPr bwMode="auto">
          <a:xfrm rot="16200000">
            <a:off x="1275546" y="3847291"/>
            <a:ext cx="738188" cy="219075"/>
          </a:xfrm>
          <a:prstGeom prst="rect">
            <a:avLst/>
          </a:prstGeom>
          <a:noFill/>
          <a:ln w="17780" algn="ctr">
            <a:noFill/>
            <a:miter lim="800000"/>
            <a:headEnd/>
            <a:tailEnd/>
          </a:ln>
        </p:spPr>
        <p:txBody>
          <a:bodyPr lIns="90000" tIns="46800" rIns="90000" bIns="46800">
            <a:spAutoFit/>
          </a:bodyPr>
          <a:lstStyle/>
          <a:p>
            <a:pPr algn="ctr" eaLnBrk="0" hangingPunct="0">
              <a:spcBef>
                <a:spcPct val="50000"/>
              </a:spcBef>
            </a:pPr>
            <a:r>
              <a:rPr lang="en-US" sz="800" b="1"/>
              <a:t>Madde  25</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395538" y="214313"/>
            <a:ext cx="450056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3 Grupo"/>
          <p:cNvGrpSpPr>
            <a:grpSpLocks/>
          </p:cNvGrpSpPr>
          <p:nvPr/>
        </p:nvGrpSpPr>
        <p:grpSpPr bwMode="auto">
          <a:xfrm>
            <a:off x="7437438" y="357188"/>
            <a:ext cx="1420812" cy="500062"/>
            <a:chOff x="6286512" y="285728"/>
            <a:chExt cx="2493060" cy="790573"/>
          </a:xfrm>
        </p:grpSpPr>
        <p:pic>
          <p:nvPicPr>
            <p:cNvPr id="41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 name="4 Marcador de pie de página"/>
          <p:cNvSpPr>
            <a:spLocks noGrp="1"/>
          </p:cNvSpPr>
          <p:nvPr>
            <p:ph type="ftr" sz="quarter" idx="11"/>
          </p:nvPr>
        </p:nvSpPr>
        <p:spPr>
          <a:xfrm>
            <a:off x="6500813" y="6286500"/>
            <a:ext cx="2584450" cy="596900"/>
          </a:xfrm>
        </p:spPr>
        <p:txBody>
          <a:bodyPr/>
          <a:lstStyle/>
          <a:p>
            <a:pPr algn="r">
              <a:lnSpc>
                <a:spcPts val="1900"/>
              </a:lnSpc>
              <a:defRPr/>
            </a:pPr>
            <a:r>
              <a:rPr lang="nl-NL" dirty="0" smtClean="0">
                <a:solidFill>
                  <a:srgbClr val="A7D872"/>
                </a:solidFill>
              </a:rPr>
              <a:t>Twinning project - TR/2008/IB/EN/03 </a:t>
            </a:r>
          </a:p>
        </p:txBody>
      </p:sp>
      <p:sp>
        <p:nvSpPr>
          <p:cNvPr id="4102" name="Rectangle 7"/>
          <p:cNvSpPr>
            <a:spLocks noChangeArrowheads="1"/>
          </p:cNvSpPr>
          <p:nvPr/>
        </p:nvSpPr>
        <p:spPr bwMode="auto">
          <a:xfrm>
            <a:off x="2179638" y="47942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
        <p:nvSpPr>
          <p:cNvPr id="20" name="Text Box 6"/>
          <p:cNvSpPr txBox="1">
            <a:spLocks noChangeArrowheads="1"/>
          </p:cNvSpPr>
          <p:nvPr/>
        </p:nvSpPr>
        <p:spPr bwMode="auto">
          <a:xfrm>
            <a:off x="395537" y="1340768"/>
            <a:ext cx="8352928" cy="5201424"/>
          </a:xfrm>
          <a:prstGeom prst="rect">
            <a:avLst/>
          </a:prstGeom>
          <a:noFill/>
          <a:ln w="9525">
            <a:noFill/>
            <a:miter lim="800000"/>
            <a:headEnd/>
            <a:tailEnd/>
          </a:ln>
        </p:spPr>
        <p:txBody>
          <a:bodyPr wrap="square">
            <a:spAutoFit/>
          </a:bodyPr>
          <a:lstStyle/>
          <a:p>
            <a:r>
              <a:rPr lang="tr-TR" sz="2400" b="1" dirty="0" smtClean="0"/>
              <a:t>-Entegre çevre izni sürecinde yer alan  Yetkili merci,idareler arasında koordinasyon ve işbirliği esasları</a:t>
            </a:r>
          </a:p>
          <a:p>
            <a:r>
              <a:rPr lang="tr-TR" sz="2400" b="1" dirty="0" smtClean="0"/>
              <a:t>-Entegre çevre iznine tabi işletmeler ve faaliyetlerin kurulması, işletilmesinde ve kapatılmasında uyulması gereken esaslar ve işletmecilerin yükümlülükleri</a:t>
            </a:r>
          </a:p>
          <a:p>
            <a:r>
              <a:rPr lang="tr-TR" sz="2400" b="1" dirty="0" smtClean="0"/>
              <a:t>-Çevre kalite standartları</a:t>
            </a:r>
            <a:r>
              <a:rPr lang="es-ES_tradnl" sz="2400" b="1" dirty="0" smtClean="0"/>
              <a:t> (Al</a:t>
            </a:r>
            <a:r>
              <a:rPr lang="tr-TR" sz="2400" b="1" dirty="0" smtClean="0"/>
              <a:t>ı</a:t>
            </a:r>
            <a:r>
              <a:rPr lang="es-ES_tradnl" sz="2400" b="1" dirty="0" smtClean="0"/>
              <a:t>c</a:t>
            </a:r>
            <a:r>
              <a:rPr lang="tr-TR" sz="2400" b="1" dirty="0" smtClean="0"/>
              <a:t>ı</a:t>
            </a:r>
            <a:r>
              <a:rPr lang="es-ES_tradnl" sz="2400" b="1" dirty="0" smtClean="0"/>
              <a:t> </a:t>
            </a:r>
            <a:r>
              <a:rPr lang="es-ES_tradnl" sz="2400" b="1" dirty="0" err="1" smtClean="0"/>
              <a:t>ortam</a:t>
            </a:r>
            <a:r>
              <a:rPr lang="es-ES_tradnl" sz="2400" b="1" dirty="0" smtClean="0"/>
              <a:t> </a:t>
            </a:r>
            <a:r>
              <a:rPr lang="es-ES_tradnl" sz="2400" b="1" dirty="0" err="1" smtClean="0"/>
              <a:t>kriterleri</a:t>
            </a:r>
            <a:r>
              <a:rPr lang="es-ES_tradnl" sz="2400" b="1" dirty="0" smtClean="0"/>
              <a:t>)</a:t>
            </a:r>
            <a:endParaRPr lang="tr-TR" sz="2400" b="1" dirty="0" smtClean="0"/>
          </a:p>
          <a:p>
            <a:r>
              <a:rPr lang="tr-TR" sz="2400" b="1" dirty="0" smtClean="0"/>
              <a:t>-Bilgiye erişim ve izin prosedürüne halkın katılım esasları</a:t>
            </a:r>
          </a:p>
          <a:p>
            <a:r>
              <a:rPr lang="tr-TR" sz="2400" b="1" dirty="0" smtClean="0"/>
              <a:t>-Yeni kurulacak işletme/faaliyetler için ÇED ve entegre çevre izni sürecinin eş zamanlı yürütülmesi için esasları </a:t>
            </a:r>
          </a:p>
          <a:p>
            <a:endParaRPr lang="tr-TR" sz="2400" b="1" dirty="0"/>
          </a:p>
          <a:p>
            <a:r>
              <a:rPr lang="tr-TR" sz="2400" b="1" dirty="0" smtClean="0"/>
              <a:t>içerecek şekilde kurgulanmıştır.</a:t>
            </a:r>
            <a:endParaRPr lang="tr-TR" sz="2000" dirty="0" smtClean="0"/>
          </a:p>
          <a:p>
            <a:endParaRPr lang="tr-T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5759</TotalTime>
  <Words>2976</Words>
  <Application>Microsoft Office PowerPoint</Application>
  <PresentationFormat>Presentación en pantalla (4:3)</PresentationFormat>
  <Paragraphs>470</Paragraphs>
  <Slides>44</Slides>
  <Notes>0</Notes>
  <HiddenSlides>0</HiddenSlides>
  <MMClips>0</MMClips>
  <ScaleCrop>false</ScaleCrop>
  <HeadingPairs>
    <vt:vector size="4" baseType="variant">
      <vt:variant>
        <vt:lpstr>Tema</vt:lpstr>
      </vt:variant>
      <vt:variant>
        <vt:i4>1</vt:i4>
      </vt:variant>
      <vt:variant>
        <vt:lpstr>Títulos de diapositiva</vt:lpstr>
      </vt:variant>
      <vt:variant>
        <vt:i4>44</vt:i4>
      </vt:variant>
    </vt:vector>
  </HeadingPairs>
  <TitlesOfParts>
    <vt:vector size="45" baseType="lpstr">
      <vt:lpstr>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Cesar</dc:creator>
  <cp:lastModifiedBy>Cesar</cp:lastModifiedBy>
  <cp:revision>437</cp:revision>
  <dcterms:created xsi:type="dcterms:W3CDTF">2008-11-07T08:49:28Z</dcterms:created>
  <dcterms:modified xsi:type="dcterms:W3CDTF">2012-09-10T18:54:07Z</dcterms:modified>
</cp:coreProperties>
</file>