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6"/>
  </p:handoutMasterIdLst>
  <p:sldIdLst>
    <p:sldId id="256" r:id="rId2"/>
    <p:sldId id="268" r:id="rId3"/>
    <p:sldId id="269" r:id="rId4"/>
    <p:sldId id="270" r:id="rId5"/>
    <p:sldId id="271" r:id="rId6"/>
    <p:sldId id="272" r:id="rId7"/>
    <p:sldId id="273" r:id="rId8"/>
    <p:sldId id="274" r:id="rId9"/>
    <p:sldId id="275" r:id="rId10"/>
    <p:sldId id="276" r:id="rId11"/>
    <p:sldId id="277" r:id="rId12"/>
    <p:sldId id="278" r:id="rId13"/>
    <p:sldId id="279" r:id="rId14"/>
    <p:sldId id="280" r:id="rId1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3" d="100"/>
          <a:sy n="73" d="100"/>
        </p:scale>
        <p:origin x="-1482" y="-4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DF2583-264D-4412-992D-9B4A20634833}" type="datetimeFigureOut">
              <a:rPr lang="es-ES" smtClean="0"/>
              <a:t>21/03/2013</a:t>
            </a:fld>
            <a:endParaRPr lang="es-E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B2C89DC-3CEA-4C0D-916C-A12CE6008F10}" type="slidenum">
              <a:rPr lang="es-ES" smtClean="0"/>
              <a:t>‹Nº›</a:t>
            </a:fld>
            <a:endParaRPr lang="es-E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FB2FAA5-964E-4BF7-9D67-0BD2281B1B01}" type="datetimeFigureOut">
              <a:rPr lang="es-ES" smtClean="0"/>
              <a:pPr/>
              <a:t>21/03/2013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FCC1A1E-AFB1-48A9-9E86-1C2F5DECD8E9}"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B2FAA5-964E-4BF7-9D67-0BD2281B1B01}" type="datetimeFigureOut">
              <a:rPr lang="es-ES" smtClean="0"/>
              <a:pPr/>
              <a:t>21/03/2013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CC1A1E-AFB1-48A9-9E86-1C2F5DECD8E9}"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530479"/>
            <a:ext cx="7772400" cy="1470025"/>
          </a:xfrm>
        </p:spPr>
        <p:txBody>
          <a:bodyPr>
            <a:normAutofit/>
          </a:bodyPr>
          <a:lstStyle/>
          <a:p>
            <a:r>
              <a:rPr lang="en-US" dirty="0" smtClean="0"/>
              <a:t>BAT</a:t>
            </a:r>
            <a:r>
              <a:rPr lang="tr-TR" dirty="0" smtClean="0"/>
              <a:t>’</a:t>
            </a:r>
            <a:r>
              <a:rPr lang="tr-TR" dirty="0" err="1" smtClean="0"/>
              <a:t>ların</a:t>
            </a:r>
            <a:r>
              <a:rPr lang="tr-TR" dirty="0" smtClean="0"/>
              <a:t> izinlere dahil edilme süreci</a:t>
            </a:r>
            <a:endParaRPr lang="es-ES" dirty="0"/>
          </a:p>
        </p:txBody>
      </p:sp>
      <p:sp>
        <p:nvSpPr>
          <p:cNvPr id="3" name="2 Subtítulo"/>
          <p:cNvSpPr>
            <a:spLocks noGrp="1"/>
          </p:cNvSpPr>
          <p:nvPr>
            <p:ph type="subTitle" idx="1"/>
          </p:nvPr>
        </p:nvSpPr>
        <p:spPr>
          <a:xfrm>
            <a:off x="1357290" y="1685914"/>
            <a:ext cx="6400800" cy="757246"/>
          </a:xfrm>
        </p:spPr>
        <p:txBody>
          <a:bodyPr/>
          <a:lstStyle/>
          <a:p>
            <a:r>
              <a:rPr lang="tr-TR" dirty="0" smtClean="0"/>
              <a:t>Görev </a:t>
            </a:r>
            <a:r>
              <a:rPr lang="es-ES" dirty="0" smtClean="0"/>
              <a:t>7, 21 Mar</a:t>
            </a:r>
            <a:r>
              <a:rPr lang="tr-TR" dirty="0" smtClean="0"/>
              <a:t>t</a:t>
            </a:r>
            <a:endParaRPr lang="es-ES" dirty="0" smtClean="0"/>
          </a:p>
          <a:p>
            <a:endParaRPr lang="es-E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Cevaplar</a:t>
            </a:r>
            <a:r>
              <a:rPr lang="es-ES" dirty="0" smtClean="0"/>
              <a:t> 1</a:t>
            </a:r>
            <a:endParaRPr lang="es-ES" dirty="0"/>
          </a:p>
        </p:txBody>
      </p:sp>
      <p:sp>
        <p:nvSpPr>
          <p:cNvPr id="3" name="2 Marcador de contenido"/>
          <p:cNvSpPr>
            <a:spLocks noGrp="1"/>
          </p:cNvSpPr>
          <p:nvPr>
            <p:ph idx="1"/>
          </p:nvPr>
        </p:nvSpPr>
        <p:spPr/>
        <p:txBody>
          <a:bodyPr>
            <a:normAutofit fontScale="92500"/>
          </a:bodyPr>
          <a:lstStyle/>
          <a:p>
            <a:pPr algn="just"/>
            <a:r>
              <a:rPr lang="tr-TR" dirty="0" smtClean="0"/>
              <a:t>Evet</a:t>
            </a:r>
            <a:r>
              <a:rPr lang="en-US" dirty="0" smtClean="0"/>
              <a:t>, </a:t>
            </a:r>
            <a:r>
              <a:rPr lang="tr-TR" dirty="0" smtClean="0"/>
              <a:t>operatörden ham maddenin kaynağını belirtmesini talep etmelisiniz. </a:t>
            </a:r>
          </a:p>
          <a:p>
            <a:pPr algn="just"/>
            <a:r>
              <a:rPr lang="tr-TR" dirty="0" smtClean="0"/>
              <a:t>Operatörün hammadde kaynağını belirtmemesi ya da </a:t>
            </a:r>
            <a:r>
              <a:rPr lang="tr-TR" dirty="0" err="1" smtClean="0"/>
              <a:t>hammadenin</a:t>
            </a:r>
            <a:r>
              <a:rPr lang="tr-TR" dirty="0" smtClean="0"/>
              <a:t> menşeinin, </a:t>
            </a:r>
            <a:r>
              <a:rPr lang="tr-TR" dirty="0" err="1" smtClean="0"/>
              <a:t>organoklor</a:t>
            </a:r>
            <a:r>
              <a:rPr lang="tr-TR" dirty="0" smtClean="0"/>
              <a:t> kullanımının serbest olduğu bir ülke olması halinde izin verilebilir fakat izin içerisinde atık su </a:t>
            </a:r>
            <a:r>
              <a:rPr lang="tr-TR" dirty="0" err="1" smtClean="0"/>
              <a:t>bertarafına</a:t>
            </a:r>
            <a:r>
              <a:rPr lang="tr-TR" dirty="0" smtClean="0"/>
              <a:t> ilişkin şartlar belirlenirken ham maddelerin izlenmesinin yanı sıra bu maddelere yönelik özel kontroller de tanımlanacaktır.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Cevaplar </a:t>
            </a:r>
            <a:r>
              <a:rPr lang="es-ES" dirty="0" smtClean="0"/>
              <a:t>2</a:t>
            </a:r>
            <a:endParaRPr lang="es-ES" dirty="0"/>
          </a:p>
        </p:txBody>
      </p:sp>
      <p:sp>
        <p:nvSpPr>
          <p:cNvPr id="3" name="2 Marcador de contenido"/>
          <p:cNvSpPr>
            <a:spLocks noGrp="1"/>
          </p:cNvSpPr>
          <p:nvPr>
            <p:ph idx="1"/>
          </p:nvPr>
        </p:nvSpPr>
        <p:spPr/>
        <p:txBody>
          <a:bodyPr>
            <a:normAutofit/>
          </a:bodyPr>
          <a:lstStyle/>
          <a:p>
            <a:pPr algn="just"/>
            <a:r>
              <a:rPr lang="tr-TR" dirty="0" smtClean="0"/>
              <a:t>Evet</a:t>
            </a:r>
            <a:r>
              <a:rPr lang="en-US" dirty="0" smtClean="0"/>
              <a:t>, </a:t>
            </a:r>
            <a:r>
              <a:rPr lang="tr-TR" dirty="0" smtClean="0"/>
              <a:t>BAT belirli kumaşlarda sodyum </a:t>
            </a:r>
            <a:r>
              <a:rPr lang="tr-TR" dirty="0" err="1" smtClean="0"/>
              <a:t>hipoklorit</a:t>
            </a:r>
            <a:r>
              <a:rPr lang="tr-TR" dirty="0" smtClean="0"/>
              <a:t> kullanılmasını kabul etmektedir. </a:t>
            </a:r>
          </a:p>
          <a:p>
            <a:pPr algn="just"/>
            <a:r>
              <a:rPr lang="tr-TR" dirty="0" smtClean="0"/>
              <a:t>Atık su </a:t>
            </a:r>
            <a:r>
              <a:rPr lang="tr-TR" dirty="0" err="1" smtClean="0"/>
              <a:t>bertarafına</a:t>
            </a:r>
            <a:r>
              <a:rPr lang="tr-TR" dirty="0" smtClean="0"/>
              <a:t> ilişkin şartlarda emilebilir organik halojenlerden (</a:t>
            </a:r>
            <a:r>
              <a:rPr lang="tr-TR" dirty="0" err="1" smtClean="0"/>
              <a:t>AOX</a:t>
            </a:r>
            <a:r>
              <a:rPr lang="tr-TR" dirty="0" smtClean="0"/>
              <a:t>) kaynaklanan </a:t>
            </a:r>
            <a:r>
              <a:rPr lang="tr-TR" dirty="0" err="1" smtClean="0"/>
              <a:t>salımların</a:t>
            </a:r>
            <a:r>
              <a:rPr lang="tr-TR" dirty="0" smtClean="0"/>
              <a:t> izlenmesi ihtiyacı da tanımlanacaktır.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Cevaplar</a:t>
            </a:r>
            <a:r>
              <a:rPr lang="es-ES" dirty="0" smtClean="0"/>
              <a:t> 3</a:t>
            </a:r>
            <a:endParaRPr lang="es-ES" dirty="0"/>
          </a:p>
        </p:txBody>
      </p:sp>
      <p:sp>
        <p:nvSpPr>
          <p:cNvPr id="3" name="2 Marcador de contenido"/>
          <p:cNvSpPr>
            <a:spLocks noGrp="1"/>
          </p:cNvSpPr>
          <p:nvPr>
            <p:ph idx="1"/>
          </p:nvPr>
        </p:nvSpPr>
        <p:spPr/>
        <p:txBody>
          <a:bodyPr>
            <a:normAutofit fontScale="92500"/>
          </a:bodyPr>
          <a:lstStyle/>
          <a:p>
            <a:pPr algn="just"/>
            <a:r>
              <a:rPr lang="tr-TR" dirty="0" smtClean="0"/>
              <a:t>Önerilen seçeneğin bertaraf olması halinde, geri kazanıma yönelik uygulanabilir teknolojiler bulunması ve bu nedenle de </a:t>
            </a:r>
            <a:r>
              <a:rPr lang="tr-TR" dirty="0" err="1" smtClean="0"/>
              <a:t>bertarafın</a:t>
            </a:r>
            <a:r>
              <a:rPr lang="tr-TR" dirty="0" smtClean="0"/>
              <a:t> atık yönetim hiyerarşisine uygun olmaması sebebiyle Entegre Çevre İzni vermek mümkün olmayacaktır.</a:t>
            </a:r>
          </a:p>
          <a:p>
            <a:pPr algn="just"/>
            <a:r>
              <a:rPr lang="tr-TR" dirty="0" smtClean="0"/>
              <a:t>Gazlaştırma prosesiyle bahse konu maddeden enerji elde edilebilir, geriye kalan kısmı için değer biçilir veya kalan kısım düşük fiyatla atık su arıtma tesisinde arıtma işlemine tabi tutulur.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Cevaplar </a:t>
            </a:r>
            <a:r>
              <a:rPr lang="es-ES" dirty="0" smtClean="0"/>
              <a:t>4</a:t>
            </a:r>
            <a:endParaRPr lang="es-ES" dirty="0"/>
          </a:p>
        </p:txBody>
      </p:sp>
      <p:sp>
        <p:nvSpPr>
          <p:cNvPr id="3" name="2 Marcador de contenido"/>
          <p:cNvSpPr>
            <a:spLocks noGrp="1"/>
          </p:cNvSpPr>
          <p:nvPr>
            <p:ph idx="1"/>
          </p:nvPr>
        </p:nvSpPr>
        <p:spPr/>
        <p:txBody>
          <a:bodyPr/>
          <a:lstStyle/>
          <a:p>
            <a:pPr algn="just"/>
            <a:r>
              <a:rPr lang="tr-TR" dirty="0" smtClean="0"/>
              <a:t>Hayır</a:t>
            </a:r>
            <a:r>
              <a:rPr lang="en-US" dirty="0" smtClean="0"/>
              <a:t>, </a:t>
            </a:r>
            <a:r>
              <a:rPr lang="tr-TR" dirty="0" smtClean="0"/>
              <a:t>mevcut </a:t>
            </a:r>
            <a:r>
              <a:rPr lang="tr-TR" dirty="0" err="1" smtClean="0"/>
              <a:t>BAT’lar</a:t>
            </a:r>
            <a:r>
              <a:rPr lang="tr-TR" dirty="0" smtClean="0"/>
              <a:t> bu maddenin kullanılamayacağını göstermektedir.</a:t>
            </a:r>
          </a:p>
          <a:p>
            <a:pPr algn="just"/>
            <a:r>
              <a:rPr lang="tr-TR" dirty="0" smtClean="0"/>
              <a:t>Entegre Çevre İzninde, kullanılan boyama patlarının amonyaksız olması gerektiği belirtilecektir.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Cevaplar </a:t>
            </a:r>
            <a:r>
              <a:rPr lang="es-ES" dirty="0" smtClean="0"/>
              <a:t>5</a:t>
            </a:r>
            <a:endParaRPr lang="es-ES" dirty="0"/>
          </a:p>
        </p:txBody>
      </p:sp>
      <p:sp>
        <p:nvSpPr>
          <p:cNvPr id="3" name="2 Marcador de contenido"/>
          <p:cNvSpPr>
            <a:spLocks noGrp="1"/>
          </p:cNvSpPr>
          <p:nvPr>
            <p:ph idx="1"/>
          </p:nvPr>
        </p:nvSpPr>
        <p:spPr/>
        <p:txBody>
          <a:bodyPr/>
          <a:lstStyle/>
          <a:p>
            <a:pPr algn="just"/>
            <a:r>
              <a:rPr lang="tr-TR" dirty="0" smtClean="0"/>
              <a:t>Hayır</a:t>
            </a:r>
            <a:r>
              <a:rPr lang="en-US" smtClean="0"/>
              <a:t>, </a:t>
            </a:r>
            <a:r>
              <a:rPr lang="en-US" smtClean="0"/>
              <a:t>çünkü </a:t>
            </a:r>
            <a:r>
              <a:rPr lang="tr-TR" smtClean="0"/>
              <a:t>boyama patlarının geri kazanımına yönelik teknoloji</a:t>
            </a:r>
            <a:r>
              <a:rPr lang="es-ES_tradnl" smtClean="0"/>
              <a:t>ler</a:t>
            </a:r>
            <a:r>
              <a:rPr lang="tr-TR" smtClean="0"/>
              <a:t> bulunmaktadır. </a:t>
            </a:r>
            <a:endParaRPr lang="tr-TR" dirty="0" smtClean="0"/>
          </a:p>
          <a:p>
            <a:pPr algn="just"/>
            <a:r>
              <a:rPr lang="tr-TR" dirty="0" smtClean="0"/>
              <a:t>Tesis, geri kazanılan patın kompozisyonunu belirlemek için elektronik bir sistem kurmalıdır.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9144000" cy="1143000"/>
          </a:xfrm>
        </p:spPr>
        <p:txBody>
          <a:bodyPr>
            <a:normAutofit fontScale="90000"/>
          </a:bodyPr>
          <a:lstStyle/>
          <a:p>
            <a:r>
              <a:rPr lang="tr-TR" dirty="0" smtClean="0"/>
              <a:t>Entegre Çevre Direktifinde bahsedilenler özetle şu konuları kapsamaktadır</a:t>
            </a:r>
            <a:r>
              <a:rPr lang="en-US" dirty="0" smtClean="0"/>
              <a:t>:</a:t>
            </a:r>
            <a:endParaRPr lang="es-ES" dirty="0"/>
          </a:p>
        </p:txBody>
      </p:sp>
      <p:sp>
        <p:nvSpPr>
          <p:cNvPr id="3" name="2 Marcador de contenido"/>
          <p:cNvSpPr>
            <a:spLocks noGrp="1"/>
          </p:cNvSpPr>
          <p:nvPr>
            <p:ph idx="1"/>
          </p:nvPr>
        </p:nvSpPr>
        <p:spPr>
          <a:xfrm>
            <a:off x="457200" y="1772816"/>
            <a:ext cx="8229600" cy="4353347"/>
          </a:xfrm>
        </p:spPr>
        <p:txBody>
          <a:bodyPr>
            <a:normAutofit fontScale="77500" lnSpcReduction="20000"/>
          </a:bodyPr>
          <a:lstStyle/>
          <a:p>
            <a:pPr algn="just"/>
            <a:r>
              <a:rPr lang="tr-TR" dirty="0" smtClean="0"/>
              <a:t>BAT Referans Dokümanının tamamının yayımlanmasının ardından, BAT sonuçları </a:t>
            </a:r>
            <a:r>
              <a:rPr lang="tr-TR" dirty="0" err="1" smtClean="0"/>
              <a:t>komitoloji</a:t>
            </a:r>
            <a:r>
              <a:rPr lang="tr-TR" dirty="0" smtClean="0"/>
              <a:t>/komite tarafından kabul edilir. </a:t>
            </a:r>
          </a:p>
          <a:p>
            <a:r>
              <a:rPr lang="tr-TR" dirty="0" smtClean="0"/>
              <a:t>BAT sonuçları, izin şartlarını belirlemede referans olacaktır. </a:t>
            </a:r>
          </a:p>
          <a:p>
            <a:pPr algn="just"/>
            <a:r>
              <a:rPr lang="tr-TR" dirty="0" smtClean="0"/>
              <a:t>Emisyonların, BAT’larla ilişkili emisyon sınır değerlerini aşmalarını engellemek adına izinlerde, yetkili makam tarafından belirlenen Emisyon Sınır Değerleri (ELV) belirtilmelidir.</a:t>
            </a:r>
          </a:p>
          <a:p>
            <a:pPr algn="just"/>
            <a:r>
              <a:rPr lang="tr-TR" dirty="0" err="1" smtClean="0"/>
              <a:t>BAT’a</a:t>
            </a:r>
            <a:r>
              <a:rPr lang="tr-TR" dirty="0" smtClean="0"/>
              <a:t> ilişkin emisyon değerlerinden muafiyete, yalnızca, yapılacak harcamaların tesisin coğrafi konumu, yerel çevresel şartlar veya teknik özellikleri sebebiyle çevresel faydalardan orantısız bir şekilde yüksek olması gibi özel durumlarda izin verilir.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İzin başvurusunun içeriği</a:t>
            </a:r>
            <a:endParaRPr lang="es-ES" dirty="0"/>
          </a:p>
        </p:txBody>
      </p:sp>
      <p:sp>
        <p:nvSpPr>
          <p:cNvPr id="3" name="2 Marcador de contenido"/>
          <p:cNvSpPr>
            <a:spLocks noGrp="1"/>
          </p:cNvSpPr>
          <p:nvPr>
            <p:ph idx="1"/>
          </p:nvPr>
        </p:nvSpPr>
        <p:spPr>
          <a:xfrm>
            <a:off x="457200" y="2132856"/>
            <a:ext cx="8229600" cy="3993307"/>
          </a:xfrm>
        </p:spPr>
        <p:txBody>
          <a:bodyPr>
            <a:normAutofit/>
          </a:bodyPr>
          <a:lstStyle/>
          <a:p>
            <a:pPr algn="just"/>
            <a:r>
              <a:rPr lang="tr-TR" dirty="0" smtClean="0"/>
              <a:t>Operatör BAT’ları göz önünde bulundurarak, hangilerinin hangi proseste, hangi şartlar altında uygulanacağını açık bir şekilde belirten yazılmış bir proje sunmalıdır. </a:t>
            </a:r>
          </a:p>
          <a:p>
            <a:pPr algn="just"/>
            <a:r>
              <a:rPr lang="tr-TR" dirty="0" smtClean="0"/>
              <a:t>Bunlara ek olarak, tesisin kontrol yöntemlerini ve yönetim sistemlerini belirleyen dokümanlar da hazırlanmalıdır.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4282" y="274638"/>
            <a:ext cx="8715436" cy="1143000"/>
          </a:xfrm>
        </p:spPr>
        <p:txBody>
          <a:bodyPr>
            <a:normAutofit/>
          </a:bodyPr>
          <a:lstStyle/>
          <a:p>
            <a:r>
              <a:rPr lang="tr-TR" sz="3800" dirty="0" smtClean="0"/>
              <a:t>Yetkili Makamın Ana Görevleri</a:t>
            </a:r>
            <a:endParaRPr lang="es-ES" sz="3800" dirty="0"/>
          </a:p>
        </p:txBody>
      </p:sp>
      <p:sp>
        <p:nvSpPr>
          <p:cNvPr id="3" name="2 Marcador de contenido"/>
          <p:cNvSpPr>
            <a:spLocks noGrp="1"/>
          </p:cNvSpPr>
          <p:nvPr>
            <p:ph idx="1"/>
          </p:nvPr>
        </p:nvSpPr>
        <p:spPr>
          <a:xfrm>
            <a:off x="457200" y="1340768"/>
            <a:ext cx="8229600" cy="4785395"/>
          </a:xfrm>
        </p:spPr>
        <p:txBody>
          <a:bodyPr>
            <a:normAutofit fontScale="70000" lnSpcReduction="20000"/>
          </a:bodyPr>
          <a:lstStyle/>
          <a:p>
            <a:pPr algn="just"/>
            <a:r>
              <a:rPr lang="tr-TR" dirty="0" smtClean="0"/>
              <a:t>Faaliyetin, bahse konu </a:t>
            </a:r>
            <a:r>
              <a:rPr lang="tr-TR" dirty="0" err="1" smtClean="0"/>
              <a:t>lokasyonda</a:t>
            </a:r>
            <a:r>
              <a:rPr lang="tr-TR" dirty="0" smtClean="0"/>
              <a:t> konumlandırılmasının mümkün olup olmadığına ilişkin önceki çalışmaların olumlu olduğu varsayılır. </a:t>
            </a:r>
          </a:p>
          <a:p>
            <a:pPr algn="just"/>
            <a:r>
              <a:rPr lang="tr-TR" dirty="0" smtClean="0"/>
              <a:t>Yetkili Makam, tesisin, bu tür tesislere ilişkin geçerli </a:t>
            </a:r>
            <a:r>
              <a:rPr lang="tr-TR" dirty="0" err="1" smtClean="0"/>
              <a:t>BAT’lara</a:t>
            </a:r>
            <a:r>
              <a:rPr lang="tr-TR" dirty="0" smtClean="0"/>
              <a:t> uygun şekilde tasarlanıp tasarlanmadığını kontrol etmeli ve </a:t>
            </a:r>
            <a:r>
              <a:rPr lang="tr-TR" dirty="0" err="1" smtClean="0"/>
              <a:t>BAT’ların</a:t>
            </a:r>
            <a:r>
              <a:rPr lang="tr-TR" dirty="0" smtClean="0"/>
              <a:t> uygulanıp uygulanmayacağını ve emisyon seviyelerinin doğruluğunu kontrol etmek için gerekli gördüğü kontrol önlemlerini ve yönetimi belirlemelidir.</a:t>
            </a:r>
          </a:p>
          <a:p>
            <a:pPr algn="just"/>
            <a:r>
              <a:rPr lang="tr-TR" dirty="0" smtClean="0"/>
              <a:t>Yetkili Makam, izne dahil etmek üzere, bahse konu </a:t>
            </a:r>
            <a:r>
              <a:rPr lang="tr-TR" dirty="0" err="1" smtClean="0"/>
              <a:t>BAT’ları</a:t>
            </a:r>
            <a:r>
              <a:rPr lang="tr-TR" dirty="0" smtClean="0"/>
              <a:t> kullanarak ulaşılabilecek Emisyon Sınır Değerlerini (</a:t>
            </a:r>
            <a:r>
              <a:rPr lang="tr-TR" dirty="0" err="1" smtClean="0"/>
              <a:t>ELV</a:t>
            </a:r>
            <a:r>
              <a:rPr lang="tr-TR" dirty="0" smtClean="0"/>
              <a:t>) araştırmalı; ölçüm sonuçlarının yorumlanmasına ilişkin kriterlere ve halihazırda bulunması gereken emisyonların kontrolüne ilişkin sistem veya sistemlere yönelik tüm koşullar izne dahil edilmelidir. </a:t>
            </a:r>
          </a:p>
          <a:p>
            <a:pPr algn="just"/>
            <a:r>
              <a:rPr lang="tr-TR" dirty="0" smtClean="0"/>
              <a:t>Ayrıca bazı BAT’lar zorunlu olması gereken ve bu sebeple de izin belgesinde yer alan iyi yönetim uygulamalarına atıfta bulunabilir.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Olay </a:t>
            </a:r>
            <a:r>
              <a:rPr lang="es-ES" dirty="0" smtClean="0"/>
              <a:t>1</a:t>
            </a:r>
            <a:endParaRPr lang="es-ES" dirty="0"/>
          </a:p>
        </p:txBody>
      </p:sp>
      <p:sp>
        <p:nvSpPr>
          <p:cNvPr id="3" name="2 Marcador de contenido"/>
          <p:cNvSpPr>
            <a:spLocks noGrp="1"/>
          </p:cNvSpPr>
          <p:nvPr>
            <p:ph idx="1"/>
          </p:nvPr>
        </p:nvSpPr>
        <p:spPr/>
        <p:txBody>
          <a:bodyPr>
            <a:normAutofit fontScale="92500" lnSpcReduction="20000"/>
          </a:bodyPr>
          <a:lstStyle/>
          <a:p>
            <a:pPr algn="just"/>
            <a:r>
              <a:rPr lang="tr-TR" dirty="0" smtClean="0"/>
              <a:t>Bir tekstil tesisi tarafından Entegre Çevre İzni talep etmek üzere verilen dokümantasyonda yün yıkama prosesinin ardından yün eğirme prosesinden bahsedilmektedir.</a:t>
            </a:r>
          </a:p>
          <a:p>
            <a:pPr lvl="1" algn="just"/>
            <a:r>
              <a:rPr lang="tr-TR" dirty="0" smtClean="0"/>
              <a:t>Dokümantasyonda hammaddenin menşei belirtilmemiştir, buna rağmen bahse konu faaliyete ilişkin izin vermek mümkün müdür yoksa bu konuya ilişkin bilgi talebinde bulunulması gerekir mi? Neden?</a:t>
            </a:r>
          </a:p>
          <a:p>
            <a:pPr lvl="1" algn="just"/>
            <a:r>
              <a:rPr lang="tr-TR" dirty="0" smtClean="0"/>
              <a:t>Yünün menşei, </a:t>
            </a:r>
            <a:r>
              <a:rPr lang="tr-TR" dirty="0" err="1" smtClean="0"/>
              <a:t>organoklorlu</a:t>
            </a:r>
            <a:r>
              <a:rPr lang="tr-TR" dirty="0" smtClean="0"/>
              <a:t> </a:t>
            </a:r>
            <a:r>
              <a:rPr lang="tr-TR" dirty="0" err="1" smtClean="0"/>
              <a:t>pestisitlerin</a:t>
            </a:r>
            <a:r>
              <a:rPr lang="tr-TR" dirty="0" smtClean="0"/>
              <a:t> kullanımının serbest olduğu bir ülke ise, bu faaliyete izin vermemiz mümkün müdür? İzin verilecek ise, izne hangi koşullar yazılmalıdır?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olay </a:t>
            </a:r>
            <a:r>
              <a:rPr lang="es-ES" dirty="0" smtClean="0"/>
              <a:t>2</a:t>
            </a:r>
            <a:endParaRPr lang="es-ES" dirty="0"/>
          </a:p>
        </p:txBody>
      </p:sp>
      <p:sp>
        <p:nvSpPr>
          <p:cNvPr id="3" name="2 Marcador de contenido"/>
          <p:cNvSpPr>
            <a:spLocks noGrp="1"/>
          </p:cNvSpPr>
          <p:nvPr>
            <p:ph idx="1"/>
          </p:nvPr>
        </p:nvSpPr>
        <p:spPr/>
        <p:txBody>
          <a:bodyPr>
            <a:normAutofit/>
          </a:bodyPr>
          <a:lstStyle/>
          <a:p>
            <a:pPr algn="just"/>
            <a:r>
              <a:rPr lang="tr-TR" dirty="0" smtClean="0"/>
              <a:t>Ağartma prosesinin gerçekleştirildiği bir tekstil tesisinde sodyum </a:t>
            </a:r>
            <a:r>
              <a:rPr lang="tr-TR" dirty="0" err="1" smtClean="0"/>
              <a:t>hipoklorit</a:t>
            </a:r>
            <a:r>
              <a:rPr lang="tr-TR" dirty="0" smtClean="0"/>
              <a:t> kullanılmakta ve tesis tarafından, bu tesiste üretilen ürünlerin tahriş edici ajanlara/</a:t>
            </a:r>
            <a:r>
              <a:rPr lang="tr-TR" dirty="0" err="1" smtClean="0"/>
              <a:t>iritantlara</a:t>
            </a:r>
            <a:r>
              <a:rPr lang="tr-TR" dirty="0" smtClean="0"/>
              <a:t> karşı hassas olduğu ve başka bir teknik kullanımının mümkün olmadığı belirtilmektedir (4.5.4).</a:t>
            </a:r>
          </a:p>
          <a:p>
            <a:pPr lvl="1" algn="just"/>
            <a:r>
              <a:rPr lang="tr-TR" dirty="0" smtClean="0"/>
              <a:t>Bu prosesin gerçekleştirildiği tesise izin verebilir miyiz?</a:t>
            </a:r>
            <a:endParaRPr lang="en-US" dirty="0" smtClean="0"/>
          </a:p>
          <a:p>
            <a:pPr lvl="1"/>
            <a:r>
              <a:rPr lang="tr-TR" dirty="0" smtClean="0"/>
              <a:t>Hangi şartların belirtilmesi gerekmektedir?</a:t>
            </a:r>
            <a:endParaRPr lang="es-E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olay</a:t>
            </a:r>
            <a:r>
              <a:rPr lang="es-ES" dirty="0" smtClean="0"/>
              <a:t> 3</a:t>
            </a:r>
            <a:endParaRPr lang="es-ES" dirty="0"/>
          </a:p>
        </p:txBody>
      </p:sp>
      <p:sp>
        <p:nvSpPr>
          <p:cNvPr id="3" name="2 Marcador de contenido"/>
          <p:cNvSpPr>
            <a:spLocks noGrp="1"/>
          </p:cNvSpPr>
          <p:nvPr>
            <p:ph idx="1"/>
          </p:nvPr>
        </p:nvSpPr>
        <p:spPr/>
        <p:txBody>
          <a:bodyPr>
            <a:normAutofit fontScale="77500" lnSpcReduction="20000"/>
          </a:bodyPr>
          <a:lstStyle/>
          <a:p>
            <a:pPr algn="just"/>
            <a:r>
              <a:rPr lang="tr-TR" dirty="0" smtClean="0"/>
              <a:t>Bir tekstil tesisinde üretilen ana tehlikesiz atık, su arıtma prosesinden kaynaklanan çamurdur </a:t>
            </a:r>
            <a:r>
              <a:rPr lang="en-US" dirty="0" smtClean="0"/>
              <a:t>(</a:t>
            </a:r>
            <a:r>
              <a:rPr lang="en-US" dirty="0" err="1" smtClean="0"/>
              <a:t>EWC</a:t>
            </a:r>
            <a:r>
              <a:rPr lang="en-US" dirty="0" smtClean="0"/>
              <a:t> 040220). </a:t>
            </a:r>
            <a:r>
              <a:rPr lang="tr-TR" dirty="0" smtClean="0"/>
              <a:t>Bu çamurun tarımda veya diğer proseslerde ham madde olarak kullanılması mümkün olmadığından, bu çamurun yakma yöntemiyle saha içerisinde enerji geri kazanımında kullanılması önerilmiştir. Fakat çamurun nem içeriği veya içinde bulunan su miktarı, prosesin ısı dengesi üzerindeki etkisi sebebiyle büyük önem taşımakta olup, geri kazanımın veya bertarafın daha iyi bir seçenek olduğu konusunda tartışma halindedir. Sonuç olarak bu çamurun bertaraf edilmesine karar verilmesi halinde izin verilebilir mi? Gazlaştırma prosesine karar verilmesi halinde izin verilebilir mi?</a:t>
            </a:r>
          </a:p>
          <a:p>
            <a:endParaRPr lang="tr-TR"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olay</a:t>
            </a:r>
            <a:r>
              <a:rPr lang="es-ES" dirty="0" smtClean="0"/>
              <a:t> 4</a:t>
            </a:r>
            <a:endParaRPr lang="es-ES" dirty="0"/>
          </a:p>
        </p:txBody>
      </p:sp>
      <p:sp>
        <p:nvSpPr>
          <p:cNvPr id="3" name="2 Marcador de contenido"/>
          <p:cNvSpPr>
            <a:spLocks noGrp="1"/>
          </p:cNvSpPr>
          <p:nvPr>
            <p:ph idx="1"/>
          </p:nvPr>
        </p:nvSpPr>
        <p:spPr/>
        <p:txBody>
          <a:bodyPr>
            <a:normAutofit/>
          </a:bodyPr>
          <a:lstStyle/>
          <a:p>
            <a:pPr algn="just"/>
            <a:r>
              <a:rPr lang="tr-TR" dirty="0" smtClean="0"/>
              <a:t>Baskı prosesinin gerçekleştirildiği bir tekstil tesisinin Entegre Çevre İzni başvurusunda, bu tesis içerisinde amonyaklı baskı patları kullanılacağı belirtilmiştir (4.7.2).</a:t>
            </a:r>
          </a:p>
          <a:p>
            <a:pPr lvl="1"/>
            <a:r>
              <a:rPr lang="tr-TR" dirty="0" smtClean="0"/>
              <a:t>Bu durum BAT kullanımına uygun mudur</a:t>
            </a:r>
            <a:r>
              <a:rPr lang="en-US" dirty="0" smtClean="0"/>
              <a:t>?</a:t>
            </a:r>
          </a:p>
          <a:p>
            <a:pPr lvl="1"/>
            <a:r>
              <a:rPr lang="tr-TR" dirty="0" smtClean="0"/>
              <a:t>Entegre Çevre İzninde belirtilmesi gereken nokta nedir</a:t>
            </a:r>
            <a:r>
              <a:rPr lang="en-US" dirty="0" smtClean="0"/>
              <a:t>?</a:t>
            </a:r>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olay </a:t>
            </a:r>
            <a:r>
              <a:rPr lang="es-ES" dirty="0" smtClean="0"/>
              <a:t>5</a:t>
            </a:r>
            <a:endParaRPr lang="es-ES" dirty="0"/>
          </a:p>
        </p:txBody>
      </p:sp>
      <p:sp>
        <p:nvSpPr>
          <p:cNvPr id="3" name="2 Marcador de contenido"/>
          <p:cNvSpPr>
            <a:spLocks noGrp="1"/>
          </p:cNvSpPr>
          <p:nvPr>
            <p:ph idx="1"/>
          </p:nvPr>
        </p:nvSpPr>
        <p:spPr/>
        <p:txBody>
          <a:bodyPr>
            <a:normAutofit/>
          </a:bodyPr>
          <a:lstStyle/>
          <a:p>
            <a:pPr algn="just"/>
            <a:r>
              <a:rPr lang="tr-TR" dirty="0" smtClean="0"/>
              <a:t>Baskı prosesinin gerçekleştirildiği bir tekstil tesisinin Entegre Çevre İzni dokümantasyonunda, boyama patlarının bir kere kullanılıp daha sonrasında (4.7.5) uyarınca işlem gören atık olarak atıldığı belirtilmektedir .</a:t>
            </a:r>
          </a:p>
          <a:p>
            <a:pPr lvl="1"/>
            <a:r>
              <a:rPr lang="tr-TR" dirty="0" smtClean="0"/>
              <a:t>Bu durum BAT kullanımına uygun mudur</a:t>
            </a:r>
            <a:r>
              <a:rPr lang="es-ES" dirty="0" smtClean="0"/>
              <a:t>?</a:t>
            </a:r>
            <a:endParaRPr lang="es-ES" dirty="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944</TotalTime>
  <Words>766</Words>
  <Application>Microsoft Office PowerPoint</Application>
  <PresentationFormat>Presentación en pantalla (4:3)</PresentationFormat>
  <Paragraphs>47</Paragraphs>
  <Slides>14</Slides>
  <Notes>0</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Tema de Office</vt:lpstr>
      <vt:lpstr>BAT’ların izinlere dahil edilme süreci</vt:lpstr>
      <vt:lpstr>Entegre Çevre Direktifinde bahsedilenler özetle şu konuları kapsamaktadır:</vt:lpstr>
      <vt:lpstr>İzin başvurusunun içeriği</vt:lpstr>
      <vt:lpstr>Yetkili Makamın Ana Görevleri</vt:lpstr>
      <vt:lpstr>Örnek Olay 1</vt:lpstr>
      <vt:lpstr>Örnek olay 2</vt:lpstr>
      <vt:lpstr>Örnek olay 3</vt:lpstr>
      <vt:lpstr>Örnek olay 4</vt:lpstr>
      <vt:lpstr>Örnek olay 5</vt:lpstr>
      <vt:lpstr>Cevaplar 1</vt:lpstr>
      <vt:lpstr>Cevaplar 2</vt:lpstr>
      <vt:lpstr>Cevaplar 3</vt:lpstr>
      <vt:lpstr>Cevaplar 4</vt:lpstr>
      <vt:lpstr>Cevaplar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Proceso de inclusión MTDs en los permisos</dc:title>
  <dc:creator>*</dc:creator>
  <cp:lastModifiedBy>Cesar</cp:lastModifiedBy>
  <cp:revision>204</cp:revision>
  <dcterms:created xsi:type="dcterms:W3CDTF">2013-01-28T18:46:54Z</dcterms:created>
  <dcterms:modified xsi:type="dcterms:W3CDTF">2013-03-21T13:08:15Z</dcterms:modified>
</cp:coreProperties>
</file>