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0" r:id="rId5"/>
    <p:sldId id="259" r:id="rId6"/>
    <p:sldId id="261" r:id="rId7"/>
    <p:sldId id="262" r:id="rId8"/>
    <p:sldId id="263" r:id="rId9"/>
    <p:sldId id="264" r:id="rId10"/>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sp>
        <p:nvSpPr>
          <p:cNvPr id="9" name="Prostokąt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ytuł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pl-PL" smtClean="0"/>
              <a:t>Kliknij, aby edytować styl</a:t>
            </a:r>
            <a:endParaRPr kumimoji="0" lang="en-US"/>
          </a:p>
        </p:txBody>
      </p:sp>
      <p:sp>
        <p:nvSpPr>
          <p:cNvPr id="3" name="Podtytuł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pl-PL" smtClean="0"/>
              <a:t>Kliknij, aby edytować styl wzorca podtytułu</a:t>
            </a:r>
            <a:endParaRPr kumimoji="0" lang="en-US"/>
          </a:p>
        </p:txBody>
      </p:sp>
      <p:sp>
        <p:nvSpPr>
          <p:cNvPr id="4" name="Symbol zastępczy daty 3"/>
          <p:cNvSpPr>
            <a:spLocks noGrp="1"/>
          </p:cNvSpPr>
          <p:nvPr>
            <p:ph type="dt" sz="half" idx="10"/>
          </p:nvPr>
        </p:nvSpPr>
        <p:spPr/>
        <p:txBody>
          <a:bodyPr/>
          <a:lstStyle/>
          <a:p>
            <a:fld id="{9FD33EE8-9115-4234-AB5B-03ED8661F3DD}" type="datetimeFigureOut">
              <a:rPr lang="pl-PL" smtClean="0"/>
              <a:pPr/>
              <a:t>2013-03-07</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1FEB314-4DC5-4E8F-92D4-B38198F47602}" type="slidenum">
              <a:rPr lang="pl-PL" smtClean="0"/>
              <a:pPr/>
              <a:t>‹Nº›</a:t>
            </a:fld>
            <a:endParaRPr lang="pl-PL"/>
          </a:p>
        </p:txBody>
      </p:sp>
      <p:sp>
        <p:nvSpPr>
          <p:cNvPr id="10" name="Prostokąt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extLst/>
          </a:lstStyle>
          <a:p>
            <a:r>
              <a:rPr kumimoji="0" lang="pl-PL" smtClean="0"/>
              <a:t>Kliknij, aby edytować styl</a:t>
            </a:r>
            <a:endParaRPr kumimoji="0" lang="en-US"/>
          </a:p>
        </p:txBody>
      </p:sp>
      <p:sp>
        <p:nvSpPr>
          <p:cNvPr id="3" name="Symbol zastępczy tytułu pionowego 2"/>
          <p:cNvSpPr>
            <a:spLocks noGrp="1"/>
          </p:cNvSpPr>
          <p:nvPr>
            <p:ph type="body" orient="vert" idx="1"/>
          </p:nvPr>
        </p:nvSpPr>
        <p:spPr/>
        <p:txBody>
          <a:bodyPr vert="eaVert"/>
          <a:lstStyle>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p:txBody>
          <a:bodyPr/>
          <a:lstStyle/>
          <a:p>
            <a:fld id="{9FD33EE8-9115-4234-AB5B-03ED8661F3DD}" type="datetimeFigureOut">
              <a:rPr lang="pl-PL" smtClean="0"/>
              <a:pPr/>
              <a:t>2013-03-07</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1FEB314-4DC5-4E8F-92D4-B38198F47602}" type="slidenum">
              <a:rPr lang="pl-PL" smtClean="0"/>
              <a:pPr/>
              <a:t>‹Nº›</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ytuł pionowy i tekst">
    <p:spTree>
      <p:nvGrpSpPr>
        <p:cNvPr id="1" name=""/>
        <p:cNvGrpSpPr/>
        <p:nvPr/>
      </p:nvGrpSpPr>
      <p:grpSpPr>
        <a:xfrm>
          <a:off x="0" y="0"/>
          <a:ext cx="0" cy="0"/>
          <a:chOff x="0" y="0"/>
          <a:chExt cx="0" cy="0"/>
        </a:xfrm>
      </p:grpSpPr>
      <p:sp>
        <p:nvSpPr>
          <p:cNvPr id="9" name="Prostokąt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Prostokąt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ytuł pionowy 1"/>
          <p:cNvSpPr>
            <a:spLocks noGrp="1"/>
          </p:cNvSpPr>
          <p:nvPr>
            <p:ph type="title" orient="vert"/>
          </p:nvPr>
        </p:nvSpPr>
        <p:spPr>
          <a:xfrm>
            <a:off x="6781800" y="274640"/>
            <a:ext cx="1905000" cy="5851525"/>
          </a:xfrm>
        </p:spPr>
        <p:txBody>
          <a:bodyPr vert="eaVert"/>
          <a:lstStyle>
            <a:extLst/>
          </a:lstStyle>
          <a:p>
            <a:r>
              <a:rPr kumimoji="0" lang="pl-PL" smtClean="0"/>
              <a:t>Kliknij, aby edytować styl</a:t>
            </a:r>
            <a:endParaRPr kumimoji="0" lang="en-US"/>
          </a:p>
        </p:txBody>
      </p:sp>
      <p:sp>
        <p:nvSpPr>
          <p:cNvPr id="3" name="Symbol zastępczy tytułu pionowego 2"/>
          <p:cNvSpPr>
            <a:spLocks noGrp="1"/>
          </p:cNvSpPr>
          <p:nvPr>
            <p:ph type="body" orient="vert" idx="1"/>
          </p:nvPr>
        </p:nvSpPr>
        <p:spPr>
          <a:xfrm>
            <a:off x="457200" y="304800"/>
            <a:ext cx="6019800" cy="5851525"/>
          </a:xfrm>
        </p:spPr>
        <p:txBody>
          <a:bodyPr vert="eaVert"/>
          <a:lstStyle>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p:txBody>
          <a:bodyPr/>
          <a:lstStyle/>
          <a:p>
            <a:fld id="{9FD33EE8-9115-4234-AB5B-03ED8661F3DD}" type="datetimeFigureOut">
              <a:rPr lang="pl-PL" smtClean="0"/>
              <a:pPr/>
              <a:t>2013-03-07</a:t>
            </a:fld>
            <a:endParaRPr lang="pl-PL"/>
          </a:p>
        </p:txBody>
      </p:sp>
      <p:sp>
        <p:nvSpPr>
          <p:cNvPr id="5" name="Symbol zastępczy stopki 4"/>
          <p:cNvSpPr>
            <a:spLocks noGrp="1"/>
          </p:cNvSpPr>
          <p:nvPr>
            <p:ph type="ftr" sz="quarter" idx="11"/>
          </p:nvPr>
        </p:nvSpPr>
        <p:spPr>
          <a:xfrm>
            <a:off x="2640597" y="6377459"/>
            <a:ext cx="3836404" cy="365125"/>
          </a:xfrm>
        </p:spPr>
        <p:txBody>
          <a:bodyPr/>
          <a:lstStyle/>
          <a:p>
            <a:endParaRPr lang="pl-PL"/>
          </a:p>
        </p:txBody>
      </p:sp>
      <p:sp>
        <p:nvSpPr>
          <p:cNvPr id="6" name="Symbol zastępczy numeru slajdu 5"/>
          <p:cNvSpPr>
            <a:spLocks noGrp="1"/>
          </p:cNvSpPr>
          <p:nvPr>
            <p:ph type="sldNum" sz="quarter" idx="12"/>
          </p:nvPr>
        </p:nvSpPr>
        <p:spPr/>
        <p:txBody>
          <a:bodyPr/>
          <a:lstStyle/>
          <a:p>
            <a:fld id="{51FEB314-4DC5-4E8F-92D4-B38198F47602}" type="slidenum">
              <a:rPr lang="pl-PL" smtClean="0"/>
              <a:pPr/>
              <a:t>‹Nº›</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a:xfrm>
            <a:off x="457200" y="155448"/>
            <a:ext cx="8229600" cy="1252728"/>
          </a:xfrm>
        </p:spPr>
        <p:txBody>
          <a:bodyPr/>
          <a:lstStyle>
            <a:extLst/>
          </a:lstStyle>
          <a:p>
            <a:r>
              <a:rPr kumimoji="0" lang="pl-PL" smtClean="0"/>
              <a:t>Kliknij, aby edytować styl</a:t>
            </a:r>
            <a:endParaRPr kumimoji="0" lang="en-US"/>
          </a:p>
        </p:txBody>
      </p:sp>
      <p:sp>
        <p:nvSpPr>
          <p:cNvPr id="3" name="Symbol zastępczy zawartości 2"/>
          <p:cNvSpPr>
            <a:spLocks noGrp="1"/>
          </p:cNvSpPr>
          <p:nvPr>
            <p:ph idx="1"/>
          </p:nvPr>
        </p:nvSpPr>
        <p:spPr/>
        <p:txBody>
          <a:bodyPr/>
          <a:lstStyle>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p:txBody>
          <a:bodyPr/>
          <a:lstStyle/>
          <a:p>
            <a:fld id="{9FD33EE8-9115-4234-AB5B-03ED8661F3DD}" type="datetimeFigureOut">
              <a:rPr lang="pl-PL" smtClean="0"/>
              <a:pPr/>
              <a:t>2013-03-07</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1FEB314-4DC5-4E8F-92D4-B38198F47602}" type="slidenum">
              <a:rPr lang="pl-PL" smtClean="0"/>
              <a:pPr/>
              <a:t>‹Nº›</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sp>
        <p:nvSpPr>
          <p:cNvPr id="9" name="Prostokąt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Prostokąt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ytuł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pl-PL" smtClean="0"/>
              <a:t>Kliknij, aby edytować styl</a:t>
            </a:r>
            <a:endParaRPr kumimoji="0" lang="en-US"/>
          </a:p>
        </p:txBody>
      </p:sp>
      <p:sp>
        <p:nvSpPr>
          <p:cNvPr id="3" name="Symbol zastępczy tekstu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pl-PL" smtClean="0"/>
              <a:t>Kliknij, aby edytować style wzorca tekstu</a:t>
            </a:r>
          </a:p>
        </p:txBody>
      </p:sp>
      <p:sp>
        <p:nvSpPr>
          <p:cNvPr id="4" name="Symbol zastępczy daty 3"/>
          <p:cNvSpPr>
            <a:spLocks noGrp="1"/>
          </p:cNvSpPr>
          <p:nvPr>
            <p:ph type="dt" sz="half" idx="10"/>
          </p:nvPr>
        </p:nvSpPr>
        <p:spPr/>
        <p:txBody>
          <a:bodyPr/>
          <a:lstStyle/>
          <a:p>
            <a:fld id="{9FD33EE8-9115-4234-AB5B-03ED8661F3DD}" type="datetimeFigureOut">
              <a:rPr lang="pl-PL" smtClean="0"/>
              <a:pPr/>
              <a:t>2013-03-07</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1FEB314-4DC5-4E8F-92D4-B38198F47602}" type="slidenum">
              <a:rPr lang="pl-PL" smtClean="0"/>
              <a:pPr/>
              <a:t>‹Nº›</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extLst/>
          </a:lstStyle>
          <a:p>
            <a:r>
              <a:rPr kumimoji="0" lang="pl-PL" smtClean="0"/>
              <a:t>Kliknij, aby edytować styl</a:t>
            </a:r>
            <a:endParaRPr kumimoji="0" lang="en-US"/>
          </a:p>
        </p:txBody>
      </p:sp>
      <p:sp>
        <p:nvSpPr>
          <p:cNvPr id="3" name="Symbol zastępczy zawartości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zawartości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5" name="Symbol zastępczy daty 4"/>
          <p:cNvSpPr>
            <a:spLocks noGrp="1"/>
          </p:cNvSpPr>
          <p:nvPr>
            <p:ph type="dt" sz="half" idx="10"/>
          </p:nvPr>
        </p:nvSpPr>
        <p:spPr/>
        <p:txBody>
          <a:bodyPr/>
          <a:lstStyle/>
          <a:p>
            <a:fld id="{9FD33EE8-9115-4234-AB5B-03ED8661F3DD}" type="datetimeFigureOut">
              <a:rPr lang="pl-PL" smtClean="0"/>
              <a:pPr/>
              <a:t>2013-03-07</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51FEB314-4DC5-4E8F-92D4-B38198F47602}" type="slidenum">
              <a:rPr lang="pl-PL" smtClean="0"/>
              <a:pPr/>
              <a:t>‹Nº›</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extLst/>
          </a:lstStyle>
          <a:p>
            <a:r>
              <a:rPr kumimoji="0" lang="pl-PL" smtClean="0"/>
              <a:t>Kliknij, aby edytować styl</a:t>
            </a:r>
            <a:endParaRPr kumimoji="0" lang="en-US"/>
          </a:p>
        </p:txBody>
      </p:sp>
      <p:sp>
        <p:nvSpPr>
          <p:cNvPr id="3" name="Symbol zastępczy tekstu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pl-PL" smtClean="0"/>
              <a:t>Kliknij, aby edytować style wzorca tekstu</a:t>
            </a:r>
          </a:p>
        </p:txBody>
      </p:sp>
      <p:sp>
        <p:nvSpPr>
          <p:cNvPr id="4" name="Symbol zastępczy zawartości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5" name="Symbol zastępczy tekstu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pl-PL" smtClean="0"/>
              <a:t>Kliknij, aby edytować style wzorca tekstu</a:t>
            </a:r>
          </a:p>
        </p:txBody>
      </p:sp>
      <p:sp>
        <p:nvSpPr>
          <p:cNvPr id="6" name="Symbol zastępczy zawartości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7" name="Symbol zastępczy daty 6"/>
          <p:cNvSpPr>
            <a:spLocks noGrp="1"/>
          </p:cNvSpPr>
          <p:nvPr>
            <p:ph type="dt" sz="half" idx="10"/>
          </p:nvPr>
        </p:nvSpPr>
        <p:spPr/>
        <p:txBody>
          <a:bodyPr/>
          <a:lstStyle/>
          <a:p>
            <a:fld id="{9FD33EE8-9115-4234-AB5B-03ED8661F3DD}" type="datetimeFigureOut">
              <a:rPr lang="pl-PL" smtClean="0"/>
              <a:pPr/>
              <a:t>2013-03-07</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51FEB314-4DC5-4E8F-92D4-B38198F47602}" type="slidenum">
              <a:rPr lang="pl-PL" smtClean="0"/>
              <a:pPr/>
              <a:t>‹Nº›</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extLst/>
          </a:lstStyle>
          <a:p>
            <a:r>
              <a:rPr kumimoji="0" lang="pl-PL" smtClean="0"/>
              <a:t>Kliknij, aby edytować styl</a:t>
            </a:r>
            <a:endParaRPr kumimoji="0" lang="en-US"/>
          </a:p>
        </p:txBody>
      </p:sp>
      <p:sp>
        <p:nvSpPr>
          <p:cNvPr id="3" name="Symbol zastępczy daty 2"/>
          <p:cNvSpPr>
            <a:spLocks noGrp="1"/>
          </p:cNvSpPr>
          <p:nvPr>
            <p:ph type="dt" sz="half" idx="10"/>
          </p:nvPr>
        </p:nvSpPr>
        <p:spPr/>
        <p:txBody>
          <a:bodyPr/>
          <a:lstStyle/>
          <a:p>
            <a:fld id="{9FD33EE8-9115-4234-AB5B-03ED8661F3DD}" type="datetimeFigureOut">
              <a:rPr lang="pl-PL" smtClean="0"/>
              <a:pPr/>
              <a:t>2013-03-07</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51FEB314-4DC5-4E8F-92D4-B38198F47602}" type="slidenum">
              <a:rPr lang="pl-PL" smtClean="0"/>
              <a:pPr/>
              <a:t>‹Nº›</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9FD33EE8-9115-4234-AB5B-03ED8661F3DD}" type="datetimeFigureOut">
              <a:rPr lang="pl-PL" smtClean="0"/>
              <a:pPr/>
              <a:t>2013-03-07</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51FEB314-4DC5-4E8F-92D4-B38198F47602}" type="slidenum">
              <a:rPr lang="pl-PL" smtClean="0"/>
              <a:pPr/>
              <a:t>‹Nº›</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pl-PL" smtClean="0"/>
              <a:t>Kliknij, aby edytować styl</a:t>
            </a:r>
            <a:endParaRPr kumimoji="0" lang="en-US"/>
          </a:p>
        </p:txBody>
      </p:sp>
      <p:sp>
        <p:nvSpPr>
          <p:cNvPr id="3" name="Symbol zastępczy zawartości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tekstu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pl-PL" smtClean="0"/>
              <a:t>Kliknij, aby edytować style wzorca tekstu</a:t>
            </a:r>
          </a:p>
        </p:txBody>
      </p:sp>
      <p:sp>
        <p:nvSpPr>
          <p:cNvPr id="5" name="Symbol zastępczy daty 4"/>
          <p:cNvSpPr>
            <a:spLocks noGrp="1"/>
          </p:cNvSpPr>
          <p:nvPr>
            <p:ph type="dt" sz="half" idx="10"/>
          </p:nvPr>
        </p:nvSpPr>
        <p:spPr/>
        <p:txBody>
          <a:bodyPr/>
          <a:lstStyle/>
          <a:p>
            <a:fld id="{9FD33EE8-9115-4234-AB5B-03ED8661F3DD}" type="datetimeFigureOut">
              <a:rPr lang="pl-PL" smtClean="0"/>
              <a:pPr/>
              <a:t>2013-03-07</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51FEB314-4DC5-4E8F-92D4-B38198F47602}" type="slidenum">
              <a:rPr lang="pl-PL" smtClean="0"/>
              <a:pPr/>
              <a:t>‹Nº›</a:t>
            </a:fld>
            <a:endParaRPr lang="pl-PL"/>
          </a:p>
        </p:txBody>
      </p:sp>
      <p:sp>
        <p:nvSpPr>
          <p:cNvPr id="12" name="Prostokąt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Prostokąt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pl-PL" smtClean="0"/>
              <a:t>Kliknij, aby edytować styl</a:t>
            </a:r>
            <a:endParaRPr kumimoji="0" lang="en-US"/>
          </a:p>
        </p:txBody>
      </p:sp>
      <p:sp>
        <p:nvSpPr>
          <p:cNvPr id="3" name="Symbol zastępczy obrazu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pl-PL" smtClean="0"/>
              <a:t>Kliknij ikonę, aby dodać obraz</a:t>
            </a:r>
            <a:endParaRPr kumimoji="0" lang="en-US" dirty="0"/>
          </a:p>
        </p:txBody>
      </p:sp>
      <p:sp>
        <p:nvSpPr>
          <p:cNvPr id="4" name="Symbol zastępczy tekstu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pl-PL" smtClean="0"/>
              <a:t>Kliknij, aby edytować style wzorca tekstu</a:t>
            </a:r>
          </a:p>
        </p:txBody>
      </p:sp>
      <p:sp>
        <p:nvSpPr>
          <p:cNvPr id="5" name="Symbol zastępczy daty 4"/>
          <p:cNvSpPr>
            <a:spLocks noGrp="1"/>
          </p:cNvSpPr>
          <p:nvPr>
            <p:ph type="dt" sz="half" idx="10"/>
          </p:nvPr>
        </p:nvSpPr>
        <p:spPr>
          <a:xfrm>
            <a:off x="164592" y="1170432"/>
            <a:ext cx="2523744" cy="201168"/>
          </a:xfrm>
        </p:spPr>
        <p:txBody>
          <a:bodyPr/>
          <a:lstStyle/>
          <a:p>
            <a:fld id="{9FD33EE8-9115-4234-AB5B-03ED8661F3DD}" type="datetimeFigureOut">
              <a:rPr lang="pl-PL" smtClean="0"/>
              <a:pPr/>
              <a:t>2013-03-07</a:t>
            </a:fld>
            <a:endParaRPr lang="pl-PL"/>
          </a:p>
        </p:txBody>
      </p:sp>
      <p:sp>
        <p:nvSpPr>
          <p:cNvPr id="11" name="Prostokąt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Prostokąt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Symbol zastępczy stopki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pl-PL"/>
          </a:p>
        </p:txBody>
      </p:sp>
      <p:sp>
        <p:nvSpPr>
          <p:cNvPr id="7" name="Symbol zastępczy numeru slajdu 6"/>
          <p:cNvSpPr>
            <a:spLocks noGrp="1"/>
          </p:cNvSpPr>
          <p:nvPr>
            <p:ph type="sldNum" sz="quarter" idx="12"/>
          </p:nvPr>
        </p:nvSpPr>
        <p:spPr>
          <a:xfrm>
            <a:off x="8339328" y="1170432"/>
            <a:ext cx="733864" cy="201168"/>
          </a:xfrm>
        </p:spPr>
        <p:txBody>
          <a:bodyPr/>
          <a:lstStyle/>
          <a:p>
            <a:fld id="{51FEB314-4DC5-4E8F-92D4-B38198F47602}" type="slidenum">
              <a:rPr lang="pl-PL" smtClean="0"/>
              <a:pPr/>
              <a:t>‹Nº›</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0" name="Prostokąt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Prostokąt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Symbol zastępczy tytułu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pl-PL" smtClean="0"/>
              <a:t>Kliknij, aby edytować styl</a:t>
            </a:r>
            <a:endParaRPr kumimoji="0" lang="en-US"/>
          </a:p>
        </p:txBody>
      </p:sp>
      <p:sp>
        <p:nvSpPr>
          <p:cNvPr id="3" name="Symbol zastępczy tekstu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pl-PL" smtClean="0"/>
              <a:t>Kliknij, aby edytować style wzorca tekstu</a:t>
            </a:r>
          </a:p>
          <a:p>
            <a:pPr lvl="1" eaLnBrk="1" latinLnBrk="0" hangingPunct="1"/>
            <a:r>
              <a:rPr kumimoji="0" lang="pl-PL" smtClean="0"/>
              <a:t>Drugi poziom</a:t>
            </a:r>
          </a:p>
          <a:p>
            <a:pPr lvl="2" eaLnBrk="1" latinLnBrk="0" hangingPunct="1"/>
            <a:r>
              <a:rPr kumimoji="0" lang="pl-PL" smtClean="0"/>
              <a:t>Trzeci poziom</a:t>
            </a:r>
          </a:p>
          <a:p>
            <a:pPr lvl="3" eaLnBrk="1" latinLnBrk="0" hangingPunct="1"/>
            <a:r>
              <a:rPr kumimoji="0" lang="pl-PL" smtClean="0"/>
              <a:t>Czwarty poziom</a:t>
            </a:r>
          </a:p>
          <a:p>
            <a:pPr lvl="4" eaLnBrk="1" latinLnBrk="0" hangingPunct="1"/>
            <a:r>
              <a:rPr kumimoji="0" lang="pl-PL" smtClean="0"/>
              <a:t>Piąty poziom</a:t>
            </a:r>
            <a:endParaRPr kumimoji="0" lang="en-US"/>
          </a:p>
        </p:txBody>
      </p:sp>
      <p:sp>
        <p:nvSpPr>
          <p:cNvPr id="4" name="Symbol zastępczy daty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9FD33EE8-9115-4234-AB5B-03ED8661F3DD}" type="datetimeFigureOut">
              <a:rPr lang="pl-PL" smtClean="0"/>
              <a:pPr/>
              <a:t>2013-03-07</a:t>
            </a:fld>
            <a:endParaRPr lang="pl-PL"/>
          </a:p>
        </p:txBody>
      </p:sp>
      <p:sp>
        <p:nvSpPr>
          <p:cNvPr id="5" name="Symbol zastępczy stopki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pl-PL"/>
          </a:p>
        </p:txBody>
      </p:sp>
      <p:sp>
        <p:nvSpPr>
          <p:cNvPr id="6" name="Symbol zastępczy numeru slajdu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51FEB314-4DC5-4E8F-92D4-B38198F47602}" type="slidenum">
              <a:rPr lang="pl-PL" smtClean="0"/>
              <a:pPr/>
              <a:t>‹Nº›</a:t>
            </a:fld>
            <a:endParaRPr lang="pl-PL"/>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p:txBody>
          <a:bodyPr>
            <a:normAutofit fontScale="90000"/>
          </a:bodyPr>
          <a:lstStyle/>
          <a:p>
            <a:r>
              <a:rPr lang="tr-TR" dirty="0" smtClean="0"/>
              <a:t>İzin koşullarının nasıl  oluşturulacağına ilişkin tavsiyeler </a:t>
            </a:r>
            <a:endParaRPr lang="tr-TR" dirty="0"/>
          </a:p>
        </p:txBody>
      </p:sp>
      <p:sp>
        <p:nvSpPr>
          <p:cNvPr id="3" name="Podtytuł 2"/>
          <p:cNvSpPr>
            <a:spLocks noGrp="1"/>
          </p:cNvSpPr>
          <p:nvPr>
            <p:ph type="subTitle" idx="1"/>
          </p:nvPr>
        </p:nvSpPr>
        <p:spPr/>
        <p:txBody>
          <a:bodyPr/>
          <a:lstStyle/>
          <a:p>
            <a:endParaRPr lang="pl-PL" dirty="0"/>
          </a:p>
        </p:txBody>
      </p:sp>
      <p:pic>
        <p:nvPicPr>
          <p:cNvPr id="4" name="Picture 2"/>
          <p:cNvPicPr>
            <a:picLocks noChangeAspect="1" noChangeArrowheads="1"/>
          </p:cNvPicPr>
          <p:nvPr/>
        </p:nvPicPr>
        <p:blipFill>
          <a:blip r:embed="rId2" cstate="print">
            <a:extLst>
              <a:ext uri="{28A0092B-C50C-407E-A947-70E740481C1C}">
                <a14:useLocalDpi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val="0"/>
              </a:ext>
            </a:extLst>
          </a:blip>
          <a:srcRect/>
          <a:stretch>
            <a:fillRect/>
          </a:stretch>
        </p:blipFill>
        <p:spPr bwMode="auto">
          <a:xfrm>
            <a:off x="381413" y="260648"/>
            <a:ext cx="1149350" cy="463550"/>
          </a:xfrm>
          <a:prstGeom prst="rect">
            <a:avLst/>
          </a:prstGeom>
          <a:noFill/>
          <a:ln>
            <a:noFill/>
          </a:ln>
          <a:effectLst/>
          <a:extLst>
            <a:ext uri="{909E8E84-426E-40DD-AFC4-6F175D3DCCD1}">
              <a14:hiddenFill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a:solidFill>
                  <a:schemeClr val="accent1"/>
                </a:solidFill>
              </a14:hiddenFill>
            </a:ext>
            <a:ext uri="{91240B29-F687-4F45-9708-019B960494DF}">
              <a14:hiddenLine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w="9525">
                <a:solidFill>
                  <a:schemeClr val="tx1"/>
                </a:solidFill>
                <a:miter lim="800000"/>
                <a:headEnd/>
                <a:tailEnd/>
              </a14:hiddenLine>
            </a:ext>
            <a:ext uri="{AF507438-7753-43E0-B8FC-AC1667EBCBE1}">
              <a14:hiddenEffects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a:effectLst>
                  <a:outerShdw dist="35921" dir="2700000" algn="ctr" rotWithShape="0">
                    <a:schemeClr val="bg2"/>
                  </a:outerShdw>
                </a:effectLst>
              </a14:hiddenEffects>
            </a:ext>
          </a:extLst>
        </p:spPr>
      </p:pic>
      <p:grpSp>
        <p:nvGrpSpPr>
          <p:cNvPr id="5" name="27 Grupo"/>
          <p:cNvGrpSpPr>
            <a:grpSpLocks/>
          </p:cNvGrpSpPr>
          <p:nvPr/>
        </p:nvGrpSpPr>
        <p:grpSpPr bwMode="auto">
          <a:xfrm>
            <a:off x="7654221" y="312403"/>
            <a:ext cx="1149350" cy="360039"/>
            <a:chOff x="6286512" y="285728"/>
            <a:chExt cx="2493060" cy="790573"/>
          </a:xfrm>
        </p:grpSpPr>
        <p:pic>
          <p:nvPicPr>
            <p:cNvPr id="6" name="Picture 19" descr="C:\Documents and Settings\César\Mis documentos\Rumania\Related Projects\Turkey - IPPC\Preparacion defensa\images\Spain_flag_300.png"/>
            <p:cNvPicPr>
              <a:picLocks noChangeAspect="1" noChangeArrowheads="1"/>
            </p:cNvPicPr>
            <p:nvPr/>
          </p:nvPicPr>
          <p:blipFill>
            <a:blip r:embed="rId3" cstate="print"/>
            <a:srcRect/>
            <a:stretch>
              <a:fillRect/>
            </a:stretch>
          </p:blipFill>
          <p:spPr bwMode="auto">
            <a:xfrm>
              <a:off x="6286512" y="285728"/>
              <a:ext cx="1185860" cy="790573"/>
            </a:xfrm>
            <a:prstGeom prst="rect">
              <a:avLst/>
            </a:prstGeom>
            <a:noFill/>
            <a:ln w="9525">
              <a:noFill/>
              <a:miter lim="800000"/>
              <a:headEnd/>
              <a:tailEnd/>
            </a:ln>
          </p:spPr>
        </p:pic>
        <p:pic>
          <p:nvPicPr>
            <p:cNvPr id="7" name="Picture 20" descr="C:\Documents and Settings\César\Mis documentos\Rumania\Related Projects\Turkey - IPPC\Preparacion defensa\images\Poland_flag_300.png"/>
            <p:cNvPicPr preferRelativeResize="0">
              <a:picLocks noChangeArrowheads="1"/>
            </p:cNvPicPr>
            <p:nvPr/>
          </p:nvPicPr>
          <p:blipFill>
            <a:blip r:embed="rId4" cstate="print"/>
            <a:srcRect/>
            <a:stretch>
              <a:fillRect/>
            </a:stretch>
          </p:blipFill>
          <p:spPr bwMode="auto">
            <a:xfrm>
              <a:off x="7565126" y="285728"/>
              <a:ext cx="1214446" cy="785818"/>
            </a:xfrm>
            <a:prstGeom prst="rect">
              <a:avLst/>
            </a:prstGeom>
            <a:noFill/>
            <a:ln w="9525">
              <a:noFill/>
              <a:miter lim="800000"/>
              <a:headEnd/>
              <a:tailEnd/>
            </a:ln>
          </p:spPr>
        </p:pic>
      </p:grpSp>
    </p:spTree>
    <p:extLst>
      <p:ext uri="{BB962C8B-B14F-4D97-AF65-F5344CB8AC3E}">
        <p14: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p14="http://schemas.microsoft.com/office/powerpoint/2010/main" val="41814442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pPr marL="0" indent="0">
              <a:buNone/>
            </a:pPr>
            <a:r>
              <a:rPr lang="tr-TR" dirty="0" smtClean="0"/>
              <a:t>Bir entegre çevre iznini edinmeye uzanan prosedür uzun ve karmaşıktır. Bu nedenle, basit ipuçlarının verilmesi mümkün değildir. </a:t>
            </a:r>
          </a:p>
          <a:p>
            <a:pPr marL="0" indent="0">
              <a:buNone/>
            </a:pPr>
            <a:r>
              <a:rPr lang="tr-TR" dirty="0" smtClean="0"/>
              <a:t>Fakat, daha iyi bir entegre çevre izninin hazırlanmasına yardımcı olabilecek kimi noktalar anlatılabilir. </a:t>
            </a:r>
          </a:p>
          <a:p>
            <a:pPr marL="0" indent="0">
              <a:buNone/>
            </a:pPr>
            <a:r>
              <a:rPr lang="tr-TR" dirty="0" smtClean="0"/>
              <a:t>Fikir listesi açıktır ve herkes kendi önerisini ekleyebilir. </a:t>
            </a:r>
            <a:endParaRPr lang="tr-TR" dirty="0"/>
          </a:p>
        </p:txBody>
      </p:sp>
    </p:spTree>
    <p:extLst>
      <p:ext uri="{BB962C8B-B14F-4D97-AF65-F5344CB8AC3E}">
        <p14: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p14="http://schemas.microsoft.com/office/powerpoint/2010/main" val="18978685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tr-TR" dirty="0" smtClean="0"/>
              <a:t>Pareto prensibi</a:t>
            </a:r>
            <a:endParaRPr lang="tr-TR" dirty="0"/>
          </a:p>
        </p:txBody>
      </p:sp>
      <p:sp>
        <p:nvSpPr>
          <p:cNvPr id="3" name="Symbol zastępczy zawartości 2"/>
          <p:cNvSpPr>
            <a:spLocks noGrp="1"/>
          </p:cNvSpPr>
          <p:nvPr>
            <p:ph idx="1"/>
          </p:nvPr>
        </p:nvSpPr>
        <p:spPr/>
        <p:txBody>
          <a:bodyPr>
            <a:normAutofit lnSpcReduction="10000"/>
          </a:bodyPr>
          <a:lstStyle/>
          <a:p>
            <a:pPr marL="0" indent="0">
              <a:buNone/>
            </a:pPr>
            <a:r>
              <a:rPr lang="tr-TR" dirty="0" smtClean="0"/>
              <a:t>80-20 kuralı olarak da bilinen bu prensip, birçok durumda etkilerin %80'inin nedenlerin %20'sinden kaynaklandığını belirtir. </a:t>
            </a:r>
          </a:p>
          <a:p>
            <a:pPr marL="0" indent="0">
              <a:buNone/>
            </a:pPr>
            <a:r>
              <a:rPr lang="tr-TR" dirty="0" smtClean="0"/>
              <a:t>Aynı zamanda, </a:t>
            </a:r>
            <a:r>
              <a:rPr lang="tr-TR" dirty="0" smtClean="0"/>
              <a:t>çevresel alana </a:t>
            </a:r>
            <a:r>
              <a:rPr lang="tr-TR" dirty="0" smtClean="0"/>
              <a:t>da atıfta bulunmaktadır: Emisyonların %80'i, kaynakların (cihazlar, işletmeler, vb.) %20'sinden kaynaklanmaktadır. </a:t>
            </a:r>
          </a:p>
          <a:p>
            <a:pPr marL="0" indent="0">
              <a:buNone/>
            </a:pPr>
            <a:r>
              <a:rPr lang="tr-TR" dirty="0" smtClean="0"/>
              <a:t>Entegre çevre iznini hazırlarken, birçok farklı ve ayrıntılı </a:t>
            </a:r>
            <a:r>
              <a:rPr lang="tr-TR" dirty="0" smtClean="0"/>
              <a:t>sorunla </a:t>
            </a:r>
            <a:r>
              <a:rPr lang="tr-TR" dirty="0" smtClean="0"/>
              <a:t>karşılaşacak olsanız da, en önemli olanları unutmamanız önemlidir. </a:t>
            </a:r>
            <a:endParaRPr lang="tr-TR" dirty="0"/>
          </a:p>
        </p:txBody>
      </p:sp>
    </p:spTree>
    <p:extLst>
      <p:ext uri="{BB962C8B-B14F-4D97-AF65-F5344CB8AC3E}">
        <p14: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p14="http://schemas.microsoft.com/office/powerpoint/2010/main" val="5677450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tr-TR" dirty="0" smtClean="0"/>
              <a:t>Teknolojinin tanımlanması</a:t>
            </a:r>
            <a:endParaRPr lang="tr-TR" dirty="0"/>
          </a:p>
        </p:txBody>
      </p:sp>
      <p:sp>
        <p:nvSpPr>
          <p:cNvPr id="3" name="Symbol zastępczy zawartości 2"/>
          <p:cNvSpPr>
            <a:spLocks noGrp="1"/>
          </p:cNvSpPr>
          <p:nvPr>
            <p:ph idx="1"/>
          </p:nvPr>
        </p:nvSpPr>
        <p:spPr/>
        <p:txBody>
          <a:bodyPr>
            <a:normAutofit fontScale="92500" lnSpcReduction="20000"/>
          </a:bodyPr>
          <a:lstStyle/>
          <a:p>
            <a:pPr marL="0" indent="0">
              <a:buNone/>
            </a:pPr>
            <a:r>
              <a:rPr lang="tr-TR" dirty="0" smtClean="0"/>
              <a:t>Entegre  Çevre İzni haricindeki </a:t>
            </a:r>
            <a:r>
              <a:rPr lang="tr-TR" dirty="0" smtClean="0"/>
              <a:t>izinlerde </a:t>
            </a:r>
            <a:r>
              <a:rPr lang="tr-TR" dirty="0" smtClean="0"/>
              <a:t>teknoloji tanımına atıfta bulunulmamaktadır. Bu da, entegre çevre izinlerindeki bu gerekliliği yerine getirmek amacıyla, izin yazarlarının farklı yaklaşımlar takınmasına neden olabilir. Kimi zamanlar teknolojiyi birçok ayrıntıyla anlatabilmektedirler ki, teknolojinin tesisin  kullanım  ömrü boyunca birçok defa değişeceği göz önünde bulundurulduğunda, bu ayrıntılar alakasız kalacaktır. Bu da, entegre çevre izninin birkaç ay sonrasında artık tesislerdeki gerçeklik ile uyumlu olmamasına yol açacaktır. </a:t>
            </a:r>
          </a:p>
        </p:txBody>
      </p:sp>
    </p:spTree>
    <p:extLst>
      <p:ext uri="{BB962C8B-B14F-4D97-AF65-F5344CB8AC3E}">
        <p14: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p14="http://schemas.microsoft.com/office/powerpoint/2010/main" val="6899815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Yazılanlar sonra kontrol edilmelidir.</a:t>
            </a:r>
            <a:endParaRPr lang="tr-TR" dirty="0"/>
          </a:p>
        </p:txBody>
      </p:sp>
      <p:sp>
        <p:nvSpPr>
          <p:cNvPr id="3" name="Symbol zastępczy zawartości 2"/>
          <p:cNvSpPr>
            <a:spLocks noGrp="1"/>
          </p:cNvSpPr>
          <p:nvPr>
            <p:ph idx="1"/>
          </p:nvPr>
        </p:nvSpPr>
        <p:spPr/>
        <p:txBody>
          <a:bodyPr/>
          <a:lstStyle/>
          <a:p>
            <a:pPr marL="0" indent="0">
              <a:buNone/>
            </a:pPr>
            <a:r>
              <a:rPr lang="tr-TR" dirty="0" smtClean="0"/>
              <a:t>Entegre çevre izni şartlarını açık, net ve kolay anlaşılabilir şekilde yazınız. </a:t>
            </a:r>
          </a:p>
          <a:p>
            <a:pPr marL="0" indent="0">
              <a:buNone/>
            </a:pPr>
            <a:r>
              <a:rPr lang="tr-TR" dirty="0" smtClean="0"/>
              <a:t>Entegre çevre izninizde, kontroller ve teftişler sırasında kontrol etmesi zor olacak muğlak koşullar kullanmaktan kaçınınız. </a:t>
            </a:r>
          </a:p>
        </p:txBody>
      </p:sp>
    </p:spTree>
    <p:extLst>
      <p:ext uri="{BB962C8B-B14F-4D97-AF65-F5344CB8AC3E}">
        <p14: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p14="http://schemas.microsoft.com/office/powerpoint/2010/main" val="1456571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tr-TR" dirty="0" smtClean="0"/>
              <a:t>Atığın tanımlanması</a:t>
            </a:r>
            <a:endParaRPr lang="tr-TR" dirty="0"/>
          </a:p>
        </p:txBody>
      </p:sp>
      <p:sp>
        <p:nvSpPr>
          <p:cNvPr id="3" name="Symbol zastępczy zawartości 2"/>
          <p:cNvSpPr>
            <a:spLocks noGrp="1"/>
          </p:cNvSpPr>
          <p:nvPr>
            <p:ph idx="1"/>
          </p:nvPr>
        </p:nvSpPr>
        <p:spPr/>
        <p:txBody>
          <a:bodyPr/>
          <a:lstStyle/>
          <a:p>
            <a:pPr marL="0" indent="0">
              <a:buNone/>
            </a:pPr>
            <a:r>
              <a:rPr lang="tr-TR" dirty="0" smtClean="0"/>
              <a:t>Özellikle de atığın </a:t>
            </a:r>
            <a:r>
              <a:rPr lang="tr-TR" dirty="0" smtClean="0"/>
              <a:t>depolanma koşulları </a:t>
            </a:r>
            <a:r>
              <a:rPr lang="tr-TR" dirty="0" smtClean="0"/>
              <a:t>ve şekli açısından, atık </a:t>
            </a:r>
            <a:r>
              <a:rPr lang="tr-TR" dirty="0" smtClean="0"/>
              <a:t>yönetimi ile ilgili </a:t>
            </a:r>
            <a:r>
              <a:rPr lang="tr-TR" dirty="0" smtClean="0"/>
              <a:t>kesin şartlar konulması oldukça faydalı olacaktır.  Bu durumda, </a:t>
            </a:r>
            <a:r>
              <a:rPr lang="tr-TR" dirty="0" smtClean="0"/>
              <a:t>belirli noktaların </a:t>
            </a:r>
            <a:r>
              <a:rPr lang="tr-TR" dirty="0" smtClean="0"/>
              <a:t>işaretlenmiş olduğu bir harita çok </a:t>
            </a:r>
            <a:r>
              <a:rPr lang="tr-TR" dirty="0" smtClean="0"/>
              <a:t>yararlı olacaktır</a:t>
            </a:r>
            <a:r>
              <a:rPr lang="tr-TR" dirty="0" smtClean="0"/>
              <a:t>.</a:t>
            </a:r>
          </a:p>
          <a:p>
            <a:pPr marL="0" indent="0">
              <a:buNone/>
            </a:pPr>
            <a:r>
              <a:rPr lang="tr-TR" dirty="0" smtClean="0"/>
              <a:t>Bu tavsiye, bir önceki ipucuna da örnek oluşturmaktadır.  </a:t>
            </a:r>
            <a:endParaRPr lang="tr-TR" dirty="0"/>
          </a:p>
        </p:txBody>
      </p:sp>
    </p:spTree>
    <p:extLst>
      <p:ext uri="{BB962C8B-B14F-4D97-AF65-F5344CB8AC3E}">
        <p14: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p14="http://schemas.microsoft.com/office/powerpoint/2010/main" val="4407959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tr-TR" dirty="0" smtClean="0"/>
              <a:t>Enerji tüketiminin tanımlanması</a:t>
            </a:r>
            <a:endParaRPr lang="tr-TR" dirty="0"/>
          </a:p>
        </p:txBody>
      </p:sp>
      <p:sp>
        <p:nvSpPr>
          <p:cNvPr id="3" name="Symbol zastępczy zawartości 2"/>
          <p:cNvSpPr>
            <a:spLocks noGrp="1"/>
          </p:cNvSpPr>
          <p:nvPr>
            <p:ph idx="1"/>
          </p:nvPr>
        </p:nvSpPr>
        <p:spPr/>
        <p:txBody>
          <a:bodyPr/>
          <a:lstStyle/>
          <a:p>
            <a:pPr marL="0" indent="0">
              <a:buNone/>
            </a:pPr>
            <a:r>
              <a:rPr lang="tr-TR" dirty="0" smtClean="0"/>
              <a:t>Bu </a:t>
            </a:r>
            <a:r>
              <a:rPr lang="tr-TR" dirty="0" smtClean="0"/>
              <a:t>sorunla</a:t>
            </a:r>
            <a:r>
              <a:rPr lang="tr-TR" dirty="0" smtClean="0"/>
              <a:t>, özellikle de büyük tesislerde başa çıkmak </a:t>
            </a:r>
            <a:r>
              <a:rPr lang="tr-TR" dirty="0" smtClean="0"/>
              <a:t>için:</a:t>
            </a:r>
            <a:endParaRPr lang="tr-TR" dirty="0" smtClean="0"/>
          </a:p>
          <a:p>
            <a:r>
              <a:rPr lang="tr-TR" dirty="0" smtClean="0"/>
              <a:t>basit ve kontrol edilmesi kolay parametreler kullanınız;</a:t>
            </a:r>
          </a:p>
          <a:p>
            <a:r>
              <a:rPr lang="tr-TR" dirty="0" smtClean="0"/>
              <a:t> sadece global parametreleri değil, aynı zamanda işletmenin her bir ünitesine ilişkin </a:t>
            </a:r>
            <a:r>
              <a:rPr lang="tr-TR" dirty="0" smtClean="0"/>
              <a:t>özel parametreleri </a:t>
            </a:r>
            <a:r>
              <a:rPr lang="tr-TR" dirty="0" smtClean="0"/>
              <a:t>de kullanınız (çıkış). </a:t>
            </a:r>
            <a:endParaRPr lang="tr-TR" dirty="0"/>
          </a:p>
        </p:txBody>
      </p:sp>
    </p:spTree>
    <p:extLst>
      <p:ext uri="{BB962C8B-B14F-4D97-AF65-F5344CB8AC3E}">
        <p14: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p14="http://schemas.microsoft.com/office/powerpoint/2010/main" val="29914611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tr-TR" dirty="0" smtClean="0"/>
              <a:t>Kamu görüşlerini dinleyiniz</a:t>
            </a:r>
            <a:endParaRPr lang="tr-TR" dirty="0"/>
          </a:p>
        </p:txBody>
      </p:sp>
      <p:sp>
        <p:nvSpPr>
          <p:cNvPr id="3" name="Symbol zastępczy zawartości 2"/>
          <p:cNvSpPr>
            <a:spLocks noGrp="1"/>
          </p:cNvSpPr>
          <p:nvPr>
            <p:ph idx="1"/>
          </p:nvPr>
        </p:nvSpPr>
        <p:spPr/>
        <p:txBody>
          <a:bodyPr/>
          <a:lstStyle/>
          <a:p>
            <a:pPr marL="0" indent="0">
              <a:buNone/>
            </a:pPr>
            <a:r>
              <a:rPr lang="tr-TR" dirty="0" smtClean="0"/>
              <a:t>Kamunun </a:t>
            </a:r>
            <a:r>
              <a:rPr lang="tr-TR" dirty="0" smtClean="0"/>
              <a:t>görüşlerini dinleyiniz; gelen yorumlar kimi zaman faydalı olabilmektedir. </a:t>
            </a:r>
            <a:r>
              <a:rPr lang="tr-TR" smtClean="0"/>
              <a:t>Bazı </a:t>
            </a:r>
            <a:r>
              <a:rPr lang="tr-TR" dirty="0" smtClean="0"/>
              <a:t>durumlarda, tesisin yakınlarında yaşadıkları için durumu farklı bir </a:t>
            </a:r>
            <a:r>
              <a:rPr lang="tr-TR" smtClean="0"/>
              <a:t>açıdan </a:t>
            </a:r>
            <a:r>
              <a:rPr lang="tr-TR" smtClean="0"/>
              <a:t>gözlemleyebilmektedirler. </a:t>
            </a:r>
            <a:endParaRPr lang="tr-TR" dirty="0" smtClean="0"/>
          </a:p>
          <a:p>
            <a:endParaRPr lang="tr-TR" dirty="0"/>
          </a:p>
        </p:txBody>
      </p:sp>
    </p:spTree>
    <p:extLst>
      <p:ext uri="{BB962C8B-B14F-4D97-AF65-F5344CB8AC3E}">
        <p14: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p14="http://schemas.microsoft.com/office/powerpoint/2010/main" val="29157129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3"/>
          <p:cNvSpPr>
            <a:spLocks noGrp="1"/>
          </p:cNvSpPr>
          <p:nvPr>
            <p:ph type="ctrTitle"/>
          </p:nvPr>
        </p:nvSpPr>
        <p:spPr/>
        <p:txBody>
          <a:bodyPr/>
          <a:lstStyle/>
          <a:p>
            <a:r>
              <a:rPr lang="tr-TR" dirty="0" smtClean="0"/>
              <a:t>İlginiz için teşekkürler</a:t>
            </a:r>
            <a:endParaRPr lang="tr-TR" dirty="0"/>
          </a:p>
        </p:txBody>
      </p:sp>
      <p:sp>
        <p:nvSpPr>
          <p:cNvPr id="5" name="Podtytuł 4"/>
          <p:cNvSpPr>
            <a:spLocks noGrp="1"/>
          </p:cNvSpPr>
          <p:nvPr>
            <p:ph type="subTitle" idx="1"/>
          </p:nvPr>
        </p:nvSpPr>
        <p:spPr/>
        <p:txBody>
          <a:bodyPr/>
          <a:lstStyle/>
          <a:p>
            <a:endParaRPr lang="pl-PL"/>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ł">
  <a:themeElements>
    <a:clrScheme name="Moduł">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ł">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ł">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229</TotalTime>
  <Words>343</Words>
  <Application>Microsoft Office PowerPoint</Application>
  <PresentationFormat>Presentación en pantalla (4:3)</PresentationFormat>
  <Paragraphs>23</Paragraphs>
  <Slides>9</Slides>
  <Notes>0</Notes>
  <HiddenSlides>0</HiddenSlides>
  <MMClips>0</MMClips>
  <ScaleCrop>false</ScaleCrop>
  <HeadingPairs>
    <vt:vector size="4" baseType="variant">
      <vt:variant>
        <vt:lpstr>Tema</vt:lpstr>
      </vt:variant>
      <vt:variant>
        <vt:i4>1</vt:i4>
      </vt:variant>
      <vt:variant>
        <vt:lpstr>Títulos de diapositiva</vt:lpstr>
      </vt:variant>
      <vt:variant>
        <vt:i4>9</vt:i4>
      </vt:variant>
    </vt:vector>
  </HeadingPairs>
  <TitlesOfParts>
    <vt:vector size="10" baseType="lpstr">
      <vt:lpstr>Moduł</vt:lpstr>
      <vt:lpstr>İzin koşullarının nasıl  oluşturulacağına ilişkin tavsiyeler </vt:lpstr>
      <vt:lpstr>Diapositiva 2</vt:lpstr>
      <vt:lpstr>Pareto prensibi</vt:lpstr>
      <vt:lpstr>Teknolojinin tanımlanması</vt:lpstr>
      <vt:lpstr>Yazılanlar sonra kontrol edilmelidir.</vt:lpstr>
      <vt:lpstr>Atığın tanımlanması</vt:lpstr>
      <vt:lpstr>Enerji tüketiminin tanımlanması</vt:lpstr>
      <vt:lpstr>Kamu görüşlerini dinleyiniz</vt:lpstr>
      <vt:lpstr>İlginiz için teşekkürler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Reccomendation on how to lay down the conditions of the permit</dc:title>
  <dc:creator>MadziaiAdam</dc:creator>
  <cp:lastModifiedBy>Exper</cp:lastModifiedBy>
  <cp:revision>26</cp:revision>
  <dcterms:created xsi:type="dcterms:W3CDTF">2013-01-26T11:35:29Z</dcterms:created>
  <dcterms:modified xsi:type="dcterms:W3CDTF">2013-03-07T09:22:29Z</dcterms:modified>
</cp:coreProperties>
</file>