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6A19-8981-43BA-A38C-7C795F1978D1}" type="datetimeFigureOut">
              <a:rPr lang="es-ES" smtClean="0"/>
              <a:pPr/>
              <a:t>13/03/2013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E001F-5F1F-4005-8D50-97E603610E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6A19-8981-43BA-A38C-7C795F1978D1}" type="datetimeFigureOut">
              <a:rPr lang="es-ES" smtClean="0"/>
              <a:pPr/>
              <a:t>13/03/2013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E001F-5F1F-4005-8D50-97E603610E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6A19-8981-43BA-A38C-7C795F1978D1}" type="datetimeFigureOut">
              <a:rPr lang="es-ES" smtClean="0"/>
              <a:pPr/>
              <a:t>13/03/2013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E001F-5F1F-4005-8D50-97E603610E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6A19-8981-43BA-A38C-7C795F1978D1}" type="datetimeFigureOut">
              <a:rPr lang="es-ES" smtClean="0"/>
              <a:pPr/>
              <a:t>13/03/2013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E001F-5F1F-4005-8D50-97E603610E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6A19-8981-43BA-A38C-7C795F1978D1}" type="datetimeFigureOut">
              <a:rPr lang="es-ES" smtClean="0"/>
              <a:pPr/>
              <a:t>13/03/2013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E001F-5F1F-4005-8D50-97E603610E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6A19-8981-43BA-A38C-7C795F1978D1}" type="datetimeFigureOut">
              <a:rPr lang="es-ES" smtClean="0"/>
              <a:pPr/>
              <a:t>13/03/2013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E001F-5F1F-4005-8D50-97E603610E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6A19-8981-43BA-A38C-7C795F1978D1}" type="datetimeFigureOut">
              <a:rPr lang="es-ES" smtClean="0"/>
              <a:pPr/>
              <a:t>13/03/2013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E001F-5F1F-4005-8D50-97E603610E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6A19-8981-43BA-A38C-7C795F1978D1}" type="datetimeFigureOut">
              <a:rPr lang="es-ES" smtClean="0"/>
              <a:pPr/>
              <a:t>13/03/2013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E001F-5F1F-4005-8D50-97E603610E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6A19-8981-43BA-A38C-7C795F1978D1}" type="datetimeFigureOut">
              <a:rPr lang="es-ES" smtClean="0"/>
              <a:pPr/>
              <a:t>13/03/2013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E001F-5F1F-4005-8D50-97E603610E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6A19-8981-43BA-A38C-7C795F1978D1}" type="datetimeFigureOut">
              <a:rPr lang="es-ES" smtClean="0"/>
              <a:pPr/>
              <a:t>13/03/2013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E001F-5F1F-4005-8D50-97E603610E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6A19-8981-43BA-A38C-7C795F1978D1}" type="datetimeFigureOut">
              <a:rPr lang="es-ES" smtClean="0"/>
              <a:pPr/>
              <a:t>13/03/2013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E001F-5F1F-4005-8D50-97E603610E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46A19-8981-43BA-A38C-7C795F1978D1}" type="datetimeFigureOut">
              <a:rPr lang="es-ES" smtClean="0"/>
              <a:pPr/>
              <a:t>13/03/2013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DE001F-5F1F-4005-8D50-97E603610E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459041"/>
            <a:ext cx="7772400" cy="1470025"/>
          </a:xfrm>
        </p:spPr>
        <p:txBody>
          <a:bodyPr/>
          <a:lstStyle/>
          <a:p>
            <a:r>
              <a:rPr lang="tr-TR" dirty="0" smtClean="0"/>
              <a:t>Toprak denetim planı</a:t>
            </a:r>
            <a:endParaRPr lang="tr-TR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57290" y="1900228"/>
            <a:ext cx="6400800" cy="685808"/>
          </a:xfrm>
        </p:spPr>
        <p:txBody>
          <a:bodyPr/>
          <a:lstStyle/>
          <a:p>
            <a:r>
              <a:rPr lang="tr-TR" dirty="0" smtClean="0"/>
              <a:t>Görev 17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Toprak denetim planının bölümleri</a:t>
            </a:r>
            <a:endParaRPr lang="tr-T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Kirlilik kaynaklarının denetimi</a:t>
            </a:r>
          </a:p>
          <a:p>
            <a:pPr lvl="1"/>
            <a:r>
              <a:rPr lang="tr-TR" dirty="0" smtClean="0"/>
              <a:t>Depolama sistemleri ile ilgili denetim eylemleri, </a:t>
            </a:r>
            <a:r>
              <a:rPr lang="tr-TR" dirty="0" smtClean="0"/>
              <a:t>sıvı </a:t>
            </a:r>
            <a:r>
              <a:rPr lang="tr-TR" dirty="0" smtClean="0"/>
              <a:t>sızıntıları ve </a:t>
            </a:r>
            <a:r>
              <a:rPr lang="tr-TR" dirty="0" smtClean="0"/>
              <a:t>diğer </a:t>
            </a:r>
            <a:r>
              <a:rPr lang="tr-TR" dirty="0" smtClean="0"/>
              <a:t>olası etkilerin </a:t>
            </a:r>
            <a:r>
              <a:rPr lang="tr-TR" dirty="0" smtClean="0"/>
              <a:t>denetimi, </a:t>
            </a:r>
            <a:r>
              <a:rPr lang="tr-TR" dirty="0" smtClean="0"/>
              <a:t>önceden yapılan </a:t>
            </a:r>
            <a:r>
              <a:rPr lang="tr-TR" dirty="0" smtClean="0"/>
              <a:t>risk analizi ile belirlenen </a:t>
            </a:r>
            <a:endParaRPr lang="tr-TR" dirty="0"/>
          </a:p>
          <a:p>
            <a:r>
              <a:rPr lang="tr-TR" dirty="0" smtClean="0"/>
              <a:t>Toprak ve yeraltı suyunun denetimi</a:t>
            </a:r>
          </a:p>
          <a:p>
            <a:pPr lvl="1"/>
            <a:r>
              <a:rPr lang="tr-TR" dirty="0" smtClean="0"/>
              <a:t>Akımın üst ve alt kısımlarında, </a:t>
            </a:r>
            <a:r>
              <a:rPr lang="tr-TR" dirty="0" smtClean="0"/>
              <a:t>piyezometre kullanarak yapılan denetimler.</a:t>
            </a:r>
          </a:p>
          <a:p>
            <a:pPr lvl="1"/>
            <a:r>
              <a:rPr lang="tr-TR" dirty="0" smtClean="0"/>
              <a:t>Yüzey suyu ve upwelling denetim eylemleri.</a:t>
            </a:r>
          </a:p>
          <a:p>
            <a:pPr lvl="1"/>
            <a:r>
              <a:rPr lang="tr-TR" dirty="0" smtClean="0"/>
              <a:t>Toprak kalitesinin doğrudan denetimi</a:t>
            </a:r>
          </a:p>
          <a:p>
            <a:pPr lvl="1"/>
            <a:endParaRPr lang="tr-TR" dirty="0"/>
          </a:p>
          <a:p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Kaynaklarda denetim örneği</a:t>
            </a:r>
            <a:endParaRPr lang="tr-T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Yeraltı </a:t>
            </a:r>
            <a:r>
              <a:rPr lang="tr-TR" dirty="0" smtClean="0"/>
              <a:t>depolamaları:</a:t>
            </a:r>
            <a:endParaRPr lang="tr-TR" dirty="0" smtClean="0"/>
          </a:p>
          <a:p>
            <a:pPr lvl="1"/>
            <a:r>
              <a:rPr lang="tr-TR" dirty="0" smtClean="0"/>
              <a:t>Aylık: sızıntı </a:t>
            </a:r>
            <a:r>
              <a:rPr lang="tr-TR" dirty="0" smtClean="0"/>
              <a:t>tespiti, vanaların </a:t>
            </a:r>
            <a:r>
              <a:rPr lang="tr-TR" dirty="0" smtClean="0"/>
              <a:t>ve </a:t>
            </a:r>
            <a:r>
              <a:rPr lang="tr-TR" dirty="0" smtClean="0"/>
              <a:t>rögar kapaklarının gözle denetimi</a:t>
            </a:r>
            <a:endParaRPr lang="tr-TR" dirty="0" smtClean="0"/>
          </a:p>
          <a:p>
            <a:pPr lvl="1"/>
            <a:r>
              <a:rPr lang="tr-TR" dirty="0" smtClean="0"/>
              <a:t>Yıllık: boşaltma depoları ve havalandırma, katodik koruma.</a:t>
            </a:r>
          </a:p>
          <a:p>
            <a:pPr lvl="1"/>
            <a:r>
              <a:rPr lang="tr-TR" dirty="0" smtClean="0"/>
              <a:t>Beş yılda bir: iç duvarın görsel muayenesi; sızdırmazlık denetim testi ve yapılabiliyorsa, metal birikintilerin duvar kalınlığını ölçme .</a:t>
            </a:r>
            <a:endParaRPr lang="tr-TR" dirty="0"/>
          </a:p>
          <a:p>
            <a:pPr lvl="1"/>
            <a:endParaRPr lang="tr-TR" dirty="0"/>
          </a:p>
          <a:p>
            <a:pPr lvl="1"/>
            <a:endParaRPr lang="tr-TR" dirty="0"/>
          </a:p>
          <a:p>
            <a:endParaRPr lang="tr-TR" dirty="0"/>
          </a:p>
          <a:p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Kaynakların denetimine örnek </a:t>
            </a:r>
            <a:endParaRPr lang="tr-T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Yüzey-Üstü  depolama:</a:t>
            </a:r>
          </a:p>
          <a:p>
            <a:pPr lvl="1"/>
            <a:r>
              <a:rPr lang="tr-TR" dirty="0" smtClean="0"/>
              <a:t>Yer-üstü </a:t>
            </a:r>
            <a:r>
              <a:rPr lang="tr-TR" dirty="0" smtClean="0"/>
              <a:t>depoların içerdikleri en büyük birikintiye eşit kapasitede bir sıvı sızdırmayan bendi olacak ve sıvı tahliye sisteminden gelen birikintileri izole edecektir. </a:t>
            </a:r>
            <a:r>
              <a:rPr lang="tr-TR" dirty="0" smtClean="0"/>
              <a:t>Depolanan maddelerin </a:t>
            </a:r>
            <a:r>
              <a:rPr lang="tr-TR" dirty="0" smtClean="0"/>
              <a:t>geçirimsiz toprakla izole yüzeyler üzerinde bulunması gerekir.</a:t>
            </a:r>
          </a:p>
          <a:p>
            <a:pPr lvl="1"/>
            <a:r>
              <a:rPr lang="tr-TR" dirty="0" smtClean="0"/>
              <a:t>Aylık: </a:t>
            </a:r>
            <a:r>
              <a:rPr lang="tr-TR" dirty="0" smtClean="0"/>
              <a:t>Kaplayan yüzeyin </a:t>
            </a:r>
            <a:r>
              <a:rPr lang="tr-TR" dirty="0" smtClean="0"/>
              <a:t>geçirimsizliği, bakımlı olma durumu ve bendin uygun sızdırmazlık contasının görsel muayenesi.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Toprak ve yeraltı suyunda </a:t>
            </a:r>
            <a:r>
              <a:rPr lang="tr-TR" dirty="0" smtClean="0"/>
              <a:t>kontrol </a:t>
            </a:r>
            <a:r>
              <a:rPr lang="tr-TR" dirty="0" smtClean="0"/>
              <a:t>örneği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Yeraltı suyu akışının alt ve üst kısımlarında önemli parametreleri ölçecek piezometreler. </a:t>
            </a:r>
            <a:r>
              <a:rPr lang="tr-TR" dirty="0" smtClean="0"/>
              <a:t>İki yılda bir örnek alma.</a:t>
            </a:r>
          </a:p>
          <a:p>
            <a:r>
              <a:rPr lang="tr-TR" dirty="0" smtClean="0"/>
              <a:t>Tesis tarafından katı veya sıvı partiküller </a:t>
            </a:r>
            <a:r>
              <a:rPr lang="tr-TR" dirty="0" smtClean="0"/>
              <a:t>halinde </a:t>
            </a:r>
            <a:r>
              <a:rPr lang="tr-TR" dirty="0" smtClean="0"/>
              <a:t>bırakılabilen önemli parametrelerin Toprak Analizi.</a:t>
            </a:r>
          </a:p>
          <a:p>
            <a:r>
              <a:rPr lang="tr-TR" dirty="0" smtClean="0"/>
              <a:t>Sıvıların, katıların </a:t>
            </a:r>
            <a:r>
              <a:rPr lang="tr-TR" dirty="0" smtClean="0"/>
              <a:t>ve atıkların </a:t>
            </a:r>
            <a:r>
              <a:rPr lang="tr-TR" dirty="0" smtClean="0"/>
              <a:t>depolama sahalarına bitişik bölgede, toprakta noktasal </a:t>
            </a:r>
            <a:r>
              <a:rPr lang="tr-TR" dirty="0" smtClean="0"/>
              <a:t>denetimler.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Kirliliğin varlığını saptamak üzere kriterler</a:t>
            </a:r>
            <a:endParaRPr lang="tr-T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dirty="0" smtClean="0"/>
              <a:t>Müdahale seviyeleri:</a:t>
            </a:r>
          </a:p>
          <a:p>
            <a:pPr lvl="1"/>
            <a:r>
              <a:rPr lang="tr-TR" dirty="0" smtClean="0"/>
              <a:t>Mümkünse seviyelerin çevre izninde belirtilmesi gerekir.</a:t>
            </a:r>
          </a:p>
          <a:p>
            <a:pPr lvl="1"/>
            <a:r>
              <a:rPr lang="tr-TR" dirty="0" smtClean="0"/>
              <a:t>Bir yeraltı suyu numunesinin analiz sonuçları su kalitesinde önemli bir değişiklik gösterdiğinde kirliliğin önemli olumsuz çevresel etkileriyle birlikte meydana geldiği kabul edilmelidir.</a:t>
            </a:r>
          </a:p>
          <a:p>
            <a:pPr lvl="1"/>
            <a:r>
              <a:rPr lang="tr-TR" dirty="0" smtClean="0"/>
              <a:t>Seviye, tesisin bulunduğu yer içinde mevcut hidrojeolojik oluşumların bir fonksiyonu olarak ve yeraltı suyu kalitesinin bir fonksiyonu olarak belirlenmelidir.</a:t>
            </a:r>
          </a:p>
          <a:p>
            <a:pPr lvl="1"/>
            <a:r>
              <a:rPr lang="tr-TR" dirty="0" smtClean="0"/>
              <a:t>Şimdiye kadar bu konudaki mevcut yasal boşluğa dikkat çekmek gereklidir.</a:t>
            </a:r>
          </a:p>
          <a:p>
            <a:r>
              <a:rPr lang="tr-TR" dirty="0" smtClean="0"/>
              <a:t>Numune </a:t>
            </a:r>
            <a:r>
              <a:rPr lang="tr-TR" dirty="0" smtClean="0"/>
              <a:t>alma ve analiz.</a:t>
            </a: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Uygulama örneği</a:t>
            </a:r>
            <a:endParaRPr lang="tr-T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Bir tekstil tesisinde toprak kiriliği denetim </a:t>
            </a:r>
            <a:r>
              <a:rPr lang="tr-TR" dirty="0" smtClean="0"/>
              <a:t>planında, </a:t>
            </a:r>
            <a:r>
              <a:rPr lang="tr-TR" dirty="0" smtClean="0"/>
              <a:t>yeraltı </a:t>
            </a:r>
            <a:r>
              <a:rPr lang="tr-TR" dirty="0" smtClean="0"/>
              <a:t>sularında </a:t>
            </a:r>
            <a:r>
              <a:rPr lang="tr-TR" dirty="0" smtClean="0"/>
              <a:t>ve </a:t>
            </a:r>
            <a:r>
              <a:rPr lang="tr-TR" dirty="0" smtClean="0"/>
              <a:t>toprakta izlenmesi gereken </a:t>
            </a:r>
            <a:r>
              <a:rPr lang="tr-TR" dirty="0" smtClean="0"/>
              <a:t>parametreleri belirleyin.</a:t>
            </a:r>
          </a:p>
          <a:p>
            <a:r>
              <a:rPr lang="tr-TR" dirty="0" smtClean="0"/>
              <a:t>Mümkünse, belirtilen parametreler için müdahale seviyelerini belirleyin.</a:t>
            </a:r>
          </a:p>
          <a:p>
            <a:r>
              <a:rPr lang="tr-TR" dirty="0" smtClean="0"/>
              <a:t>Bu durumu </a:t>
            </a:r>
            <a:r>
              <a:rPr lang="tr-TR" dirty="0" smtClean="0"/>
              <a:t>ve sözkonusu </a:t>
            </a:r>
            <a:r>
              <a:rPr lang="tr-TR" dirty="0" smtClean="0"/>
              <a:t>tesis için EÇİ'de koşulların oluşturulması için hangi bilgilere ihtiyaç duyulduğunu tartışın.</a:t>
            </a:r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333</Words>
  <Application>Microsoft Office PowerPoint</Application>
  <PresentationFormat>Presentación en pantalla (4:3)</PresentationFormat>
  <Paragraphs>35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Tema de Office</vt:lpstr>
      <vt:lpstr>Toprak denetim planı</vt:lpstr>
      <vt:lpstr>Toprak denetim planının bölümleri</vt:lpstr>
      <vt:lpstr>Kaynaklarda denetim örneği</vt:lpstr>
      <vt:lpstr>Kaynakların denetimine örnek </vt:lpstr>
      <vt:lpstr>Toprak ve yeraltı suyunda kontrol örneği</vt:lpstr>
      <vt:lpstr>Kirliliğin varlığını saptamak üzere kriterler</vt:lpstr>
      <vt:lpstr>Uygulama örneği</vt:lpstr>
    </vt:vector>
  </TitlesOfParts>
  <Company>JCYL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Soil control plan</dc:title>
  <dc:creator>JCYL</dc:creator>
  <cp:lastModifiedBy>Exper</cp:lastModifiedBy>
  <cp:revision>34</cp:revision>
  <dcterms:created xsi:type="dcterms:W3CDTF">2013-02-25T09:00:30Z</dcterms:created>
  <dcterms:modified xsi:type="dcterms:W3CDTF">2013-03-13T21:12:33Z</dcterms:modified>
</cp:coreProperties>
</file>