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58" r:id="rId4"/>
    <p:sldId id="262" r:id="rId5"/>
    <p:sldId id="259" r:id="rId6"/>
    <p:sldId id="261" r:id="rId7"/>
    <p:sldId id="270" r:id="rId8"/>
    <p:sldId id="263" r:id="rId9"/>
    <p:sldId id="266" r:id="rId10"/>
    <p:sldId id="267" r:id="rId11"/>
    <p:sldId id="271" r:id="rId12"/>
    <p:sldId id="268" r:id="rId13"/>
    <p:sldId id="272" r:id="rId14"/>
    <p:sldId id="264" r:id="rId15"/>
    <p:sldId id="285" r:id="rId16"/>
    <p:sldId id="265" r:id="rId17"/>
    <p:sldId id="280" r:id="rId18"/>
    <p:sldId id="281" r:id="rId19"/>
    <p:sldId id="282" r:id="rId20"/>
    <p:sldId id="283" r:id="rId21"/>
    <p:sldId id="284" r:id="rId22"/>
    <p:sldId id="286" r:id="rId23"/>
    <p:sldId id="279" r:id="rId24"/>
    <p:sldId id="274" r:id="rId25"/>
    <p:sldId id="275" r:id="rId26"/>
    <p:sldId id="276" r:id="rId27"/>
    <p:sldId id="277" r:id="rId28"/>
    <p:sldId id="278" r:id="rId29"/>
    <p:sldId id="260" r:id="rId30"/>
    <p:sldId id="287" r:id="rId31"/>
    <p:sldId id="288" r:id="rId32"/>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70" d="100"/>
          <a:sy n="70" d="100"/>
        </p:scale>
        <p:origin x="-1386" y="-5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7444F339-67A1-4A0D-8E70-505C5808B790}" type="datetimeFigureOut">
              <a:rPr lang="es-ES" smtClean="0"/>
              <a:pPr/>
              <a:t>08/03/2013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13815DF-9AB4-4B20-A06C-80A30D12B95D}"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444F339-67A1-4A0D-8E70-505C5808B790}" type="datetimeFigureOut">
              <a:rPr lang="es-ES" smtClean="0"/>
              <a:pPr/>
              <a:t>08/03/2013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13815DF-9AB4-4B20-A06C-80A30D12B95D}"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444F339-67A1-4A0D-8E70-505C5808B790}" type="datetimeFigureOut">
              <a:rPr lang="es-ES" smtClean="0"/>
              <a:pPr/>
              <a:t>08/03/2013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13815DF-9AB4-4B20-A06C-80A30D12B95D}"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444F339-67A1-4A0D-8E70-505C5808B790}" type="datetimeFigureOut">
              <a:rPr lang="es-ES" smtClean="0"/>
              <a:pPr/>
              <a:t>08/03/2013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13815DF-9AB4-4B20-A06C-80A30D12B95D}"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7444F339-67A1-4A0D-8E70-505C5808B790}" type="datetimeFigureOut">
              <a:rPr lang="es-ES" smtClean="0"/>
              <a:pPr/>
              <a:t>08/03/2013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13815DF-9AB4-4B20-A06C-80A30D12B95D}"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7444F339-67A1-4A0D-8E70-505C5808B790}" type="datetimeFigureOut">
              <a:rPr lang="es-ES" smtClean="0"/>
              <a:pPr/>
              <a:t>08/03/2013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13815DF-9AB4-4B20-A06C-80A30D12B95D}"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7444F339-67A1-4A0D-8E70-505C5808B790}" type="datetimeFigureOut">
              <a:rPr lang="es-ES" smtClean="0"/>
              <a:pPr/>
              <a:t>08/03/2013</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C13815DF-9AB4-4B20-A06C-80A30D12B95D}"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7444F339-67A1-4A0D-8E70-505C5808B790}" type="datetimeFigureOut">
              <a:rPr lang="es-ES" smtClean="0"/>
              <a:pPr/>
              <a:t>08/03/2013</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C13815DF-9AB4-4B20-A06C-80A30D12B95D}"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444F339-67A1-4A0D-8E70-505C5808B790}" type="datetimeFigureOut">
              <a:rPr lang="es-ES" smtClean="0"/>
              <a:pPr/>
              <a:t>08/03/2013</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C13815DF-9AB4-4B20-A06C-80A30D12B95D}"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444F339-67A1-4A0D-8E70-505C5808B790}" type="datetimeFigureOut">
              <a:rPr lang="es-ES" smtClean="0"/>
              <a:pPr/>
              <a:t>08/03/2013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13815DF-9AB4-4B20-A06C-80A30D12B95D}"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444F339-67A1-4A0D-8E70-505C5808B790}" type="datetimeFigureOut">
              <a:rPr lang="es-ES" smtClean="0"/>
              <a:pPr/>
              <a:t>08/03/2013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13815DF-9AB4-4B20-A06C-80A30D12B95D}"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44F339-67A1-4A0D-8E70-505C5808B790}" type="datetimeFigureOut">
              <a:rPr lang="es-ES" smtClean="0"/>
              <a:pPr/>
              <a:t>08/03/2013</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3815DF-9AB4-4B20-A06C-80A30D12B95D}"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6.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tr-TR" dirty="0" smtClean="0"/>
              <a:t>Solvent Yönetim Planı</a:t>
            </a:r>
            <a:endParaRPr lang="tr-TR" dirty="0"/>
          </a:p>
        </p:txBody>
      </p:sp>
      <p:sp>
        <p:nvSpPr>
          <p:cNvPr id="3" name="2 Subtítulo"/>
          <p:cNvSpPr>
            <a:spLocks noGrp="1"/>
          </p:cNvSpPr>
          <p:nvPr>
            <p:ph type="subTitle" idx="1"/>
          </p:nvPr>
        </p:nvSpPr>
        <p:spPr>
          <a:xfrm>
            <a:off x="1428728" y="1142984"/>
            <a:ext cx="6400800" cy="685808"/>
          </a:xfrm>
        </p:spPr>
        <p:txBody>
          <a:bodyPr/>
          <a:lstStyle/>
          <a:p>
            <a:r>
              <a:rPr lang="tr-TR" dirty="0" smtClean="0"/>
              <a:t>Görev 9: 19 Mart</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tr-TR" sz="3200" smtClean="0"/>
              <a:t>Emisyonlarının sınırlandırılması için tesislere uygulanabilir genel reçeteler</a:t>
            </a:r>
            <a:endParaRPr lang="tr-TR" sz="3200" dirty="0"/>
          </a:p>
        </p:txBody>
      </p:sp>
      <p:sp>
        <p:nvSpPr>
          <p:cNvPr id="3" name="2 Marcador de contenido"/>
          <p:cNvSpPr>
            <a:spLocks noGrp="1"/>
          </p:cNvSpPr>
          <p:nvPr>
            <p:ph idx="1"/>
          </p:nvPr>
        </p:nvSpPr>
        <p:spPr/>
        <p:txBody>
          <a:bodyPr>
            <a:normAutofit fontScale="77500" lnSpcReduction="20000"/>
          </a:bodyPr>
          <a:lstStyle/>
          <a:p>
            <a:r>
              <a:rPr lang="tr-TR" dirty="0" smtClean="0"/>
              <a:t>EK VII kapsamına giren faaliyetlerden herhangi birini gerçekleştiren tesisler:</a:t>
            </a:r>
          </a:p>
          <a:p>
            <a:pPr lvl="2"/>
            <a:r>
              <a:rPr lang="tr-TR" sz="3100" dirty="0" smtClean="0"/>
              <a:t>Ek VII'de belirtilen atık gazlar için emisyon sınır değerleri ve kaçak emisyon değerlerini karşılamalı,</a:t>
            </a:r>
          </a:p>
          <a:p>
            <a:pPr lvl="2"/>
            <a:r>
              <a:rPr lang="tr-TR" sz="2300" smtClean="0"/>
              <a:t>veya toplam emisyon limit değerleri ve Ek VII  Kısım 2 ve 3'de belirtilen diğer hükümleri karşılamalı </a:t>
            </a:r>
            <a:r>
              <a:rPr lang="tr-TR" sz="2300" u="sng" smtClean="0"/>
              <a:t>(tekstil sektörü için geçerli değil)</a:t>
            </a:r>
            <a:r>
              <a:rPr lang="tr-TR" sz="2300" smtClean="0"/>
              <a:t>;</a:t>
            </a:r>
            <a:endParaRPr lang="tr-TR" sz="2300" dirty="0" smtClean="0"/>
          </a:p>
          <a:p>
            <a:pPr lvl="1"/>
            <a:r>
              <a:rPr lang="tr-TR" dirty="0" smtClean="0"/>
              <a:t>veya</a:t>
            </a:r>
          </a:p>
          <a:p>
            <a:pPr lvl="2"/>
            <a:r>
              <a:rPr lang="tr-TR" sz="3100" dirty="0" smtClean="0"/>
              <a:t>Emisyonlarda eşdeğer bir azalma sağlamak için Ek VII Bölüm 5 hükümlerine uygun olarak bir emisyon azaltım planı oluşturmalı,</a:t>
            </a:r>
          </a:p>
          <a:p>
            <a:pPr lvl="1"/>
            <a:r>
              <a:rPr lang="tr-TR" sz="3300" smtClean="0"/>
              <a:t> Tesisin açılması ve kapanması sırasında uçucu organik bileşiklerin emisyonlarını en aza indirmek için gerekli tüm önlemleri almalıdır.</a:t>
            </a:r>
            <a:endParaRPr lang="tr-TR" sz="33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Genel kuralın istisnaları</a:t>
            </a:r>
            <a:endParaRPr lang="tr-TR" dirty="0"/>
          </a:p>
        </p:txBody>
      </p:sp>
      <p:sp>
        <p:nvSpPr>
          <p:cNvPr id="3" name="2 Marcador de contenido"/>
          <p:cNvSpPr>
            <a:spLocks noGrp="1"/>
          </p:cNvSpPr>
          <p:nvPr>
            <p:ph idx="1"/>
          </p:nvPr>
        </p:nvSpPr>
        <p:spPr/>
        <p:txBody>
          <a:bodyPr>
            <a:normAutofit fontScale="85000" lnSpcReduction="10000"/>
          </a:bodyPr>
          <a:lstStyle/>
          <a:p>
            <a:r>
              <a:rPr lang="tr-TR" dirty="0" smtClean="0"/>
              <a:t>Emisyon limit değerleri ve dağınık emisyon değerlerini karşılama seçeneği seçildiğinde, risk ifade etmiyorlarsa ve MET uygulanırsa ikincinin limiti aşmasına izin verilebilir.</a:t>
            </a:r>
          </a:p>
          <a:p>
            <a:r>
              <a:rPr lang="tr-TR" dirty="0" smtClean="0"/>
              <a:t>Başka türlü yapılması mümkün olmadığı için kapalı koşullarda gerçekleştirilen kaplama prosesleri için, emisyon limit değerlerine (ELD) uymanın teknik ve ekonomik olarak fizibil olmadığı gösterilirse ve MET'ler kullanılırsa, ELD'lerin aşılmasına izin verilebilir. Bu tekstil sektörü için geçerli değildir. Sadece gemiler ve uçakların boyanması ve benzer proseslerle ilgilidir.</a:t>
            </a:r>
            <a:endParaRPr lang="tr-T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dirty="0" smtClean="0"/>
              <a:t>Aynı tesiste bu mevzuat tarafından etkilenen iki veya daha fazla faaliyet</a:t>
            </a:r>
            <a:endParaRPr lang="tr-TR" dirty="0"/>
          </a:p>
        </p:txBody>
      </p:sp>
      <p:sp>
        <p:nvSpPr>
          <p:cNvPr id="3" name="2 Marcador de contenido"/>
          <p:cNvSpPr>
            <a:spLocks noGrp="1"/>
          </p:cNvSpPr>
          <p:nvPr>
            <p:ph idx="1"/>
          </p:nvPr>
        </p:nvSpPr>
        <p:spPr/>
        <p:txBody>
          <a:bodyPr>
            <a:normAutofit lnSpcReduction="10000"/>
          </a:bodyPr>
          <a:lstStyle/>
          <a:p>
            <a:r>
              <a:rPr lang="tr-TR" dirty="0" smtClean="0"/>
              <a:t>Her biri Ek VII'de belirlenen eşikleri aşan iki veya daha fazla faaliyetin olduğu tesisler için: </a:t>
            </a:r>
          </a:p>
          <a:p>
            <a:pPr lvl="1"/>
            <a:r>
              <a:rPr lang="tr-TR" dirty="0" smtClean="0"/>
              <a:t>Yüksek riskli maddeler için herhangi bir değişiklik yoktur ve geri kalanı için aşağıdaki geçerlidir:</a:t>
            </a:r>
          </a:p>
          <a:p>
            <a:pPr lvl="1"/>
            <a:r>
              <a:rPr lang="tr-TR" dirty="0" smtClean="0"/>
              <a:t>atık gazlar için emisyon sınır değerleri ve her bir proses için kaçak emisyon değerlerini karşılayacaktır, veya</a:t>
            </a:r>
          </a:p>
          <a:p>
            <a:pPr lvl="1"/>
            <a:r>
              <a:rPr lang="tr-TR" dirty="0" smtClean="0"/>
              <a:t>Yukarıdaki paragrafın uygulanması sonucunda ortaya çıkan miktarı geçmemek koşuluyla toplam emisyonları salacaktır.</a:t>
            </a:r>
          </a:p>
          <a:p>
            <a:endParaRPr lang="tr-T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Emisyon kontrolü</a:t>
            </a:r>
            <a:endParaRPr lang="tr-TR" dirty="0"/>
          </a:p>
        </p:txBody>
      </p:sp>
      <p:sp>
        <p:nvSpPr>
          <p:cNvPr id="3" name="2 Marcador de contenido"/>
          <p:cNvSpPr>
            <a:spLocks noGrp="1"/>
          </p:cNvSpPr>
          <p:nvPr>
            <p:ph idx="1"/>
          </p:nvPr>
        </p:nvSpPr>
        <p:spPr/>
        <p:txBody>
          <a:bodyPr>
            <a:normAutofit fontScale="92500" lnSpcReduction="10000"/>
          </a:bodyPr>
          <a:lstStyle/>
          <a:p>
            <a:r>
              <a:rPr lang="tr-TR" dirty="0" smtClean="0"/>
              <a:t>Azaltım ekipmanının bağlı olduğu ve son deşarj noktasında 10 kg /s 'dan daha fazla </a:t>
            </a:r>
            <a:r>
              <a:rPr lang="tr-TR" dirty="0" smtClean="0"/>
              <a:t>total </a:t>
            </a:r>
            <a:r>
              <a:rPr lang="tr-TR" dirty="0" smtClean="0"/>
              <a:t>organik karbon emisyon  olan UOB (VOC) emisyon hatları, hükümlerle uyum sağlamak amacıyla sürekli izlemeye tabi olacaktır.</a:t>
            </a:r>
          </a:p>
          <a:p>
            <a:r>
              <a:rPr lang="tr-TR" dirty="0" smtClean="0"/>
              <a:t>Herhangi bir azaltma ekipmanı yoksa, sürekli olarak ölçmek için bir ihtiyaç da yoktur.</a:t>
            </a:r>
          </a:p>
          <a:p>
            <a:r>
              <a:rPr lang="tr-TR" dirty="0" smtClean="0"/>
              <a:t>Diğer durumlarda sürekli veya periyodik ölçümler yapılır ve bunlardan ikincisi 3 ölçümün ortalamasıdır.</a:t>
            </a:r>
            <a:endParaRPr lang="tr-T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ELD Uyumu</a:t>
            </a:r>
            <a:endParaRPr lang="tr-TR" dirty="0"/>
          </a:p>
        </p:txBody>
      </p:sp>
      <p:sp>
        <p:nvSpPr>
          <p:cNvPr id="3" name="2 Marcador de contenido"/>
          <p:cNvSpPr>
            <a:spLocks noGrp="1"/>
          </p:cNvSpPr>
          <p:nvPr>
            <p:ph idx="1"/>
          </p:nvPr>
        </p:nvSpPr>
        <p:spPr/>
        <p:txBody>
          <a:bodyPr>
            <a:normAutofit lnSpcReduction="10000"/>
          </a:bodyPr>
          <a:lstStyle/>
          <a:p>
            <a:r>
              <a:rPr lang="tr-TR" dirty="0" smtClean="0"/>
              <a:t>İşletmeci, Ek VII Bölüm 8'de belirlenen koşullar sağlandığında, atmosfere giden atık gazlardaki ELD </a:t>
            </a:r>
            <a:r>
              <a:rPr lang="tr-TR" dirty="0" smtClean="0"/>
              <a:t>‘ye </a:t>
            </a:r>
            <a:r>
              <a:rPr lang="tr-TR" dirty="0" smtClean="0"/>
              <a:t>uymuş sayılır.</a:t>
            </a:r>
          </a:p>
          <a:p>
            <a:pPr lvl="1"/>
            <a:r>
              <a:rPr lang="tr-TR" dirty="0" smtClean="0"/>
              <a:t>Sürekli: </a:t>
            </a:r>
          </a:p>
          <a:p>
            <a:pPr lvl="2"/>
            <a:r>
              <a:rPr lang="tr-TR" dirty="0" smtClean="0"/>
              <a:t>Ortalama 24 saat ELD aşmayan</a:t>
            </a:r>
          </a:p>
          <a:p>
            <a:pPr lvl="2"/>
            <a:r>
              <a:rPr lang="tr-TR" dirty="0" smtClean="0"/>
              <a:t>Hiçbir saatlik ortalama ELD'nin 1.5 katını aşmaz</a:t>
            </a:r>
          </a:p>
          <a:p>
            <a:pPr lvl="1"/>
            <a:r>
              <a:rPr lang="tr-TR" dirty="0" smtClean="0"/>
              <a:t>Aralıklı:</a:t>
            </a:r>
          </a:p>
          <a:p>
            <a:pPr lvl="2"/>
            <a:r>
              <a:rPr lang="tr-TR" dirty="0" smtClean="0"/>
              <a:t>Tüm ölçülen değerlerin ortalaması ELD'yi aşmaz.</a:t>
            </a:r>
          </a:p>
          <a:p>
            <a:pPr lvl="2"/>
            <a:r>
              <a:rPr lang="tr-TR" dirty="0" smtClean="0"/>
              <a:t>Hiçbir nokta ölçümü ELD'nin 1.5 katını aşmaz</a:t>
            </a:r>
          </a:p>
          <a:p>
            <a:pPr lvl="1"/>
            <a:r>
              <a:rPr lang="tr-TR" dirty="0" smtClean="0"/>
              <a:t>"Tehlikeli" ifadesi olanlar ELD'ye uyacaktır</a:t>
            </a:r>
            <a:endParaRPr lang="tr-T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tr-TR" dirty="0" smtClean="0"/>
              <a:t>Uyum Seçenekleri EED Bölüm V</a:t>
            </a:r>
            <a:endParaRPr lang="tr-TR" dirty="0"/>
          </a:p>
        </p:txBody>
      </p:sp>
      <p:sp>
        <p:nvSpPr>
          <p:cNvPr id="3" name="2 Marcador de contenido"/>
          <p:cNvSpPr>
            <a:spLocks noGrp="1"/>
          </p:cNvSpPr>
          <p:nvPr>
            <p:ph idx="1"/>
          </p:nvPr>
        </p:nvSpPr>
        <p:spPr/>
        <p:txBody>
          <a:bodyPr>
            <a:normAutofit fontScale="77500" lnSpcReduction="20000"/>
          </a:bodyPr>
          <a:lstStyle/>
          <a:p>
            <a:r>
              <a:rPr lang="tr-TR" dirty="0" smtClean="0"/>
              <a:t>Ek VII Bölüm 2 emisyon limitlerini karşılayın</a:t>
            </a:r>
          </a:p>
          <a:p>
            <a:r>
              <a:rPr lang="tr-TR" dirty="0" smtClean="0"/>
              <a:t>Bir azaltma sistemi geliştirilmesi ve uygulanması: "Solvent yönetim sistemi ile belirlenen gerçek solvent emisyonu hedef emisyondan daha az ya da  eşitse uyum sağlanmış olarak kabul edilir."</a:t>
            </a:r>
          </a:p>
          <a:p>
            <a:pPr lvl="1"/>
            <a:r>
              <a:rPr lang="tr-TR" dirty="0" smtClean="0"/>
              <a:t>Yılda tüketilen mürekkep, vernik ya da yapıştırıcı kaplamasındaki toplam katı kütlesini belirleyin. Kontrollere bakıldığında üründeki toplam katı kütlenin % 3 civarında olduğu tahmin edilmektedir.</a:t>
            </a:r>
          </a:p>
          <a:p>
            <a:pPr lvl="1"/>
            <a:r>
              <a:rPr lang="tr-TR" dirty="0" smtClean="0"/>
              <a:t>Yıllık referans emisyon = katıların kütlesi x çarpan faktörü (proses-tabanlı, bizim örneğimizde 4).</a:t>
            </a:r>
          </a:p>
          <a:p>
            <a:pPr lvl="1"/>
            <a:r>
              <a:rPr lang="tr-TR" dirty="0" smtClean="0"/>
              <a:t>Hedef emisyon = yıllık referans emisyon x proses-bağımlı faktör (kaçak emisyon değeri + 15 alt eşik bandı veya , üst eşik ise, + 5)</a:t>
            </a:r>
          </a:p>
          <a:p>
            <a:pPr lvl="1"/>
            <a:endParaRPr lang="tr-TR" dirty="0" smtClean="0"/>
          </a:p>
          <a:p>
            <a:endParaRPr lang="tr-TR" dirty="0" smtClean="0"/>
          </a:p>
          <a:p>
            <a:endParaRPr lang="tr-TR" dirty="0" smtClean="0"/>
          </a:p>
          <a:p>
            <a:endParaRPr lang="tr-TR" dirty="0" smtClean="0"/>
          </a:p>
          <a:p>
            <a:endParaRPr lang="tr-T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tr-TR" dirty="0" err="1" smtClean="0"/>
              <a:t>Azaltım</a:t>
            </a:r>
            <a:r>
              <a:rPr lang="tr-TR" dirty="0" smtClean="0"/>
              <a:t> planı</a:t>
            </a:r>
            <a:endParaRPr lang="tr-TR" dirty="0"/>
          </a:p>
        </p:txBody>
      </p:sp>
      <p:sp>
        <p:nvSpPr>
          <p:cNvPr id="3" name="2 Marcador de contenido"/>
          <p:cNvSpPr>
            <a:spLocks noGrp="1"/>
          </p:cNvSpPr>
          <p:nvPr>
            <p:ph idx="1"/>
          </p:nvPr>
        </p:nvSpPr>
        <p:spPr/>
        <p:txBody>
          <a:bodyPr/>
          <a:lstStyle/>
          <a:p>
            <a:r>
              <a:rPr lang="tr-TR" dirty="0" err="1" smtClean="0"/>
              <a:t>Azaltım</a:t>
            </a:r>
            <a:r>
              <a:rPr lang="tr-TR" dirty="0" smtClean="0"/>
              <a:t> planının amacı, işletme sahibine ELD uygulanması halinde elde edilenlere eşdeğer diğer yollarla emisyon azaltımı ile ulaşmak için fırsat vermektir. Bunu yapmak için, işletme sahibi, emisyonlarda sonuçta eşdeğer bir azalma elde edilmesi koşuluyla, kendi tesisi için özel olarak tasarlanmış herhangi bir azaltım planı  kullanabilir.</a:t>
            </a:r>
            <a:endParaRPr lang="tr-T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dirty="0" smtClean="0"/>
              <a:t>Bir azaltım planı uygulaması Örnek I</a:t>
            </a:r>
            <a:endParaRPr lang="tr-TR" dirty="0"/>
          </a:p>
        </p:txBody>
      </p:sp>
      <p:sp>
        <p:nvSpPr>
          <p:cNvPr id="3" name="2 Marcador de contenido"/>
          <p:cNvSpPr>
            <a:spLocks noGrp="1"/>
          </p:cNvSpPr>
          <p:nvPr>
            <p:ph idx="1"/>
          </p:nvPr>
        </p:nvSpPr>
        <p:spPr/>
        <p:txBody>
          <a:bodyPr>
            <a:normAutofit fontScale="92500" lnSpcReduction="10000"/>
          </a:bodyPr>
          <a:lstStyle/>
          <a:p>
            <a:r>
              <a:rPr lang="tr-TR" dirty="0" smtClean="0"/>
              <a:t>Endüstriyel Emisyonlar Direktifinde (EED) tanımlanan veya yetkili makamın geçerli olarak kabul ettiği diğer bir yöntem kullanılabilir.</a:t>
            </a:r>
          </a:p>
          <a:p>
            <a:r>
              <a:rPr lang="tr-TR" dirty="0" smtClean="0"/>
              <a:t>İkame ürünler geliştirilmesi söz konusu ise, işletmeciye azaltım planı uygulamak için zaman verilebilir.</a:t>
            </a:r>
          </a:p>
          <a:p>
            <a:r>
              <a:rPr lang="tr-TR" dirty="0" smtClean="0"/>
              <a:t>Emisyon azaltımı için referans noktası hiçbir azaltma önleminin alınmaması durumunda meydana gelmiş olacak emisyonlara mümkün olduğunca yakın karşılık gelmelidir.</a:t>
            </a:r>
            <a:endParaRPr lang="tr-T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dirty="0" smtClean="0"/>
              <a:t>Bir azaltım planı uygulaması Örnek II</a:t>
            </a:r>
            <a:endParaRPr lang="tr-TR" dirty="0"/>
          </a:p>
        </p:txBody>
      </p:sp>
      <p:sp>
        <p:nvSpPr>
          <p:cNvPr id="3" name="2 Marcador de contenido"/>
          <p:cNvSpPr>
            <a:spLocks noGrp="1"/>
          </p:cNvSpPr>
          <p:nvPr>
            <p:ph idx="1"/>
          </p:nvPr>
        </p:nvSpPr>
        <p:spPr/>
        <p:txBody>
          <a:bodyPr>
            <a:normAutofit fontScale="85000" lnSpcReduction="20000"/>
          </a:bodyPr>
          <a:lstStyle/>
          <a:p>
            <a:r>
              <a:rPr lang="tr-TR" dirty="0" smtClean="0"/>
              <a:t>Aşağıdaki program, zaman içinde sabit katı madde halinde bir ürün içeriğinin emisyon azaltımı için bir referans noktası tanımlamak amacıyla kabul edilebileceği ve kullanılabileceği tesisler için de geçerlidir.</a:t>
            </a:r>
          </a:p>
          <a:p>
            <a:r>
              <a:rPr lang="tr-TR" dirty="0"/>
              <a:t>B</a:t>
            </a:r>
            <a:r>
              <a:rPr lang="tr-TR" dirty="0" smtClean="0"/>
              <a:t>ir yıl içinde tüketilen mürekkep, vernik ya da yapıştırıcı kaplamasındaki katıların toplam kütlesi belirlenir.</a:t>
            </a:r>
          </a:p>
          <a:p>
            <a:r>
              <a:rPr lang="tr-TR" dirty="0" smtClean="0"/>
              <a:t>Yıllık referans emisyonlar, toplam kütlenin tekstil sektöründe "4"e karşılık gelen faktör ile çarpılmasıyla hesaplanır.</a:t>
            </a:r>
          </a:p>
          <a:p>
            <a:r>
              <a:rPr lang="tr-TR" dirty="0" smtClean="0"/>
              <a:t>Başkasının daha doğru olabileceğini düşünürse bu faktör yetkili makam tarafından değiştirilebilir.</a:t>
            </a:r>
          </a:p>
          <a:p>
            <a:endParaRPr lang="tr-TR" dirty="0" smtClean="0"/>
          </a:p>
          <a:p>
            <a:endParaRPr lang="tr-TR" dirty="0" smtClean="0"/>
          </a:p>
          <a:p>
            <a:endParaRPr lang="tr-TR" dirty="0" smtClean="0"/>
          </a:p>
          <a:p>
            <a:endParaRPr lang="tr-T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dirty="0" smtClean="0"/>
              <a:t>Bir azaltım planı uygulaması Örnek III</a:t>
            </a:r>
            <a:endParaRPr lang="tr-TR" dirty="0"/>
          </a:p>
        </p:txBody>
      </p:sp>
      <p:sp>
        <p:nvSpPr>
          <p:cNvPr id="3" name="2 Marcador de contenido"/>
          <p:cNvSpPr>
            <a:spLocks noGrp="1"/>
          </p:cNvSpPr>
          <p:nvPr>
            <p:ph idx="1"/>
          </p:nvPr>
        </p:nvSpPr>
        <p:spPr/>
        <p:txBody>
          <a:bodyPr>
            <a:normAutofit fontScale="92500"/>
          </a:bodyPr>
          <a:lstStyle/>
          <a:p>
            <a:r>
              <a:rPr lang="tr-TR" dirty="0" smtClean="0"/>
              <a:t>Hedef emisyon, yıllık referans emisyonun aşağıdakine eşit bir yüzde ile çarpılmasına eşittir:</a:t>
            </a:r>
          </a:p>
          <a:p>
            <a:pPr lvl="1"/>
            <a:r>
              <a:rPr lang="tr-TR" dirty="0" smtClean="0"/>
              <a:t>alt bantta bulunan tesisler için (Kaçak ELD (25) + 15), </a:t>
            </a:r>
          </a:p>
          <a:p>
            <a:pPr lvl="1"/>
            <a:r>
              <a:rPr lang="tr-TR" dirty="0" smtClean="0"/>
              <a:t>diğer tüm tesisler için (kaçak ELD (20) + 5).</a:t>
            </a:r>
          </a:p>
          <a:p>
            <a:r>
              <a:rPr lang="tr-TR" dirty="0" smtClean="0"/>
              <a:t>Solvent yönetim sistemi ile belirlenen gerçek solvent emisyonu hedef emisyondan daha az ya da  eşitse uyum sağlanmış olarak kabul edilir. </a:t>
            </a:r>
          </a:p>
          <a:p>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İlgili AB mevzuatı</a:t>
            </a:r>
            <a:endParaRPr lang="tr-TR" dirty="0"/>
          </a:p>
        </p:txBody>
      </p:sp>
      <p:sp>
        <p:nvSpPr>
          <p:cNvPr id="3" name="2 Marcador de contenido"/>
          <p:cNvSpPr>
            <a:spLocks noGrp="1"/>
          </p:cNvSpPr>
          <p:nvPr>
            <p:ph idx="1"/>
          </p:nvPr>
        </p:nvSpPr>
        <p:spPr/>
        <p:txBody>
          <a:bodyPr>
            <a:normAutofit lnSpcReduction="10000"/>
          </a:bodyPr>
          <a:lstStyle/>
          <a:p>
            <a:r>
              <a:rPr lang="tr-TR" dirty="0" smtClean="0"/>
              <a:t>2010/75 sayılı Direktif Bölüm V</a:t>
            </a:r>
          </a:p>
          <a:p>
            <a:r>
              <a:rPr lang="tr-TR" dirty="0" smtClean="0"/>
              <a:t>Madde 56-65</a:t>
            </a:r>
          </a:p>
          <a:p>
            <a:r>
              <a:rPr lang="tr-TR" dirty="0" smtClean="0"/>
              <a:t>Ek VII</a:t>
            </a:r>
          </a:p>
          <a:p>
            <a:endParaRPr lang="tr-TR" dirty="0" smtClean="0"/>
          </a:p>
          <a:p>
            <a:r>
              <a:rPr lang="tr-TR" dirty="0" smtClean="0"/>
              <a:t>VOC’ler </a:t>
            </a:r>
            <a:r>
              <a:rPr lang="tr-TR" dirty="0" smtClean="0"/>
              <a:t>için emisyon limit değerlerinin Ek VI'da belirtildiği Uzun Menzilli Sınır Ötesi Hava Kirliliği 1979 Cenevre Sözleşmesi'nden türetilen Göteborg Protokolü da ayrıca belirtilmelidir.</a:t>
            </a:r>
            <a:endParaRPr lang="tr-T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Örnek: Bir şirketin çalışması</a:t>
            </a:r>
            <a:endParaRPr lang="tr-TR" dirty="0"/>
          </a:p>
        </p:txBody>
      </p:sp>
      <p:sp>
        <p:nvSpPr>
          <p:cNvPr id="3" name="2 Marcador de contenido"/>
          <p:cNvSpPr>
            <a:spLocks noGrp="1"/>
          </p:cNvSpPr>
          <p:nvPr>
            <p:ph idx="1"/>
          </p:nvPr>
        </p:nvSpPr>
        <p:spPr>
          <a:xfrm>
            <a:off x="457200" y="1412776"/>
            <a:ext cx="8229600" cy="4968552"/>
          </a:xfrm>
        </p:spPr>
        <p:txBody>
          <a:bodyPr>
            <a:normAutofit fontScale="85000" lnSpcReduction="20000"/>
          </a:bodyPr>
          <a:lstStyle/>
          <a:p>
            <a:r>
              <a:rPr lang="tr-TR" dirty="0" smtClean="0"/>
              <a:t>% 70 solvent ile 20 t / yıl  boya kullanan ve boya seyreltmek için 4 t / yıl solvent tüketen Tekstil fabrikası.</a:t>
            </a:r>
          </a:p>
          <a:p>
            <a:r>
              <a:rPr lang="tr-TR" dirty="0" smtClean="0"/>
              <a:t>Kullanılan solventler özel tehlike anlamına gelmiyor.</a:t>
            </a:r>
          </a:p>
          <a:p>
            <a:r>
              <a:rPr lang="tr-TR" dirty="0" smtClean="0"/>
              <a:t>Birinde yakma içeren bir arıtma sistemi olan 2 gaz çıkışı var.</a:t>
            </a:r>
          </a:p>
          <a:p>
            <a:r>
              <a:rPr lang="tr-TR" dirty="0" smtClean="0"/>
              <a:t>Tesis % 3 solvent içeren 250 kg / yıl atık boya, temizlik bezleri, vb üretiyor.</a:t>
            </a:r>
          </a:p>
          <a:p>
            <a:r>
              <a:rPr lang="tr-TR" dirty="0" smtClean="0"/>
              <a:t>Hiçbir </a:t>
            </a:r>
            <a:r>
              <a:rPr lang="tr-TR" dirty="0" smtClean="0"/>
              <a:t>solvent </a:t>
            </a:r>
            <a:r>
              <a:rPr lang="tr-TR" dirty="0" smtClean="0"/>
              <a:t>yeniden kullanılmıyor.</a:t>
            </a:r>
          </a:p>
          <a:p>
            <a:r>
              <a:rPr lang="tr-TR" dirty="0" smtClean="0"/>
              <a:t>Üründeki toplam katı madde kütlesinin % 3 ve yıllık üretimin 43.000 kg civarında olduğu tahmin ediliyor.</a:t>
            </a:r>
          </a:p>
          <a:p>
            <a:r>
              <a:rPr lang="tr-TR" dirty="0" smtClean="0"/>
              <a:t>Atıksu arıtma tesisi </a:t>
            </a:r>
            <a:r>
              <a:rPr lang="tr-TR" dirty="0" smtClean="0"/>
              <a:t>solventlerden </a:t>
            </a:r>
            <a:r>
              <a:rPr lang="tr-TR" dirty="0" smtClean="0"/>
              <a:t>300 kg alıyor ve % 80 oranında arıtıyor</a:t>
            </a: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dirty="0" smtClean="0"/>
              <a:t>Firmamız EED Bölüm V 'ten etkilenir mi?</a:t>
            </a:r>
            <a:endParaRPr lang="tr-TR" dirty="0"/>
          </a:p>
        </p:txBody>
      </p:sp>
      <p:sp>
        <p:nvSpPr>
          <p:cNvPr id="3" name="2 Marcador de contenido"/>
          <p:cNvSpPr>
            <a:spLocks noGrp="1"/>
          </p:cNvSpPr>
          <p:nvPr>
            <p:ph idx="1"/>
          </p:nvPr>
        </p:nvSpPr>
        <p:spPr/>
        <p:txBody>
          <a:bodyPr>
            <a:normAutofit lnSpcReduction="10000"/>
          </a:bodyPr>
          <a:lstStyle/>
          <a:p>
            <a:r>
              <a:rPr lang="tr-TR" dirty="0" smtClean="0"/>
              <a:t>Evet, paragraf 8'e göre: 5 ton / yıl üzerinde bir çözücü tüketimi olan, metal, plastik, tekstil, kumaş, film ve kağıt gibi kaplamalar dahil, kaplamaların diğer türleri.</a:t>
            </a:r>
          </a:p>
          <a:p>
            <a:r>
              <a:rPr lang="tr-TR" dirty="0" smtClean="0"/>
              <a:t>Özellikle bu tesisin tüketimi:</a:t>
            </a:r>
          </a:p>
          <a:p>
            <a:pPr lvl="1"/>
            <a:r>
              <a:rPr lang="tr-TR" dirty="0" smtClean="0"/>
              <a:t>20 t / yıl x 0,7 = 14 t boyalarda çözücü </a:t>
            </a:r>
          </a:p>
          <a:p>
            <a:pPr lvl="1"/>
            <a:r>
              <a:rPr lang="tr-TR" dirty="0" smtClean="0"/>
              <a:t>14 t + 4 t seyreltme çözücüsü = 18 t / yıl çözücü.</a:t>
            </a:r>
          </a:p>
          <a:p>
            <a:r>
              <a:rPr lang="tr-TR" dirty="0" smtClean="0"/>
              <a:t>Bir rotasyon baskı ise, çözücü için alt eşik 30 t/yıl olduğundan, Bölüm V kapsamında olmaz. </a:t>
            </a:r>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Hesaplamalar</a:t>
            </a:r>
            <a:endParaRPr lang="tr-TR" dirty="0"/>
          </a:p>
        </p:txBody>
      </p:sp>
      <p:sp>
        <p:nvSpPr>
          <p:cNvPr id="3" name="2 Marcador de contenido"/>
          <p:cNvSpPr>
            <a:spLocks noGrp="1"/>
          </p:cNvSpPr>
          <p:nvPr>
            <p:ph idx="1"/>
          </p:nvPr>
        </p:nvSpPr>
        <p:spPr/>
        <p:txBody>
          <a:bodyPr>
            <a:normAutofit fontScale="85000" lnSpcReduction="10000"/>
          </a:bodyPr>
          <a:lstStyle/>
          <a:p>
            <a:r>
              <a:rPr lang="tr-TR" dirty="0" smtClean="0"/>
              <a:t>Yıllık referans emisyon = Katıların kütlesi x çarpan faktörü</a:t>
            </a:r>
          </a:p>
          <a:p>
            <a:pPr lvl="2">
              <a:buNone/>
            </a:pPr>
            <a:r>
              <a:rPr lang="tr-TR" dirty="0" smtClean="0"/>
              <a:t> = (0,03 x 43.000) x 4 =  5.160</a:t>
            </a:r>
          </a:p>
          <a:p>
            <a:pPr lvl="2">
              <a:buNone/>
            </a:pPr>
            <a:endParaRPr lang="tr-TR" dirty="0" smtClean="0"/>
          </a:p>
          <a:p>
            <a:r>
              <a:rPr lang="tr-TR" dirty="0" smtClean="0"/>
              <a:t>Hedef emisyon = referans emisyon x (yüzde olarak kaçak emisyon değeri (Bölüm 2 'deki tablo) + 5)</a:t>
            </a:r>
          </a:p>
          <a:p>
            <a:pPr lvl="2">
              <a:buNone/>
            </a:pPr>
            <a:r>
              <a:rPr lang="tr-TR" dirty="0" smtClean="0"/>
              <a:t> = 5.160 x (20 + 5)% = 1.290 Kg/yıl</a:t>
            </a:r>
          </a:p>
          <a:p>
            <a:pPr lvl="2">
              <a:buNone/>
            </a:pPr>
            <a:endParaRPr lang="tr-TR" dirty="0" smtClean="0"/>
          </a:p>
          <a:p>
            <a:r>
              <a:rPr lang="tr-TR" dirty="0" smtClean="0"/>
              <a:t>Bu, DEI Ek VII'ye göre bu tesisin, solvent emisyonlarını 1.290 kg / yıl'dan daha az bir miktara azaltması gerektiğini belirtir. </a:t>
            </a:r>
          </a:p>
          <a:p>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Solvent Yönetim Planı</a:t>
            </a:r>
            <a:endParaRPr lang="tr-TR" dirty="0"/>
          </a:p>
        </p:txBody>
      </p:sp>
      <p:sp>
        <p:nvSpPr>
          <p:cNvPr id="3" name="2 Marcador de contenido"/>
          <p:cNvSpPr>
            <a:spLocks noGrp="1"/>
          </p:cNvSpPr>
          <p:nvPr>
            <p:ph idx="1"/>
          </p:nvPr>
        </p:nvSpPr>
        <p:spPr/>
        <p:txBody>
          <a:bodyPr>
            <a:normAutofit/>
          </a:bodyPr>
          <a:lstStyle/>
          <a:p>
            <a:r>
              <a:rPr lang="tr-TR" dirty="0" err="1" smtClean="0"/>
              <a:t>Solvent</a:t>
            </a:r>
            <a:r>
              <a:rPr lang="tr-TR" dirty="0" smtClean="0"/>
              <a:t> yönetim planı aşağıdaki amaçlara hizmet eder:</a:t>
            </a:r>
          </a:p>
          <a:p>
            <a:pPr lvl="1"/>
            <a:r>
              <a:rPr lang="tr-TR" dirty="0" smtClean="0"/>
              <a:t>Madde 62 de belirtildiği gibi uygunluğun doğrulanması;</a:t>
            </a:r>
          </a:p>
          <a:p>
            <a:pPr lvl="1"/>
            <a:r>
              <a:rPr lang="tr-TR" dirty="0" smtClean="0"/>
              <a:t>gelecekte azaltma seçeneklerini belirlemek;</a:t>
            </a:r>
          </a:p>
          <a:p>
            <a:pPr lvl="1"/>
            <a:r>
              <a:rPr lang="tr-TR" dirty="0" smtClean="0"/>
              <a:t>solvent tüketimi, solvent emisyonları ve Bölüm V ile uyum hakkında genel bilgi sağlanması.</a:t>
            </a:r>
            <a:endParaRPr lang="tr-TR"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6" name="Rectangle 8"/>
          <p:cNvSpPr>
            <a:spLocks noGrp="1" noChangeArrowheads="1"/>
          </p:cNvSpPr>
          <p:nvPr>
            <p:ph type="title"/>
          </p:nvPr>
        </p:nvSpPr>
        <p:spPr>
          <a:xfrm>
            <a:off x="762000" y="228600"/>
            <a:ext cx="7772400" cy="533400"/>
          </a:xfrm>
        </p:spPr>
        <p:txBody>
          <a:bodyPr/>
          <a:lstStyle/>
          <a:p>
            <a:r>
              <a:rPr lang="tr-TR" sz="2800" dirty="0" smtClean="0"/>
              <a:t>SOLVENT YÖNETİM PLANI</a:t>
            </a:r>
            <a:endParaRPr lang="tr-TR" sz="3600" dirty="0">
              <a:solidFill>
                <a:schemeClr val="tx1"/>
              </a:solidFill>
            </a:endParaRPr>
          </a:p>
        </p:txBody>
      </p:sp>
      <p:grpSp>
        <p:nvGrpSpPr>
          <p:cNvPr id="2" name="Group 135"/>
          <p:cNvGrpSpPr>
            <a:grpSpLocks/>
          </p:cNvGrpSpPr>
          <p:nvPr/>
        </p:nvGrpSpPr>
        <p:grpSpPr bwMode="auto">
          <a:xfrm>
            <a:off x="914400" y="914400"/>
            <a:ext cx="6869502" cy="5495925"/>
            <a:chOff x="720" y="672"/>
            <a:chExt cx="4172" cy="3366"/>
          </a:xfrm>
        </p:grpSpPr>
        <p:sp>
          <p:nvSpPr>
            <p:cNvPr id="22622" name="Line 94"/>
            <p:cNvSpPr>
              <a:spLocks noChangeShapeType="1"/>
            </p:cNvSpPr>
            <p:nvPr/>
          </p:nvSpPr>
          <p:spPr bwMode="auto">
            <a:xfrm>
              <a:off x="3165" y="2713"/>
              <a:ext cx="496" cy="760"/>
            </a:xfrm>
            <a:prstGeom prst="line">
              <a:avLst/>
            </a:prstGeom>
            <a:noFill/>
            <a:ln w="25400">
              <a:solidFill>
                <a:srgbClr val="333399"/>
              </a:solidFill>
              <a:round/>
              <a:headEnd/>
              <a:tailEnd type="triangle" w="med" len="med"/>
            </a:ln>
            <a:effectLst/>
          </p:spPr>
          <p:txBody>
            <a:bodyPr wrap="none" anchor="ctr"/>
            <a:lstStyle/>
            <a:p>
              <a:endParaRPr lang="es-ES"/>
            </a:p>
          </p:txBody>
        </p:sp>
        <p:sp>
          <p:nvSpPr>
            <p:cNvPr id="22623" name="Text Box 95"/>
            <p:cNvSpPr txBox="1">
              <a:spLocks noChangeArrowheads="1"/>
            </p:cNvSpPr>
            <p:nvPr/>
          </p:nvSpPr>
          <p:spPr bwMode="auto">
            <a:xfrm>
              <a:off x="3279" y="3233"/>
              <a:ext cx="270" cy="206"/>
            </a:xfrm>
            <a:prstGeom prst="rect">
              <a:avLst/>
            </a:prstGeom>
            <a:noFill/>
            <a:ln w="9525">
              <a:noFill/>
              <a:miter lim="800000"/>
              <a:headEnd/>
              <a:tailEnd/>
            </a:ln>
            <a:effectLst/>
          </p:spPr>
          <p:txBody>
            <a:bodyPr wrap="none">
              <a:spAutoFit/>
            </a:bodyPr>
            <a:lstStyle/>
            <a:p>
              <a:pPr>
                <a:spcBef>
                  <a:spcPct val="0"/>
                </a:spcBef>
                <a:buClrTx/>
                <a:buFontTx/>
                <a:buNone/>
              </a:pPr>
              <a:r>
                <a:rPr kumimoji="0" lang="tr-TR" sz="1600" b="1">
                  <a:solidFill>
                    <a:schemeClr val="tx1"/>
                  </a:solidFill>
                </a:rPr>
                <a:t>O6</a:t>
              </a:r>
            </a:p>
          </p:txBody>
        </p:sp>
        <p:sp>
          <p:nvSpPr>
            <p:cNvPr id="22624" name="Line 96"/>
            <p:cNvSpPr>
              <a:spLocks noChangeShapeType="1"/>
            </p:cNvSpPr>
            <p:nvPr/>
          </p:nvSpPr>
          <p:spPr bwMode="auto">
            <a:xfrm flipH="1" flipV="1">
              <a:off x="1484" y="1432"/>
              <a:ext cx="917" cy="320"/>
            </a:xfrm>
            <a:prstGeom prst="line">
              <a:avLst/>
            </a:prstGeom>
            <a:noFill/>
            <a:ln w="25400">
              <a:solidFill>
                <a:srgbClr val="333399"/>
              </a:solidFill>
              <a:round/>
              <a:headEnd/>
              <a:tailEnd type="triangle" w="med" len="med"/>
            </a:ln>
            <a:effectLst/>
          </p:spPr>
          <p:txBody>
            <a:bodyPr wrap="none" anchor="ctr"/>
            <a:lstStyle/>
            <a:p>
              <a:endParaRPr lang="es-ES"/>
            </a:p>
          </p:txBody>
        </p:sp>
        <p:sp>
          <p:nvSpPr>
            <p:cNvPr id="22625" name="Line 97"/>
            <p:cNvSpPr>
              <a:spLocks noChangeShapeType="1"/>
            </p:cNvSpPr>
            <p:nvPr/>
          </p:nvSpPr>
          <p:spPr bwMode="auto">
            <a:xfrm>
              <a:off x="3508" y="2112"/>
              <a:ext cx="497" cy="0"/>
            </a:xfrm>
            <a:prstGeom prst="line">
              <a:avLst/>
            </a:prstGeom>
            <a:noFill/>
            <a:ln w="25400">
              <a:solidFill>
                <a:srgbClr val="333399"/>
              </a:solidFill>
              <a:round/>
              <a:headEnd/>
              <a:tailEnd type="triangle" w="med" len="med"/>
            </a:ln>
            <a:effectLst/>
          </p:spPr>
          <p:txBody>
            <a:bodyPr wrap="none" anchor="ctr"/>
            <a:lstStyle/>
            <a:p>
              <a:endParaRPr lang="es-ES"/>
            </a:p>
          </p:txBody>
        </p:sp>
        <p:sp>
          <p:nvSpPr>
            <p:cNvPr id="22626" name="Text Box 98"/>
            <p:cNvSpPr txBox="1">
              <a:spLocks noChangeArrowheads="1"/>
            </p:cNvSpPr>
            <p:nvPr/>
          </p:nvSpPr>
          <p:spPr bwMode="auto">
            <a:xfrm>
              <a:off x="1981" y="1232"/>
              <a:ext cx="270" cy="206"/>
            </a:xfrm>
            <a:prstGeom prst="rect">
              <a:avLst/>
            </a:prstGeom>
            <a:noFill/>
            <a:ln w="9525">
              <a:noFill/>
              <a:miter lim="800000"/>
              <a:headEnd/>
              <a:tailEnd/>
            </a:ln>
            <a:effectLst/>
          </p:spPr>
          <p:txBody>
            <a:bodyPr wrap="none">
              <a:spAutoFit/>
            </a:bodyPr>
            <a:lstStyle/>
            <a:p>
              <a:pPr>
                <a:spcBef>
                  <a:spcPct val="0"/>
                </a:spcBef>
                <a:buClrTx/>
                <a:buFontTx/>
                <a:buNone/>
              </a:pPr>
              <a:r>
                <a:rPr kumimoji="0" lang="tr-TR" sz="1600" b="1">
                  <a:solidFill>
                    <a:schemeClr val="tx1"/>
                  </a:solidFill>
                </a:rPr>
                <a:t>O1</a:t>
              </a:r>
            </a:p>
          </p:txBody>
        </p:sp>
        <p:sp>
          <p:nvSpPr>
            <p:cNvPr id="22627" name="Text Box 99"/>
            <p:cNvSpPr txBox="1">
              <a:spLocks noChangeArrowheads="1"/>
            </p:cNvSpPr>
            <p:nvPr/>
          </p:nvSpPr>
          <p:spPr bwMode="auto">
            <a:xfrm>
              <a:off x="3583" y="1913"/>
              <a:ext cx="270" cy="206"/>
            </a:xfrm>
            <a:prstGeom prst="rect">
              <a:avLst/>
            </a:prstGeom>
            <a:noFill/>
            <a:ln w="9525">
              <a:noFill/>
              <a:miter lim="800000"/>
              <a:headEnd/>
              <a:tailEnd/>
            </a:ln>
            <a:effectLst/>
          </p:spPr>
          <p:txBody>
            <a:bodyPr wrap="none">
              <a:spAutoFit/>
            </a:bodyPr>
            <a:lstStyle/>
            <a:p>
              <a:pPr>
                <a:spcBef>
                  <a:spcPct val="0"/>
                </a:spcBef>
                <a:buClrTx/>
                <a:buFontTx/>
                <a:buNone/>
              </a:pPr>
              <a:r>
                <a:rPr kumimoji="0" lang="tr-TR" sz="1600" b="1">
                  <a:solidFill>
                    <a:schemeClr val="tx1"/>
                  </a:solidFill>
                </a:rPr>
                <a:t>O3</a:t>
              </a:r>
            </a:p>
          </p:txBody>
        </p:sp>
        <p:sp>
          <p:nvSpPr>
            <p:cNvPr id="22628" name="Line 100"/>
            <p:cNvSpPr>
              <a:spLocks noChangeShapeType="1"/>
            </p:cNvSpPr>
            <p:nvPr/>
          </p:nvSpPr>
          <p:spPr bwMode="auto">
            <a:xfrm flipH="1">
              <a:off x="2019" y="2713"/>
              <a:ext cx="611" cy="760"/>
            </a:xfrm>
            <a:prstGeom prst="line">
              <a:avLst/>
            </a:prstGeom>
            <a:noFill/>
            <a:ln w="25400">
              <a:solidFill>
                <a:srgbClr val="333399"/>
              </a:solidFill>
              <a:round/>
              <a:headEnd/>
              <a:tailEnd type="triangle" w="med" len="med"/>
            </a:ln>
            <a:effectLst/>
          </p:spPr>
          <p:txBody>
            <a:bodyPr wrap="none" anchor="ctr"/>
            <a:lstStyle/>
            <a:p>
              <a:endParaRPr lang="es-ES"/>
            </a:p>
          </p:txBody>
        </p:sp>
        <p:sp>
          <p:nvSpPr>
            <p:cNvPr id="22629" name="Text Box 101"/>
            <p:cNvSpPr txBox="1">
              <a:spLocks noChangeArrowheads="1"/>
            </p:cNvSpPr>
            <p:nvPr/>
          </p:nvSpPr>
          <p:spPr bwMode="auto">
            <a:xfrm>
              <a:off x="1981" y="3113"/>
              <a:ext cx="270" cy="206"/>
            </a:xfrm>
            <a:prstGeom prst="rect">
              <a:avLst/>
            </a:prstGeom>
            <a:noFill/>
            <a:ln w="9525">
              <a:noFill/>
              <a:miter lim="800000"/>
              <a:headEnd/>
              <a:tailEnd/>
            </a:ln>
            <a:effectLst/>
          </p:spPr>
          <p:txBody>
            <a:bodyPr wrap="none">
              <a:spAutoFit/>
            </a:bodyPr>
            <a:lstStyle/>
            <a:p>
              <a:pPr>
                <a:spcBef>
                  <a:spcPct val="0"/>
                </a:spcBef>
                <a:buClrTx/>
                <a:buFontTx/>
                <a:buNone/>
              </a:pPr>
              <a:r>
                <a:rPr kumimoji="0" lang="tr-TR" sz="1600" b="1">
                  <a:solidFill>
                    <a:schemeClr val="tx1"/>
                  </a:solidFill>
                </a:rPr>
                <a:t>O2</a:t>
              </a:r>
            </a:p>
          </p:txBody>
        </p:sp>
        <p:sp>
          <p:nvSpPr>
            <p:cNvPr id="22630" name="Line 102"/>
            <p:cNvSpPr>
              <a:spLocks noChangeShapeType="1"/>
            </p:cNvSpPr>
            <p:nvPr/>
          </p:nvSpPr>
          <p:spPr bwMode="auto">
            <a:xfrm>
              <a:off x="1522" y="2272"/>
              <a:ext cx="726" cy="0"/>
            </a:xfrm>
            <a:prstGeom prst="line">
              <a:avLst/>
            </a:prstGeom>
            <a:noFill/>
            <a:ln w="25400">
              <a:solidFill>
                <a:srgbClr val="FF0000"/>
              </a:solidFill>
              <a:round/>
              <a:headEnd/>
              <a:tailEnd type="triangle" w="med" len="med"/>
            </a:ln>
            <a:effectLst/>
          </p:spPr>
          <p:txBody>
            <a:bodyPr wrap="none" anchor="ctr"/>
            <a:lstStyle/>
            <a:p>
              <a:endParaRPr lang="es-ES"/>
            </a:p>
          </p:txBody>
        </p:sp>
        <p:sp>
          <p:nvSpPr>
            <p:cNvPr id="22631" name="Text Box 103"/>
            <p:cNvSpPr txBox="1">
              <a:spLocks noChangeArrowheads="1"/>
            </p:cNvSpPr>
            <p:nvPr/>
          </p:nvSpPr>
          <p:spPr bwMode="auto">
            <a:xfrm>
              <a:off x="1674" y="2032"/>
              <a:ext cx="230" cy="206"/>
            </a:xfrm>
            <a:prstGeom prst="rect">
              <a:avLst/>
            </a:prstGeom>
            <a:noFill/>
            <a:ln w="9525">
              <a:noFill/>
              <a:miter lim="800000"/>
              <a:headEnd/>
              <a:tailEnd/>
            </a:ln>
            <a:effectLst/>
          </p:spPr>
          <p:txBody>
            <a:bodyPr>
              <a:spAutoFit/>
            </a:bodyPr>
            <a:lstStyle/>
            <a:p>
              <a:pPr>
                <a:spcBef>
                  <a:spcPct val="0"/>
                </a:spcBef>
                <a:buClrTx/>
                <a:buFontTx/>
                <a:buNone/>
              </a:pPr>
              <a:r>
                <a:rPr kumimoji="0" lang="tr-TR" sz="1600" b="1">
                  <a:solidFill>
                    <a:schemeClr val="tx1"/>
                  </a:solidFill>
                </a:rPr>
                <a:t>I1</a:t>
              </a:r>
            </a:p>
          </p:txBody>
        </p:sp>
        <p:pic>
          <p:nvPicPr>
            <p:cNvPr id="22632" name="Picture 104" descr="yakma"/>
            <p:cNvPicPr>
              <a:picLocks noChangeAspect="1" noChangeArrowheads="1"/>
            </p:cNvPicPr>
            <p:nvPr/>
          </p:nvPicPr>
          <p:blipFill>
            <a:blip r:embed="rId2" cstate="print"/>
            <a:srcRect/>
            <a:stretch>
              <a:fillRect/>
            </a:stretch>
          </p:blipFill>
          <p:spPr bwMode="auto">
            <a:xfrm>
              <a:off x="835" y="912"/>
              <a:ext cx="649" cy="680"/>
            </a:xfrm>
            <a:prstGeom prst="rect">
              <a:avLst/>
            </a:prstGeom>
            <a:noFill/>
          </p:spPr>
        </p:pic>
        <p:sp>
          <p:nvSpPr>
            <p:cNvPr id="22633" name="Line 105"/>
            <p:cNvSpPr>
              <a:spLocks noChangeShapeType="1"/>
            </p:cNvSpPr>
            <p:nvPr/>
          </p:nvSpPr>
          <p:spPr bwMode="auto">
            <a:xfrm flipV="1">
              <a:off x="1942" y="1272"/>
              <a:ext cx="420" cy="320"/>
            </a:xfrm>
            <a:prstGeom prst="line">
              <a:avLst/>
            </a:prstGeom>
            <a:noFill/>
            <a:ln w="25400">
              <a:solidFill>
                <a:srgbClr val="333399"/>
              </a:solidFill>
              <a:round/>
              <a:headEnd/>
              <a:tailEnd type="triangle" w="med" len="med"/>
            </a:ln>
            <a:effectLst/>
          </p:spPr>
          <p:txBody>
            <a:bodyPr wrap="none" anchor="ctr"/>
            <a:lstStyle/>
            <a:p>
              <a:endParaRPr lang="es-ES"/>
            </a:p>
          </p:txBody>
        </p:sp>
        <p:sp>
          <p:nvSpPr>
            <p:cNvPr id="22634" name="Text Box 106"/>
            <p:cNvSpPr txBox="1">
              <a:spLocks noChangeArrowheads="1"/>
            </p:cNvSpPr>
            <p:nvPr/>
          </p:nvSpPr>
          <p:spPr bwMode="auto">
            <a:xfrm>
              <a:off x="1636" y="1352"/>
              <a:ext cx="270" cy="206"/>
            </a:xfrm>
            <a:prstGeom prst="rect">
              <a:avLst/>
            </a:prstGeom>
            <a:noFill/>
            <a:ln w="9525">
              <a:noFill/>
              <a:miter lim="800000"/>
              <a:headEnd/>
              <a:tailEnd/>
            </a:ln>
            <a:effectLst/>
          </p:spPr>
          <p:txBody>
            <a:bodyPr wrap="none">
              <a:spAutoFit/>
            </a:bodyPr>
            <a:lstStyle/>
            <a:p>
              <a:pPr>
                <a:spcBef>
                  <a:spcPct val="0"/>
                </a:spcBef>
                <a:buClrTx/>
                <a:buFontTx/>
                <a:buNone/>
              </a:pPr>
              <a:r>
                <a:rPr kumimoji="0" lang="tr-TR" sz="1600" b="1">
                  <a:solidFill>
                    <a:schemeClr val="tx1"/>
                  </a:solidFill>
                </a:rPr>
                <a:t>O5</a:t>
              </a:r>
            </a:p>
          </p:txBody>
        </p:sp>
        <p:pic>
          <p:nvPicPr>
            <p:cNvPr id="22635" name="Picture 107" descr="atık su 4atık"/>
            <p:cNvPicPr>
              <a:picLocks noChangeAspect="1" noChangeArrowheads="1"/>
            </p:cNvPicPr>
            <p:nvPr/>
          </p:nvPicPr>
          <p:blipFill>
            <a:blip r:embed="rId3" cstate="print"/>
            <a:srcRect/>
            <a:stretch>
              <a:fillRect/>
            </a:stretch>
          </p:blipFill>
          <p:spPr bwMode="auto">
            <a:xfrm>
              <a:off x="1255" y="3473"/>
              <a:ext cx="859" cy="565"/>
            </a:xfrm>
            <a:prstGeom prst="rect">
              <a:avLst/>
            </a:prstGeom>
            <a:noFill/>
          </p:spPr>
        </p:pic>
        <p:sp>
          <p:nvSpPr>
            <p:cNvPr id="22636" name="Text Box 108"/>
            <p:cNvSpPr txBox="1">
              <a:spLocks noChangeArrowheads="1"/>
            </p:cNvSpPr>
            <p:nvPr/>
          </p:nvSpPr>
          <p:spPr bwMode="auto">
            <a:xfrm>
              <a:off x="3583" y="2112"/>
              <a:ext cx="270" cy="206"/>
            </a:xfrm>
            <a:prstGeom prst="rect">
              <a:avLst/>
            </a:prstGeom>
            <a:noFill/>
            <a:ln w="9525">
              <a:noFill/>
              <a:miter lim="800000"/>
              <a:headEnd/>
              <a:tailEnd/>
            </a:ln>
            <a:effectLst/>
          </p:spPr>
          <p:txBody>
            <a:bodyPr wrap="none">
              <a:spAutoFit/>
            </a:bodyPr>
            <a:lstStyle/>
            <a:p>
              <a:pPr>
                <a:spcBef>
                  <a:spcPct val="0"/>
                </a:spcBef>
                <a:buClrTx/>
                <a:buFontTx/>
                <a:buNone/>
              </a:pPr>
              <a:r>
                <a:rPr kumimoji="0" lang="tr-TR" sz="1600" b="1">
                  <a:solidFill>
                    <a:schemeClr val="tx1"/>
                  </a:solidFill>
                </a:rPr>
                <a:t>O7</a:t>
              </a:r>
            </a:p>
          </p:txBody>
        </p:sp>
        <p:pic>
          <p:nvPicPr>
            <p:cNvPr id="22637" name="Picture 109" descr="pencere 2"/>
            <p:cNvPicPr>
              <a:picLocks noChangeAspect="1" noChangeArrowheads="1"/>
            </p:cNvPicPr>
            <p:nvPr/>
          </p:nvPicPr>
          <p:blipFill>
            <a:blip r:embed="rId4" cstate="print"/>
            <a:srcRect/>
            <a:stretch>
              <a:fillRect/>
            </a:stretch>
          </p:blipFill>
          <p:spPr bwMode="auto">
            <a:xfrm>
              <a:off x="3929" y="752"/>
              <a:ext cx="840" cy="734"/>
            </a:xfrm>
            <a:prstGeom prst="rect">
              <a:avLst/>
            </a:prstGeom>
            <a:noFill/>
          </p:spPr>
        </p:pic>
        <p:sp>
          <p:nvSpPr>
            <p:cNvPr id="22638" name="Line 110"/>
            <p:cNvSpPr>
              <a:spLocks noChangeShapeType="1"/>
            </p:cNvSpPr>
            <p:nvPr/>
          </p:nvSpPr>
          <p:spPr bwMode="auto">
            <a:xfrm flipV="1">
              <a:off x="3394" y="1352"/>
              <a:ext cx="535" cy="400"/>
            </a:xfrm>
            <a:prstGeom prst="line">
              <a:avLst/>
            </a:prstGeom>
            <a:noFill/>
            <a:ln w="25400">
              <a:solidFill>
                <a:srgbClr val="333399"/>
              </a:solidFill>
              <a:round/>
              <a:headEnd/>
              <a:tailEnd type="triangle" w="med" len="med"/>
            </a:ln>
            <a:effectLst/>
          </p:spPr>
          <p:txBody>
            <a:bodyPr wrap="none" anchor="ctr"/>
            <a:lstStyle/>
            <a:p>
              <a:endParaRPr lang="es-ES"/>
            </a:p>
          </p:txBody>
        </p:sp>
        <p:sp>
          <p:nvSpPr>
            <p:cNvPr id="22639" name="Text Box 111"/>
            <p:cNvSpPr txBox="1">
              <a:spLocks noChangeArrowheads="1"/>
            </p:cNvSpPr>
            <p:nvPr/>
          </p:nvSpPr>
          <p:spPr bwMode="auto">
            <a:xfrm>
              <a:off x="3509" y="1312"/>
              <a:ext cx="270" cy="206"/>
            </a:xfrm>
            <a:prstGeom prst="rect">
              <a:avLst/>
            </a:prstGeom>
            <a:noFill/>
            <a:ln w="9525">
              <a:noFill/>
              <a:miter lim="800000"/>
              <a:headEnd/>
              <a:tailEnd/>
            </a:ln>
            <a:effectLst/>
          </p:spPr>
          <p:txBody>
            <a:bodyPr wrap="none">
              <a:spAutoFit/>
            </a:bodyPr>
            <a:lstStyle/>
            <a:p>
              <a:pPr>
                <a:spcBef>
                  <a:spcPct val="0"/>
                </a:spcBef>
                <a:buClrTx/>
                <a:buFontTx/>
                <a:buNone/>
              </a:pPr>
              <a:r>
                <a:rPr kumimoji="0" lang="tr-TR" sz="1600" b="1">
                  <a:solidFill>
                    <a:schemeClr val="tx1"/>
                  </a:solidFill>
                </a:rPr>
                <a:t>O4</a:t>
              </a:r>
            </a:p>
          </p:txBody>
        </p:sp>
        <p:sp>
          <p:nvSpPr>
            <p:cNvPr id="22640" name="Line 112"/>
            <p:cNvSpPr>
              <a:spLocks noChangeShapeType="1"/>
            </p:cNvSpPr>
            <p:nvPr/>
          </p:nvSpPr>
          <p:spPr bwMode="auto">
            <a:xfrm flipH="1">
              <a:off x="3394" y="3033"/>
              <a:ext cx="305" cy="0"/>
            </a:xfrm>
            <a:prstGeom prst="line">
              <a:avLst/>
            </a:prstGeom>
            <a:noFill/>
            <a:ln w="25400">
              <a:solidFill>
                <a:srgbClr val="FF0000"/>
              </a:solidFill>
              <a:round/>
              <a:headEnd/>
              <a:tailEnd/>
            </a:ln>
            <a:effectLst/>
          </p:spPr>
          <p:txBody>
            <a:bodyPr wrap="none" anchor="ctr"/>
            <a:lstStyle/>
            <a:p>
              <a:endParaRPr lang="es-ES"/>
            </a:p>
          </p:txBody>
        </p:sp>
        <p:sp>
          <p:nvSpPr>
            <p:cNvPr id="22641" name="Line 113"/>
            <p:cNvSpPr>
              <a:spLocks noChangeShapeType="1"/>
            </p:cNvSpPr>
            <p:nvPr/>
          </p:nvSpPr>
          <p:spPr bwMode="auto">
            <a:xfrm flipH="1">
              <a:off x="2515" y="3033"/>
              <a:ext cx="726" cy="0"/>
            </a:xfrm>
            <a:prstGeom prst="line">
              <a:avLst/>
            </a:prstGeom>
            <a:noFill/>
            <a:ln w="25400">
              <a:solidFill>
                <a:srgbClr val="FF0000"/>
              </a:solidFill>
              <a:round/>
              <a:headEnd/>
              <a:tailEnd/>
            </a:ln>
            <a:effectLst/>
          </p:spPr>
          <p:txBody>
            <a:bodyPr wrap="none" anchor="ctr"/>
            <a:lstStyle/>
            <a:p>
              <a:endParaRPr lang="es-ES"/>
            </a:p>
          </p:txBody>
        </p:sp>
        <p:sp>
          <p:nvSpPr>
            <p:cNvPr id="22642" name="Line 114"/>
            <p:cNvSpPr>
              <a:spLocks noChangeShapeType="1"/>
            </p:cNvSpPr>
            <p:nvPr/>
          </p:nvSpPr>
          <p:spPr bwMode="auto">
            <a:xfrm flipH="1">
              <a:off x="1981" y="3033"/>
              <a:ext cx="381" cy="0"/>
            </a:xfrm>
            <a:prstGeom prst="line">
              <a:avLst/>
            </a:prstGeom>
            <a:noFill/>
            <a:ln w="25400">
              <a:solidFill>
                <a:srgbClr val="FF0000"/>
              </a:solidFill>
              <a:round/>
              <a:headEnd/>
              <a:tailEnd/>
            </a:ln>
            <a:effectLst/>
          </p:spPr>
          <p:txBody>
            <a:bodyPr wrap="none" anchor="ctr"/>
            <a:lstStyle/>
            <a:p>
              <a:endParaRPr lang="es-ES"/>
            </a:p>
          </p:txBody>
        </p:sp>
        <p:sp>
          <p:nvSpPr>
            <p:cNvPr id="22643" name="Line 115"/>
            <p:cNvSpPr>
              <a:spLocks noChangeShapeType="1"/>
            </p:cNvSpPr>
            <p:nvPr/>
          </p:nvSpPr>
          <p:spPr bwMode="auto">
            <a:xfrm flipV="1">
              <a:off x="1981" y="2513"/>
              <a:ext cx="0" cy="520"/>
            </a:xfrm>
            <a:prstGeom prst="line">
              <a:avLst/>
            </a:prstGeom>
            <a:noFill/>
            <a:ln w="25400">
              <a:solidFill>
                <a:srgbClr val="FF0000"/>
              </a:solidFill>
              <a:round/>
              <a:headEnd/>
              <a:tailEnd/>
            </a:ln>
            <a:effectLst/>
          </p:spPr>
          <p:txBody>
            <a:bodyPr wrap="none" anchor="ctr"/>
            <a:lstStyle/>
            <a:p>
              <a:endParaRPr lang="es-ES"/>
            </a:p>
          </p:txBody>
        </p:sp>
        <p:sp>
          <p:nvSpPr>
            <p:cNvPr id="22644" name="Line 116"/>
            <p:cNvSpPr>
              <a:spLocks noChangeShapeType="1"/>
            </p:cNvSpPr>
            <p:nvPr/>
          </p:nvSpPr>
          <p:spPr bwMode="auto">
            <a:xfrm>
              <a:off x="1981" y="2513"/>
              <a:ext cx="267" cy="0"/>
            </a:xfrm>
            <a:prstGeom prst="line">
              <a:avLst/>
            </a:prstGeom>
            <a:noFill/>
            <a:ln w="25400">
              <a:solidFill>
                <a:srgbClr val="FF0000"/>
              </a:solidFill>
              <a:round/>
              <a:headEnd/>
              <a:tailEnd type="triangle" w="med" len="med"/>
            </a:ln>
            <a:effectLst/>
          </p:spPr>
          <p:txBody>
            <a:bodyPr wrap="none" anchor="ctr"/>
            <a:lstStyle/>
            <a:p>
              <a:endParaRPr lang="es-ES"/>
            </a:p>
          </p:txBody>
        </p:sp>
        <p:sp>
          <p:nvSpPr>
            <p:cNvPr id="22645" name="Text Box 117"/>
            <p:cNvSpPr txBox="1">
              <a:spLocks noChangeArrowheads="1"/>
            </p:cNvSpPr>
            <p:nvPr/>
          </p:nvSpPr>
          <p:spPr bwMode="auto">
            <a:xfrm>
              <a:off x="1712" y="2633"/>
              <a:ext cx="230" cy="206"/>
            </a:xfrm>
            <a:prstGeom prst="rect">
              <a:avLst/>
            </a:prstGeom>
            <a:noFill/>
            <a:ln w="9525">
              <a:noFill/>
              <a:miter lim="800000"/>
              <a:headEnd/>
              <a:tailEnd/>
            </a:ln>
            <a:effectLst/>
          </p:spPr>
          <p:txBody>
            <a:bodyPr>
              <a:spAutoFit/>
            </a:bodyPr>
            <a:lstStyle/>
            <a:p>
              <a:pPr>
                <a:spcBef>
                  <a:spcPct val="0"/>
                </a:spcBef>
                <a:buClrTx/>
                <a:buFontTx/>
                <a:buNone/>
              </a:pPr>
              <a:r>
                <a:rPr kumimoji="0" lang="tr-TR" sz="1600" b="1">
                  <a:solidFill>
                    <a:schemeClr val="tx1"/>
                  </a:solidFill>
                </a:rPr>
                <a:t>I2</a:t>
              </a:r>
            </a:p>
          </p:txBody>
        </p:sp>
        <p:sp>
          <p:nvSpPr>
            <p:cNvPr id="22646" name="Line 118"/>
            <p:cNvSpPr>
              <a:spLocks noChangeShapeType="1"/>
            </p:cNvSpPr>
            <p:nvPr/>
          </p:nvSpPr>
          <p:spPr bwMode="auto">
            <a:xfrm>
              <a:off x="3699" y="2873"/>
              <a:ext cx="535" cy="0"/>
            </a:xfrm>
            <a:prstGeom prst="line">
              <a:avLst/>
            </a:prstGeom>
            <a:noFill/>
            <a:ln w="25400">
              <a:solidFill>
                <a:srgbClr val="333399"/>
              </a:solidFill>
              <a:round/>
              <a:headEnd/>
              <a:tailEnd type="triangle" w="med" len="med"/>
            </a:ln>
            <a:effectLst/>
          </p:spPr>
          <p:txBody>
            <a:bodyPr wrap="none" anchor="ctr"/>
            <a:lstStyle/>
            <a:p>
              <a:endParaRPr lang="es-ES"/>
            </a:p>
          </p:txBody>
        </p:sp>
        <p:sp>
          <p:nvSpPr>
            <p:cNvPr id="22647" name="Text Box 119"/>
            <p:cNvSpPr txBox="1">
              <a:spLocks noChangeArrowheads="1"/>
            </p:cNvSpPr>
            <p:nvPr/>
          </p:nvSpPr>
          <p:spPr bwMode="auto">
            <a:xfrm>
              <a:off x="4234" y="2793"/>
              <a:ext cx="270" cy="206"/>
            </a:xfrm>
            <a:prstGeom prst="rect">
              <a:avLst/>
            </a:prstGeom>
            <a:noFill/>
            <a:ln w="9525">
              <a:noFill/>
              <a:miter lim="800000"/>
              <a:headEnd/>
              <a:tailEnd/>
            </a:ln>
            <a:effectLst/>
          </p:spPr>
          <p:txBody>
            <a:bodyPr wrap="none">
              <a:spAutoFit/>
            </a:bodyPr>
            <a:lstStyle/>
            <a:p>
              <a:pPr>
                <a:spcBef>
                  <a:spcPct val="0"/>
                </a:spcBef>
                <a:buClrTx/>
                <a:buFontTx/>
                <a:buNone/>
              </a:pPr>
              <a:r>
                <a:rPr kumimoji="0" lang="tr-TR" sz="1600" b="1">
                  <a:solidFill>
                    <a:schemeClr val="tx1"/>
                  </a:solidFill>
                </a:rPr>
                <a:t>O8</a:t>
              </a:r>
            </a:p>
          </p:txBody>
        </p:sp>
        <p:sp>
          <p:nvSpPr>
            <p:cNvPr id="22648" name="Line 120"/>
            <p:cNvSpPr>
              <a:spLocks noChangeShapeType="1"/>
            </p:cNvSpPr>
            <p:nvPr/>
          </p:nvSpPr>
          <p:spPr bwMode="auto">
            <a:xfrm>
              <a:off x="3470" y="2513"/>
              <a:ext cx="229" cy="0"/>
            </a:xfrm>
            <a:prstGeom prst="line">
              <a:avLst/>
            </a:prstGeom>
            <a:noFill/>
            <a:ln w="25400">
              <a:solidFill>
                <a:srgbClr val="FF0000"/>
              </a:solidFill>
              <a:round/>
              <a:headEnd/>
              <a:tailEnd/>
            </a:ln>
            <a:effectLst/>
          </p:spPr>
          <p:txBody>
            <a:bodyPr wrap="none" anchor="ctr"/>
            <a:lstStyle/>
            <a:p>
              <a:endParaRPr lang="es-ES"/>
            </a:p>
          </p:txBody>
        </p:sp>
        <p:sp>
          <p:nvSpPr>
            <p:cNvPr id="22649" name="Line 121"/>
            <p:cNvSpPr>
              <a:spLocks noChangeShapeType="1"/>
            </p:cNvSpPr>
            <p:nvPr/>
          </p:nvSpPr>
          <p:spPr bwMode="auto">
            <a:xfrm>
              <a:off x="3699" y="2513"/>
              <a:ext cx="0" cy="520"/>
            </a:xfrm>
            <a:prstGeom prst="line">
              <a:avLst/>
            </a:prstGeom>
            <a:noFill/>
            <a:ln w="25400">
              <a:solidFill>
                <a:srgbClr val="FF0000"/>
              </a:solidFill>
              <a:round/>
              <a:headEnd/>
              <a:tailEnd/>
            </a:ln>
            <a:effectLst/>
          </p:spPr>
          <p:txBody>
            <a:bodyPr wrap="none" anchor="ctr"/>
            <a:lstStyle/>
            <a:p>
              <a:endParaRPr lang="es-ES"/>
            </a:p>
          </p:txBody>
        </p:sp>
        <p:pic>
          <p:nvPicPr>
            <p:cNvPr id="22650" name="Picture 122"/>
            <p:cNvPicPr>
              <a:picLocks noChangeAspect="1" noChangeArrowheads="1"/>
            </p:cNvPicPr>
            <p:nvPr/>
          </p:nvPicPr>
          <p:blipFill>
            <a:blip r:embed="rId5" cstate="print"/>
            <a:srcRect/>
            <a:stretch>
              <a:fillRect/>
            </a:stretch>
          </p:blipFill>
          <p:spPr bwMode="auto">
            <a:xfrm>
              <a:off x="2248" y="1594"/>
              <a:ext cx="1260" cy="1296"/>
            </a:xfrm>
            <a:prstGeom prst="rect">
              <a:avLst/>
            </a:prstGeom>
            <a:noFill/>
          </p:spPr>
        </p:pic>
        <p:pic>
          <p:nvPicPr>
            <p:cNvPr id="22651" name="Picture 123"/>
            <p:cNvPicPr>
              <a:picLocks noChangeAspect="1" noChangeArrowheads="1"/>
            </p:cNvPicPr>
            <p:nvPr/>
          </p:nvPicPr>
          <p:blipFill>
            <a:blip r:embed="rId6" cstate="print"/>
            <a:srcRect/>
            <a:stretch>
              <a:fillRect/>
            </a:stretch>
          </p:blipFill>
          <p:spPr bwMode="auto">
            <a:xfrm>
              <a:off x="4005" y="1832"/>
              <a:ext cx="688" cy="687"/>
            </a:xfrm>
            <a:prstGeom prst="rect">
              <a:avLst/>
            </a:prstGeom>
            <a:noFill/>
          </p:spPr>
        </p:pic>
        <p:pic>
          <p:nvPicPr>
            <p:cNvPr id="22652" name="Picture 124"/>
            <p:cNvPicPr>
              <a:picLocks noChangeAspect="1" noChangeArrowheads="1"/>
            </p:cNvPicPr>
            <p:nvPr/>
          </p:nvPicPr>
          <p:blipFill>
            <a:blip r:embed="rId7" cstate="print"/>
            <a:srcRect/>
            <a:stretch>
              <a:fillRect/>
            </a:stretch>
          </p:blipFill>
          <p:spPr bwMode="auto">
            <a:xfrm>
              <a:off x="720" y="1992"/>
              <a:ext cx="905" cy="622"/>
            </a:xfrm>
            <a:prstGeom prst="rect">
              <a:avLst/>
            </a:prstGeom>
            <a:noFill/>
          </p:spPr>
        </p:pic>
        <p:pic>
          <p:nvPicPr>
            <p:cNvPr id="22653" name="Picture 125"/>
            <p:cNvPicPr>
              <a:picLocks noChangeAspect="1" noChangeArrowheads="1"/>
            </p:cNvPicPr>
            <p:nvPr/>
          </p:nvPicPr>
          <p:blipFill>
            <a:blip r:embed="rId8" cstate="print"/>
            <a:srcRect/>
            <a:stretch>
              <a:fillRect/>
            </a:stretch>
          </p:blipFill>
          <p:spPr bwMode="auto">
            <a:xfrm>
              <a:off x="3661" y="3193"/>
              <a:ext cx="654" cy="784"/>
            </a:xfrm>
            <a:prstGeom prst="rect">
              <a:avLst/>
            </a:prstGeom>
            <a:noFill/>
          </p:spPr>
        </p:pic>
        <p:pic>
          <p:nvPicPr>
            <p:cNvPr id="22654" name="Picture 126"/>
            <p:cNvPicPr>
              <a:picLocks noChangeAspect="1" noChangeArrowheads="1"/>
            </p:cNvPicPr>
            <p:nvPr/>
          </p:nvPicPr>
          <p:blipFill>
            <a:blip r:embed="rId9" cstate="print"/>
            <a:srcRect/>
            <a:stretch>
              <a:fillRect/>
            </a:stretch>
          </p:blipFill>
          <p:spPr bwMode="auto">
            <a:xfrm>
              <a:off x="2362" y="672"/>
              <a:ext cx="729" cy="800"/>
            </a:xfrm>
            <a:prstGeom prst="rect">
              <a:avLst/>
            </a:prstGeom>
            <a:noFill/>
          </p:spPr>
        </p:pic>
        <p:sp>
          <p:nvSpPr>
            <p:cNvPr id="22655" name="Text Box 127"/>
            <p:cNvSpPr txBox="1">
              <a:spLocks noChangeArrowheads="1"/>
            </p:cNvSpPr>
            <p:nvPr/>
          </p:nvSpPr>
          <p:spPr bwMode="auto">
            <a:xfrm>
              <a:off x="788" y="2601"/>
              <a:ext cx="779" cy="188"/>
            </a:xfrm>
            <a:prstGeom prst="rect">
              <a:avLst/>
            </a:prstGeom>
            <a:noFill/>
            <a:ln w="9525">
              <a:noFill/>
              <a:miter lim="800000"/>
              <a:headEnd/>
              <a:tailEnd/>
            </a:ln>
            <a:effectLst/>
          </p:spPr>
          <p:txBody>
            <a:bodyPr wrap="none">
              <a:spAutoFit/>
            </a:bodyPr>
            <a:lstStyle/>
            <a:p>
              <a:pPr>
                <a:spcBef>
                  <a:spcPct val="0"/>
                </a:spcBef>
                <a:buClrTx/>
                <a:buFontTx/>
                <a:buNone/>
              </a:pPr>
              <a:r>
                <a:rPr lang="tr-TR" sz="1400" b="1" dirty="0" smtClean="0">
                  <a:latin typeface="Comic Sans MS" pitchFamily="66" charset="0"/>
                </a:rPr>
                <a:t>ham madde</a:t>
              </a:r>
              <a:endParaRPr kumimoji="0" lang="tr-TR" sz="2400" dirty="0">
                <a:solidFill>
                  <a:schemeClr val="tx1"/>
                </a:solidFill>
              </a:endParaRPr>
            </a:p>
          </p:txBody>
        </p:sp>
        <p:sp>
          <p:nvSpPr>
            <p:cNvPr id="22656" name="Text Box 128"/>
            <p:cNvSpPr txBox="1">
              <a:spLocks noChangeArrowheads="1"/>
            </p:cNvSpPr>
            <p:nvPr/>
          </p:nvSpPr>
          <p:spPr bwMode="auto">
            <a:xfrm>
              <a:off x="759" y="1671"/>
              <a:ext cx="1082" cy="188"/>
            </a:xfrm>
            <a:prstGeom prst="rect">
              <a:avLst/>
            </a:prstGeom>
            <a:noFill/>
            <a:ln w="9525">
              <a:noFill/>
              <a:miter lim="800000"/>
              <a:headEnd/>
              <a:tailEnd/>
            </a:ln>
            <a:effectLst/>
          </p:spPr>
          <p:txBody>
            <a:bodyPr wrap="none">
              <a:spAutoFit/>
            </a:bodyPr>
            <a:lstStyle/>
            <a:p>
              <a:pPr>
                <a:spcBef>
                  <a:spcPct val="0"/>
                </a:spcBef>
                <a:buClrTx/>
                <a:buFontTx/>
                <a:buNone/>
              </a:pPr>
              <a:r>
                <a:rPr lang="tr-TR" sz="1400" b="1" dirty="0" smtClean="0">
                  <a:latin typeface="Comic Sans MS" pitchFamily="66" charset="0"/>
                </a:rPr>
                <a:t>Arıtma</a:t>
              </a:r>
              <a:r>
                <a:rPr lang="tr-TR" dirty="0" smtClean="0"/>
                <a:t> </a:t>
              </a:r>
              <a:r>
                <a:rPr lang="tr-TR" sz="1400" b="1" dirty="0" smtClean="0">
                  <a:latin typeface="Comic Sans MS" pitchFamily="66" charset="0"/>
                </a:rPr>
                <a:t>sistemi</a:t>
              </a:r>
              <a:endParaRPr kumimoji="0" lang="tr-TR" sz="2400" dirty="0">
                <a:solidFill>
                  <a:schemeClr val="tx1"/>
                </a:solidFill>
              </a:endParaRPr>
            </a:p>
          </p:txBody>
        </p:sp>
        <p:sp>
          <p:nvSpPr>
            <p:cNvPr id="22657" name="Text Box 129"/>
            <p:cNvSpPr txBox="1">
              <a:spLocks noChangeArrowheads="1"/>
            </p:cNvSpPr>
            <p:nvPr/>
          </p:nvSpPr>
          <p:spPr bwMode="auto">
            <a:xfrm>
              <a:off x="3126" y="831"/>
              <a:ext cx="854" cy="188"/>
            </a:xfrm>
            <a:prstGeom prst="rect">
              <a:avLst/>
            </a:prstGeom>
            <a:noFill/>
            <a:ln w="9525">
              <a:noFill/>
              <a:miter lim="800000"/>
              <a:headEnd/>
              <a:tailEnd/>
            </a:ln>
            <a:effectLst/>
          </p:spPr>
          <p:txBody>
            <a:bodyPr wrap="none">
              <a:spAutoFit/>
            </a:bodyPr>
            <a:lstStyle/>
            <a:p>
              <a:pPr>
                <a:spcBef>
                  <a:spcPct val="0"/>
                </a:spcBef>
                <a:buClrTx/>
                <a:buFontTx/>
                <a:buNone/>
              </a:pPr>
              <a:r>
                <a:rPr lang="tr-TR" sz="1400" b="1" smtClean="0">
                  <a:latin typeface="Comic Sans MS" pitchFamily="66" charset="0"/>
                </a:rPr>
                <a:t>Nokta kaynaklar </a:t>
              </a:r>
              <a:endParaRPr kumimoji="0" lang="tr-TR" sz="2400" dirty="0">
                <a:solidFill>
                  <a:schemeClr val="tx1"/>
                </a:solidFill>
              </a:endParaRPr>
            </a:p>
          </p:txBody>
        </p:sp>
        <p:sp>
          <p:nvSpPr>
            <p:cNvPr id="22658" name="Text Box 130"/>
            <p:cNvSpPr txBox="1">
              <a:spLocks noChangeArrowheads="1"/>
            </p:cNvSpPr>
            <p:nvPr/>
          </p:nvSpPr>
          <p:spPr bwMode="auto">
            <a:xfrm>
              <a:off x="4042" y="1512"/>
              <a:ext cx="788" cy="188"/>
            </a:xfrm>
            <a:prstGeom prst="rect">
              <a:avLst/>
            </a:prstGeom>
            <a:noFill/>
            <a:ln w="9525">
              <a:noFill/>
              <a:miter lim="800000"/>
              <a:headEnd/>
              <a:tailEnd/>
            </a:ln>
            <a:effectLst/>
          </p:spPr>
          <p:txBody>
            <a:bodyPr wrap="none">
              <a:spAutoFit/>
            </a:bodyPr>
            <a:lstStyle/>
            <a:p>
              <a:pPr>
                <a:spcBef>
                  <a:spcPct val="0"/>
                </a:spcBef>
                <a:buClrTx/>
                <a:buFontTx/>
                <a:buNone/>
              </a:pPr>
              <a:r>
                <a:rPr lang="tr-TR" sz="1400" b="1" dirty="0" smtClean="0">
                  <a:latin typeface="Comic Sans MS" pitchFamily="66" charset="0"/>
                </a:rPr>
                <a:t>tutulmayan</a:t>
              </a:r>
              <a:endParaRPr kumimoji="0" lang="tr-TR" sz="2400" dirty="0">
                <a:solidFill>
                  <a:schemeClr val="tx1"/>
                </a:solidFill>
              </a:endParaRPr>
            </a:p>
          </p:txBody>
        </p:sp>
        <p:sp>
          <p:nvSpPr>
            <p:cNvPr id="22659" name="Text Box 131"/>
            <p:cNvSpPr txBox="1">
              <a:spLocks noChangeArrowheads="1"/>
            </p:cNvSpPr>
            <p:nvPr/>
          </p:nvSpPr>
          <p:spPr bwMode="auto">
            <a:xfrm>
              <a:off x="4197" y="2514"/>
              <a:ext cx="509" cy="188"/>
            </a:xfrm>
            <a:prstGeom prst="rect">
              <a:avLst/>
            </a:prstGeom>
            <a:noFill/>
            <a:ln w="9525">
              <a:noFill/>
              <a:miter lim="800000"/>
              <a:headEnd/>
              <a:tailEnd/>
            </a:ln>
            <a:effectLst/>
          </p:spPr>
          <p:txBody>
            <a:bodyPr wrap="none">
              <a:spAutoFit/>
            </a:bodyPr>
            <a:lstStyle/>
            <a:p>
              <a:pPr>
                <a:spcBef>
                  <a:spcPct val="0"/>
                </a:spcBef>
                <a:buClrTx/>
                <a:buFontTx/>
                <a:buNone/>
              </a:pPr>
              <a:r>
                <a:rPr lang="tr-TR" sz="1400" b="1" dirty="0" smtClean="0">
                  <a:latin typeface="Comic Sans MS" pitchFamily="66" charset="0"/>
                </a:rPr>
                <a:t>ÜRÜN</a:t>
              </a:r>
              <a:endParaRPr kumimoji="0" lang="tr-TR" sz="1400" b="1" dirty="0">
                <a:solidFill>
                  <a:schemeClr val="tx1"/>
                </a:solidFill>
                <a:latin typeface="Comic Sans MS" pitchFamily="66" charset="0"/>
              </a:endParaRPr>
            </a:p>
          </p:txBody>
        </p:sp>
        <p:sp>
          <p:nvSpPr>
            <p:cNvPr id="22660" name="Text Box 132"/>
            <p:cNvSpPr txBox="1">
              <a:spLocks noChangeArrowheads="1"/>
            </p:cNvSpPr>
            <p:nvPr/>
          </p:nvSpPr>
          <p:spPr bwMode="auto">
            <a:xfrm>
              <a:off x="4425" y="2793"/>
              <a:ext cx="397" cy="188"/>
            </a:xfrm>
            <a:prstGeom prst="rect">
              <a:avLst/>
            </a:prstGeom>
            <a:noFill/>
            <a:ln w="9525">
              <a:noFill/>
              <a:miter lim="800000"/>
              <a:headEnd/>
              <a:tailEnd/>
            </a:ln>
            <a:effectLst/>
          </p:spPr>
          <p:txBody>
            <a:bodyPr wrap="none">
              <a:spAutoFit/>
            </a:bodyPr>
            <a:lstStyle/>
            <a:p>
              <a:pPr>
                <a:spcBef>
                  <a:spcPct val="0"/>
                </a:spcBef>
                <a:buClrTx/>
                <a:buFontTx/>
                <a:buNone/>
              </a:pPr>
              <a:r>
                <a:rPr lang="tr-TR" sz="1400" b="1" dirty="0" smtClean="0">
                  <a:latin typeface="Comic Sans MS" pitchFamily="66" charset="0"/>
                </a:rPr>
                <a:t>yeniden kullanma</a:t>
              </a:r>
              <a:endParaRPr kumimoji="0" lang="tr-TR" sz="1400" b="1" dirty="0">
                <a:solidFill>
                  <a:schemeClr val="tx1"/>
                </a:solidFill>
                <a:latin typeface="Comic Sans MS" pitchFamily="66" charset="0"/>
              </a:endParaRPr>
            </a:p>
          </p:txBody>
        </p:sp>
        <p:sp>
          <p:nvSpPr>
            <p:cNvPr id="22661" name="Text Box 133"/>
            <p:cNvSpPr txBox="1">
              <a:spLocks noChangeArrowheads="1"/>
            </p:cNvSpPr>
            <p:nvPr/>
          </p:nvSpPr>
          <p:spPr bwMode="auto">
            <a:xfrm>
              <a:off x="4387" y="3593"/>
              <a:ext cx="505" cy="188"/>
            </a:xfrm>
            <a:prstGeom prst="rect">
              <a:avLst/>
            </a:prstGeom>
            <a:noFill/>
            <a:ln w="9525">
              <a:noFill/>
              <a:miter lim="800000"/>
              <a:headEnd/>
              <a:tailEnd/>
            </a:ln>
            <a:effectLst/>
          </p:spPr>
          <p:txBody>
            <a:bodyPr wrap="none">
              <a:spAutoFit/>
            </a:bodyPr>
            <a:lstStyle/>
            <a:p>
              <a:pPr>
                <a:spcBef>
                  <a:spcPct val="0"/>
                </a:spcBef>
                <a:buClrTx/>
                <a:buFontTx/>
                <a:buNone/>
              </a:pPr>
              <a:r>
                <a:rPr kumimoji="0" lang="tr-TR" sz="1400" b="1" smtClean="0">
                  <a:solidFill>
                    <a:schemeClr val="tx1"/>
                  </a:solidFill>
                  <a:latin typeface="Comic Sans MS" pitchFamily="66" charset="0"/>
                </a:rPr>
                <a:t>Atıklar</a:t>
              </a:r>
              <a:endParaRPr kumimoji="0" lang="tr-TR" sz="1400" b="1" dirty="0">
                <a:solidFill>
                  <a:schemeClr val="tx1"/>
                </a:solidFill>
                <a:latin typeface="Comic Sans MS" pitchFamily="66" charset="0"/>
              </a:endParaRPr>
            </a:p>
          </p:txBody>
        </p:sp>
        <p:sp>
          <p:nvSpPr>
            <p:cNvPr id="22662" name="Text Box 134"/>
            <p:cNvSpPr txBox="1">
              <a:spLocks noChangeArrowheads="1"/>
            </p:cNvSpPr>
            <p:nvPr/>
          </p:nvSpPr>
          <p:spPr bwMode="auto">
            <a:xfrm>
              <a:off x="2172" y="3713"/>
              <a:ext cx="612" cy="188"/>
            </a:xfrm>
            <a:prstGeom prst="rect">
              <a:avLst/>
            </a:prstGeom>
            <a:noFill/>
            <a:ln w="9525">
              <a:noFill/>
              <a:miter lim="800000"/>
              <a:headEnd/>
              <a:tailEnd/>
            </a:ln>
            <a:effectLst/>
          </p:spPr>
          <p:txBody>
            <a:bodyPr wrap="none">
              <a:spAutoFit/>
            </a:bodyPr>
            <a:lstStyle/>
            <a:p>
              <a:pPr>
                <a:spcBef>
                  <a:spcPct val="0"/>
                </a:spcBef>
                <a:buClrTx/>
                <a:buFontTx/>
                <a:buNone/>
              </a:pPr>
              <a:r>
                <a:rPr lang="tr-TR" sz="1400" b="1" smtClean="0">
                  <a:latin typeface="Comic Sans MS" pitchFamily="66" charset="0"/>
                </a:rPr>
                <a:t>deşarj</a:t>
              </a:r>
              <a:endParaRPr kumimoji="0" lang="tr-TR" sz="1400" b="1" dirty="0">
                <a:solidFill>
                  <a:schemeClr val="tx1"/>
                </a:solidFill>
                <a:latin typeface="Comic Sans MS" pitchFamily="66" charset="0"/>
              </a:endParaRPr>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5" name="Rectangle 5"/>
          <p:cNvSpPr>
            <a:spLocks noChangeArrowheads="1"/>
          </p:cNvSpPr>
          <p:nvPr/>
        </p:nvSpPr>
        <p:spPr bwMode="auto">
          <a:xfrm>
            <a:off x="762000" y="228600"/>
            <a:ext cx="7772400" cy="533400"/>
          </a:xfrm>
          <a:prstGeom prst="rect">
            <a:avLst/>
          </a:prstGeom>
          <a:noFill/>
          <a:ln w="9525">
            <a:noFill/>
            <a:miter lim="800000"/>
            <a:headEnd/>
            <a:tailEnd/>
          </a:ln>
        </p:spPr>
        <p:txBody>
          <a:bodyPr anchor="b"/>
          <a:lstStyle/>
          <a:p>
            <a:pPr>
              <a:spcBef>
                <a:spcPct val="0"/>
              </a:spcBef>
              <a:buClrTx/>
              <a:buFontTx/>
              <a:buNone/>
            </a:pPr>
            <a:r>
              <a:rPr lang="tr-TR" sz="2800" dirty="0" smtClean="0"/>
              <a:t>SOLVENT YÖNETİM PLANI</a:t>
            </a:r>
            <a:endParaRPr lang="tr-TR" sz="3600" dirty="0">
              <a:solidFill>
                <a:schemeClr val="tx1"/>
              </a:solidFill>
            </a:endParaRPr>
          </a:p>
        </p:txBody>
      </p:sp>
      <p:graphicFrame>
        <p:nvGraphicFramePr>
          <p:cNvPr id="4" name="Tablo 3"/>
          <p:cNvGraphicFramePr>
            <a:graphicFrameLocks noGrp="1"/>
          </p:cNvGraphicFramePr>
          <p:nvPr>
            <p:extLst>
              <p:ext uri="{D42A27DB-BD31-4B8C-83A1-F6EECF244321}">
                <p14:modId xmlns:p14="http://schemas.microsoft.com/office/powerpoint/2010/main" xmlns="" val="2520402388"/>
              </p:ext>
            </p:extLst>
          </p:nvPr>
        </p:nvGraphicFramePr>
        <p:xfrm>
          <a:off x="313816" y="727721"/>
          <a:ext cx="8560884" cy="5905018"/>
        </p:xfrm>
        <a:graphic>
          <a:graphicData uri="http://schemas.openxmlformats.org/drawingml/2006/table">
            <a:tbl>
              <a:tblPr firstRow="1" bandRow="1">
                <a:tableStyleId>{5C22544A-7EE6-4342-B048-85BDC9FD1C3A}</a:tableStyleId>
              </a:tblPr>
              <a:tblGrid>
                <a:gridCol w="441760"/>
                <a:gridCol w="4014668"/>
                <a:gridCol w="4104456"/>
              </a:tblGrid>
              <a:tr h="1487939">
                <a:tc>
                  <a:txBody>
                    <a:bodyPr/>
                    <a:lstStyle/>
                    <a:p>
                      <a:pPr algn="ctr">
                        <a:lnSpc>
                          <a:spcPct val="115000"/>
                        </a:lnSpc>
                        <a:spcAft>
                          <a:spcPts val="0"/>
                        </a:spcAft>
                      </a:pPr>
                      <a:r>
                        <a:rPr lang="tr-TR" sz="1200" b="0" dirty="0">
                          <a:solidFill>
                            <a:srgbClr val="000000"/>
                          </a:solidFill>
                          <a:effectLst/>
                          <a:latin typeface="Calibri"/>
                          <a:ea typeface="Calibri"/>
                          <a:cs typeface="Times New Roman"/>
                        </a:rPr>
                        <a:t>11</a:t>
                      </a:r>
                      <a:endParaRPr lang="tr-TR" sz="1100" b="0" dirty="0">
                        <a:effectLst/>
                        <a:latin typeface="Calibri"/>
                        <a:ea typeface="Calibri"/>
                        <a:cs typeface="Times New Roman"/>
                      </a:endParaRPr>
                    </a:p>
                  </a:txBody>
                  <a:tcPr marL="0" marR="0" marT="0" marB="0">
                    <a:noFill/>
                  </a:tcPr>
                </a:tc>
                <a:tc>
                  <a:txBody>
                    <a:bodyPr/>
                    <a:lstStyle/>
                    <a:p>
                      <a:pPr>
                        <a:lnSpc>
                          <a:spcPct val="115000"/>
                        </a:lnSpc>
                        <a:spcAft>
                          <a:spcPts val="0"/>
                        </a:spcAft>
                      </a:pPr>
                      <a:r>
                        <a:rPr lang="tr-TR" sz="1200" b="0" dirty="0">
                          <a:solidFill>
                            <a:srgbClr val="000000"/>
                          </a:solidFill>
                          <a:effectLst/>
                          <a:latin typeface="Comic Sans MS"/>
                          <a:ea typeface="Calibri"/>
                          <a:cs typeface="Times New Roman"/>
                        </a:rPr>
                        <a:t>Organik çözücülerin miktarı ya da - üzerinde kütle dengesi hesaplanmış olan bir zaman dilimi içinde proses girdisi olarak kullanılmak üzere satın alınan karışımların içindeki organik çözücülerin miktarı.</a:t>
                      </a:r>
                      <a:endParaRPr lang="tr-TR" sz="1100" b="0" dirty="0">
                        <a:effectLst/>
                        <a:latin typeface="Calibri"/>
                        <a:ea typeface="Calibri"/>
                        <a:cs typeface="Times New Roman"/>
                      </a:endParaRPr>
                    </a:p>
                  </a:txBody>
                  <a:tcPr marL="0" marR="0" marT="0" marB="0">
                    <a:noFill/>
                  </a:tcPr>
                </a:tc>
                <a:tc>
                  <a:txBody>
                    <a:bodyPr/>
                    <a:lstStyle/>
                    <a:p>
                      <a:pPr>
                        <a:lnSpc>
                          <a:spcPct val="115000"/>
                        </a:lnSpc>
                        <a:spcAft>
                          <a:spcPts val="0"/>
                        </a:spcAft>
                      </a:pPr>
                      <a:r>
                        <a:rPr lang="tr-TR" sz="1200" b="0" dirty="0">
                          <a:solidFill>
                            <a:srgbClr val="000000"/>
                          </a:solidFill>
                          <a:effectLst/>
                          <a:latin typeface="Calibri"/>
                          <a:ea typeface="Calibri"/>
                          <a:cs typeface="Times New Roman"/>
                        </a:rPr>
                        <a:t>Önceki yıldan kalan çözücüler dahil olmak üzere dengenin hesaplandığı yıl boyunca tesiste kullanılan çözücü alımlarıdır.</a:t>
                      </a:r>
                      <a:endParaRPr lang="tr-TR" sz="1100" b="0" dirty="0">
                        <a:effectLst/>
                        <a:latin typeface="Calibri"/>
                        <a:ea typeface="Calibri"/>
                        <a:cs typeface="Times New Roman"/>
                      </a:endParaRPr>
                    </a:p>
                    <a:p>
                      <a:pPr>
                        <a:lnSpc>
                          <a:spcPct val="115000"/>
                        </a:lnSpc>
                        <a:spcAft>
                          <a:spcPts val="0"/>
                        </a:spcAft>
                      </a:pPr>
                      <a:r>
                        <a:rPr lang="tr-TR" sz="1200" b="0" dirty="0">
                          <a:solidFill>
                            <a:srgbClr val="000000"/>
                          </a:solidFill>
                          <a:effectLst/>
                          <a:latin typeface="Calibri"/>
                          <a:ea typeface="Calibri"/>
                          <a:cs typeface="Times New Roman"/>
                        </a:rPr>
                        <a:t>Örnek: Satın alınan boyaların içerdiği </a:t>
                      </a:r>
                      <a:r>
                        <a:rPr lang="tr-TR" sz="1200" b="0" dirty="0" err="1">
                          <a:solidFill>
                            <a:srgbClr val="000000"/>
                          </a:solidFill>
                          <a:effectLst/>
                          <a:latin typeface="Calibri"/>
                          <a:ea typeface="Calibri"/>
                          <a:cs typeface="Times New Roman"/>
                        </a:rPr>
                        <a:t>solvent</a:t>
                      </a:r>
                      <a:endParaRPr lang="tr-TR" sz="1100" b="0" dirty="0">
                        <a:effectLst/>
                        <a:latin typeface="Calibri"/>
                        <a:ea typeface="Calibri"/>
                        <a:cs typeface="Times New Roman"/>
                      </a:endParaRPr>
                    </a:p>
                  </a:txBody>
                  <a:tcPr marL="0" marR="0" marT="0" marB="0">
                    <a:noFill/>
                  </a:tcPr>
                </a:tc>
              </a:tr>
              <a:tr h="925854">
                <a:tc>
                  <a:txBody>
                    <a:bodyPr/>
                    <a:lstStyle/>
                    <a:p>
                      <a:pPr algn="ctr">
                        <a:lnSpc>
                          <a:spcPct val="115000"/>
                        </a:lnSpc>
                        <a:spcAft>
                          <a:spcPts val="0"/>
                        </a:spcAft>
                      </a:pPr>
                      <a:r>
                        <a:rPr lang="tr-TR" sz="1200" b="0" dirty="0">
                          <a:solidFill>
                            <a:srgbClr val="000000"/>
                          </a:solidFill>
                          <a:effectLst/>
                          <a:latin typeface="Calibri"/>
                          <a:ea typeface="Calibri"/>
                          <a:cs typeface="Times New Roman"/>
                        </a:rPr>
                        <a:t>12</a:t>
                      </a:r>
                      <a:endParaRPr lang="tr-TR" sz="1100" b="0" dirty="0">
                        <a:effectLst/>
                        <a:latin typeface="Calibri"/>
                        <a:ea typeface="Calibri"/>
                        <a:cs typeface="Times New Roman"/>
                      </a:endParaRPr>
                    </a:p>
                  </a:txBody>
                  <a:tcPr marL="0" marR="0" marT="0" marB="0"/>
                </a:tc>
                <a:tc>
                  <a:txBody>
                    <a:bodyPr/>
                    <a:lstStyle/>
                    <a:p>
                      <a:pPr>
                        <a:lnSpc>
                          <a:spcPct val="115000"/>
                        </a:lnSpc>
                        <a:spcAft>
                          <a:spcPts val="0"/>
                        </a:spcAft>
                      </a:pPr>
                      <a:r>
                        <a:rPr lang="tr-TR" sz="1200" dirty="0">
                          <a:solidFill>
                            <a:srgbClr val="000000"/>
                          </a:solidFill>
                          <a:effectLst/>
                          <a:latin typeface="Comic Sans MS"/>
                          <a:ea typeface="Calibri"/>
                          <a:cs typeface="Times New Roman"/>
                        </a:rPr>
                        <a:t>Organik çözücülerin miktarı ya da prosese çözücü girdisi olarak giren geri dönüştürülmüş ve yeniden kullanılan karışımlarda bulunan miktarları (geri dönüştürülmüş </a:t>
                      </a:r>
                      <a:r>
                        <a:rPr lang="tr-TR" sz="1200" dirty="0" err="1">
                          <a:solidFill>
                            <a:srgbClr val="000000"/>
                          </a:solidFill>
                          <a:effectLst/>
                          <a:latin typeface="Comic Sans MS"/>
                          <a:ea typeface="Calibri"/>
                          <a:cs typeface="Times New Roman"/>
                        </a:rPr>
                        <a:t>solvent</a:t>
                      </a:r>
                      <a:r>
                        <a:rPr lang="tr-TR" sz="1200" dirty="0">
                          <a:solidFill>
                            <a:srgbClr val="000000"/>
                          </a:solidFill>
                          <a:effectLst/>
                          <a:latin typeface="Comic Sans MS"/>
                          <a:ea typeface="Calibri"/>
                          <a:cs typeface="Times New Roman"/>
                        </a:rPr>
                        <a:t> bu faaliyeti yürütmek için kullanıldığı her defasında sayılır) .</a:t>
                      </a:r>
                      <a:endParaRPr lang="tr-TR" sz="1100" dirty="0">
                        <a:effectLst/>
                        <a:latin typeface="Calibri"/>
                        <a:ea typeface="Calibri"/>
                        <a:cs typeface="Times New Roman"/>
                      </a:endParaRPr>
                    </a:p>
                  </a:txBody>
                  <a:tcPr marL="0" marR="0" marT="0" marB="0"/>
                </a:tc>
                <a:tc>
                  <a:txBody>
                    <a:bodyPr/>
                    <a:lstStyle/>
                    <a:p>
                      <a:pPr>
                        <a:lnSpc>
                          <a:spcPct val="115000"/>
                        </a:lnSpc>
                        <a:spcAft>
                          <a:spcPts val="0"/>
                        </a:spcAft>
                      </a:pPr>
                      <a:r>
                        <a:rPr lang="tr-TR" sz="1200" dirty="0">
                          <a:solidFill>
                            <a:srgbClr val="000000"/>
                          </a:solidFill>
                          <a:effectLst/>
                          <a:latin typeface="Calibri"/>
                          <a:ea typeface="Calibri"/>
                          <a:cs typeface="Times New Roman"/>
                        </a:rPr>
                        <a:t>Örnek: kütle dengesinin hesaplandığı yıl boyunca boyama için tesiste kullanılan bir boya ve ertesi yıl yeniden kullanılacak kalan miktarı.</a:t>
                      </a:r>
                      <a:endParaRPr lang="tr-TR" sz="1100" dirty="0">
                        <a:effectLst/>
                        <a:latin typeface="Calibri"/>
                        <a:ea typeface="Calibri"/>
                        <a:cs typeface="Times New Roman"/>
                      </a:endParaRPr>
                    </a:p>
                  </a:txBody>
                  <a:tcPr marL="0" marR="0" marT="0" marB="0"/>
                </a:tc>
              </a:tr>
              <a:tr h="925854">
                <a:tc>
                  <a:txBody>
                    <a:bodyPr/>
                    <a:lstStyle/>
                    <a:p>
                      <a:pPr algn="ctr">
                        <a:lnSpc>
                          <a:spcPct val="115000"/>
                        </a:lnSpc>
                        <a:spcAft>
                          <a:spcPts val="0"/>
                        </a:spcAft>
                      </a:pPr>
                      <a:r>
                        <a:rPr lang="tr-TR" sz="1200" b="0" dirty="0">
                          <a:effectLst/>
                          <a:latin typeface="Calibri"/>
                          <a:ea typeface="Times New Roman"/>
                          <a:cs typeface="Courier New"/>
                        </a:rPr>
                        <a:t> </a:t>
                      </a:r>
                      <a:endParaRPr lang="tr-TR" sz="1100" b="0" dirty="0">
                        <a:effectLst/>
                        <a:latin typeface="Calibri"/>
                        <a:ea typeface="Calibri"/>
                        <a:cs typeface="Times New Roman"/>
                      </a:endParaRPr>
                    </a:p>
                    <a:p>
                      <a:pPr algn="ctr">
                        <a:lnSpc>
                          <a:spcPct val="115000"/>
                        </a:lnSpc>
                        <a:spcAft>
                          <a:spcPts val="0"/>
                        </a:spcAft>
                      </a:pPr>
                      <a:r>
                        <a:rPr lang="tr-TR" sz="1200" b="0" dirty="0">
                          <a:effectLst/>
                          <a:latin typeface="Calibri"/>
                          <a:ea typeface="Times New Roman"/>
                          <a:cs typeface="Courier New"/>
                        </a:rPr>
                        <a:t> </a:t>
                      </a:r>
                      <a:endParaRPr lang="tr-TR" sz="1100" b="0" dirty="0">
                        <a:effectLst/>
                        <a:latin typeface="Calibri"/>
                        <a:ea typeface="Calibri"/>
                        <a:cs typeface="Times New Roman"/>
                      </a:endParaRPr>
                    </a:p>
                    <a:p>
                      <a:pPr algn="ctr">
                        <a:lnSpc>
                          <a:spcPct val="115000"/>
                        </a:lnSpc>
                        <a:spcAft>
                          <a:spcPts val="0"/>
                        </a:spcAft>
                      </a:pPr>
                      <a:r>
                        <a:rPr lang="tr-TR" sz="1200" b="0" dirty="0">
                          <a:effectLst/>
                          <a:latin typeface="Calibri"/>
                          <a:ea typeface="Calibri"/>
                          <a:cs typeface="Times New Roman"/>
                        </a:rPr>
                        <a:t> I</a:t>
                      </a:r>
                      <a:endParaRPr lang="tr-TR" sz="1100" b="0" dirty="0">
                        <a:effectLst/>
                        <a:latin typeface="Calibri"/>
                        <a:ea typeface="Calibri"/>
                        <a:cs typeface="Times New Roman"/>
                      </a:endParaRPr>
                    </a:p>
                  </a:txBody>
                  <a:tcPr marL="0" marR="0" marT="0" marB="0"/>
                </a:tc>
                <a:tc>
                  <a:txBody>
                    <a:bodyPr/>
                    <a:lstStyle/>
                    <a:p>
                      <a:pPr>
                        <a:lnSpc>
                          <a:spcPct val="115000"/>
                        </a:lnSpc>
                        <a:spcAft>
                          <a:spcPts val="0"/>
                        </a:spcAft>
                      </a:pPr>
                      <a:r>
                        <a:rPr lang="tr-TR" sz="1200" dirty="0">
                          <a:solidFill>
                            <a:srgbClr val="000000"/>
                          </a:solidFill>
                          <a:effectLst/>
                          <a:latin typeface="Comic Sans MS"/>
                          <a:ea typeface="Calibri"/>
                          <a:cs typeface="Times New Roman"/>
                        </a:rPr>
                        <a:t>Girdi: Bir faaliyeti gerçekleştirirken kullanıldığı her defasında sayılan, tesis içinde ve dışında geri dönüştürülen çözücüler dahil, faaliyeti gerçekleştirirken kullanılan izole veya müstahzarlarda entegre organik çözücülerin miktarı.</a:t>
                      </a:r>
                      <a:endParaRPr lang="tr-TR" sz="1100" dirty="0">
                        <a:effectLst/>
                        <a:latin typeface="Calibri"/>
                        <a:ea typeface="Calibri"/>
                        <a:cs typeface="Times New Roman"/>
                      </a:endParaRPr>
                    </a:p>
                  </a:txBody>
                  <a:tcPr marL="0" marR="0" marT="0" marB="0"/>
                </a:tc>
                <a:tc>
                  <a:txBody>
                    <a:bodyPr/>
                    <a:lstStyle/>
                    <a:p>
                      <a:pPr>
                        <a:lnSpc>
                          <a:spcPct val="115000"/>
                        </a:lnSpc>
                        <a:spcAft>
                          <a:spcPts val="0"/>
                        </a:spcAft>
                      </a:pPr>
                      <a:r>
                        <a:rPr lang="tr-TR" sz="1200" dirty="0">
                          <a:solidFill>
                            <a:srgbClr val="000000"/>
                          </a:solidFill>
                          <a:effectLst/>
                          <a:latin typeface="Calibri"/>
                          <a:ea typeface="Calibri"/>
                          <a:cs typeface="Times New Roman"/>
                        </a:rPr>
                        <a:t> </a:t>
                      </a:r>
                      <a:endParaRPr lang="tr-TR" sz="1100" dirty="0">
                        <a:effectLst/>
                        <a:latin typeface="Calibri"/>
                        <a:ea typeface="Calibri"/>
                        <a:cs typeface="Times New Roman"/>
                      </a:endParaRPr>
                    </a:p>
                    <a:p>
                      <a:pPr>
                        <a:lnSpc>
                          <a:spcPct val="115000"/>
                        </a:lnSpc>
                        <a:spcAft>
                          <a:spcPts val="0"/>
                        </a:spcAft>
                      </a:pPr>
                      <a:r>
                        <a:rPr lang="tr-TR" sz="1200" dirty="0">
                          <a:solidFill>
                            <a:srgbClr val="000000"/>
                          </a:solidFill>
                          <a:effectLst/>
                          <a:latin typeface="Calibri"/>
                          <a:ea typeface="Times New Roman"/>
                          <a:cs typeface="Courier New"/>
                        </a:rPr>
                        <a:t> </a:t>
                      </a:r>
                      <a:endParaRPr lang="tr-TR" sz="1100" dirty="0">
                        <a:effectLst/>
                        <a:latin typeface="Calibri"/>
                        <a:ea typeface="Calibri"/>
                        <a:cs typeface="Times New Roman"/>
                      </a:endParaRPr>
                    </a:p>
                    <a:p>
                      <a:pPr>
                        <a:lnSpc>
                          <a:spcPct val="115000"/>
                        </a:lnSpc>
                        <a:spcAft>
                          <a:spcPts val="0"/>
                        </a:spcAft>
                      </a:pPr>
                      <a:r>
                        <a:rPr lang="tr-TR" sz="1200" dirty="0">
                          <a:solidFill>
                            <a:srgbClr val="000000"/>
                          </a:solidFill>
                          <a:effectLst/>
                          <a:latin typeface="Calibri"/>
                          <a:ea typeface="Times New Roman"/>
                          <a:cs typeface="Courier New"/>
                        </a:rPr>
                        <a:t> </a:t>
                      </a:r>
                      <a:endParaRPr lang="tr-TR" sz="1100" dirty="0">
                        <a:effectLst/>
                        <a:latin typeface="Calibri"/>
                        <a:ea typeface="Calibri"/>
                        <a:cs typeface="Times New Roman"/>
                      </a:endParaRPr>
                    </a:p>
                    <a:p>
                      <a:pPr>
                        <a:lnSpc>
                          <a:spcPct val="115000"/>
                        </a:lnSpc>
                        <a:spcAft>
                          <a:spcPts val="0"/>
                        </a:spcAft>
                      </a:pPr>
                      <a:r>
                        <a:rPr lang="tr-TR" sz="1200" dirty="0">
                          <a:solidFill>
                            <a:srgbClr val="000000"/>
                          </a:solidFill>
                          <a:effectLst/>
                          <a:latin typeface="Calibri"/>
                          <a:ea typeface="Calibri"/>
                          <a:cs typeface="Times New Roman"/>
                        </a:rPr>
                        <a:t>     I = II + 12</a:t>
                      </a:r>
                      <a:endParaRPr lang="tr-TR" sz="1100" dirty="0">
                        <a:effectLst/>
                        <a:latin typeface="Calibri"/>
                        <a:ea typeface="Calibri"/>
                        <a:cs typeface="Times New Roman"/>
                      </a:endParaRPr>
                    </a:p>
                  </a:txBody>
                  <a:tcPr marL="0" marR="0" marT="0" marB="0"/>
                </a:tc>
              </a:tr>
              <a:tr h="894012">
                <a:tc>
                  <a:txBody>
                    <a:bodyPr/>
                    <a:lstStyle/>
                    <a:p>
                      <a:pPr algn="ctr">
                        <a:lnSpc>
                          <a:spcPct val="115000"/>
                        </a:lnSpc>
                        <a:spcAft>
                          <a:spcPts val="0"/>
                        </a:spcAft>
                      </a:pPr>
                      <a:r>
                        <a:rPr lang="tr-TR" sz="1200" b="0" dirty="0">
                          <a:solidFill>
                            <a:srgbClr val="000000"/>
                          </a:solidFill>
                          <a:effectLst/>
                          <a:latin typeface="Calibri"/>
                          <a:ea typeface="Calibri"/>
                          <a:cs typeface="Times New Roman"/>
                        </a:rPr>
                        <a:t>01</a:t>
                      </a:r>
                      <a:endParaRPr lang="tr-TR" sz="1100" b="0" dirty="0">
                        <a:effectLst/>
                        <a:latin typeface="Calibri"/>
                        <a:ea typeface="Calibri"/>
                        <a:cs typeface="Times New Roman"/>
                      </a:endParaRPr>
                    </a:p>
                  </a:txBody>
                  <a:tcPr marL="0" marR="0" marT="0" marB="0"/>
                </a:tc>
                <a:tc>
                  <a:txBody>
                    <a:bodyPr/>
                    <a:lstStyle/>
                    <a:p>
                      <a:pPr>
                        <a:lnSpc>
                          <a:spcPct val="115000"/>
                        </a:lnSpc>
                        <a:spcAft>
                          <a:spcPts val="0"/>
                        </a:spcAft>
                      </a:pPr>
                      <a:r>
                        <a:rPr lang="tr-TR" sz="1200">
                          <a:solidFill>
                            <a:srgbClr val="000000"/>
                          </a:solidFill>
                          <a:effectLst/>
                          <a:latin typeface="Comic Sans MS"/>
                          <a:ea typeface="Calibri"/>
                          <a:cs typeface="Times New Roman"/>
                        </a:rPr>
                        <a:t>Atık gazlardaki Emisyonlar: Gazlar, baca veya azaltım ekipmanı tarafından salınan herhangi bir gaz anlamındadır.</a:t>
                      </a:r>
                      <a:endParaRPr lang="tr-TR" sz="1100">
                        <a:effectLst/>
                        <a:latin typeface="Calibri"/>
                        <a:ea typeface="Calibri"/>
                        <a:cs typeface="Times New Roman"/>
                      </a:endParaRPr>
                    </a:p>
                  </a:txBody>
                  <a:tcPr marL="0" marR="0" marT="0" marB="0"/>
                </a:tc>
                <a:tc>
                  <a:txBody>
                    <a:bodyPr/>
                    <a:lstStyle/>
                    <a:p>
                      <a:pPr>
                        <a:lnSpc>
                          <a:spcPct val="115000"/>
                        </a:lnSpc>
                        <a:spcAft>
                          <a:spcPts val="0"/>
                        </a:spcAft>
                      </a:pPr>
                      <a:r>
                        <a:rPr lang="tr-TR" sz="1200" dirty="0">
                          <a:solidFill>
                            <a:srgbClr val="000000"/>
                          </a:solidFill>
                          <a:effectLst/>
                          <a:latin typeface="Calibri"/>
                          <a:ea typeface="Calibri"/>
                          <a:cs typeface="Times New Roman"/>
                        </a:rPr>
                        <a:t>Bacadan yayılan </a:t>
                      </a:r>
                      <a:r>
                        <a:rPr lang="tr-TR" sz="1200" dirty="0" err="1">
                          <a:solidFill>
                            <a:srgbClr val="000000"/>
                          </a:solidFill>
                          <a:effectLst/>
                          <a:latin typeface="Calibri"/>
                          <a:ea typeface="Calibri"/>
                          <a:cs typeface="Times New Roman"/>
                        </a:rPr>
                        <a:t>UOB'Lere</a:t>
                      </a:r>
                      <a:r>
                        <a:rPr lang="tr-TR" sz="1200" dirty="0">
                          <a:solidFill>
                            <a:srgbClr val="000000"/>
                          </a:solidFill>
                          <a:effectLst/>
                          <a:latin typeface="Calibri"/>
                          <a:ea typeface="Calibri"/>
                          <a:cs typeface="Times New Roman"/>
                        </a:rPr>
                        <a:t> karşılık gelir. Hesaplanmasında, seyreltme veya soğutma için eklenmiş olabilecek gaz hacimleri dikkate alınmamalıdır.</a:t>
                      </a:r>
                      <a:endParaRPr lang="tr-TR" sz="1100" dirty="0">
                        <a:effectLst/>
                        <a:latin typeface="Calibri"/>
                        <a:ea typeface="Calibri"/>
                        <a:cs typeface="Times New Roman"/>
                      </a:endParaRPr>
                    </a:p>
                  </a:txBody>
                  <a:tcPr marL="0" marR="0" marT="0" marB="0"/>
                </a:tc>
              </a:tr>
              <a:tr h="1419947">
                <a:tc>
                  <a:txBody>
                    <a:bodyPr/>
                    <a:lstStyle/>
                    <a:p>
                      <a:pPr algn="ctr">
                        <a:lnSpc>
                          <a:spcPct val="115000"/>
                        </a:lnSpc>
                        <a:spcAft>
                          <a:spcPts val="0"/>
                        </a:spcAft>
                      </a:pPr>
                      <a:r>
                        <a:rPr lang="tr-TR" sz="1200" b="0" dirty="0">
                          <a:solidFill>
                            <a:srgbClr val="000000"/>
                          </a:solidFill>
                          <a:effectLst/>
                          <a:latin typeface="Calibri"/>
                          <a:ea typeface="Calibri"/>
                          <a:cs typeface="Times New Roman"/>
                        </a:rPr>
                        <a:t>02</a:t>
                      </a:r>
                      <a:endParaRPr lang="tr-TR" sz="1100" b="0" dirty="0">
                        <a:effectLst/>
                        <a:latin typeface="Calibri"/>
                        <a:ea typeface="Calibri"/>
                        <a:cs typeface="Times New Roman"/>
                      </a:endParaRPr>
                    </a:p>
                  </a:txBody>
                  <a:tcPr marL="0" marR="0" marT="0" marB="0"/>
                </a:tc>
                <a:tc>
                  <a:txBody>
                    <a:bodyPr/>
                    <a:lstStyle/>
                    <a:p>
                      <a:pPr>
                        <a:lnSpc>
                          <a:spcPct val="115000"/>
                        </a:lnSpc>
                        <a:spcAft>
                          <a:spcPts val="0"/>
                        </a:spcAft>
                      </a:pPr>
                      <a:r>
                        <a:rPr lang="tr-TR" sz="1200" dirty="0">
                          <a:solidFill>
                            <a:srgbClr val="000000"/>
                          </a:solidFill>
                          <a:effectLst/>
                          <a:latin typeface="Comic Sans MS"/>
                          <a:ea typeface="Calibri"/>
                          <a:cs typeface="Times New Roman"/>
                        </a:rPr>
                        <a:t>Suda kaybolan organik çözücüler</a:t>
                      </a:r>
                      <a:endParaRPr lang="tr-TR" sz="1100" dirty="0">
                        <a:effectLst/>
                        <a:latin typeface="Calibri"/>
                        <a:ea typeface="Calibri"/>
                        <a:cs typeface="Times New Roman"/>
                      </a:endParaRPr>
                    </a:p>
                  </a:txBody>
                  <a:tcPr marL="0" marR="0" marT="0" marB="0"/>
                </a:tc>
                <a:tc>
                  <a:txBody>
                    <a:bodyPr/>
                    <a:lstStyle/>
                    <a:p>
                      <a:pPr>
                        <a:lnSpc>
                          <a:spcPct val="115000"/>
                        </a:lnSpc>
                        <a:spcAft>
                          <a:spcPts val="0"/>
                        </a:spcAft>
                      </a:pPr>
                      <a:r>
                        <a:rPr lang="tr-TR" sz="1200" dirty="0">
                          <a:solidFill>
                            <a:srgbClr val="000000"/>
                          </a:solidFill>
                          <a:effectLst/>
                          <a:latin typeface="Calibri"/>
                          <a:ea typeface="Calibri"/>
                          <a:cs typeface="Times New Roman"/>
                        </a:rPr>
                        <a:t>Bir deşarj noktasına karşılık gelenlerdir, yani, bir su arıtma sistemi varsa, su arıtma sistemini geçtikten sonra 02 deşarj edecektir. Bir su arıtma sistemi varsa, uzaklaştırılan  veya tutulan </a:t>
                      </a:r>
                      <a:r>
                        <a:rPr lang="tr-TR" sz="1200" dirty="0" err="1">
                          <a:solidFill>
                            <a:srgbClr val="000000"/>
                          </a:solidFill>
                          <a:effectLst/>
                          <a:latin typeface="Calibri"/>
                          <a:ea typeface="Calibri"/>
                          <a:cs typeface="Times New Roman"/>
                        </a:rPr>
                        <a:t>UOB'ler</a:t>
                      </a:r>
                      <a:r>
                        <a:rPr lang="tr-TR" sz="1200" dirty="0">
                          <a:solidFill>
                            <a:srgbClr val="000000"/>
                          </a:solidFill>
                          <a:effectLst/>
                          <a:latin typeface="Calibri"/>
                          <a:ea typeface="Calibri"/>
                          <a:cs typeface="Times New Roman"/>
                        </a:rPr>
                        <a:t> 05'e karşılık gelir.</a:t>
                      </a:r>
                      <a:endParaRPr lang="tr-TR" sz="1100" dirty="0">
                        <a:effectLst/>
                        <a:latin typeface="Calibri"/>
                        <a:ea typeface="Calibri"/>
                        <a:cs typeface="Times New Roman"/>
                      </a:endParaRPr>
                    </a:p>
                  </a:txBody>
                  <a:tcPr marL="0" marR="0" marT="0" marB="0"/>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762000" y="228600"/>
            <a:ext cx="7772400" cy="533400"/>
          </a:xfrm>
          <a:prstGeom prst="rect">
            <a:avLst/>
          </a:prstGeom>
          <a:noFill/>
          <a:ln w="9525">
            <a:noFill/>
            <a:miter lim="800000"/>
            <a:headEnd/>
            <a:tailEnd/>
          </a:ln>
        </p:spPr>
        <p:txBody>
          <a:bodyPr anchor="b"/>
          <a:lstStyle/>
          <a:p>
            <a:pPr>
              <a:spcBef>
                <a:spcPct val="0"/>
              </a:spcBef>
              <a:buClrTx/>
              <a:buFontTx/>
              <a:buNone/>
            </a:pPr>
            <a:r>
              <a:rPr lang="tr-TR" sz="2800" dirty="0" smtClean="0"/>
              <a:t>SOLVENT YÖNETİM PLANI</a:t>
            </a:r>
            <a:endParaRPr lang="tr-TR" sz="3600" dirty="0">
              <a:solidFill>
                <a:schemeClr val="tx1"/>
              </a:solidFill>
            </a:endParaRPr>
          </a:p>
        </p:txBody>
      </p:sp>
      <p:graphicFrame>
        <p:nvGraphicFramePr>
          <p:cNvPr id="2" name="Tablo 1"/>
          <p:cNvGraphicFramePr>
            <a:graphicFrameLocks noGrp="1"/>
          </p:cNvGraphicFramePr>
          <p:nvPr>
            <p:extLst>
              <p:ext uri="{D42A27DB-BD31-4B8C-83A1-F6EECF244321}">
                <p14:modId xmlns:p14="http://schemas.microsoft.com/office/powerpoint/2010/main" xmlns="" val="3218981164"/>
              </p:ext>
            </p:extLst>
          </p:nvPr>
        </p:nvGraphicFramePr>
        <p:xfrm>
          <a:off x="762000" y="908720"/>
          <a:ext cx="7772400" cy="4608512"/>
        </p:xfrm>
        <a:graphic>
          <a:graphicData uri="http://schemas.openxmlformats.org/drawingml/2006/table">
            <a:tbl>
              <a:tblPr firstRow="1" bandRow="1">
                <a:tableStyleId>{5C22544A-7EE6-4342-B048-85BDC9FD1C3A}</a:tableStyleId>
              </a:tblPr>
              <a:tblGrid>
                <a:gridCol w="363416"/>
                <a:gridCol w="4292214"/>
                <a:gridCol w="3116770"/>
              </a:tblGrid>
              <a:tr h="691277">
                <a:tc>
                  <a:txBody>
                    <a:bodyPr/>
                    <a:lstStyle/>
                    <a:p>
                      <a:pPr>
                        <a:lnSpc>
                          <a:spcPct val="115000"/>
                        </a:lnSpc>
                        <a:spcAft>
                          <a:spcPts val="0"/>
                        </a:spcAft>
                      </a:pPr>
                      <a:r>
                        <a:rPr lang="tr-TR" sz="1200" b="1" dirty="0">
                          <a:solidFill>
                            <a:srgbClr val="000000"/>
                          </a:solidFill>
                          <a:effectLst/>
                          <a:latin typeface="Calibri"/>
                          <a:ea typeface="Calibri"/>
                          <a:cs typeface="Times New Roman"/>
                        </a:rPr>
                        <a:t>03</a:t>
                      </a:r>
                      <a:endParaRPr lang="tr-TR" sz="1100" dirty="0">
                        <a:effectLst/>
                        <a:latin typeface="Calibri"/>
                        <a:ea typeface="Calibri"/>
                        <a:cs typeface="Times New Roman"/>
                      </a:endParaRPr>
                    </a:p>
                  </a:txBody>
                  <a:tcPr marL="0" marR="0" marT="0" marB="0">
                    <a:noFill/>
                  </a:tcPr>
                </a:tc>
                <a:tc>
                  <a:txBody>
                    <a:bodyPr/>
                    <a:lstStyle/>
                    <a:p>
                      <a:pPr>
                        <a:lnSpc>
                          <a:spcPct val="115000"/>
                        </a:lnSpc>
                        <a:spcAft>
                          <a:spcPts val="0"/>
                        </a:spcAft>
                      </a:pPr>
                      <a:r>
                        <a:rPr lang="tr-TR" sz="1200" b="0" dirty="0">
                          <a:solidFill>
                            <a:srgbClr val="000000"/>
                          </a:solidFill>
                          <a:effectLst/>
                          <a:latin typeface="Comic Sans MS"/>
                          <a:ea typeface="Calibri"/>
                          <a:cs typeface="Times New Roman"/>
                        </a:rPr>
                        <a:t>Prosesten çıkan ürünlerdeki </a:t>
                      </a:r>
                      <a:r>
                        <a:rPr lang="tr-TR" sz="1200" b="0" dirty="0" err="1">
                          <a:solidFill>
                            <a:srgbClr val="000000"/>
                          </a:solidFill>
                          <a:effectLst/>
                          <a:latin typeface="Comic Sans MS"/>
                          <a:ea typeface="Calibri"/>
                          <a:cs typeface="Times New Roman"/>
                        </a:rPr>
                        <a:t>kontaminasyon</a:t>
                      </a:r>
                      <a:r>
                        <a:rPr lang="tr-TR" sz="1200" b="0" dirty="0">
                          <a:solidFill>
                            <a:srgbClr val="000000"/>
                          </a:solidFill>
                          <a:effectLst/>
                          <a:latin typeface="Comic Sans MS"/>
                          <a:ea typeface="Calibri"/>
                          <a:cs typeface="Times New Roman"/>
                        </a:rPr>
                        <a:t> veya kalıntı olarak kalan organik çözücülerin miktarı.</a:t>
                      </a:r>
                      <a:endParaRPr lang="tr-TR" sz="1100" b="0" dirty="0">
                        <a:effectLst/>
                        <a:latin typeface="Calibri"/>
                        <a:ea typeface="Calibri"/>
                        <a:cs typeface="Times New Roman"/>
                      </a:endParaRPr>
                    </a:p>
                  </a:txBody>
                  <a:tcPr marL="0" marR="0" marT="0" marB="0">
                    <a:noFill/>
                  </a:tcPr>
                </a:tc>
                <a:tc>
                  <a:txBody>
                    <a:bodyPr/>
                    <a:lstStyle/>
                    <a:p>
                      <a:pPr>
                        <a:lnSpc>
                          <a:spcPct val="115000"/>
                        </a:lnSpc>
                        <a:spcAft>
                          <a:spcPts val="0"/>
                        </a:spcAft>
                      </a:pPr>
                      <a:r>
                        <a:rPr lang="tr-TR" sz="1200" dirty="0">
                          <a:solidFill>
                            <a:srgbClr val="000000"/>
                          </a:solidFill>
                          <a:effectLst/>
                          <a:latin typeface="Calibri"/>
                          <a:ea typeface="Calibri"/>
                          <a:cs typeface="Times New Roman"/>
                        </a:rPr>
                        <a:t>Örnek: Tamamen fırında kurutulmamış olan ve UOB yaymaya devam eden boyalı bir parça. Bunlar 03 </a:t>
                      </a:r>
                      <a:r>
                        <a:rPr lang="tr-TR" sz="1200" dirty="0" err="1">
                          <a:solidFill>
                            <a:srgbClr val="000000"/>
                          </a:solidFill>
                          <a:effectLst/>
                          <a:latin typeface="Calibri"/>
                          <a:ea typeface="Calibri"/>
                          <a:cs typeface="Times New Roman"/>
                        </a:rPr>
                        <a:t>UOB'ye</a:t>
                      </a:r>
                      <a:r>
                        <a:rPr lang="tr-TR" sz="1200" dirty="0">
                          <a:solidFill>
                            <a:srgbClr val="000000"/>
                          </a:solidFill>
                          <a:effectLst/>
                          <a:latin typeface="Calibri"/>
                          <a:ea typeface="Calibri"/>
                          <a:cs typeface="Times New Roman"/>
                        </a:rPr>
                        <a:t> karşılık gelir.</a:t>
                      </a:r>
                      <a:endParaRPr lang="tr-TR" sz="1100" dirty="0">
                        <a:effectLst/>
                        <a:latin typeface="Calibri"/>
                        <a:ea typeface="Calibri"/>
                        <a:cs typeface="Times New Roman"/>
                      </a:endParaRPr>
                    </a:p>
                  </a:txBody>
                  <a:tcPr marL="0" marR="0" marT="0" marB="0">
                    <a:noFill/>
                  </a:tcPr>
                </a:tc>
              </a:tr>
              <a:tr h="921702">
                <a:tc>
                  <a:txBody>
                    <a:bodyPr/>
                    <a:lstStyle/>
                    <a:p>
                      <a:pPr>
                        <a:lnSpc>
                          <a:spcPct val="115000"/>
                        </a:lnSpc>
                        <a:spcAft>
                          <a:spcPts val="0"/>
                        </a:spcAft>
                      </a:pPr>
                      <a:r>
                        <a:rPr lang="tr-TR" sz="1200" b="1">
                          <a:solidFill>
                            <a:srgbClr val="000000"/>
                          </a:solidFill>
                          <a:effectLst/>
                          <a:latin typeface="Calibri"/>
                          <a:ea typeface="Calibri"/>
                          <a:cs typeface="Times New Roman"/>
                        </a:rPr>
                        <a:t>04</a:t>
                      </a:r>
                      <a:endParaRPr lang="tr-TR" sz="1100">
                        <a:effectLst/>
                        <a:latin typeface="Calibri"/>
                        <a:ea typeface="Calibri"/>
                        <a:cs typeface="Times New Roman"/>
                      </a:endParaRPr>
                    </a:p>
                  </a:txBody>
                  <a:tcPr marL="0" marR="0" marT="0" marB="0"/>
                </a:tc>
                <a:tc>
                  <a:txBody>
                    <a:bodyPr/>
                    <a:lstStyle/>
                    <a:p>
                      <a:pPr>
                        <a:lnSpc>
                          <a:spcPct val="115000"/>
                        </a:lnSpc>
                        <a:spcAft>
                          <a:spcPts val="0"/>
                        </a:spcAft>
                      </a:pPr>
                      <a:r>
                        <a:rPr lang="tr-TR" sz="1200">
                          <a:solidFill>
                            <a:srgbClr val="000000"/>
                          </a:solidFill>
                          <a:effectLst/>
                          <a:latin typeface="Comic Sans MS"/>
                          <a:ea typeface="Calibri"/>
                          <a:cs typeface="Times New Roman"/>
                        </a:rPr>
                        <a:t>Havaya tutulmadan giden organik çözücü emisyonları.</a:t>
                      </a:r>
                      <a:endParaRPr lang="tr-TR" sz="1100">
                        <a:effectLst/>
                        <a:latin typeface="Calibri"/>
                        <a:ea typeface="Calibri"/>
                        <a:cs typeface="Times New Roman"/>
                      </a:endParaRPr>
                    </a:p>
                  </a:txBody>
                  <a:tcPr marL="0" marR="0" marT="0" marB="0"/>
                </a:tc>
                <a:tc>
                  <a:txBody>
                    <a:bodyPr/>
                    <a:lstStyle/>
                    <a:p>
                      <a:pPr>
                        <a:lnSpc>
                          <a:spcPct val="115000"/>
                        </a:lnSpc>
                        <a:spcAft>
                          <a:spcPts val="0"/>
                        </a:spcAft>
                      </a:pPr>
                      <a:r>
                        <a:rPr lang="tr-TR" sz="1200">
                          <a:solidFill>
                            <a:srgbClr val="000000"/>
                          </a:solidFill>
                          <a:effectLst/>
                          <a:latin typeface="Calibri"/>
                          <a:ea typeface="Calibri"/>
                          <a:cs typeface="Times New Roman"/>
                        </a:rPr>
                        <a:t>Bunun içinde, havanın pencereler, kapılar, havalandırma ve benzeri açıklıklar ile dış ortama bırakıldığı, odaların genel havalandırması da vardır.</a:t>
                      </a:r>
                      <a:endParaRPr lang="tr-TR" sz="1100">
                        <a:effectLst/>
                        <a:latin typeface="Calibri"/>
                        <a:ea typeface="Calibri"/>
                        <a:cs typeface="Times New Roman"/>
                      </a:endParaRPr>
                    </a:p>
                  </a:txBody>
                  <a:tcPr marL="0" marR="0" marT="0" marB="0"/>
                </a:tc>
              </a:tr>
              <a:tr h="2534682">
                <a:tc>
                  <a:txBody>
                    <a:bodyPr/>
                    <a:lstStyle/>
                    <a:p>
                      <a:pPr>
                        <a:lnSpc>
                          <a:spcPct val="115000"/>
                        </a:lnSpc>
                        <a:spcAft>
                          <a:spcPts val="0"/>
                        </a:spcAft>
                      </a:pPr>
                      <a:r>
                        <a:rPr lang="tr-TR" sz="1200" b="1">
                          <a:solidFill>
                            <a:srgbClr val="000000"/>
                          </a:solidFill>
                          <a:effectLst/>
                          <a:latin typeface="Calibri"/>
                          <a:ea typeface="Calibri"/>
                          <a:cs typeface="Times New Roman"/>
                        </a:rPr>
                        <a:t>05</a:t>
                      </a:r>
                      <a:endParaRPr lang="tr-TR" sz="1100">
                        <a:effectLst/>
                        <a:latin typeface="Calibri"/>
                        <a:ea typeface="Calibri"/>
                        <a:cs typeface="Times New Roman"/>
                      </a:endParaRPr>
                    </a:p>
                  </a:txBody>
                  <a:tcPr marL="0" marR="0" marT="0" marB="0"/>
                </a:tc>
                <a:tc>
                  <a:txBody>
                    <a:bodyPr/>
                    <a:lstStyle/>
                    <a:p>
                      <a:pPr>
                        <a:lnSpc>
                          <a:spcPct val="115000"/>
                        </a:lnSpc>
                        <a:spcAft>
                          <a:spcPts val="0"/>
                        </a:spcAft>
                      </a:pPr>
                      <a:r>
                        <a:rPr lang="tr-TR" sz="1200" dirty="0">
                          <a:solidFill>
                            <a:srgbClr val="000000"/>
                          </a:solidFill>
                          <a:effectLst/>
                          <a:latin typeface="Comic Sans MS"/>
                          <a:ea typeface="Calibri"/>
                          <a:cs typeface="Times New Roman"/>
                        </a:rPr>
                        <a:t>Kimyasal veya fiziksel reaksiyonlar nedeniyle kaybolan organik çözücüler ya da organik bileşikler (06, 07 veya 08 altında sayılmadığı sürece, yakma veya diğer atık gaz veya atık su arıtma sistemleri tarafından tahrip edilenler, ya da tutulanlar dahil).</a:t>
                      </a:r>
                      <a:endParaRPr lang="tr-TR" sz="1100" dirty="0">
                        <a:effectLst/>
                        <a:latin typeface="Calibri"/>
                        <a:ea typeface="Calibri"/>
                        <a:cs typeface="Times New Roman"/>
                      </a:endParaRPr>
                    </a:p>
                  </a:txBody>
                  <a:tcPr marL="0" marR="0" marT="0" marB="0"/>
                </a:tc>
                <a:tc>
                  <a:txBody>
                    <a:bodyPr/>
                    <a:lstStyle/>
                    <a:p>
                      <a:pPr>
                        <a:lnSpc>
                          <a:spcPct val="115000"/>
                        </a:lnSpc>
                        <a:spcAft>
                          <a:spcPts val="0"/>
                        </a:spcAft>
                      </a:pPr>
                      <a:r>
                        <a:rPr lang="tr-TR" sz="1200" dirty="0">
                          <a:solidFill>
                            <a:srgbClr val="000000"/>
                          </a:solidFill>
                          <a:effectLst/>
                          <a:latin typeface="Calibri"/>
                          <a:ea typeface="Calibri"/>
                          <a:cs typeface="Times New Roman"/>
                        </a:rPr>
                        <a:t>Örnekler: </a:t>
                      </a:r>
                      <a:endParaRPr lang="tr-TR" sz="1100" dirty="0">
                        <a:effectLst/>
                        <a:latin typeface="Calibri"/>
                        <a:ea typeface="Calibri"/>
                        <a:cs typeface="Times New Roman"/>
                      </a:endParaRPr>
                    </a:p>
                    <a:p>
                      <a:pPr>
                        <a:lnSpc>
                          <a:spcPct val="115000"/>
                        </a:lnSpc>
                        <a:spcAft>
                          <a:spcPts val="0"/>
                        </a:spcAft>
                      </a:pPr>
                      <a:r>
                        <a:rPr lang="tr-TR" sz="1200" u="sng" dirty="0">
                          <a:solidFill>
                            <a:srgbClr val="000000"/>
                          </a:solidFill>
                          <a:effectLst/>
                          <a:latin typeface="Calibri"/>
                          <a:ea typeface="Calibri"/>
                          <a:cs typeface="Times New Roman"/>
                        </a:rPr>
                        <a:t>Yakma:</a:t>
                      </a:r>
                      <a:r>
                        <a:rPr lang="tr-TR" sz="1200" dirty="0">
                          <a:solidFill>
                            <a:srgbClr val="000000"/>
                          </a:solidFill>
                          <a:effectLst/>
                          <a:latin typeface="Calibri"/>
                          <a:ea typeface="Calibri"/>
                          <a:cs typeface="Times New Roman"/>
                        </a:rPr>
                        <a:t> 05 yakma fırınında yakılan </a:t>
                      </a:r>
                      <a:r>
                        <a:rPr lang="tr-TR" sz="1200" dirty="0" err="1">
                          <a:solidFill>
                            <a:srgbClr val="000000"/>
                          </a:solidFill>
                          <a:effectLst/>
                          <a:latin typeface="Calibri"/>
                          <a:ea typeface="Calibri"/>
                          <a:cs typeface="Times New Roman"/>
                        </a:rPr>
                        <a:t>solventlere</a:t>
                      </a:r>
                      <a:r>
                        <a:rPr lang="tr-TR" sz="1200" dirty="0">
                          <a:solidFill>
                            <a:srgbClr val="000000"/>
                          </a:solidFill>
                          <a:effectLst/>
                          <a:latin typeface="Calibri"/>
                          <a:ea typeface="Calibri"/>
                          <a:cs typeface="Times New Roman"/>
                        </a:rPr>
                        <a:t> karşılık gelir. </a:t>
                      </a:r>
                      <a:r>
                        <a:rPr lang="tr-TR" sz="1200" dirty="0" err="1">
                          <a:solidFill>
                            <a:srgbClr val="000000"/>
                          </a:solidFill>
                          <a:effectLst/>
                          <a:latin typeface="Calibri"/>
                          <a:ea typeface="Calibri"/>
                          <a:cs typeface="Times New Roman"/>
                        </a:rPr>
                        <a:t>Solvent</a:t>
                      </a:r>
                      <a:r>
                        <a:rPr lang="tr-TR" sz="1200" dirty="0">
                          <a:solidFill>
                            <a:srgbClr val="000000"/>
                          </a:solidFill>
                          <a:effectLst/>
                          <a:latin typeface="Calibri"/>
                          <a:ea typeface="Calibri"/>
                          <a:cs typeface="Times New Roman"/>
                        </a:rPr>
                        <a:t>, özellikle C02 ve H20 gibi yanma ürünleri oluşturmak için yakılır </a:t>
                      </a:r>
                      <a:endParaRPr lang="tr-TR" sz="1100" dirty="0">
                        <a:effectLst/>
                        <a:latin typeface="Calibri"/>
                        <a:ea typeface="Calibri"/>
                        <a:cs typeface="Times New Roman"/>
                      </a:endParaRPr>
                    </a:p>
                    <a:p>
                      <a:pPr>
                        <a:lnSpc>
                          <a:spcPct val="115000"/>
                        </a:lnSpc>
                        <a:spcAft>
                          <a:spcPts val="0"/>
                        </a:spcAft>
                      </a:pPr>
                      <a:r>
                        <a:rPr lang="tr-TR" sz="1200" u="sng" dirty="0">
                          <a:solidFill>
                            <a:srgbClr val="000000"/>
                          </a:solidFill>
                          <a:effectLst/>
                          <a:latin typeface="Calibri"/>
                          <a:ea typeface="Calibri"/>
                          <a:cs typeface="Times New Roman"/>
                        </a:rPr>
                        <a:t>Emme</a:t>
                      </a:r>
                      <a:r>
                        <a:rPr lang="tr-TR" sz="1200" dirty="0">
                          <a:solidFill>
                            <a:srgbClr val="000000"/>
                          </a:solidFill>
                          <a:effectLst/>
                          <a:latin typeface="Calibri"/>
                          <a:ea typeface="Calibri"/>
                          <a:cs typeface="Times New Roman"/>
                        </a:rPr>
                        <a:t> 05 aktif kömür gibi emici bileşikler tarafından emilen </a:t>
                      </a:r>
                      <a:r>
                        <a:rPr lang="tr-TR" sz="1200" dirty="0" err="1">
                          <a:solidFill>
                            <a:srgbClr val="000000"/>
                          </a:solidFill>
                          <a:effectLst/>
                          <a:latin typeface="Calibri"/>
                          <a:ea typeface="Calibri"/>
                          <a:cs typeface="Times New Roman"/>
                        </a:rPr>
                        <a:t>solventlere</a:t>
                      </a:r>
                      <a:r>
                        <a:rPr lang="tr-TR" sz="1200" dirty="0">
                          <a:solidFill>
                            <a:srgbClr val="000000"/>
                          </a:solidFill>
                          <a:effectLst/>
                          <a:latin typeface="Calibri"/>
                          <a:ea typeface="Calibri"/>
                          <a:cs typeface="Times New Roman"/>
                        </a:rPr>
                        <a:t> karşılık gelmektedir</a:t>
                      </a:r>
                      <a:endParaRPr lang="tr-TR" sz="1100" dirty="0">
                        <a:effectLst/>
                        <a:latin typeface="Calibri"/>
                        <a:ea typeface="Calibri"/>
                        <a:cs typeface="Times New Roman"/>
                      </a:endParaRPr>
                    </a:p>
                    <a:p>
                      <a:pPr>
                        <a:lnSpc>
                          <a:spcPct val="115000"/>
                        </a:lnSpc>
                        <a:spcAft>
                          <a:spcPts val="0"/>
                        </a:spcAft>
                      </a:pPr>
                      <a:r>
                        <a:rPr lang="tr-TR" sz="1200" u="sng" dirty="0">
                          <a:solidFill>
                            <a:srgbClr val="000000"/>
                          </a:solidFill>
                          <a:effectLst/>
                          <a:latin typeface="Calibri"/>
                          <a:ea typeface="Calibri"/>
                          <a:cs typeface="Times New Roman"/>
                        </a:rPr>
                        <a:t>Emme</a:t>
                      </a:r>
                      <a:r>
                        <a:rPr lang="tr-TR" sz="1100" dirty="0">
                          <a:effectLst/>
                          <a:latin typeface="Calibri"/>
                          <a:ea typeface="Calibri"/>
                          <a:cs typeface="Times New Roman"/>
                        </a:rPr>
                        <a:t> </a:t>
                      </a:r>
                      <a:r>
                        <a:rPr lang="tr-TR" sz="1200" dirty="0">
                          <a:solidFill>
                            <a:srgbClr val="000000"/>
                          </a:solidFill>
                          <a:effectLst/>
                          <a:latin typeface="Calibri"/>
                          <a:ea typeface="Calibri"/>
                          <a:cs typeface="Times New Roman"/>
                        </a:rPr>
                        <a:t>05 bir gaz yıkama sistemi içinde sıvı halde emilmiş olan </a:t>
                      </a:r>
                      <a:r>
                        <a:rPr lang="tr-TR" sz="1200" dirty="0" err="1">
                          <a:solidFill>
                            <a:srgbClr val="000000"/>
                          </a:solidFill>
                          <a:effectLst/>
                          <a:latin typeface="Calibri"/>
                          <a:ea typeface="Calibri"/>
                          <a:cs typeface="Times New Roman"/>
                        </a:rPr>
                        <a:t>solventlere</a:t>
                      </a:r>
                      <a:r>
                        <a:rPr lang="tr-TR" sz="1200" dirty="0">
                          <a:solidFill>
                            <a:srgbClr val="000000"/>
                          </a:solidFill>
                          <a:effectLst/>
                          <a:latin typeface="Calibri"/>
                          <a:ea typeface="Calibri"/>
                          <a:cs typeface="Times New Roman"/>
                        </a:rPr>
                        <a:t> karşılık gelir</a:t>
                      </a:r>
                      <a:endParaRPr lang="tr-TR" sz="1100" dirty="0">
                        <a:effectLst/>
                        <a:latin typeface="Calibri"/>
                        <a:ea typeface="Calibri"/>
                        <a:cs typeface="Times New Roman"/>
                      </a:endParaRPr>
                    </a:p>
                    <a:p>
                      <a:pPr>
                        <a:lnSpc>
                          <a:spcPct val="115000"/>
                        </a:lnSpc>
                        <a:spcAft>
                          <a:spcPts val="0"/>
                        </a:spcAft>
                      </a:pPr>
                      <a:r>
                        <a:rPr lang="tr-TR" sz="1200" u="sng" dirty="0">
                          <a:solidFill>
                            <a:srgbClr val="000000"/>
                          </a:solidFill>
                          <a:effectLst/>
                          <a:latin typeface="Calibri"/>
                          <a:ea typeface="Calibri"/>
                          <a:cs typeface="Times New Roman"/>
                        </a:rPr>
                        <a:t>Yoğunlaşma</a:t>
                      </a:r>
                      <a:r>
                        <a:rPr lang="tr-TR" sz="1100" dirty="0">
                          <a:effectLst/>
                          <a:latin typeface="Calibri"/>
                          <a:ea typeface="Calibri"/>
                          <a:cs typeface="Times New Roman"/>
                        </a:rPr>
                        <a:t> </a:t>
                      </a:r>
                      <a:r>
                        <a:rPr lang="tr-TR" sz="1200" dirty="0">
                          <a:solidFill>
                            <a:srgbClr val="000000"/>
                          </a:solidFill>
                          <a:effectLst/>
                          <a:latin typeface="Calibri"/>
                          <a:ea typeface="Calibri"/>
                          <a:cs typeface="Times New Roman"/>
                        </a:rPr>
                        <a:t>(</a:t>
                      </a:r>
                      <a:r>
                        <a:rPr lang="tr-TR" sz="1200" dirty="0" err="1">
                          <a:solidFill>
                            <a:srgbClr val="000000"/>
                          </a:solidFill>
                          <a:effectLst/>
                          <a:latin typeface="Calibri"/>
                          <a:ea typeface="Calibri"/>
                          <a:cs typeface="Times New Roman"/>
                        </a:rPr>
                        <a:t>kriyojeni</a:t>
                      </a:r>
                      <a:r>
                        <a:rPr lang="tr-TR" sz="1200" dirty="0">
                          <a:solidFill>
                            <a:srgbClr val="000000"/>
                          </a:solidFill>
                          <a:effectLst/>
                          <a:latin typeface="Calibri"/>
                          <a:ea typeface="Calibri"/>
                          <a:cs typeface="Times New Roman"/>
                        </a:rPr>
                        <a:t>): 05 yoğunlaştırılmış çözücülere karşılık gelir.</a:t>
                      </a:r>
                      <a:endParaRPr lang="tr-TR" sz="1100" dirty="0">
                        <a:effectLst/>
                        <a:latin typeface="Calibri"/>
                        <a:ea typeface="Calibri"/>
                        <a:cs typeface="Times New Roman"/>
                      </a:endParaRPr>
                    </a:p>
                  </a:txBody>
                  <a:tcPr marL="0" marR="0" marT="0" marB="0"/>
                </a:tc>
              </a:tr>
              <a:tr h="460851">
                <a:tc>
                  <a:txBody>
                    <a:bodyPr/>
                    <a:lstStyle/>
                    <a:p>
                      <a:pPr>
                        <a:lnSpc>
                          <a:spcPct val="115000"/>
                        </a:lnSpc>
                        <a:spcAft>
                          <a:spcPts val="0"/>
                        </a:spcAft>
                      </a:pPr>
                      <a:r>
                        <a:rPr lang="tr-TR" sz="1200" b="1">
                          <a:solidFill>
                            <a:srgbClr val="000000"/>
                          </a:solidFill>
                          <a:effectLst/>
                          <a:latin typeface="Calibri"/>
                          <a:ea typeface="Calibri"/>
                          <a:cs typeface="Times New Roman"/>
                        </a:rPr>
                        <a:t>06</a:t>
                      </a:r>
                      <a:endParaRPr lang="tr-TR" sz="1100">
                        <a:effectLst/>
                        <a:latin typeface="Calibri"/>
                        <a:ea typeface="Calibri"/>
                        <a:cs typeface="Times New Roman"/>
                      </a:endParaRPr>
                    </a:p>
                  </a:txBody>
                  <a:tcPr marL="0" marR="0" marT="0" marB="0"/>
                </a:tc>
                <a:tc>
                  <a:txBody>
                    <a:bodyPr/>
                    <a:lstStyle/>
                    <a:p>
                      <a:pPr>
                        <a:lnSpc>
                          <a:spcPct val="115000"/>
                        </a:lnSpc>
                        <a:spcAft>
                          <a:spcPts val="0"/>
                        </a:spcAft>
                      </a:pPr>
                      <a:r>
                        <a:rPr lang="tr-TR" sz="1200">
                          <a:solidFill>
                            <a:srgbClr val="000000"/>
                          </a:solidFill>
                          <a:effectLst/>
                          <a:latin typeface="Comic Sans MS"/>
                          <a:ea typeface="Calibri"/>
                          <a:cs typeface="Times New Roman"/>
                        </a:rPr>
                        <a:t>Toplanan atığın içerdiği organik çözücüler</a:t>
                      </a:r>
                      <a:endParaRPr lang="tr-TR" sz="1100">
                        <a:effectLst/>
                        <a:latin typeface="Calibri"/>
                        <a:ea typeface="Calibri"/>
                        <a:cs typeface="Times New Roman"/>
                      </a:endParaRPr>
                    </a:p>
                  </a:txBody>
                  <a:tcPr marL="0" marR="0" marT="0" marB="0"/>
                </a:tc>
                <a:tc>
                  <a:txBody>
                    <a:bodyPr/>
                    <a:lstStyle/>
                    <a:p>
                      <a:pPr>
                        <a:lnSpc>
                          <a:spcPct val="115000"/>
                        </a:lnSpc>
                        <a:spcAft>
                          <a:spcPts val="0"/>
                        </a:spcAft>
                      </a:pPr>
                      <a:r>
                        <a:rPr lang="tr-TR" sz="1200" dirty="0">
                          <a:solidFill>
                            <a:srgbClr val="000000"/>
                          </a:solidFill>
                          <a:effectLst/>
                          <a:latin typeface="Calibri"/>
                          <a:ea typeface="Calibri"/>
                          <a:cs typeface="Times New Roman"/>
                        </a:rPr>
                        <a:t>Örnek: boya, mürekkep, yapıştırıcılardaki </a:t>
                      </a:r>
                      <a:r>
                        <a:rPr lang="tr-TR" sz="1200" dirty="0" err="1">
                          <a:solidFill>
                            <a:srgbClr val="000000"/>
                          </a:solidFill>
                          <a:effectLst/>
                          <a:latin typeface="Calibri"/>
                          <a:ea typeface="Calibri"/>
                          <a:cs typeface="Times New Roman"/>
                        </a:rPr>
                        <a:t>solvent</a:t>
                      </a:r>
                      <a:r>
                        <a:rPr lang="tr-TR" sz="1200" dirty="0">
                          <a:solidFill>
                            <a:srgbClr val="000000"/>
                          </a:solidFill>
                          <a:effectLst/>
                          <a:latin typeface="Calibri"/>
                          <a:ea typeface="Calibri"/>
                          <a:cs typeface="Times New Roman"/>
                        </a:rPr>
                        <a:t> atıklar.</a:t>
                      </a:r>
                      <a:endParaRPr lang="tr-TR" sz="1100" dirty="0">
                        <a:effectLst/>
                        <a:latin typeface="Calibri"/>
                        <a:ea typeface="Calibri"/>
                        <a:cs typeface="Times New Roman"/>
                      </a:endParaRPr>
                    </a:p>
                  </a:txBody>
                  <a:tcPr marL="0" marR="0" marT="0" marB="0"/>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ChangeArrowheads="1"/>
          </p:cNvSpPr>
          <p:nvPr/>
        </p:nvSpPr>
        <p:spPr bwMode="auto">
          <a:xfrm>
            <a:off x="762000" y="228600"/>
            <a:ext cx="7772400" cy="533400"/>
          </a:xfrm>
          <a:prstGeom prst="rect">
            <a:avLst/>
          </a:prstGeom>
          <a:noFill/>
          <a:ln w="9525">
            <a:noFill/>
            <a:miter lim="800000"/>
            <a:headEnd/>
            <a:tailEnd/>
          </a:ln>
        </p:spPr>
        <p:txBody>
          <a:bodyPr anchor="b"/>
          <a:lstStyle/>
          <a:p>
            <a:pPr>
              <a:spcBef>
                <a:spcPct val="0"/>
              </a:spcBef>
              <a:buClrTx/>
              <a:buFontTx/>
              <a:buNone/>
            </a:pPr>
            <a:r>
              <a:rPr lang="tr-TR" sz="2800" dirty="0" smtClean="0"/>
              <a:t>SOLVENT YÖNETİM PLANI</a:t>
            </a:r>
            <a:endParaRPr lang="tr-TR" sz="3600" dirty="0">
              <a:solidFill>
                <a:schemeClr val="tx1"/>
              </a:solidFill>
            </a:endParaRPr>
          </a:p>
        </p:txBody>
      </p:sp>
      <p:graphicFrame>
        <p:nvGraphicFramePr>
          <p:cNvPr id="2" name="Tablo 1"/>
          <p:cNvGraphicFramePr>
            <a:graphicFrameLocks noGrp="1"/>
          </p:cNvGraphicFramePr>
          <p:nvPr>
            <p:extLst>
              <p:ext uri="{D42A27DB-BD31-4B8C-83A1-F6EECF244321}">
                <p14:modId xmlns:p14="http://schemas.microsoft.com/office/powerpoint/2010/main" xmlns="" val="2218276311"/>
              </p:ext>
            </p:extLst>
          </p:nvPr>
        </p:nvGraphicFramePr>
        <p:xfrm>
          <a:off x="539553" y="1268760"/>
          <a:ext cx="8136902" cy="4392488"/>
        </p:xfrm>
        <a:graphic>
          <a:graphicData uri="http://schemas.openxmlformats.org/drawingml/2006/table">
            <a:tbl>
              <a:tblPr firstRow="1" bandRow="1">
                <a:tableStyleId>{5C22544A-7EE6-4342-B048-85BDC9FD1C3A}</a:tableStyleId>
              </a:tblPr>
              <a:tblGrid>
                <a:gridCol w="512166"/>
                <a:gridCol w="3992190"/>
                <a:gridCol w="3632546"/>
              </a:tblGrid>
              <a:tr h="1595726">
                <a:tc>
                  <a:txBody>
                    <a:bodyPr/>
                    <a:lstStyle/>
                    <a:p>
                      <a:pPr>
                        <a:lnSpc>
                          <a:spcPct val="115000"/>
                        </a:lnSpc>
                        <a:spcAft>
                          <a:spcPts val="0"/>
                        </a:spcAft>
                      </a:pPr>
                      <a:r>
                        <a:rPr lang="tr-TR" sz="1200" b="1" dirty="0">
                          <a:solidFill>
                            <a:srgbClr val="000000"/>
                          </a:solidFill>
                          <a:effectLst/>
                          <a:latin typeface="Calibri"/>
                          <a:ea typeface="Calibri"/>
                          <a:cs typeface="Times New Roman"/>
                        </a:rPr>
                        <a:t>07</a:t>
                      </a:r>
                      <a:endParaRPr lang="tr-TR" sz="1100" dirty="0">
                        <a:effectLst/>
                        <a:latin typeface="Calibri"/>
                        <a:ea typeface="Calibri"/>
                        <a:cs typeface="Times New Roman"/>
                      </a:endParaRPr>
                    </a:p>
                  </a:txBody>
                  <a:tcPr marL="0" marR="0" marT="0" marB="0">
                    <a:noFill/>
                  </a:tcPr>
                </a:tc>
                <a:tc>
                  <a:txBody>
                    <a:bodyPr/>
                    <a:lstStyle/>
                    <a:p>
                      <a:pPr>
                        <a:lnSpc>
                          <a:spcPct val="115000"/>
                        </a:lnSpc>
                        <a:spcAft>
                          <a:spcPts val="0"/>
                        </a:spcAft>
                      </a:pPr>
                      <a:r>
                        <a:rPr lang="tr-TR" sz="1200" b="0" dirty="0">
                          <a:solidFill>
                            <a:srgbClr val="000000"/>
                          </a:solidFill>
                          <a:effectLst/>
                          <a:latin typeface="Comic Sans MS"/>
                          <a:ea typeface="Calibri"/>
                          <a:cs typeface="Times New Roman"/>
                        </a:rPr>
                        <a:t>Ticari ürün olarak satılan müstahzarlar içinde bulunan organik çözücüler.</a:t>
                      </a:r>
                      <a:endParaRPr lang="tr-TR" sz="1100" b="0" dirty="0">
                        <a:effectLst/>
                        <a:latin typeface="Calibri"/>
                        <a:ea typeface="Calibri"/>
                        <a:cs typeface="Times New Roman"/>
                      </a:endParaRPr>
                    </a:p>
                  </a:txBody>
                  <a:tcPr marL="0" marR="0" marT="0" marB="0">
                    <a:noFill/>
                  </a:tcPr>
                </a:tc>
                <a:tc>
                  <a:txBody>
                    <a:bodyPr/>
                    <a:lstStyle/>
                    <a:p>
                      <a:pPr>
                        <a:lnSpc>
                          <a:spcPct val="115000"/>
                        </a:lnSpc>
                        <a:spcAft>
                          <a:spcPts val="0"/>
                        </a:spcAft>
                      </a:pPr>
                      <a:r>
                        <a:rPr lang="tr-TR" sz="1200" dirty="0">
                          <a:solidFill>
                            <a:srgbClr val="000000"/>
                          </a:solidFill>
                          <a:effectLst/>
                          <a:latin typeface="Calibri"/>
                          <a:ea typeface="Calibri"/>
                          <a:cs typeface="Times New Roman"/>
                        </a:rPr>
                        <a:t>Örnekler:</a:t>
                      </a:r>
                      <a:endParaRPr lang="tr-TR" sz="1100" dirty="0">
                        <a:effectLst/>
                        <a:latin typeface="Calibri"/>
                        <a:ea typeface="Calibri"/>
                        <a:cs typeface="Times New Roman"/>
                      </a:endParaRPr>
                    </a:p>
                    <a:p>
                      <a:pPr>
                        <a:lnSpc>
                          <a:spcPct val="115000"/>
                        </a:lnSpc>
                        <a:spcAft>
                          <a:spcPts val="0"/>
                        </a:spcAft>
                      </a:pPr>
                      <a:r>
                        <a:rPr lang="tr-TR" sz="1200" dirty="0">
                          <a:solidFill>
                            <a:srgbClr val="000000"/>
                          </a:solidFill>
                          <a:effectLst/>
                          <a:latin typeface="Calibri"/>
                          <a:ea typeface="Calibri"/>
                          <a:cs typeface="Times New Roman"/>
                        </a:rPr>
                        <a:t>Kaplama, vernik, mürekkep ve yapıştırıcı üreticileri: 07 </a:t>
                      </a:r>
                      <a:r>
                        <a:rPr lang="tr-TR" sz="1200" dirty="0" err="1">
                          <a:solidFill>
                            <a:srgbClr val="000000"/>
                          </a:solidFill>
                          <a:effectLst/>
                          <a:latin typeface="Calibri"/>
                          <a:ea typeface="Calibri"/>
                          <a:cs typeface="Times New Roman"/>
                        </a:rPr>
                        <a:t>solvent</a:t>
                      </a:r>
                      <a:r>
                        <a:rPr lang="tr-TR" sz="1200" dirty="0">
                          <a:solidFill>
                            <a:srgbClr val="000000"/>
                          </a:solidFill>
                          <a:effectLst/>
                          <a:latin typeface="Calibri"/>
                          <a:ea typeface="Calibri"/>
                          <a:cs typeface="Times New Roman"/>
                        </a:rPr>
                        <a:t> satılan ürünlerin içerdiğine karşılık gelir.</a:t>
                      </a:r>
                      <a:r>
                        <a:rPr lang="tr-TR" sz="1200" dirty="0">
                          <a:solidFill>
                            <a:srgbClr val="000000"/>
                          </a:solidFill>
                          <a:effectLst/>
                          <a:latin typeface="Calibri"/>
                          <a:ea typeface="Times New Roman"/>
                          <a:cs typeface="Courier New"/>
                        </a:rPr>
                        <a:t/>
                      </a:r>
                      <a:br>
                        <a:rPr lang="tr-TR" sz="1200" dirty="0">
                          <a:solidFill>
                            <a:srgbClr val="000000"/>
                          </a:solidFill>
                          <a:effectLst/>
                          <a:latin typeface="Calibri"/>
                          <a:ea typeface="Times New Roman"/>
                          <a:cs typeface="Courier New"/>
                        </a:rPr>
                      </a:br>
                      <a:r>
                        <a:rPr lang="tr-TR" sz="1200" dirty="0">
                          <a:solidFill>
                            <a:srgbClr val="000000"/>
                          </a:solidFill>
                          <a:effectLst/>
                          <a:latin typeface="Calibri"/>
                          <a:ea typeface="Calibri"/>
                          <a:cs typeface="Times New Roman"/>
                        </a:rPr>
                        <a:t>Bant üreticileri: 07 </a:t>
                      </a:r>
                      <a:r>
                        <a:rPr lang="tr-TR" sz="1200" dirty="0" err="1">
                          <a:solidFill>
                            <a:srgbClr val="000000"/>
                          </a:solidFill>
                          <a:effectLst/>
                          <a:latin typeface="Calibri"/>
                          <a:ea typeface="Calibri"/>
                          <a:cs typeface="Times New Roman"/>
                        </a:rPr>
                        <a:t>stılmakta</a:t>
                      </a:r>
                      <a:r>
                        <a:rPr lang="tr-TR" sz="1200" dirty="0">
                          <a:solidFill>
                            <a:srgbClr val="000000"/>
                          </a:solidFill>
                          <a:effectLst/>
                          <a:latin typeface="Calibri"/>
                          <a:ea typeface="Calibri"/>
                          <a:cs typeface="Times New Roman"/>
                        </a:rPr>
                        <a:t> olan yapışkan bantların içerdiği çözücüye karşılık gelir.</a:t>
                      </a:r>
                      <a:endParaRPr lang="tr-TR" sz="1100" dirty="0">
                        <a:effectLst/>
                        <a:latin typeface="Calibri"/>
                        <a:ea typeface="Calibri"/>
                        <a:cs typeface="Times New Roman"/>
                      </a:endParaRPr>
                    </a:p>
                  </a:txBody>
                  <a:tcPr marL="0" marR="0" marT="0" marB="0">
                    <a:noFill/>
                  </a:tcPr>
                </a:tc>
              </a:tr>
              <a:tr h="2234018">
                <a:tc>
                  <a:txBody>
                    <a:bodyPr/>
                    <a:lstStyle/>
                    <a:p>
                      <a:pPr>
                        <a:lnSpc>
                          <a:spcPct val="115000"/>
                        </a:lnSpc>
                        <a:spcAft>
                          <a:spcPts val="0"/>
                        </a:spcAft>
                      </a:pPr>
                      <a:r>
                        <a:rPr lang="tr-TR" sz="1200" b="1">
                          <a:solidFill>
                            <a:srgbClr val="000000"/>
                          </a:solidFill>
                          <a:effectLst/>
                          <a:latin typeface="Calibri"/>
                          <a:ea typeface="Calibri"/>
                          <a:cs typeface="Times New Roman"/>
                        </a:rPr>
                        <a:t>08</a:t>
                      </a:r>
                      <a:endParaRPr lang="tr-TR" sz="1100">
                        <a:effectLst/>
                        <a:latin typeface="Calibri"/>
                        <a:ea typeface="Calibri"/>
                        <a:cs typeface="Times New Roman"/>
                      </a:endParaRPr>
                    </a:p>
                  </a:txBody>
                  <a:tcPr marL="0" marR="0" marT="0" marB="0"/>
                </a:tc>
                <a:tc>
                  <a:txBody>
                    <a:bodyPr/>
                    <a:lstStyle/>
                    <a:p>
                      <a:pPr>
                        <a:lnSpc>
                          <a:spcPct val="115000"/>
                        </a:lnSpc>
                        <a:spcAft>
                          <a:spcPts val="0"/>
                        </a:spcAft>
                      </a:pPr>
                      <a:r>
                        <a:rPr lang="tr-TR" sz="1200" dirty="0">
                          <a:solidFill>
                            <a:srgbClr val="000000"/>
                          </a:solidFill>
                          <a:effectLst/>
                          <a:latin typeface="Comic Sans MS"/>
                          <a:ea typeface="Calibri"/>
                          <a:cs typeface="Times New Roman"/>
                        </a:rPr>
                        <a:t>07 altında sayılmadığı sürece, yeniden kullanılmak üzere kazanılan ancak prosese girdi olarak kullanılmayan, karışımların içerdiği organik çözücüler.</a:t>
                      </a:r>
                      <a:endParaRPr lang="tr-TR" sz="1100" dirty="0">
                        <a:effectLst/>
                        <a:latin typeface="Calibri"/>
                        <a:ea typeface="Calibri"/>
                        <a:cs typeface="Times New Roman"/>
                      </a:endParaRPr>
                    </a:p>
                    <a:p>
                      <a:pPr>
                        <a:lnSpc>
                          <a:spcPct val="115000"/>
                        </a:lnSpc>
                        <a:spcAft>
                          <a:spcPts val="0"/>
                        </a:spcAft>
                      </a:pPr>
                      <a:r>
                        <a:rPr lang="tr-TR" sz="1200" dirty="0">
                          <a:solidFill>
                            <a:srgbClr val="000000"/>
                          </a:solidFill>
                          <a:effectLst/>
                          <a:latin typeface="Comic Sans MS"/>
                          <a:ea typeface="Calibri"/>
                          <a:cs typeface="Times New Roman"/>
                        </a:rPr>
                        <a:t>Yeniden kullanma: bir yakıt olarak kullanma ve atık olarak nihai </a:t>
                      </a:r>
                      <a:r>
                        <a:rPr lang="tr-TR" sz="1200" dirty="0" err="1">
                          <a:solidFill>
                            <a:srgbClr val="000000"/>
                          </a:solidFill>
                          <a:effectLst/>
                          <a:latin typeface="Comic Sans MS"/>
                          <a:ea typeface="Calibri"/>
                          <a:cs typeface="Times New Roman"/>
                        </a:rPr>
                        <a:t>bertaraftan</a:t>
                      </a:r>
                      <a:r>
                        <a:rPr lang="tr-TR" sz="1200" dirty="0">
                          <a:solidFill>
                            <a:srgbClr val="000000"/>
                          </a:solidFill>
                          <a:effectLst/>
                          <a:latin typeface="Comic Sans MS"/>
                          <a:ea typeface="Calibri"/>
                          <a:cs typeface="Times New Roman"/>
                        </a:rPr>
                        <a:t> hariç tutulanlar dahil, herhangi bir teknik ya da ticari amaç için bir tesisten kazanılan organik çözücülerin herhangi bir şekilde kullanılması.</a:t>
                      </a:r>
                      <a:endParaRPr lang="tr-TR" sz="1100" dirty="0">
                        <a:effectLst/>
                        <a:latin typeface="Calibri"/>
                        <a:ea typeface="Calibri"/>
                        <a:cs typeface="Times New Roman"/>
                      </a:endParaRPr>
                    </a:p>
                  </a:txBody>
                  <a:tcPr marL="0" marR="0" marT="0" marB="0"/>
                </a:tc>
                <a:tc>
                  <a:txBody>
                    <a:bodyPr/>
                    <a:lstStyle/>
                    <a:p>
                      <a:pPr>
                        <a:lnSpc>
                          <a:spcPct val="115000"/>
                        </a:lnSpc>
                        <a:spcAft>
                          <a:spcPts val="0"/>
                        </a:spcAft>
                      </a:pPr>
                      <a:r>
                        <a:rPr lang="tr-TR" sz="1200" dirty="0">
                          <a:solidFill>
                            <a:srgbClr val="000000"/>
                          </a:solidFill>
                          <a:effectLst/>
                          <a:latin typeface="Calibri"/>
                          <a:ea typeface="Calibri"/>
                          <a:cs typeface="Times New Roman"/>
                        </a:rPr>
                        <a:t> </a:t>
                      </a:r>
                      <a:r>
                        <a:rPr lang="tr-TR" sz="1200" dirty="0" smtClean="0">
                          <a:solidFill>
                            <a:srgbClr val="000000"/>
                          </a:solidFill>
                          <a:effectLst/>
                          <a:latin typeface="Calibri"/>
                          <a:ea typeface="Calibri"/>
                          <a:cs typeface="Times New Roman"/>
                        </a:rPr>
                        <a:t>Yeniden </a:t>
                      </a:r>
                      <a:r>
                        <a:rPr lang="tr-TR" sz="1200" dirty="0">
                          <a:solidFill>
                            <a:srgbClr val="000000"/>
                          </a:solidFill>
                          <a:effectLst/>
                          <a:latin typeface="Calibri"/>
                          <a:ea typeface="Calibri"/>
                          <a:cs typeface="Times New Roman"/>
                        </a:rPr>
                        <a:t>kullanılan çözücü (</a:t>
                      </a:r>
                      <a:r>
                        <a:rPr lang="tr-TR" sz="1200" dirty="0" err="1">
                          <a:solidFill>
                            <a:srgbClr val="000000"/>
                          </a:solidFill>
                          <a:effectLst/>
                          <a:latin typeface="Calibri"/>
                          <a:ea typeface="Calibri"/>
                          <a:cs typeface="Times New Roman"/>
                        </a:rPr>
                        <a:t>solvent</a:t>
                      </a:r>
                      <a:r>
                        <a:rPr lang="tr-TR" sz="1200" dirty="0">
                          <a:solidFill>
                            <a:srgbClr val="000000"/>
                          </a:solidFill>
                          <a:effectLst/>
                          <a:latin typeface="Calibri"/>
                          <a:ea typeface="Calibri"/>
                          <a:cs typeface="Times New Roman"/>
                        </a:rPr>
                        <a:t>) miktarı, 12+08.</a:t>
                      </a:r>
                      <a:r>
                        <a:rPr lang="tr-TR" sz="1200" dirty="0">
                          <a:solidFill>
                            <a:srgbClr val="000000"/>
                          </a:solidFill>
                          <a:effectLst/>
                          <a:latin typeface="Calibri"/>
                          <a:ea typeface="Times New Roman"/>
                          <a:cs typeface="Courier New"/>
                        </a:rPr>
                        <a:t/>
                      </a:r>
                      <a:br>
                        <a:rPr lang="tr-TR" sz="1200" dirty="0">
                          <a:solidFill>
                            <a:srgbClr val="000000"/>
                          </a:solidFill>
                          <a:effectLst/>
                          <a:latin typeface="Calibri"/>
                          <a:ea typeface="Times New Roman"/>
                          <a:cs typeface="Courier New"/>
                        </a:rPr>
                      </a:br>
                      <a:r>
                        <a:rPr lang="tr-TR" sz="1200" dirty="0">
                          <a:solidFill>
                            <a:srgbClr val="000000"/>
                          </a:solidFill>
                          <a:effectLst/>
                          <a:latin typeface="Calibri"/>
                          <a:ea typeface="Calibri"/>
                          <a:cs typeface="Times New Roman"/>
                        </a:rPr>
                        <a:t>Örnek: Boya, kütle dengesinin hesaplandığı </a:t>
                      </a:r>
                      <a:r>
                        <a:rPr lang="tr-TR" sz="1200" dirty="0" smtClean="0">
                          <a:solidFill>
                            <a:srgbClr val="000000"/>
                          </a:solidFill>
                          <a:effectLst/>
                          <a:latin typeface="Calibri"/>
                          <a:ea typeface="Calibri"/>
                          <a:cs typeface="Times New Roman"/>
                        </a:rPr>
                        <a:t>yıldan </a:t>
                      </a:r>
                      <a:r>
                        <a:rPr lang="tr-TR" sz="1200" dirty="0">
                          <a:solidFill>
                            <a:srgbClr val="000000"/>
                          </a:solidFill>
                          <a:effectLst/>
                          <a:latin typeface="Calibri"/>
                          <a:ea typeface="Calibri"/>
                          <a:cs typeface="Times New Roman"/>
                        </a:rPr>
                        <a:t>başka farklı bir yıl içinde yeniden kullanmak üzere saklanırsa, 08'e karşılık gelir. Boya kütle dengesinin hesaplandığı yılda yeniden kullanılıyorsa, o zaman 12 olurdu. Aynı resim bir ticari ürün olarak </a:t>
                      </a:r>
                      <a:r>
                        <a:rPr lang="tr-TR" sz="1200" dirty="0" smtClean="0">
                          <a:solidFill>
                            <a:srgbClr val="000000"/>
                          </a:solidFill>
                          <a:effectLst/>
                          <a:latin typeface="Calibri"/>
                          <a:ea typeface="Calibri"/>
                          <a:cs typeface="Times New Roman"/>
                        </a:rPr>
                        <a:t>satılıyorsa,  </a:t>
                      </a:r>
                      <a:r>
                        <a:rPr lang="tr-TR" sz="1200" dirty="0">
                          <a:solidFill>
                            <a:srgbClr val="000000"/>
                          </a:solidFill>
                          <a:effectLst/>
                          <a:latin typeface="Calibri"/>
                          <a:ea typeface="Calibri"/>
                          <a:cs typeface="Times New Roman"/>
                        </a:rPr>
                        <a:t>07 olarak sayılacaktır.</a:t>
                      </a:r>
                      <a:endParaRPr lang="tr-TR" sz="1100" dirty="0">
                        <a:effectLst/>
                        <a:latin typeface="Calibri"/>
                        <a:ea typeface="Calibri"/>
                        <a:cs typeface="Times New Roman"/>
                      </a:endParaRPr>
                    </a:p>
                  </a:txBody>
                  <a:tcPr marL="0" marR="0" marT="0" marB="0"/>
                </a:tc>
              </a:tr>
              <a:tr h="562744">
                <a:tc>
                  <a:txBody>
                    <a:bodyPr/>
                    <a:lstStyle/>
                    <a:p>
                      <a:pPr>
                        <a:lnSpc>
                          <a:spcPct val="115000"/>
                        </a:lnSpc>
                        <a:spcAft>
                          <a:spcPts val="0"/>
                        </a:spcAft>
                      </a:pPr>
                      <a:r>
                        <a:rPr lang="tr-TR" sz="1200" b="1">
                          <a:solidFill>
                            <a:srgbClr val="000000"/>
                          </a:solidFill>
                          <a:effectLst/>
                          <a:latin typeface="Calibri"/>
                          <a:ea typeface="Calibri"/>
                          <a:cs typeface="Times New Roman"/>
                        </a:rPr>
                        <a:t>09</a:t>
                      </a:r>
                      <a:endParaRPr lang="tr-TR" sz="1100">
                        <a:effectLst/>
                        <a:latin typeface="Calibri"/>
                        <a:ea typeface="Calibri"/>
                        <a:cs typeface="Times New Roman"/>
                      </a:endParaRPr>
                    </a:p>
                  </a:txBody>
                  <a:tcPr marL="0" marR="0" marT="0" marB="0"/>
                </a:tc>
                <a:tc>
                  <a:txBody>
                    <a:bodyPr/>
                    <a:lstStyle/>
                    <a:p>
                      <a:pPr>
                        <a:lnSpc>
                          <a:spcPct val="115000"/>
                        </a:lnSpc>
                        <a:spcAft>
                          <a:spcPts val="0"/>
                        </a:spcAft>
                      </a:pPr>
                      <a:r>
                        <a:rPr lang="tr-TR" sz="1200">
                          <a:solidFill>
                            <a:srgbClr val="000000"/>
                          </a:solidFill>
                          <a:effectLst/>
                          <a:latin typeface="Comic Sans MS"/>
                          <a:ea typeface="Calibri"/>
                          <a:cs typeface="Times New Roman"/>
                        </a:rPr>
                        <a:t>Diğer şekillerde salınan organik çözücüler.</a:t>
                      </a:r>
                      <a:endParaRPr lang="tr-TR" sz="1100">
                        <a:effectLst/>
                        <a:latin typeface="Calibri"/>
                        <a:ea typeface="Calibri"/>
                        <a:cs typeface="Times New Roman"/>
                      </a:endParaRPr>
                    </a:p>
                  </a:txBody>
                  <a:tcPr marL="0" marR="0" marT="0" marB="0"/>
                </a:tc>
                <a:tc>
                  <a:txBody>
                    <a:bodyPr/>
                    <a:lstStyle/>
                    <a:p>
                      <a:pPr>
                        <a:lnSpc>
                          <a:spcPct val="115000"/>
                        </a:lnSpc>
                        <a:spcAft>
                          <a:spcPts val="0"/>
                        </a:spcAft>
                      </a:pPr>
                      <a:r>
                        <a:rPr lang="tr-TR" sz="1200" dirty="0">
                          <a:solidFill>
                            <a:srgbClr val="000000"/>
                          </a:solidFill>
                          <a:effectLst/>
                          <a:latin typeface="Calibri"/>
                          <a:ea typeface="Calibri"/>
                          <a:cs typeface="Times New Roman"/>
                        </a:rPr>
                        <a:t>Örnek: toprağı kirleten çözücü </a:t>
                      </a:r>
                      <a:endParaRPr lang="tr-TR" sz="1100" dirty="0">
                        <a:effectLst/>
                        <a:latin typeface="Calibri"/>
                        <a:ea typeface="Calibri"/>
                        <a:cs typeface="Times New Roman"/>
                      </a:endParaRPr>
                    </a:p>
                  </a:txBody>
                  <a:tcPr marL="0" marR="0" marT="0" marB="0"/>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762000" y="228600"/>
            <a:ext cx="7772400" cy="533400"/>
          </a:xfrm>
          <a:prstGeom prst="rect">
            <a:avLst/>
          </a:prstGeom>
          <a:noFill/>
          <a:ln w="9525">
            <a:noFill/>
            <a:miter lim="800000"/>
            <a:headEnd/>
            <a:tailEnd/>
          </a:ln>
        </p:spPr>
        <p:txBody>
          <a:bodyPr anchor="b"/>
          <a:lstStyle/>
          <a:p>
            <a:pPr>
              <a:spcBef>
                <a:spcPct val="0"/>
              </a:spcBef>
              <a:buClrTx/>
              <a:buFontTx/>
              <a:buNone/>
            </a:pPr>
            <a:r>
              <a:rPr lang="tr-TR" sz="2800" dirty="0" smtClean="0"/>
              <a:t>SOLVENT YÖNETİM PLANI</a:t>
            </a:r>
            <a:endParaRPr lang="tr-TR" sz="3600" dirty="0">
              <a:solidFill>
                <a:schemeClr val="tx1"/>
              </a:solidFill>
            </a:endParaRPr>
          </a:p>
        </p:txBody>
      </p:sp>
      <p:graphicFrame>
        <p:nvGraphicFramePr>
          <p:cNvPr id="2" name="Tablo 1"/>
          <p:cNvGraphicFramePr>
            <a:graphicFrameLocks noGrp="1"/>
          </p:cNvGraphicFramePr>
          <p:nvPr>
            <p:extLst>
              <p:ext uri="{D42A27DB-BD31-4B8C-83A1-F6EECF244321}">
                <p14:modId xmlns:p14="http://schemas.microsoft.com/office/powerpoint/2010/main" xmlns="" val="1455859838"/>
              </p:ext>
            </p:extLst>
          </p:nvPr>
        </p:nvGraphicFramePr>
        <p:xfrm>
          <a:off x="539552" y="1397000"/>
          <a:ext cx="7994848" cy="4840311"/>
        </p:xfrm>
        <a:graphic>
          <a:graphicData uri="http://schemas.openxmlformats.org/drawingml/2006/table">
            <a:tbl>
              <a:tblPr firstRow="1" bandRow="1">
                <a:tableStyleId>{5C22544A-7EE6-4342-B048-85BDC9FD1C3A}</a:tableStyleId>
              </a:tblPr>
              <a:tblGrid>
                <a:gridCol w="503225"/>
                <a:gridCol w="3601231"/>
                <a:gridCol w="3890392"/>
              </a:tblGrid>
              <a:tr h="1613437">
                <a:tc>
                  <a:txBody>
                    <a:bodyPr/>
                    <a:lstStyle/>
                    <a:p>
                      <a:pPr>
                        <a:lnSpc>
                          <a:spcPct val="115000"/>
                        </a:lnSpc>
                        <a:spcAft>
                          <a:spcPts val="0"/>
                        </a:spcAft>
                      </a:pPr>
                      <a:r>
                        <a:rPr lang="tr-TR" sz="1200" b="1" dirty="0">
                          <a:solidFill>
                            <a:srgbClr val="000000"/>
                          </a:solidFill>
                          <a:effectLst/>
                          <a:latin typeface="Calibri"/>
                          <a:ea typeface="Calibri"/>
                          <a:cs typeface="Times New Roman"/>
                        </a:rPr>
                        <a:t>C:</a:t>
                      </a:r>
                      <a:endParaRPr lang="tr-TR" sz="1100" dirty="0">
                        <a:effectLst/>
                        <a:latin typeface="Calibri"/>
                        <a:ea typeface="Calibri"/>
                        <a:cs typeface="Times New Roman"/>
                      </a:endParaRPr>
                    </a:p>
                  </a:txBody>
                  <a:tcPr marL="0" marR="0" marT="0" marB="0">
                    <a:noFill/>
                  </a:tcPr>
                </a:tc>
                <a:tc>
                  <a:txBody>
                    <a:bodyPr/>
                    <a:lstStyle/>
                    <a:p>
                      <a:pPr>
                        <a:lnSpc>
                          <a:spcPct val="115000"/>
                        </a:lnSpc>
                        <a:spcAft>
                          <a:spcPts val="0"/>
                        </a:spcAft>
                      </a:pPr>
                      <a:r>
                        <a:rPr lang="tr-TR" sz="1200" b="0" dirty="0">
                          <a:solidFill>
                            <a:srgbClr val="000000"/>
                          </a:solidFill>
                          <a:effectLst/>
                          <a:latin typeface="Comic Sans MS"/>
                          <a:ea typeface="Calibri"/>
                          <a:cs typeface="Times New Roman"/>
                        </a:rPr>
                        <a:t>TÜKETİM: Yeniden kullanım için geri kazanılan uçucu organik bileşikler hariç, bir takvim yılı ya da on iki aylık bir dönemde bir tesiste kullanılan organik çözücülerin toplam miktarı.</a:t>
                      </a:r>
                      <a:endParaRPr lang="tr-TR" sz="1100" b="0" dirty="0">
                        <a:effectLst/>
                        <a:latin typeface="Calibri"/>
                        <a:ea typeface="Calibri"/>
                        <a:cs typeface="Times New Roman"/>
                      </a:endParaRPr>
                    </a:p>
                  </a:txBody>
                  <a:tcPr marL="0" marR="0" marT="0" marB="0">
                    <a:noFill/>
                  </a:tcPr>
                </a:tc>
                <a:tc>
                  <a:txBody>
                    <a:bodyPr/>
                    <a:lstStyle/>
                    <a:p>
                      <a:pPr>
                        <a:lnSpc>
                          <a:spcPct val="115000"/>
                        </a:lnSpc>
                        <a:spcAft>
                          <a:spcPts val="0"/>
                        </a:spcAft>
                      </a:pPr>
                      <a:r>
                        <a:rPr lang="tr-TR" sz="1200" dirty="0">
                          <a:solidFill>
                            <a:srgbClr val="000000"/>
                          </a:solidFill>
                          <a:effectLst/>
                          <a:latin typeface="Calibri"/>
                          <a:ea typeface="Calibri"/>
                          <a:cs typeface="Times New Roman"/>
                        </a:rPr>
                        <a:t>Geri kazanılan çözücülerin 08 miktarı satın alınan çözücülerin miktarından çıkarılarak hesaplanır.</a:t>
                      </a:r>
                      <a:endParaRPr lang="tr-TR" sz="1100" dirty="0">
                        <a:effectLst/>
                        <a:latin typeface="Calibri"/>
                        <a:ea typeface="Calibri"/>
                        <a:cs typeface="Times New Roman"/>
                      </a:endParaRPr>
                    </a:p>
                    <a:p>
                      <a:pPr>
                        <a:lnSpc>
                          <a:spcPct val="115000"/>
                        </a:lnSpc>
                        <a:spcAft>
                          <a:spcPts val="0"/>
                        </a:spcAft>
                      </a:pPr>
                      <a:r>
                        <a:rPr lang="tr-TR" sz="1200" dirty="0">
                          <a:solidFill>
                            <a:srgbClr val="000000"/>
                          </a:solidFill>
                          <a:effectLst/>
                          <a:latin typeface="Calibri"/>
                          <a:ea typeface="Calibri"/>
                          <a:cs typeface="Times New Roman"/>
                        </a:rPr>
                        <a:t>C= 11-08</a:t>
                      </a:r>
                      <a:endParaRPr lang="tr-TR" sz="1100" dirty="0">
                        <a:effectLst/>
                        <a:latin typeface="Calibri"/>
                        <a:ea typeface="Calibri"/>
                        <a:cs typeface="Times New Roman"/>
                      </a:endParaRPr>
                    </a:p>
                  </a:txBody>
                  <a:tcPr marL="0" marR="0" marT="0" marB="0">
                    <a:noFill/>
                  </a:tcPr>
                </a:tc>
              </a:tr>
              <a:tr h="1613437">
                <a:tc>
                  <a:txBody>
                    <a:bodyPr/>
                    <a:lstStyle/>
                    <a:p>
                      <a:pPr>
                        <a:lnSpc>
                          <a:spcPct val="115000"/>
                        </a:lnSpc>
                        <a:spcAft>
                          <a:spcPts val="0"/>
                        </a:spcAft>
                      </a:pPr>
                      <a:r>
                        <a:rPr lang="tr-TR" sz="1200" b="1">
                          <a:solidFill>
                            <a:srgbClr val="000000"/>
                          </a:solidFill>
                          <a:effectLst/>
                          <a:latin typeface="Calibri"/>
                          <a:ea typeface="Calibri"/>
                          <a:cs typeface="Times New Roman"/>
                        </a:rPr>
                        <a:t>F</a:t>
                      </a:r>
                      <a:endParaRPr lang="tr-TR" sz="1100">
                        <a:effectLst/>
                        <a:latin typeface="Calibri"/>
                        <a:ea typeface="Calibri"/>
                        <a:cs typeface="Times New Roman"/>
                      </a:endParaRPr>
                    </a:p>
                  </a:txBody>
                  <a:tcPr marL="0" marR="0" marT="0" marB="0"/>
                </a:tc>
                <a:tc>
                  <a:txBody>
                    <a:bodyPr/>
                    <a:lstStyle/>
                    <a:p>
                      <a:pPr>
                        <a:lnSpc>
                          <a:spcPct val="115000"/>
                        </a:lnSpc>
                        <a:spcAft>
                          <a:spcPts val="0"/>
                        </a:spcAft>
                      </a:pPr>
                      <a:r>
                        <a:rPr lang="tr-TR" sz="1200">
                          <a:solidFill>
                            <a:srgbClr val="000000"/>
                          </a:solidFill>
                          <a:effectLst/>
                          <a:latin typeface="Comic Sans MS"/>
                          <a:ea typeface="Calibri"/>
                          <a:cs typeface="Times New Roman"/>
                        </a:rPr>
                        <a:t>Organik uçucu bileşiklerin hava, toprak veya suya atık gazları içinde olmayan emisyonları ve aksi Ek IIA'da belirtilmedikçe, herhangi bir üründe bulunan çözücüler. Pencereler, kapılar, havalandırma ve benzeri açıklıklar vasıtasıyla dış ortama bırakılan tutulmamış emisyonları da içerir. </a:t>
                      </a:r>
                      <a:endParaRPr lang="tr-TR" sz="1100">
                        <a:effectLst/>
                        <a:latin typeface="Calibri"/>
                        <a:ea typeface="Calibri"/>
                        <a:cs typeface="Times New Roman"/>
                      </a:endParaRPr>
                    </a:p>
                  </a:txBody>
                  <a:tcPr marL="0" marR="0" marT="0" marB="0"/>
                </a:tc>
                <a:tc>
                  <a:txBody>
                    <a:bodyPr/>
                    <a:lstStyle/>
                    <a:p>
                      <a:pPr>
                        <a:lnSpc>
                          <a:spcPct val="115000"/>
                        </a:lnSpc>
                        <a:spcAft>
                          <a:spcPts val="0"/>
                        </a:spcAft>
                      </a:pPr>
                      <a:r>
                        <a:rPr lang="tr-TR" sz="1200">
                          <a:solidFill>
                            <a:srgbClr val="000000"/>
                          </a:solidFill>
                          <a:effectLst/>
                          <a:latin typeface="Calibri"/>
                          <a:ea typeface="Calibri"/>
                          <a:cs typeface="Times New Roman"/>
                        </a:rPr>
                        <a:t>Hava (04), toprak ya da su (02) içindeki her türlü UOB (VOC) emisyonuna  ve yanı sıra üründe bulunan (03) emisyonlara karşılık gelir. Atık gaz emisyonunlarını hesaba katmaz. (01).</a:t>
                      </a:r>
                      <a:endParaRPr lang="tr-TR" sz="1100">
                        <a:effectLst/>
                        <a:latin typeface="Calibri"/>
                        <a:ea typeface="Calibri"/>
                        <a:cs typeface="Times New Roman"/>
                      </a:endParaRPr>
                    </a:p>
                    <a:p>
                      <a:pPr>
                        <a:lnSpc>
                          <a:spcPct val="115000"/>
                        </a:lnSpc>
                        <a:spcAft>
                          <a:spcPts val="0"/>
                        </a:spcAft>
                      </a:pPr>
                      <a:r>
                        <a:rPr lang="tr-TR" sz="1200">
                          <a:solidFill>
                            <a:srgbClr val="000000"/>
                          </a:solidFill>
                          <a:effectLst/>
                          <a:latin typeface="Calibri"/>
                          <a:ea typeface="Calibri"/>
                          <a:cs typeface="Times New Roman"/>
                        </a:rPr>
                        <a:t>F= 02 +03 +04 + 09</a:t>
                      </a:r>
                      <a:r>
                        <a:rPr lang="tr-TR" sz="1200">
                          <a:solidFill>
                            <a:srgbClr val="000000"/>
                          </a:solidFill>
                          <a:effectLst/>
                          <a:latin typeface="Calibri"/>
                          <a:ea typeface="Times New Roman"/>
                          <a:cs typeface="Courier New"/>
                        </a:rPr>
                        <a:t/>
                      </a:r>
                      <a:br>
                        <a:rPr lang="tr-TR" sz="1200">
                          <a:solidFill>
                            <a:srgbClr val="000000"/>
                          </a:solidFill>
                          <a:effectLst/>
                          <a:latin typeface="Calibri"/>
                          <a:ea typeface="Times New Roman"/>
                          <a:cs typeface="Courier New"/>
                        </a:rPr>
                      </a:br>
                      <a:r>
                        <a:rPr lang="tr-TR" sz="1200">
                          <a:solidFill>
                            <a:srgbClr val="000000"/>
                          </a:solidFill>
                          <a:effectLst/>
                          <a:latin typeface="Calibri"/>
                          <a:ea typeface="Calibri"/>
                          <a:cs typeface="Times New Roman"/>
                        </a:rPr>
                        <a:t>F= 11-01-05-06-07-08</a:t>
                      </a:r>
                      <a:endParaRPr lang="tr-TR" sz="1100">
                        <a:effectLst/>
                        <a:latin typeface="Calibri"/>
                        <a:ea typeface="Calibri"/>
                        <a:cs typeface="Times New Roman"/>
                      </a:endParaRPr>
                    </a:p>
                  </a:txBody>
                  <a:tcPr marL="0" marR="0" marT="0" marB="0"/>
                </a:tc>
              </a:tr>
              <a:tr h="1613437">
                <a:tc>
                  <a:txBody>
                    <a:bodyPr/>
                    <a:lstStyle/>
                    <a:p>
                      <a:pPr>
                        <a:lnSpc>
                          <a:spcPct val="115000"/>
                        </a:lnSpc>
                        <a:spcAft>
                          <a:spcPts val="0"/>
                        </a:spcAft>
                      </a:pPr>
                      <a:r>
                        <a:rPr lang="tr-TR" sz="1200" b="1">
                          <a:solidFill>
                            <a:srgbClr val="000000"/>
                          </a:solidFill>
                          <a:effectLst/>
                          <a:latin typeface="Calibri"/>
                          <a:ea typeface="Calibri"/>
                          <a:cs typeface="Times New Roman"/>
                        </a:rPr>
                        <a:t>E:</a:t>
                      </a:r>
                      <a:endParaRPr lang="tr-TR" sz="1100">
                        <a:effectLst/>
                        <a:latin typeface="Calibri"/>
                        <a:ea typeface="Calibri"/>
                        <a:cs typeface="Times New Roman"/>
                      </a:endParaRPr>
                    </a:p>
                  </a:txBody>
                  <a:tcPr marL="0" marR="0" marT="0" marB="0"/>
                </a:tc>
                <a:tc>
                  <a:txBody>
                    <a:bodyPr/>
                    <a:lstStyle/>
                    <a:p>
                      <a:pPr>
                        <a:lnSpc>
                          <a:spcPct val="115000"/>
                        </a:lnSpc>
                        <a:spcAft>
                          <a:spcPts val="0"/>
                        </a:spcAft>
                      </a:pPr>
                      <a:r>
                        <a:rPr lang="tr-TR" sz="1200">
                          <a:solidFill>
                            <a:srgbClr val="000000"/>
                          </a:solidFill>
                          <a:effectLst/>
                          <a:latin typeface="Comic Sans MS"/>
                          <a:ea typeface="Calibri"/>
                          <a:cs typeface="Times New Roman"/>
                        </a:rPr>
                        <a:t>Toplam emisyonlar: Atık gazlardaki emisyonlar ve dağınık (diffüz) emisyonların toplamı.</a:t>
                      </a:r>
                      <a:endParaRPr lang="tr-TR" sz="1100">
                        <a:effectLst/>
                        <a:latin typeface="Calibri"/>
                        <a:ea typeface="Calibri"/>
                        <a:cs typeface="Times New Roman"/>
                      </a:endParaRPr>
                    </a:p>
                  </a:txBody>
                  <a:tcPr marL="0" marR="0" marT="0" marB="0"/>
                </a:tc>
                <a:tc>
                  <a:txBody>
                    <a:bodyPr/>
                    <a:lstStyle/>
                    <a:p>
                      <a:pPr>
                        <a:lnSpc>
                          <a:spcPct val="115000"/>
                        </a:lnSpc>
                        <a:spcAft>
                          <a:spcPts val="0"/>
                        </a:spcAft>
                      </a:pPr>
                      <a:r>
                        <a:rPr lang="tr-TR" sz="1200" dirty="0">
                          <a:solidFill>
                            <a:srgbClr val="000000"/>
                          </a:solidFill>
                          <a:effectLst/>
                          <a:latin typeface="Calibri"/>
                          <a:ea typeface="Calibri"/>
                          <a:cs typeface="Times New Roman"/>
                        </a:rPr>
                        <a:t>E = 01 + F</a:t>
                      </a:r>
                      <a:endParaRPr lang="tr-TR" sz="1100" dirty="0">
                        <a:effectLst/>
                        <a:latin typeface="Calibri"/>
                        <a:ea typeface="Calibri"/>
                        <a:cs typeface="Times New Roman"/>
                      </a:endParaRPr>
                    </a:p>
                  </a:txBody>
                  <a:tcPr marL="0" marR="0" marT="0" marB="0"/>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SOLVENT YÖNETİM PLANI</a:t>
            </a:r>
            <a:endParaRPr lang="tr-TR" dirty="0"/>
          </a:p>
        </p:txBody>
      </p:sp>
      <p:sp>
        <p:nvSpPr>
          <p:cNvPr id="3" name="2 Marcador de contenido"/>
          <p:cNvSpPr>
            <a:spLocks noGrp="1"/>
          </p:cNvSpPr>
          <p:nvPr>
            <p:ph idx="1"/>
          </p:nvPr>
        </p:nvSpPr>
        <p:spPr>
          <a:xfrm>
            <a:off x="467544" y="1412776"/>
            <a:ext cx="8229600" cy="4525963"/>
          </a:xfrm>
        </p:spPr>
        <p:txBody>
          <a:bodyPr>
            <a:normAutofit/>
          </a:bodyPr>
          <a:lstStyle/>
          <a:p>
            <a:r>
              <a:rPr lang="tr-TR" dirty="0" smtClean="0"/>
              <a:t>Daha önce olduğu gibi aynı ekipman:</a:t>
            </a:r>
          </a:p>
          <a:p>
            <a:pPr lvl="1"/>
            <a:r>
              <a:rPr lang="tr-TR" dirty="0" smtClean="0"/>
              <a:t>Gaz çıkışı:</a:t>
            </a:r>
          </a:p>
          <a:p>
            <a:pPr lvl="2"/>
            <a:r>
              <a:rPr lang="tr-TR" dirty="0" smtClean="0"/>
              <a:t>Gaz çıkışlarından biri 0.3 kg / h Uçucu organik bileşendir ve referans yılda 5700 saat çalışmıştır.</a:t>
            </a:r>
          </a:p>
          <a:p>
            <a:pPr lvl="2"/>
            <a:r>
              <a:rPr lang="tr-TR" dirty="0" smtClean="0"/>
              <a:t>Diğer çıkış 1,8 kg / h yaymaktadır ve referans yılda 4700 s çalıştır ve azaltım planı % 92 verimliliğe sahiptir.</a:t>
            </a:r>
          </a:p>
          <a:p>
            <a:r>
              <a:rPr lang="tr-TR" dirty="0" smtClean="0"/>
              <a:t>Bitmiş üründe 234 kg çözücü bulunmaktadır.</a:t>
            </a:r>
          </a:p>
          <a:p>
            <a:r>
              <a:rPr lang="tr-TR" dirty="0" smtClean="0"/>
              <a:t>Yılın sonunda 800 kg çözücü kalıntısı vardır.</a:t>
            </a:r>
          </a:p>
          <a:p>
            <a:endParaRPr lang="tr-TR" dirty="0" smtClean="0"/>
          </a:p>
          <a:p>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609600" y="304800"/>
            <a:ext cx="7772400" cy="533400"/>
          </a:xfrm>
        </p:spPr>
        <p:txBody>
          <a:bodyPr>
            <a:normAutofit fontScale="90000"/>
          </a:bodyPr>
          <a:lstStyle/>
          <a:p>
            <a:r>
              <a:rPr lang="tr-TR" sz="3200" dirty="0" smtClean="0"/>
              <a:t>UÇUCU ORGANİK BİLEŞİKLER</a:t>
            </a:r>
            <a:endParaRPr lang="tr-TR" dirty="0"/>
          </a:p>
        </p:txBody>
      </p:sp>
      <p:sp>
        <p:nvSpPr>
          <p:cNvPr id="6151" name="Text Box 7"/>
          <p:cNvSpPr txBox="1">
            <a:spLocks noChangeArrowheads="1"/>
          </p:cNvSpPr>
          <p:nvPr/>
        </p:nvSpPr>
        <p:spPr bwMode="auto">
          <a:xfrm>
            <a:off x="533400" y="990600"/>
            <a:ext cx="8153400" cy="4708981"/>
          </a:xfrm>
          <a:prstGeom prst="rect">
            <a:avLst/>
          </a:prstGeom>
          <a:noFill/>
          <a:ln w="9525">
            <a:noFill/>
            <a:miter lim="800000"/>
            <a:headEnd/>
            <a:tailEnd/>
          </a:ln>
          <a:effectLst/>
        </p:spPr>
        <p:txBody>
          <a:bodyPr>
            <a:spAutoFit/>
          </a:bodyPr>
          <a:lstStyle/>
          <a:p>
            <a:pPr>
              <a:spcBef>
                <a:spcPct val="0"/>
              </a:spcBef>
              <a:buClrTx/>
              <a:buFontTx/>
              <a:buNone/>
            </a:pPr>
            <a:r>
              <a:rPr lang="tr-TR" sz="2200" i="1" dirty="0" smtClean="0"/>
              <a:t>"Bir organik bileşik, karbon ve aşağıdakilerden birini veya daha fazlasını ihtiva eden herhangi bir bileşiktir: karbon oksitler ve inorganik karbonatlar veya bikarbonatlar hariç olmak üzere hidrojen, halojen, oksijen, kükürt, fosfor, silikon veya azot"</a:t>
            </a:r>
          </a:p>
          <a:p>
            <a:pPr>
              <a:spcBef>
                <a:spcPct val="0"/>
              </a:spcBef>
              <a:buClrTx/>
              <a:buFontTx/>
              <a:buNone/>
            </a:pPr>
            <a:endParaRPr lang="tr-TR" sz="2200" i="1" dirty="0" smtClean="0"/>
          </a:p>
          <a:p>
            <a:pPr>
              <a:spcBef>
                <a:spcPct val="0"/>
              </a:spcBef>
              <a:buClrTx/>
              <a:buFontTx/>
              <a:buNone/>
            </a:pPr>
            <a:r>
              <a:rPr lang="tr-TR" sz="2200" i="1" dirty="0" smtClean="0"/>
              <a:t>"Bir uçucu organik bileşik K 293,15K'da 0.01 kPa ya da daha fazla bir buhar basıncına sahip olan, ya da kullanım koşulları altında buna karşılık gelen uçuculuk özelliği olan herhangi bir organik bileşiktir"</a:t>
            </a:r>
          </a:p>
          <a:p>
            <a:pPr>
              <a:spcBef>
                <a:spcPct val="0"/>
              </a:spcBef>
              <a:buClrTx/>
              <a:buFontTx/>
              <a:buNone/>
            </a:pPr>
            <a:endParaRPr lang="tr-TR" sz="2200" i="1" dirty="0" smtClean="0"/>
          </a:p>
          <a:p>
            <a:pPr>
              <a:spcBef>
                <a:spcPct val="0"/>
              </a:spcBef>
              <a:buClrTx/>
              <a:buFontTx/>
              <a:buNone/>
            </a:pPr>
            <a:r>
              <a:rPr lang="tr-TR" sz="2200" i="1" dirty="0" smtClean="0"/>
              <a:t>VOC </a:t>
            </a:r>
            <a:r>
              <a:rPr lang="tr-TR" sz="2200" i="1" dirty="0" smtClean="0"/>
              <a:t>terimi</a:t>
            </a:r>
            <a:r>
              <a:rPr lang="tr-TR" sz="2200" i="1" dirty="0" smtClean="0"/>
              <a:t>, alifatik hidrokarbonlar, aromatik ve klorlu hidrokarbonlar; aldehitler, ketonlar, asitler ve alkolleri de içinde barındıran çok sayıda kimyasal bileşiği kapsar.</a:t>
            </a:r>
          </a:p>
          <a:p>
            <a:pPr>
              <a:spcBef>
                <a:spcPct val="0"/>
              </a:spcBef>
              <a:buClrTx/>
              <a:buFontTx/>
              <a:buNone/>
            </a:pPr>
            <a:r>
              <a:rPr/>
              <a:t>aromatic and chlorinated hydrocarbons; aldehydes, ketones, ethers, acids and alcohols.</a:t>
            </a:r>
            <a:endParaRPr lang="en-US" sz="2200" i="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Hesaplamalar</a:t>
            </a:r>
            <a:endParaRPr lang="tr-TR" dirty="0"/>
          </a:p>
        </p:txBody>
      </p:sp>
      <p:sp>
        <p:nvSpPr>
          <p:cNvPr id="3" name="2 Marcador de contenido"/>
          <p:cNvSpPr>
            <a:spLocks noGrp="1"/>
          </p:cNvSpPr>
          <p:nvPr>
            <p:ph idx="1"/>
          </p:nvPr>
        </p:nvSpPr>
        <p:spPr>
          <a:xfrm>
            <a:off x="467544" y="1340768"/>
            <a:ext cx="4402832" cy="4525963"/>
          </a:xfrm>
        </p:spPr>
        <p:txBody>
          <a:bodyPr>
            <a:normAutofit fontScale="55000" lnSpcReduction="20000"/>
          </a:bodyPr>
          <a:lstStyle/>
          <a:p>
            <a:r>
              <a:rPr lang="tr-TR" dirty="0" smtClean="0"/>
              <a:t>I1 = 20.000 kg x 0,7 = 14.000 kg</a:t>
            </a:r>
          </a:p>
          <a:p>
            <a:r>
              <a:rPr lang="tr-TR" dirty="0" smtClean="0"/>
              <a:t>I2 = 4.000 kg</a:t>
            </a:r>
          </a:p>
          <a:p>
            <a:r>
              <a:rPr lang="tr-TR" dirty="0" smtClean="0"/>
              <a:t>O1 = 1.710 kg + 677 kg = 2.387</a:t>
            </a:r>
          </a:p>
          <a:p>
            <a:pPr lvl="1"/>
            <a:r>
              <a:rPr lang="tr-TR" dirty="0" smtClean="0"/>
              <a:t>Nokta kaynağı 1 = 5.700 hx 0,3 kg / h = 1.710 kg</a:t>
            </a:r>
          </a:p>
          <a:p>
            <a:pPr lvl="1"/>
            <a:r>
              <a:rPr lang="tr-TR" dirty="0" smtClean="0"/>
              <a:t>Nokta kaynağı 2 = 5.700 hx 1,8 kg / h = 10.260 kg</a:t>
            </a:r>
          </a:p>
          <a:p>
            <a:pPr lvl="2"/>
            <a:r>
              <a:rPr lang="tr-TR" dirty="0" smtClean="0"/>
              <a:t>Emisyon = 10.260 kg x 0,92 = 820,8 kg</a:t>
            </a:r>
          </a:p>
          <a:p>
            <a:pPr lvl="2"/>
            <a:r>
              <a:rPr lang="tr-TR" dirty="0" smtClean="0"/>
              <a:t>İmha edilen= 9.439,2 kg</a:t>
            </a:r>
          </a:p>
          <a:p>
            <a:r>
              <a:rPr lang="tr-TR" dirty="0" smtClean="0"/>
              <a:t>O2 = 300 kg x 0,8 = 240 kg</a:t>
            </a:r>
          </a:p>
          <a:p>
            <a:r>
              <a:rPr lang="tr-TR" dirty="0" smtClean="0"/>
              <a:t>O3 = 234 kg</a:t>
            </a:r>
          </a:p>
          <a:p>
            <a:r>
              <a:rPr lang="tr-TR" dirty="0" smtClean="0"/>
              <a:t>O4 = 0</a:t>
            </a:r>
          </a:p>
          <a:p>
            <a:r>
              <a:rPr lang="tr-TR" dirty="0" smtClean="0"/>
              <a:t>O5 = 9.439,2 kg</a:t>
            </a:r>
          </a:p>
          <a:p>
            <a:r>
              <a:rPr lang="tr-TR" dirty="0" smtClean="0"/>
              <a:t>O6 = 250 kg x 0.4 = 100 Kg</a:t>
            </a:r>
          </a:p>
          <a:p>
            <a:r>
              <a:rPr lang="tr-TR" dirty="0" smtClean="0"/>
              <a:t>O7 = 0</a:t>
            </a:r>
          </a:p>
          <a:p>
            <a:r>
              <a:rPr lang="tr-TR" dirty="0" smtClean="0"/>
              <a:t>O8 = 800 kg</a:t>
            </a:r>
          </a:p>
          <a:p>
            <a:r>
              <a:rPr lang="tr-TR" dirty="0" smtClean="0"/>
              <a:t>O9 = 0 kg</a:t>
            </a:r>
            <a:endParaRPr lang="tr-TR" dirty="0"/>
          </a:p>
        </p:txBody>
      </p:sp>
      <p:sp>
        <p:nvSpPr>
          <p:cNvPr id="4" name="2 Marcador de contenido"/>
          <p:cNvSpPr txBox="1">
            <a:spLocks/>
          </p:cNvSpPr>
          <p:nvPr/>
        </p:nvSpPr>
        <p:spPr>
          <a:xfrm>
            <a:off x="3995936" y="3501008"/>
            <a:ext cx="4402832" cy="648071"/>
          </a:xfrm>
          <a:prstGeom prst="rect">
            <a:avLst/>
          </a:prstGeom>
          <a:solidFill>
            <a:schemeClr val="accent3">
              <a:lumMod val="75000"/>
            </a:schemeClr>
          </a:solid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tr-TR" sz="3200" b="0" i="0" u="none" strike="noStrike" kern="1200" cap="none" spc="0" normalizeH="0" baseline="0" noProof="0" dirty="0" smtClean="0">
                <a:ln>
                  <a:noFill/>
                </a:ln>
                <a:solidFill>
                  <a:schemeClr val="tx1"/>
                </a:solidFill>
                <a:effectLst/>
                <a:uLnTx/>
                <a:uFillTx/>
                <a:latin typeface="+mn-lt"/>
              </a:rPr>
              <a:t>F</a:t>
            </a:r>
            <a:r>
              <a:rPr kumimoji="0" lang="tr-TR" sz="3200" b="0" i="0" u="none" strike="noStrike" kern="1200" cap="none" spc="0" normalizeH="0" noProof="0" dirty="0" smtClean="0">
                <a:ln>
                  <a:noFill/>
                </a:ln>
                <a:solidFill>
                  <a:schemeClr val="tx1"/>
                </a:solidFill>
                <a:effectLst/>
                <a:uLnTx/>
                <a:uFillTx/>
                <a:latin typeface="+mn-lt"/>
              </a:rPr>
              <a:t> = I1-O1-O5-O6-O7-O8</a:t>
            </a:r>
            <a:endParaRPr kumimoji="0" lang="tr-TR"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2 Marcador de contenido"/>
          <p:cNvSpPr txBox="1">
            <a:spLocks/>
          </p:cNvSpPr>
          <p:nvPr/>
        </p:nvSpPr>
        <p:spPr>
          <a:xfrm>
            <a:off x="3995936" y="4437112"/>
            <a:ext cx="4392488" cy="1368152"/>
          </a:xfrm>
          <a:prstGeom prst="rect">
            <a:avLst/>
          </a:prstGeom>
          <a:solidFill>
            <a:schemeClr val="accent3">
              <a:lumMod val="75000"/>
            </a:schemeClr>
          </a:solidFill>
        </p:spPr>
        <p:txBody>
          <a:bodyPr vert="horz" lIns="91440" tIns="45720" rIns="91440" bIns="45720" rtlCol="0">
            <a:noAutofit/>
          </a:bodyPr>
          <a:lstStyle/>
          <a:p>
            <a:pPr marL="342900" indent="-342900">
              <a:spcBef>
                <a:spcPct val="20000"/>
              </a:spcBef>
            </a:pPr>
            <a:r>
              <a:rPr lang="tr-TR" sz="2000" dirty="0" smtClean="0"/>
              <a:t>F = 14.000-2.387-9.439,2-100-0-800</a:t>
            </a:r>
          </a:p>
          <a:p>
            <a:pPr marL="342900" indent="-342900">
              <a:spcBef>
                <a:spcPct val="20000"/>
              </a:spcBef>
            </a:pPr>
            <a:endParaRPr lang="tr-TR" sz="2000" dirty="0" smtClean="0"/>
          </a:p>
          <a:p>
            <a:pPr marL="342900" lvl="0" indent="-342900">
              <a:spcBef>
                <a:spcPct val="20000"/>
              </a:spcBef>
              <a:defRPr/>
            </a:pPr>
            <a:r>
              <a:rPr lang="tr-TR" sz="2000" b="1" dirty="0" smtClean="0"/>
              <a:t>kaçak</a:t>
            </a:r>
            <a:r>
              <a:rPr lang="tr-TR" dirty="0" smtClean="0"/>
              <a:t> </a:t>
            </a:r>
            <a:r>
              <a:rPr lang="tr-TR" sz="2000" b="1" dirty="0" smtClean="0"/>
              <a:t>emisyon (F) = 1.273,8 kg</a:t>
            </a:r>
          </a:p>
          <a:p>
            <a:pPr marL="342900" indent="-342900">
              <a:spcBef>
                <a:spcPct val="20000"/>
              </a:spcBef>
            </a:pPr>
            <a:endParaRPr lang="tr-TR" sz="1600" baseline="0"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Sonuç</a:t>
            </a:r>
            <a:endParaRPr lang="tr-TR" dirty="0"/>
          </a:p>
        </p:txBody>
      </p:sp>
      <p:sp>
        <p:nvSpPr>
          <p:cNvPr id="3" name="2 Marcador de contenido"/>
          <p:cNvSpPr>
            <a:spLocks noGrp="1"/>
          </p:cNvSpPr>
          <p:nvPr>
            <p:ph idx="1"/>
          </p:nvPr>
        </p:nvSpPr>
        <p:spPr>
          <a:xfrm>
            <a:off x="457200" y="1340768"/>
            <a:ext cx="8229600" cy="5040560"/>
          </a:xfrm>
        </p:spPr>
        <p:txBody>
          <a:bodyPr>
            <a:normAutofit lnSpcReduction="10000"/>
          </a:bodyPr>
          <a:lstStyle/>
          <a:p>
            <a:r>
              <a:rPr lang="tr-TR" smtClean="0"/>
              <a:t>Toplam girdi: </a:t>
            </a:r>
            <a:r>
              <a:rPr lang="tr-TR" dirty="0" smtClean="0"/>
              <a:t>I = I1+I2 = 14.000+4.000=18.000</a:t>
            </a:r>
          </a:p>
          <a:p>
            <a:r>
              <a:rPr lang="tr-TR" dirty="0" smtClean="0"/>
              <a:t>Tüketim (C) = I - O8 (*) = 18.000-800 = 17,200</a:t>
            </a:r>
          </a:p>
          <a:p>
            <a:pPr lvl="1"/>
            <a:r>
              <a:rPr lang="tr-TR" sz="2100" dirty="0" smtClean="0"/>
              <a:t>(*) Direktifte verilen formülde C = I1 O8 ama İspanya Çevre Bakanlığı kılavuzuna göre I1 + I2-O8 (s. 68) formülü kullanılır ve sanırım, diğer hususların yanı sıra,  Direktifte baskı hatası nedeniyle bir düzeltme vardır çünkü bu son formül daha mantıklıdır.</a:t>
            </a:r>
          </a:p>
          <a:p>
            <a:r>
              <a:rPr lang="tr-TR" dirty="0" smtClean="0"/>
              <a:t>Hedef emisyon (EO) 1.290 Kg / yıl</a:t>
            </a:r>
          </a:p>
          <a:p>
            <a:r>
              <a:rPr lang="tr-TR" dirty="0" smtClean="0"/>
              <a:t>Kaçak emisyon (F) = 1.273,8 kg/yıl</a:t>
            </a:r>
          </a:p>
          <a:p>
            <a:r>
              <a:rPr lang="tr-TR" dirty="0" smtClean="0"/>
              <a:t>C'deki % F = %7,4 &lt;Kaçak emisyon sınır değeri</a:t>
            </a:r>
          </a:p>
          <a:p>
            <a:r>
              <a:rPr lang="tr-TR" dirty="0" smtClean="0"/>
              <a:t>F &lt;EO olarak şirket geçerli mevzuata uygunluk sağlar</a:t>
            </a:r>
          </a:p>
          <a:p>
            <a:endParaRPr lang="tr-TR" dirty="0" smtClean="0"/>
          </a:p>
          <a:p>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4"/>
          <p:cNvSpPr>
            <a:spLocks noGrp="1" noChangeArrowheads="1"/>
          </p:cNvSpPr>
          <p:nvPr>
            <p:ph type="title"/>
          </p:nvPr>
        </p:nvSpPr>
        <p:spPr>
          <a:xfrm>
            <a:off x="381000" y="228600"/>
            <a:ext cx="8534400" cy="762000"/>
          </a:xfrm>
          <a:noFill/>
          <a:ln/>
        </p:spPr>
        <p:txBody>
          <a:bodyPr/>
          <a:lstStyle/>
          <a:p>
            <a:r>
              <a:rPr lang="tr-TR" sz="3600" dirty="0" smtClean="0"/>
              <a:t>ORGANİK ÇÖZÜCÜLER</a:t>
            </a:r>
            <a:endParaRPr lang="tr-TR" sz="3600" dirty="0">
              <a:solidFill>
                <a:schemeClr val="tx1"/>
              </a:solidFill>
            </a:endParaRPr>
          </a:p>
        </p:txBody>
      </p:sp>
      <p:sp>
        <p:nvSpPr>
          <p:cNvPr id="49157" name="Rectangle 5"/>
          <p:cNvSpPr>
            <a:spLocks noGrp="1" noChangeArrowheads="1"/>
          </p:cNvSpPr>
          <p:nvPr>
            <p:ph type="body" idx="1"/>
          </p:nvPr>
        </p:nvSpPr>
        <p:spPr>
          <a:xfrm>
            <a:off x="381000" y="1295400"/>
            <a:ext cx="8382000" cy="4800600"/>
          </a:xfrm>
          <a:noFill/>
          <a:ln/>
        </p:spPr>
        <p:txBody>
          <a:bodyPr>
            <a:normAutofit/>
          </a:bodyPr>
          <a:lstStyle/>
          <a:p>
            <a:pPr>
              <a:buFont typeface="Monotype Sorts" pitchFamily="2" charset="2"/>
              <a:buNone/>
            </a:pPr>
            <a:r>
              <a:rPr lang="tr-TR" i="1" dirty="0" smtClean="0"/>
              <a:t>"Bir kimyasal değişikliğe maruz kalmadan, tek başına veya kombinasyon halinde kullanılan, ham madde, ürün veya atık maddelerin çözünmesi için, ya da çamur çözmek için bir temizlik maddesi, ya da bir çözücü, veya seyreltici, ortam, ya da bir viskozite değiştiricisi olarak, ya da bir yüzey aktif madde, yumuşatıcı veya koruyucu olarak kullanılan her türlü uçucu organik bileşik </a:t>
            </a:r>
            <a:r>
              <a:rPr lang="tr-TR" i="1" dirty="0" smtClean="0"/>
              <a:t>(</a:t>
            </a:r>
            <a:r>
              <a:rPr lang="tr-TR" i="1" dirty="0" smtClean="0"/>
              <a:t>VOC</a:t>
            </a:r>
            <a:r>
              <a:rPr lang="tr-TR" i="1" dirty="0" smtClean="0"/>
              <a:t>)." </a:t>
            </a:r>
            <a:endParaRPr lang="tr-TR" i="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85800" y="152400"/>
            <a:ext cx="7772400" cy="609600"/>
          </a:xfrm>
        </p:spPr>
        <p:txBody>
          <a:bodyPr>
            <a:normAutofit fontScale="90000"/>
          </a:bodyPr>
          <a:lstStyle/>
          <a:p>
            <a:r>
              <a:rPr lang="tr-TR" sz="3600" dirty="0" smtClean="0"/>
              <a:t>VOC (UOB) </a:t>
            </a:r>
            <a:r>
              <a:rPr lang="tr-TR" sz="3600" dirty="0" smtClean="0"/>
              <a:t>TÜRLERİ</a:t>
            </a:r>
            <a:endParaRPr lang="tr-TR" sz="3600" dirty="0">
              <a:solidFill>
                <a:schemeClr val="tx1"/>
              </a:solidFill>
            </a:endParaRPr>
          </a:p>
        </p:txBody>
      </p:sp>
      <p:sp>
        <p:nvSpPr>
          <p:cNvPr id="7177" name="Rectangle 9"/>
          <p:cNvSpPr>
            <a:spLocks noChangeArrowheads="1"/>
          </p:cNvSpPr>
          <p:nvPr/>
        </p:nvSpPr>
        <p:spPr bwMode="auto">
          <a:xfrm>
            <a:off x="3429000" y="2674938"/>
            <a:ext cx="184150" cy="457200"/>
          </a:xfrm>
          <a:prstGeom prst="rect">
            <a:avLst/>
          </a:prstGeom>
          <a:noFill/>
          <a:ln w="9525">
            <a:noFill/>
            <a:miter lim="800000"/>
            <a:headEnd/>
            <a:tailEnd/>
          </a:ln>
          <a:effectLst/>
        </p:spPr>
        <p:txBody>
          <a:bodyPr wrap="none">
            <a:spAutoFit/>
          </a:bodyPr>
          <a:lstStyle/>
          <a:p>
            <a:pPr>
              <a:spcBef>
                <a:spcPct val="0"/>
              </a:spcBef>
              <a:buClrTx/>
              <a:buFontTx/>
              <a:buNone/>
            </a:pPr>
            <a:endParaRPr kumimoji="0" lang="es-ES" sz="2400">
              <a:solidFill>
                <a:srgbClr val="000080"/>
              </a:solidFill>
              <a:latin typeface="Comic Sans MS" pitchFamily="66" charset="0"/>
            </a:endParaRPr>
          </a:p>
        </p:txBody>
      </p:sp>
      <p:sp>
        <p:nvSpPr>
          <p:cNvPr id="7178" name="Text Box 10"/>
          <p:cNvSpPr txBox="1">
            <a:spLocks noChangeArrowheads="1"/>
          </p:cNvSpPr>
          <p:nvPr/>
        </p:nvSpPr>
        <p:spPr bwMode="auto">
          <a:xfrm>
            <a:off x="533400" y="1143000"/>
            <a:ext cx="7999040" cy="3970318"/>
          </a:xfrm>
          <a:prstGeom prst="rect">
            <a:avLst/>
          </a:prstGeom>
          <a:noFill/>
          <a:ln w="9525">
            <a:noFill/>
            <a:miter lim="800000"/>
            <a:headEnd/>
            <a:tailEnd/>
          </a:ln>
          <a:effectLst/>
        </p:spPr>
        <p:txBody>
          <a:bodyPr wrap="square">
            <a:spAutoFit/>
          </a:bodyPr>
          <a:lstStyle/>
          <a:p>
            <a:pPr marL="180975" indent="-180975">
              <a:spcBef>
                <a:spcPct val="0"/>
              </a:spcBef>
              <a:buClrTx/>
              <a:buFont typeface="Arial" pitchFamily="34" charset="0"/>
              <a:buChar char="•"/>
            </a:pPr>
            <a:r>
              <a:rPr lang="tr-TR" sz="2800" dirty="0" smtClean="0"/>
              <a:t>Sağlık için son derece tehlikeli: benzen, vinil klorür ve 1,2-dikloroetan.</a:t>
            </a:r>
          </a:p>
          <a:p>
            <a:pPr marL="180975" indent="-180975">
              <a:spcBef>
                <a:spcPct val="0"/>
              </a:spcBef>
              <a:buClrTx/>
              <a:buFont typeface="Arial" pitchFamily="34" charset="0"/>
              <a:buChar char="•"/>
            </a:pPr>
            <a:r>
              <a:rPr lang="tr-TR" sz="2800" dirty="0" smtClean="0"/>
              <a:t>Sınıf A bileşikleri (çevreyeönemli ölçüde</a:t>
            </a:r>
            <a:r>
              <a:rPr lang="tr-TR" dirty="0" smtClean="0"/>
              <a:t> </a:t>
            </a:r>
            <a:r>
              <a:rPr lang="tr-TR" sz="2800" dirty="0" smtClean="0"/>
              <a:t>zarar verebilir) :</a:t>
            </a:r>
            <a:r>
              <a:rPr lang="tr-TR" dirty="0" smtClean="0"/>
              <a:t> </a:t>
            </a:r>
            <a:r>
              <a:rPr lang="tr-TR" sz="2800" dirty="0" smtClean="0"/>
              <a:t>asetaldehit, anilin, benzil</a:t>
            </a:r>
            <a:r>
              <a:rPr lang="tr-TR" dirty="0" smtClean="0"/>
              <a:t> </a:t>
            </a:r>
            <a:r>
              <a:rPr lang="tr-TR" sz="2800" dirty="0" smtClean="0"/>
              <a:t>klorür, karbon</a:t>
            </a:r>
            <a:r>
              <a:rPr lang="tr-TR" dirty="0" smtClean="0"/>
              <a:t> </a:t>
            </a:r>
            <a:r>
              <a:rPr lang="tr-TR" sz="2800" dirty="0" smtClean="0"/>
              <a:t>tetraklorid, CFC, etil</a:t>
            </a:r>
            <a:r>
              <a:rPr lang="tr-TR" dirty="0" smtClean="0"/>
              <a:t> </a:t>
            </a:r>
            <a:r>
              <a:rPr lang="tr-TR" sz="2800" dirty="0" smtClean="0"/>
              <a:t>akrilat, halokarbonlar,</a:t>
            </a:r>
            <a:r>
              <a:rPr lang="tr-TR" dirty="0" smtClean="0"/>
              <a:t> </a:t>
            </a:r>
            <a:r>
              <a:rPr lang="tr-TR" sz="2800" dirty="0" smtClean="0"/>
              <a:t>maleik anhidrit, 1,1,1 - trikloroetan, trikloroetilen, trichlorotoluene.</a:t>
            </a:r>
          </a:p>
          <a:p>
            <a:pPr marL="180975" indent="-180975">
              <a:spcBef>
                <a:spcPct val="0"/>
              </a:spcBef>
              <a:buClrTx/>
              <a:buFont typeface="Arial" pitchFamily="34" charset="0"/>
              <a:buChar char="•"/>
            </a:pPr>
            <a:r>
              <a:rPr lang="tr-TR" sz="2800" dirty="0" smtClean="0"/>
              <a:t>B sınıfı bileşikler (çevreye daha</a:t>
            </a:r>
            <a:r>
              <a:rPr lang="tr-TR" dirty="0" smtClean="0"/>
              <a:t> </a:t>
            </a:r>
            <a:r>
              <a:rPr lang="tr-TR" sz="2800" dirty="0" smtClean="0"/>
              <a:t>az</a:t>
            </a:r>
            <a:r>
              <a:rPr lang="tr-TR" dirty="0" smtClean="0"/>
              <a:t> </a:t>
            </a:r>
            <a:r>
              <a:rPr lang="tr-TR" sz="2800" dirty="0" smtClean="0"/>
              <a:t>etkili</a:t>
            </a:r>
            <a:r>
              <a:rPr lang="tr-TR" sz="2800" dirty="0" smtClean="0"/>
              <a:t>): </a:t>
            </a:r>
            <a:r>
              <a:rPr lang="tr-TR" sz="2800" dirty="0" smtClean="0"/>
              <a:t>Aseton, etanol</a:t>
            </a:r>
            <a:endParaRPr kumimoji="0" lang="tr-TR" sz="2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381000" y="228600"/>
            <a:ext cx="8382000" cy="762000"/>
          </a:xfrm>
        </p:spPr>
        <p:txBody>
          <a:bodyPr/>
          <a:lstStyle/>
          <a:p>
            <a:r>
              <a:rPr lang="tr-TR" sz="3600" dirty="0" smtClean="0"/>
              <a:t>UOB (VOC) SORUNU </a:t>
            </a:r>
            <a:endParaRPr lang="tr-TR" sz="3600" dirty="0">
              <a:solidFill>
                <a:schemeClr val="tx1"/>
              </a:solidFill>
            </a:endParaRPr>
          </a:p>
        </p:txBody>
      </p:sp>
      <p:sp>
        <p:nvSpPr>
          <p:cNvPr id="48131" name="Rectangle 3"/>
          <p:cNvSpPr>
            <a:spLocks noGrp="1" noChangeArrowheads="1"/>
          </p:cNvSpPr>
          <p:nvPr>
            <p:ph type="body" idx="1"/>
          </p:nvPr>
        </p:nvSpPr>
        <p:spPr>
          <a:xfrm>
            <a:off x="685800" y="1295400"/>
            <a:ext cx="7772400" cy="4800600"/>
          </a:xfrm>
        </p:spPr>
        <p:txBody>
          <a:bodyPr>
            <a:normAutofit/>
          </a:bodyPr>
          <a:lstStyle/>
          <a:p>
            <a:r>
              <a:rPr lang="tr-TR" dirty="0" smtClean="0"/>
              <a:t>Zehirli ve kanserojen olması ve diğer olumsuz psikolojik etkileri nedeniyle insan sağlığı ve doğal ekosistemler üzerinde olumsuz etkiler.</a:t>
            </a:r>
          </a:p>
          <a:p>
            <a:r>
              <a:rPr lang="tr-TR" dirty="0" smtClean="0"/>
              <a:t>Malzemeler üzerinde hasar</a:t>
            </a:r>
          </a:p>
          <a:p>
            <a:r>
              <a:rPr lang="tr-TR" dirty="0" err="1" smtClean="0"/>
              <a:t>Troposferik</a:t>
            </a:r>
            <a:r>
              <a:rPr lang="tr-TR" dirty="0" smtClean="0"/>
              <a:t> fotokimyasal oksidanların oluşumu ve troposferik ozonun artışı</a:t>
            </a:r>
          </a:p>
          <a:p>
            <a:r>
              <a:rPr lang="tr-TR" dirty="0" smtClean="0"/>
              <a:t>Kokular</a:t>
            </a:r>
            <a:endParaRPr lang="tr-TR" dirty="0"/>
          </a:p>
          <a:p>
            <a:pPr>
              <a:buFont typeface="Monotype Sorts" pitchFamily="2" charset="2"/>
              <a:buNone/>
            </a:pPr>
            <a:endParaRPr lang="tr-TR" noProof="1">
              <a:solidFill>
                <a:srgbClr val="333399"/>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tr-TR" sz="3200" smtClean="0"/>
              <a:t>Riskli maddeler veya karışımlar kullanan tesisler için özel rejim</a:t>
            </a:r>
            <a:endParaRPr lang="tr-TR" sz="3200" dirty="0"/>
          </a:p>
        </p:txBody>
      </p:sp>
      <p:sp>
        <p:nvSpPr>
          <p:cNvPr id="3" name="2 Marcador de contenido"/>
          <p:cNvSpPr>
            <a:spLocks noGrp="1"/>
          </p:cNvSpPr>
          <p:nvPr>
            <p:ph idx="1"/>
          </p:nvPr>
        </p:nvSpPr>
        <p:spPr/>
        <p:txBody>
          <a:bodyPr>
            <a:normAutofit fontScale="92500" lnSpcReduction="20000"/>
          </a:bodyPr>
          <a:lstStyle/>
          <a:p>
            <a:r>
              <a:rPr lang="tr-TR" dirty="0" smtClean="0"/>
              <a:t>Ayrıca Tehlike ifadeleri olan H340, H350, H350i, H360D veya H360F ile işaretli veya bunları üzerinde taşıyan (EC) 1272/2008 No.lu Yönetmelik'e tabi kimyasal maddeler, mümkün olan en kısa sürede, daha az tehlikeli maddeler veya karışımlar ile değiştirilecektir.</a:t>
            </a:r>
          </a:p>
          <a:p>
            <a:r>
              <a:rPr lang="tr-TR" dirty="0" smtClean="0"/>
              <a:t>Teknik ve ekonomik açıdan uygulanabilir olduğu kadarıyla, halk sağlığı ve çevreyi korumak için, kapalı </a:t>
            </a:r>
            <a:r>
              <a:rPr lang="tr-TR" dirty="0" smtClean="0"/>
              <a:t>koşullar </a:t>
            </a:r>
            <a:r>
              <a:rPr lang="tr-TR" dirty="0" smtClean="0"/>
              <a:t>altında tutulacaklardır. Ek VII Bölüm 4'te belirtilen ilgili emisyon sınır değerlerini aşamazlar.</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a:bodyPr>
          <a:lstStyle/>
          <a:p>
            <a:r>
              <a:rPr lang="tr-TR" sz="3600" dirty="0" smtClean="0"/>
              <a:t>EED </a:t>
            </a:r>
            <a:r>
              <a:rPr lang="tr-TR" sz="3600" dirty="0" smtClean="0"/>
              <a:t>Bölüm V'e göre tesisler </a:t>
            </a:r>
            <a:endParaRPr lang="tr-TR" sz="3600" dirty="0"/>
          </a:p>
        </p:txBody>
      </p:sp>
      <p:sp>
        <p:nvSpPr>
          <p:cNvPr id="4" name="3 Marcador de contenido"/>
          <p:cNvSpPr>
            <a:spLocks noGrp="1"/>
          </p:cNvSpPr>
          <p:nvPr>
            <p:ph idx="1"/>
          </p:nvPr>
        </p:nvSpPr>
        <p:spPr/>
        <p:txBody>
          <a:bodyPr/>
          <a:lstStyle/>
          <a:p>
            <a:r>
              <a:rPr lang="tr-TR" dirty="0" smtClean="0"/>
              <a:t>Ek VII'de listelenenler.</a:t>
            </a:r>
          </a:p>
          <a:p>
            <a:r>
              <a:rPr lang="tr-TR" dirty="0" smtClean="0"/>
              <a:t>Özellikle: 3. fıkra: Kaplama işlemlerine aşağıdakiler dahildir:</a:t>
            </a:r>
          </a:p>
          <a:p>
            <a:pPr lvl="1"/>
            <a:r>
              <a:rPr lang="tr-TR" dirty="0" smtClean="0"/>
              <a:t>Sürekli film veya kaplamanın bir ya da daha fazla kez tatbik edildiği herhangi bir faaliyet:</a:t>
            </a:r>
          </a:p>
          <a:p>
            <a:pPr lvl="2"/>
            <a:r>
              <a:rPr lang="tr-TR" b="1" dirty="0" smtClean="0"/>
              <a:t>doku yüzeyleri, kumaş,</a:t>
            </a:r>
            <a:r>
              <a:rPr lang="tr-TR" dirty="0" smtClean="0"/>
              <a:t> film ve kağıt;</a:t>
            </a:r>
            <a:endParaRPr lang="tr-TR" dirty="0"/>
          </a:p>
          <a:p>
            <a:pPr lvl="1"/>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t/>
            </a:r>
            <a:br/>
            <a:r>
              <a:rPr lang="tr-TR" dirty="0" smtClean="0"/>
              <a:t> Ek VII, Bölüm 2 A) Tüketim eşikleri ve emisyon limitleri - tekstil </a:t>
            </a:r>
            <a:r>
              <a:t/>
            </a:r>
            <a:br/>
            <a:endParaRPr lang="tr-TR" dirty="0"/>
          </a:p>
        </p:txBody>
      </p:sp>
      <p:sp>
        <p:nvSpPr>
          <p:cNvPr id="7" name="1 Título"/>
          <p:cNvSpPr txBox="1">
            <a:spLocks/>
          </p:cNvSpPr>
          <p:nvPr/>
        </p:nvSpPr>
        <p:spPr>
          <a:xfrm>
            <a:off x="395536" y="5715000"/>
            <a:ext cx="8229600" cy="1143000"/>
          </a:xfrm>
          <a:prstGeom prst="rect">
            <a:avLst/>
          </a:prstGeom>
        </p:spPr>
        <p:txBody>
          <a:bodyPr vert="horz" lIns="91440" tIns="45720" rIns="91440" bIns="45720" rtlCol="0" anchor="ctr">
            <a:normAutofit fontScale="97500"/>
          </a:bodyPr>
          <a:lstStyle/>
          <a:p>
            <a:pPr lvl="0">
              <a:spcBef>
                <a:spcPct val="0"/>
              </a:spcBef>
              <a:defRPr/>
            </a:pPr>
            <a:r>
              <a:rPr lang="tr-TR" sz="2000" dirty="0" smtClean="0">
                <a:latin typeface="+mj-lt"/>
              </a:rPr>
              <a:t>Tekstil sektöründe</a:t>
            </a:r>
            <a:r>
              <a:rPr lang="tr-TR" dirty="0" smtClean="0"/>
              <a:t> </a:t>
            </a:r>
            <a:r>
              <a:rPr lang="tr-TR" sz="2000" dirty="0" smtClean="0"/>
              <a:t>yerleşik </a:t>
            </a:r>
            <a:r>
              <a:rPr lang="tr-TR" dirty="0" smtClean="0"/>
              <a:t> </a:t>
            </a:r>
            <a:r>
              <a:rPr lang="tr-TR" sz="2000" dirty="0" smtClean="0">
                <a:latin typeface="+mj-lt"/>
              </a:rPr>
              <a:t>hiçbir</a:t>
            </a:r>
            <a:r>
              <a:rPr lang="tr-TR" dirty="0" smtClean="0"/>
              <a:t> </a:t>
            </a:r>
            <a:r>
              <a:rPr lang="tr-TR" sz="2000" dirty="0" smtClean="0"/>
              <a:t>toplam emisyon limit değeri </a:t>
            </a:r>
            <a:r>
              <a:rPr lang="tr-TR" sz="2000" dirty="0" smtClean="0">
                <a:latin typeface="+mj-lt"/>
              </a:rPr>
              <a:t>yoktur.</a:t>
            </a:r>
            <a:endParaRPr lang="tr-TR" sz="2000" dirty="0" smtClean="0">
              <a:latin typeface="+mj-lt"/>
              <a:ea typeface="+mj-ea"/>
              <a:cs typeface="+mj-cs"/>
            </a:endParaRPr>
          </a:p>
          <a:p>
            <a:pPr lvl="0">
              <a:spcBef>
                <a:spcPct val="0"/>
              </a:spcBef>
              <a:defRPr/>
            </a:pPr>
            <a:r>
              <a:rPr lang="tr-TR" sz="2000" dirty="0" smtClean="0">
                <a:latin typeface="+mj-lt"/>
              </a:rPr>
              <a:t>Kapalı koşullarda yapılamayan prosesler tekstil sektörünün kapsamı dışındadır </a:t>
            </a:r>
            <a:r>
              <a:rPr dirty="0"/>
              <a:t/>
            </a:r>
            <a:br>
              <a:rPr dirty="0"/>
            </a:br>
            <a:endParaRPr kumimoji="0" lang="tr-TR" sz="2000" b="0" i="0" u="none" strike="noStrike" kern="1200" cap="none" spc="0" normalizeH="0" baseline="0" noProof="0" dirty="0">
              <a:ln>
                <a:noFill/>
              </a:ln>
              <a:solidFill>
                <a:schemeClr val="tx1"/>
              </a:solidFill>
              <a:effectLst/>
              <a:uLnTx/>
              <a:uFillTx/>
              <a:latin typeface="+mj-lt"/>
              <a:ea typeface="+mj-ea"/>
              <a:cs typeface="+mj-cs"/>
            </a:endParaRPr>
          </a:p>
        </p:txBody>
      </p:sp>
      <p:pic>
        <p:nvPicPr>
          <p:cNvPr id="17409" name="Picture 1"/>
          <p:cNvPicPr>
            <a:picLocks noChangeAspect="1" noChangeArrowheads="1"/>
          </p:cNvPicPr>
          <p:nvPr/>
        </p:nvPicPr>
        <p:blipFill>
          <a:blip r:embed="rId2"/>
          <a:srcRect/>
          <a:stretch>
            <a:fillRect/>
          </a:stretch>
        </p:blipFill>
        <p:spPr bwMode="auto">
          <a:xfrm>
            <a:off x="71438" y="1500174"/>
            <a:ext cx="8929718" cy="2461077"/>
          </a:xfrm>
          <a:prstGeom prst="rect">
            <a:avLst/>
          </a:prstGeom>
          <a:noFill/>
          <a:ln w="9525">
            <a:noFill/>
            <a:miter lim="800000"/>
            <a:headEnd/>
            <a:tailEnd/>
          </a:ln>
          <a:effectLst/>
        </p:spPr>
      </p:pic>
      <p:pic>
        <p:nvPicPr>
          <p:cNvPr id="17410" name="Picture 2"/>
          <p:cNvPicPr>
            <a:picLocks noChangeAspect="1" noChangeArrowheads="1"/>
          </p:cNvPicPr>
          <p:nvPr/>
        </p:nvPicPr>
        <p:blipFill>
          <a:blip r:embed="rId3"/>
          <a:srcRect/>
          <a:stretch>
            <a:fillRect/>
          </a:stretch>
        </p:blipFill>
        <p:spPr bwMode="auto">
          <a:xfrm>
            <a:off x="76200" y="3929066"/>
            <a:ext cx="8853518" cy="8845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1485</TotalTime>
  <Words>2518</Words>
  <Application>Microsoft Office PowerPoint</Application>
  <PresentationFormat>Presentación en pantalla (4:3)</PresentationFormat>
  <Paragraphs>236</Paragraphs>
  <Slides>31</Slides>
  <Notes>0</Notes>
  <HiddenSlides>0</HiddenSlides>
  <MMClips>0</MMClips>
  <ScaleCrop>false</ScaleCrop>
  <HeadingPairs>
    <vt:vector size="4" baseType="variant">
      <vt:variant>
        <vt:lpstr>Tema</vt:lpstr>
      </vt:variant>
      <vt:variant>
        <vt:i4>1</vt:i4>
      </vt:variant>
      <vt:variant>
        <vt:lpstr>Títulos de diapositiva</vt:lpstr>
      </vt:variant>
      <vt:variant>
        <vt:i4>31</vt:i4>
      </vt:variant>
    </vt:vector>
  </HeadingPairs>
  <TitlesOfParts>
    <vt:vector size="32" baseType="lpstr">
      <vt:lpstr>Tema de Office</vt:lpstr>
      <vt:lpstr>Solvent Yönetim Planı</vt:lpstr>
      <vt:lpstr>İlgili AB mevzuatı</vt:lpstr>
      <vt:lpstr>UÇUCU ORGANİK BİLEŞİKLER</vt:lpstr>
      <vt:lpstr>ORGANİK ÇÖZÜCÜLER</vt:lpstr>
      <vt:lpstr>VOC (UOB) TÜRLERİ</vt:lpstr>
      <vt:lpstr>UOB (VOC) SORUNU </vt:lpstr>
      <vt:lpstr>Riskli maddeler veya karışımlar kullanan tesisler için özel rejim</vt:lpstr>
      <vt:lpstr>EED Bölüm V'e göre tesisler </vt:lpstr>
      <vt:lpstr>  Ek VII, Bölüm 2 A) Tüketim eşikleri ve emisyon limitleri - tekstil  </vt:lpstr>
      <vt:lpstr>Emisyonlarının sınırlandırılması için tesislere uygulanabilir genel reçeteler</vt:lpstr>
      <vt:lpstr>Genel kuralın istisnaları</vt:lpstr>
      <vt:lpstr>Aynı tesiste bu mevzuat tarafından etkilenen iki veya daha fazla faaliyet</vt:lpstr>
      <vt:lpstr>Emisyon kontrolü</vt:lpstr>
      <vt:lpstr>ELD Uyumu</vt:lpstr>
      <vt:lpstr>Uyum Seçenekleri EED Bölüm V</vt:lpstr>
      <vt:lpstr>Azaltım planı</vt:lpstr>
      <vt:lpstr>Bir azaltım planı uygulaması Örnek I</vt:lpstr>
      <vt:lpstr>Bir azaltım planı uygulaması Örnek II</vt:lpstr>
      <vt:lpstr>Bir azaltım planı uygulaması Örnek III</vt:lpstr>
      <vt:lpstr>Örnek: Bir şirketin çalışması</vt:lpstr>
      <vt:lpstr>Firmamız EED Bölüm V 'ten etkilenir mi?</vt:lpstr>
      <vt:lpstr>Hesaplamalar</vt:lpstr>
      <vt:lpstr>Solvent Yönetim Planı</vt:lpstr>
      <vt:lpstr>SOLVENT YÖNETİM PLANI</vt:lpstr>
      <vt:lpstr>Diapositiva 25</vt:lpstr>
      <vt:lpstr>Diapositiva 26</vt:lpstr>
      <vt:lpstr>Diapositiva 27</vt:lpstr>
      <vt:lpstr>Diapositiva 28</vt:lpstr>
      <vt:lpstr>SOLVENT YÖNETİM PLANI</vt:lpstr>
      <vt:lpstr>Hesaplamalar</vt:lpstr>
      <vt:lpstr>Sonuç</vt:lpstr>
    </vt:vector>
  </TitlesOfParts>
  <Company>JCYL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 de gestión de disolventes</dc:title>
  <dc:creator>JCYL</dc:creator>
  <cp:lastModifiedBy>Exper</cp:lastModifiedBy>
  <cp:revision>146</cp:revision>
  <dcterms:created xsi:type="dcterms:W3CDTF">2013-01-23T12:57:57Z</dcterms:created>
  <dcterms:modified xsi:type="dcterms:W3CDTF">2013-03-08T12:26:10Z</dcterms:modified>
</cp:coreProperties>
</file>