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0" r:id="rId3"/>
    <p:sldId id="271" r:id="rId4"/>
    <p:sldId id="272" r:id="rId5"/>
    <p:sldId id="273" r:id="rId6"/>
    <p:sldId id="274" r:id="rId7"/>
    <p:sldId id="275" r:id="rId8"/>
    <p:sldId id="264" r:id="rId9"/>
    <p:sldId id="276" r:id="rId10"/>
    <p:sldId id="267" r:id="rId11"/>
    <p:sldId id="266" r:id="rId12"/>
    <p:sldId id="268"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00" autoAdjust="0"/>
    <p:restoredTop sz="94660"/>
  </p:normalViewPr>
  <p:slideViewPr>
    <p:cSldViewPr>
      <p:cViewPr varScale="1">
        <p:scale>
          <a:sx n="68" d="100"/>
          <a:sy n="68" d="100"/>
        </p:scale>
        <p:origin x="-14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F04FD6D-8372-4B62-88BC-2890690A2293}" type="datetimeFigureOut">
              <a:rPr lang="es-ES" smtClean="0"/>
              <a:pPr/>
              <a:t>12/03/2013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FC864A-90C3-4344-ACC9-D3F44B9C0E98}"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04FD6D-8372-4B62-88BC-2890690A2293}" type="datetimeFigureOut">
              <a:rPr lang="es-ES" smtClean="0"/>
              <a:pPr/>
              <a:t>12/03/2013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FC864A-90C3-4344-ACC9-D3F44B9C0E98}"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2643182"/>
            <a:ext cx="7772400" cy="1470025"/>
          </a:xfrm>
        </p:spPr>
        <p:txBody>
          <a:bodyPr>
            <a:normAutofit fontScale="90000"/>
          </a:bodyPr>
          <a:lstStyle/>
          <a:p>
            <a:r>
              <a:rPr lang="tr-TR" dirty="0" smtClean="0"/>
              <a:t>ÇED'de belirtilen koşulların Uyumsuzluğu ve Entegre Çevre İzni (IEP)</a:t>
            </a:r>
            <a:endParaRPr lang="tr-TR" dirty="0"/>
          </a:p>
        </p:txBody>
      </p:sp>
      <p:sp>
        <p:nvSpPr>
          <p:cNvPr id="3" name="2 Subtítulo"/>
          <p:cNvSpPr>
            <a:spLocks noGrp="1"/>
          </p:cNvSpPr>
          <p:nvPr>
            <p:ph type="subTitle" idx="1"/>
          </p:nvPr>
        </p:nvSpPr>
        <p:spPr>
          <a:xfrm>
            <a:off x="1500166" y="1285860"/>
            <a:ext cx="6400800" cy="685808"/>
          </a:xfrm>
        </p:spPr>
        <p:txBody>
          <a:bodyPr/>
          <a:lstStyle/>
          <a:p>
            <a:r>
              <a:rPr lang="tr-TR" dirty="0" smtClean="0"/>
              <a:t>Görev 6: 18 Mart</a:t>
            </a:r>
          </a:p>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eğitici durum 2</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Bir tesis atıksularını, nesli tükenmekte olan kuş türlerinin barındığı doğal bir koruma alanına deşarj etmektedir. Bu durum ÇED'in denetimler için 3 aylık aralıklar ve içeriklerini belirtmesi ve tesisin korunan alanda etkilerini kontrol etmesi gerektiği anlamına gelir. Diğer taraftan EÇİ, su mevzuatını izleyerek 4 ayda bir atıksu deşarjlarının denetimlerinin yapılması şartını getirir ve ÇED'in belirtmiş olduğu parametrelerle farklılıkların kontrol edilmesi gerekmektedir. </a:t>
            </a:r>
          </a:p>
          <a:p>
            <a:r>
              <a:rPr lang="tr-TR" dirty="0" smtClean="0"/>
              <a:t>Ne çözüm önerebiliriz?</a:t>
            </a:r>
          </a:p>
          <a:p>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  1 için olası cevaplar:</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Her ikisi de uyumludur. Fabrika tarafından yayılan gürültü bir bütün olarak değerlendirilmektedir, sadece bazı özel tesisler için değil.</a:t>
            </a:r>
          </a:p>
          <a:p>
            <a:r>
              <a:rPr lang="tr-TR" dirty="0" smtClean="0"/>
              <a:t>Genel değerlendirmeden bağımsız olarak, her bir ekipmanın gürültü emisyonunun kontrol edilmesi gereklidir.</a:t>
            </a:r>
          </a:p>
          <a:p>
            <a:r>
              <a:rPr lang="tr-TR" dirty="0" smtClean="0"/>
              <a:t>Her iki seçeneğin de geçerli olduğunu bilerek, her yeni ekipman tarafından oluşturulan gürültü ölçümlerinin 1 ay içinde gerçekleştirilmesi gerekli değildir. Global emisyonların kabul edilebilir olduğu kanıtlanmış ise, bu ölçümler pekala da daha sonra yapılabilir. Bu yüzden nihai ÇED raporunun tadil edilmesi gerekir. </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olay  2 için olası cevaplar:</a:t>
            </a:r>
            <a:endParaRPr lang="tr-TR" dirty="0"/>
          </a:p>
        </p:txBody>
      </p:sp>
      <p:sp>
        <p:nvSpPr>
          <p:cNvPr id="3" name="2 Marcador de contenido"/>
          <p:cNvSpPr>
            <a:spLocks noGrp="1"/>
          </p:cNvSpPr>
          <p:nvPr>
            <p:ph idx="1"/>
          </p:nvPr>
        </p:nvSpPr>
        <p:spPr/>
        <p:txBody>
          <a:bodyPr>
            <a:normAutofit fontScale="92500"/>
          </a:bodyPr>
          <a:lstStyle/>
          <a:p>
            <a:r>
              <a:rPr lang="tr-TR" dirty="0" smtClean="0"/>
              <a:t>Öncelikle, iki kuruluş arasındaki koordinasyon eksikliğinin net bir örneğidir ve olmaması gerekir.</a:t>
            </a:r>
          </a:p>
          <a:p>
            <a:r>
              <a:rPr lang="tr-TR" dirty="0" smtClean="0"/>
              <a:t>Her iki tür denetimin gerekli olduğu gerçeği göz önüne alındığında, tüm parametreler için, 3 ayda bir tüm denetimleri yapmayı seçmeliyiz ve EÇİ raporunda tadilat yapmak için fırsat yaratmalıyız ki nihai ÇED raporunda bulunan aynı </a:t>
            </a:r>
            <a:r>
              <a:rPr lang="tr-TR" smtClean="0"/>
              <a:t>şartları </a:t>
            </a:r>
            <a:r>
              <a:rPr lang="tr-TR" smtClean="0"/>
              <a:t>içersin </a:t>
            </a:r>
            <a:r>
              <a:rPr lang="tr-TR" dirty="0" smtClean="0"/>
              <a:t>ve periyodik denetim sonuçlarına bağlı olarak yapılması gerekenler eklenebilsin.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Önceki hususlar:</a:t>
            </a:r>
            <a:endParaRPr lang="tr-TR" dirty="0"/>
          </a:p>
        </p:txBody>
      </p:sp>
      <p:sp>
        <p:nvSpPr>
          <p:cNvPr id="3" name="2 Marcador de contenido"/>
          <p:cNvSpPr>
            <a:spLocks noGrp="1"/>
          </p:cNvSpPr>
          <p:nvPr>
            <p:ph idx="1"/>
          </p:nvPr>
        </p:nvSpPr>
        <p:spPr>
          <a:xfrm>
            <a:off x="457200" y="1600200"/>
            <a:ext cx="8229600" cy="4853136"/>
          </a:xfrm>
        </p:spPr>
        <p:txBody>
          <a:bodyPr>
            <a:normAutofit fontScale="77500" lnSpcReduction="20000"/>
          </a:bodyPr>
          <a:lstStyle/>
          <a:p>
            <a:r>
              <a:rPr lang="tr-TR" dirty="0" smtClean="0"/>
              <a:t>Öncelikle projenin ÇED mevzuatı kapsamına girip girmediğini teyit etmeniz gerekir. Bu soruya verecek net bir cevabınız yoksa ÇED sürecini devam ettirmezseniz daha iyi olur, çünkü  IPPC izninin geniş kapsamı her durumda iyi bir çevre koruması sağlayacaktır ve koordinasyon sorunlarıyla uğraşmak zorunda kalmazsınız. </a:t>
            </a:r>
          </a:p>
          <a:p>
            <a:r>
              <a:rPr lang="tr-TR" dirty="0" smtClean="0"/>
              <a:t>Belirli bir durum için ÇED'in yokluğunda vatandaşın muhalefetine neden olacağı düşünülüyorsa veya tesis hassa bir doğal alan üzerine yerleştirilmiş ise, bu ÇED değerlendirmesine devam edilmesi tavsiye edilir. </a:t>
            </a:r>
          </a:p>
          <a:p>
            <a:r>
              <a:rPr lang="tr-TR" dirty="0" smtClean="0"/>
              <a:t>ÇED değerlendirmesi gerçekleşiyorsa, bundan sorumlu uzmanların IPPC izin prosedüründen sorumlu uzmanlar ile koordine olması gerekir ve yapmaları gereken ilk şey, işletmeci tarafından sağlanan aynı belgelere sahip olduklarını teyit etmeleridir. </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ÇED nihai raporu: koşulları.</a:t>
            </a:r>
            <a:endParaRPr lang="tr-TR" dirty="0"/>
          </a:p>
        </p:txBody>
      </p:sp>
      <p:sp>
        <p:nvSpPr>
          <p:cNvPr id="3" name="2 Marcador de contenido"/>
          <p:cNvSpPr>
            <a:spLocks noGrp="1"/>
          </p:cNvSpPr>
          <p:nvPr>
            <p:ph idx="1"/>
          </p:nvPr>
        </p:nvSpPr>
        <p:spPr>
          <a:xfrm>
            <a:off x="457200" y="1484784"/>
            <a:ext cx="8229600" cy="4968552"/>
          </a:xfrm>
        </p:spPr>
        <p:txBody>
          <a:bodyPr>
            <a:normAutofit fontScale="70000" lnSpcReduction="20000"/>
          </a:bodyPr>
          <a:lstStyle/>
          <a:p>
            <a:r>
              <a:rPr lang="tr-TR" dirty="0" smtClean="0"/>
              <a:t>ÇED Nihai raporu EÇİ gibi zorunludur.</a:t>
            </a:r>
          </a:p>
          <a:p>
            <a:r>
              <a:rPr lang="tr-TR" dirty="0" smtClean="0"/>
              <a:t>EÇİ gibi çevre koruma ile ilgili gereklilikleri içerir. </a:t>
            </a:r>
          </a:p>
          <a:p>
            <a:r>
              <a:rPr lang="tr-TR" dirty="0" smtClean="0"/>
              <a:t>Diğer izinlerle, özellikle de ÇEİ ile, birlikte uyumlu tek bir bütünü oluşturmalıdır.</a:t>
            </a:r>
          </a:p>
          <a:p>
            <a:r>
              <a:rPr lang="tr-TR" dirty="0" smtClean="0"/>
              <a:t>Çevre planlaması ile tutarlı olmalıdır. </a:t>
            </a:r>
          </a:p>
          <a:p>
            <a:r>
              <a:rPr lang="tr-TR" dirty="0" smtClean="0"/>
              <a:t>Çoğunlukla ekosistemleri koruma ve geri kazanma kapasitesine yönelik olacaktır. </a:t>
            </a:r>
          </a:p>
          <a:p>
            <a:r>
              <a:rPr lang="tr-TR" dirty="0" smtClean="0"/>
              <a:t>ÇED Nihai raporu sonrasında güncellenebilir değildir. Bu yüzden şartlarının tesisteki yenilikler ve bilim ve teknikteki ilerlemeden kaynaklanan değişiklikler ile uyumsuzluk göstermeyecek şekilde yazılması gereklidir.</a:t>
            </a:r>
          </a:p>
          <a:p>
            <a:r>
              <a:rPr lang="tr-TR" dirty="0" smtClean="0"/>
              <a:t>Bu, tesisteki üretim prosesinin yeniden değerlendirilmesini sağlayacak  koruma, düzeltici ve telafi edici önlemler ve verimliliği değerlendirmek için çevresel izleme programı oluşturacaktır. </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Koruma, düzeltici ve telafi edici önlemler</a:t>
            </a:r>
            <a:endParaRPr lang="tr-TR" dirty="0"/>
          </a:p>
        </p:txBody>
      </p:sp>
      <p:sp>
        <p:nvSpPr>
          <p:cNvPr id="3" name="2 Marcador de contenido"/>
          <p:cNvSpPr>
            <a:spLocks noGrp="1"/>
          </p:cNvSpPr>
          <p:nvPr>
            <p:ph idx="1"/>
          </p:nvPr>
        </p:nvSpPr>
        <p:spPr>
          <a:xfrm>
            <a:off x="457200" y="1600200"/>
            <a:ext cx="8229600" cy="4781128"/>
          </a:xfrm>
        </p:spPr>
        <p:txBody>
          <a:bodyPr>
            <a:normAutofit fontScale="92500" lnSpcReduction="20000"/>
          </a:bodyPr>
          <a:lstStyle/>
          <a:p>
            <a:r>
              <a:rPr lang="tr-TR" dirty="0" smtClean="0"/>
              <a:t>Önleyici tedbirler:</a:t>
            </a:r>
          </a:p>
          <a:p>
            <a:pPr lvl="1"/>
            <a:r>
              <a:rPr lang="tr-TR" dirty="0" smtClean="0"/>
              <a:t>Ortaya çıkabilecek veya üretilebilecek olumsuz etkilerden kaçınmak için, projede değişiklikler sunmaya çalışır.. </a:t>
            </a:r>
          </a:p>
          <a:p>
            <a:r>
              <a:rPr lang="tr-TR" dirty="0" smtClean="0"/>
              <a:t>Düzeltici önlemler:</a:t>
            </a:r>
          </a:p>
          <a:p>
            <a:pPr lvl="1"/>
            <a:r>
              <a:rPr lang="tr-TR" dirty="0" smtClean="0"/>
              <a:t>Önceden izlenen etkileri azaltmayı veya düzeltmeyi amaçlar. </a:t>
            </a:r>
          </a:p>
          <a:p>
            <a:r>
              <a:rPr lang="tr-TR" dirty="0" smtClean="0"/>
              <a:t>Telafi edici önlemler:</a:t>
            </a:r>
          </a:p>
          <a:p>
            <a:pPr lvl="1"/>
            <a:r>
              <a:rPr lang="tr-TR" dirty="0" smtClean="0"/>
              <a:t>Amaçlanmamış veya etkin tedbirlerin eksikliği nedeniyle veya zor, pahalı veya imkansız çözümlerin yan etkileri olduğu için tamamen düzeltilmesi mümkün olmayan, kaçınılmaz etkileri telafi etmek amacını taşırlar.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Çevre İzleme Programı.</a:t>
            </a:r>
            <a:endParaRPr lang="tr-TR" dirty="0"/>
          </a:p>
        </p:txBody>
      </p:sp>
      <p:sp>
        <p:nvSpPr>
          <p:cNvPr id="3" name="2 Marcador de contenido"/>
          <p:cNvSpPr>
            <a:spLocks noGrp="1"/>
          </p:cNvSpPr>
          <p:nvPr>
            <p:ph idx="1"/>
          </p:nvPr>
        </p:nvSpPr>
        <p:spPr>
          <a:xfrm>
            <a:off x="457200" y="1412776"/>
            <a:ext cx="8229600" cy="4713387"/>
          </a:xfrm>
        </p:spPr>
        <p:txBody>
          <a:bodyPr>
            <a:normAutofit fontScale="92500" lnSpcReduction="10000"/>
          </a:bodyPr>
          <a:lstStyle/>
          <a:p>
            <a:r>
              <a:rPr lang="tr-TR" dirty="0" smtClean="0"/>
              <a:t>Bu program genelde şunları içerir: </a:t>
            </a:r>
          </a:p>
          <a:p>
            <a:pPr lvl="1"/>
            <a:r>
              <a:rPr lang="tr-TR" dirty="0" smtClean="0"/>
              <a:t>Çevre yönü, tesisin etkisi ve izlenecek olan, buna karşılık gelen koruma tedbiri.</a:t>
            </a:r>
          </a:p>
          <a:p>
            <a:pPr lvl="1"/>
            <a:r>
              <a:rPr lang="tr-TR" dirty="0" smtClean="0"/>
              <a:t>Kontrol edilmesi gereken parametreler ve kullanılacak göstergeler, tanıtıcı değerler ve limitler ve eşikleri. </a:t>
            </a:r>
          </a:p>
          <a:p>
            <a:pPr lvl="1"/>
            <a:r>
              <a:rPr lang="tr-TR" dirty="0" smtClean="0"/>
              <a:t>Kontrollerin yerleri, anları ve düzenli aralıkları. </a:t>
            </a:r>
          </a:p>
          <a:p>
            <a:pPr lvl="1"/>
            <a:r>
              <a:rPr lang="tr-TR" dirty="0" smtClean="0"/>
              <a:t>Denetimleri yürütmek için malzemeler ve yöntemler.</a:t>
            </a:r>
          </a:p>
          <a:p>
            <a:pPr lvl="1"/>
            <a:r>
              <a:rPr lang="tr-TR" dirty="0" smtClean="0"/>
              <a:t>Sonuçların yorumlanması ve değerlendirilmesi.</a:t>
            </a:r>
          </a:p>
          <a:p>
            <a:pPr lvl="1"/>
            <a:r>
              <a:rPr lang="tr-TR" dirty="0" smtClean="0"/>
              <a:t>Sorun tespit edilirse öngörülebilir eylemler. </a:t>
            </a:r>
          </a:p>
          <a:p>
            <a:pPr lvl="1"/>
            <a:r>
              <a:rPr lang="tr-TR" dirty="0" smtClean="0"/>
              <a:t>Kayıtlar, raporlar ve yeterli izleme için gerekli diğer belgeler. </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Nihai ÇED raporunun özel içeriği </a:t>
            </a:r>
            <a:endParaRPr lang="tr-TR" dirty="0"/>
          </a:p>
        </p:txBody>
      </p:sp>
      <p:sp>
        <p:nvSpPr>
          <p:cNvPr id="3" name="2 Marcador de contenido"/>
          <p:cNvSpPr>
            <a:spLocks noGrp="1"/>
          </p:cNvSpPr>
          <p:nvPr>
            <p:ph idx="1"/>
          </p:nvPr>
        </p:nvSpPr>
        <p:spPr/>
        <p:txBody>
          <a:bodyPr>
            <a:normAutofit fontScale="62500" lnSpcReduction="20000"/>
          </a:bodyPr>
          <a:lstStyle/>
          <a:p>
            <a:r>
              <a:rPr lang="tr-TR" dirty="0" smtClean="0"/>
              <a:t>Nihai ÇED raporu ne limit değerleri ne de uygulanacak teknolojileri belirlemelidir.</a:t>
            </a:r>
          </a:p>
          <a:p>
            <a:r>
              <a:rPr lang="tr-TR" dirty="0" smtClean="0"/>
              <a:t>Uygulanan teknoloji ile önlenebilir olası uyumsuzluklara dikkat çekmelidir. </a:t>
            </a:r>
          </a:p>
          <a:p>
            <a:r>
              <a:rPr lang="tr-TR" dirty="0" smtClean="0"/>
              <a:t>Nihai ÇED raporunda faaliyetin tanımının, özel detaylar olmaksızın, genel anlamda tesis işletmesi tarafından oluşturulan çevresel etkiler üzerinde odaklanması gerekir ve bunun yanı sıra potansiyel olarak etkilenen alanı tarif etmelidir.</a:t>
            </a:r>
          </a:p>
          <a:p>
            <a:r>
              <a:rPr lang="tr-TR" dirty="0" smtClean="0"/>
              <a:t>Etkileri azaltmak için bitki perdeleri veya bariyerleri (çalılar, ağaçlar). </a:t>
            </a:r>
          </a:p>
          <a:p>
            <a:r>
              <a:rPr lang="tr-TR" dirty="0" smtClean="0"/>
              <a:t>Çevresel izleme tedbirleri yalnızca EÇİ'ye dahil edilmeyecek noktalar için belirtilmelidir. Nihai ÇED raporu asla ölçüm veya özel izleme teknikleri için kriterler içermemelidir. Sadece izleme tedbirlerinin alınmak zorunda olduğunu belirtmelidir.</a:t>
            </a:r>
          </a:p>
          <a:p>
            <a:r>
              <a:rPr lang="tr-TR" dirty="0" smtClean="0"/>
              <a:t>Nihai ÇED raporu, nihai ÇED raporunda onaylanan projenin geçerli MET'ler açısından uygun olduğundan emin olmak için MET'leri dikkate almalı ancak belirli MET'lere atıfta bulunmamalıdır, çünkü MET'ler zamanla değişebilir.</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ÇED-EÇİ arasındaki tutarsızlıklar için çözümler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Nihai ÇED raporu ve EÇİ arasında olası çelişkilerin olması durumunda şunları yapabilirsiniz: </a:t>
            </a:r>
          </a:p>
          <a:p>
            <a:pPr lvl="1"/>
            <a:r>
              <a:rPr lang="tr-TR" dirty="0" smtClean="0"/>
              <a:t>Belgelerden birini değiştirin. </a:t>
            </a:r>
          </a:p>
          <a:p>
            <a:pPr lvl="1"/>
            <a:r>
              <a:rPr lang="tr-TR" dirty="0" smtClean="0"/>
              <a:t>İşletmeci tarafından sağlanan ve Yetkili Makam tarafından onaylanan veya ÇED ve EÇİ'yi tamamlayıcı belge olarak Yetkili Makam tarafından işletmeciye gönderilen açıklayıcı teknik dokümanlar aracılığıyla uyumlu hale getirin</a:t>
            </a:r>
          </a:p>
          <a:p>
            <a:r>
              <a:rPr lang="tr-TR" dirty="0" smtClean="0"/>
              <a:t>EÇİ vermeden önce, nihai ÇED raporunda tespit edilen bazı koşulların EÇİ ile uyuşmadığını fark ederseniz, nihai ÇED raporunun söz konusu belirli noktalarını iptal etmek mümkündür. </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Örneğin:</a:t>
            </a:r>
            <a:endParaRPr lang="tr-TR" dirty="0"/>
          </a:p>
        </p:txBody>
      </p:sp>
      <p:sp>
        <p:nvSpPr>
          <p:cNvPr id="3" name="2 Marcador de contenido"/>
          <p:cNvSpPr>
            <a:spLocks noGrp="1"/>
          </p:cNvSpPr>
          <p:nvPr>
            <p:ph idx="1"/>
          </p:nvPr>
        </p:nvSpPr>
        <p:spPr>
          <a:xfrm>
            <a:off x="457200" y="1340768"/>
            <a:ext cx="8229600" cy="4785395"/>
          </a:xfrm>
        </p:spPr>
        <p:txBody>
          <a:bodyPr>
            <a:normAutofit fontScale="70000" lnSpcReduction="20000"/>
          </a:bodyPr>
          <a:lstStyle/>
          <a:p>
            <a:r>
              <a:rPr lang="tr-TR" dirty="0" smtClean="0"/>
              <a:t>ÇED der ki: atık depolama tesisi, tesisin atıksu şebekesine sızıntı suyu deşarjlarını önlemek için uygun çevreleme önlemleri içermelidir. </a:t>
            </a:r>
          </a:p>
          <a:p>
            <a:r>
              <a:rPr lang="tr-TR" dirty="0" smtClean="0"/>
              <a:t>EÇİ şu eklemeyi yapar: sıvı sıçramasını önlemek için en az ..... kapasitesi olan bir su geçirmez sisteme sahip olacak.</a:t>
            </a:r>
          </a:p>
          <a:p>
            <a:r>
              <a:rPr lang="tr-TR" dirty="0" smtClean="0"/>
              <a:t>ÇED bir nehire deşarj edilebilecek maximun kirlilik yükünü gösterebilecektir.</a:t>
            </a:r>
          </a:p>
          <a:p>
            <a:r>
              <a:rPr lang="tr-TR" dirty="0" smtClean="0"/>
              <a:t>EÇİ parametreleri ölçmek için bir yol belirleyecek...</a:t>
            </a:r>
          </a:p>
          <a:p>
            <a:r>
              <a:rPr lang="tr-TR" dirty="0" smtClean="0"/>
              <a:t>ÇED özellikle kirletici olan bazı  yakıt türlerinin kullanımına kısıtlamalar getirebilir. </a:t>
            </a:r>
          </a:p>
          <a:p>
            <a:r>
              <a:rPr lang="tr-TR" dirty="0" smtClean="0"/>
              <a:t>EÇİ bu yakıt kısıtlamalarına göre uygulanabilir MET'ler ve MET ile ilişkili emisyon düzeyleri belirleyecek.</a:t>
            </a:r>
          </a:p>
          <a:p>
            <a:r>
              <a:rPr lang="tr-TR" dirty="0" smtClean="0"/>
              <a:t>ÇED tesis girişinde giren ve çıkan kamyonlar konusunda koşulları belirleyebilir. Bunun EÇİ ile hiçbir ilgisi yoktur. </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Örnek eğitici durum 1 </a:t>
            </a:r>
            <a:endParaRPr lang="tr-TR" dirty="0"/>
          </a:p>
        </p:txBody>
      </p:sp>
      <p:sp>
        <p:nvSpPr>
          <p:cNvPr id="3" name="2 Marcador de contenido"/>
          <p:cNvSpPr>
            <a:spLocks noGrp="1"/>
          </p:cNvSpPr>
          <p:nvPr>
            <p:ph idx="1"/>
          </p:nvPr>
        </p:nvSpPr>
        <p:spPr/>
        <p:txBody>
          <a:bodyPr>
            <a:normAutofit fontScale="77500" lnSpcReduction="20000"/>
          </a:bodyPr>
          <a:lstStyle/>
          <a:p>
            <a:r>
              <a:rPr lang="tr-TR" dirty="0" smtClean="0"/>
              <a:t>Tesisteki önemli bir değişiklik sonucu, fabrika binaları dışında yeni vantilatörler kurulması gerekli oldu. Değişiklik hem ÇED hem de EÇİ'de değişiklik gerektirdi. Nihai ÇED raporunda belirlenen koşullar arasında, işe başlamadan itibaren bir ay içinde gürültü denetiminin yapılması gerekliliğinden söz edilirken, EÇİ bu denetimlerin işletmenin ilk yılı içinde ne zaman mümkün olursa yapılması gerektiğini belirtmektedir. Bu sürenin belirtilmesinin sebebi, bu denetimleri yapmak için fabrikanın bazı bölümlerinde faaliyetin durdurulması gerekmesidir ve başlangıçtan sonraki ikinci ay sonuna kadar bunun gerçekleşmesi beklenmemektedir.</a:t>
            </a:r>
          </a:p>
          <a:p>
            <a:r>
              <a:rPr lang="tr-TR" dirty="0" smtClean="0"/>
              <a:t>Ne çözüm önerebiliriz?</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1117</TotalTime>
  <Words>1013</Words>
  <Application>Microsoft Office PowerPoint</Application>
  <PresentationFormat>Presentación en pantalla (4:3)</PresentationFormat>
  <Paragraphs>63</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Tema de Office</vt:lpstr>
      <vt:lpstr>ÇED'de belirtilen koşulların Uyumsuzluğu ve Entegre Çevre İzni (IEP)</vt:lpstr>
      <vt:lpstr>Önceki hususlar:</vt:lpstr>
      <vt:lpstr>ÇED nihai raporu: koşulları.</vt:lpstr>
      <vt:lpstr>Koruma, düzeltici ve telafi edici önlemler</vt:lpstr>
      <vt:lpstr>Çevre İzleme Programı.</vt:lpstr>
      <vt:lpstr>Nihai ÇED raporunun özel içeriği </vt:lpstr>
      <vt:lpstr>ÇED-EÇİ arasındaki tutarsızlıklar için çözümler</vt:lpstr>
      <vt:lpstr>Örneğin:</vt:lpstr>
      <vt:lpstr>Örnek eğitici durum 1 </vt:lpstr>
      <vt:lpstr>Örnek eğitici durum 2</vt:lpstr>
      <vt:lpstr>Örnek olay  1 için olası cevaplar:</vt:lpstr>
      <vt:lpstr>Örnek olay  2 için olası cevaplar:</vt:lpstr>
    </vt:vector>
  </TitlesOfParts>
  <Company>JCYL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Incompatibilidad de las condiciones de las evaluaciones de impacto y el permiso IPPC</dc:title>
  <dc:creator>JCYL</dc:creator>
  <cp:lastModifiedBy>Exper</cp:lastModifiedBy>
  <cp:revision>94</cp:revision>
  <dcterms:created xsi:type="dcterms:W3CDTF">2013-01-22T18:48:23Z</dcterms:created>
  <dcterms:modified xsi:type="dcterms:W3CDTF">2013-03-12T09:10:50Z</dcterms:modified>
</cp:coreProperties>
</file>