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Styl pośredni 4 — Ak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988F5-7CAC-4E35-B0FF-F4A062370D3C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37CB45-AEB9-4B07-9CEF-0D04385B2017}" type="slidenum">
              <a:rPr lang="pl-PL" smtClean="0"/>
              <a:pPr/>
              <a:t>‹Nº›</a:t>
            </a:fld>
            <a:endParaRPr lang="pl-PL"/>
          </a:p>
        </p:txBody>
      </p:sp>
      <p:sp>
        <p:nvSpPr>
          <p:cNvPr id="32" name="Prostokąt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Prostokąt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Prostokąt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Prostokąt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Prostokąt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56" name="Prostokąt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Prostokąt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Prostokąt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Prostokąt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988F5-7CAC-4E35-B0FF-F4A062370D3C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37CB45-AEB9-4B07-9CEF-0D04385B201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988F5-7CAC-4E35-B0FF-F4A062370D3C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37CB45-AEB9-4B07-9CEF-0D04385B201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988F5-7CAC-4E35-B0FF-F4A062370D3C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37CB45-AEB9-4B07-9CEF-0D04385B201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Dowolny kształt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Dowolny kształt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Dowolny kształt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Dowolny kształt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Dowolny kształt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Dowolny kształt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Dowolny kształt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Dowolny kształt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Dowolny kształt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Dowolny kształt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Dowolny kształt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Dowolny kształt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Dowolny kształt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Dowolny kształt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988F5-7CAC-4E35-B0FF-F4A062370D3C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37CB45-AEB9-4B07-9CEF-0D04385B2017}" type="slidenum">
              <a:rPr lang="pl-PL" smtClean="0"/>
              <a:pPr/>
              <a:t>‹Nº›</a:t>
            </a:fld>
            <a:endParaRPr lang="pl-PL"/>
          </a:p>
        </p:txBody>
      </p:sp>
      <p:sp>
        <p:nvSpPr>
          <p:cNvPr id="7" name="Prostokąt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Prostokąt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Prostokąt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Prostokąt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ostokąt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Prostokąt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988F5-7CAC-4E35-B0FF-F4A062370D3C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37CB45-AEB9-4B07-9CEF-0D04385B201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rostokąt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988F5-7CAC-4E35-B0FF-F4A062370D3C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37CB45-AEB9-4B07-9CEF-0D04385B2017}" type="slidenum">
              <a:rPr lang="pl-PL" smtClean="0"/>
              <a:pPr/>
              <a:t>‹Nº›</a:t>
            </a:fld>
            <a:endParaRPr lang="pl-PL"/>
          </a:p>
        </p:txBody>
      </p:sp>
      <p:sp>
        <p:nvSpPr>
          <p:cNvPr id="16" name="Prostokąt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Prostokąt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Prostokąt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Prostokąt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Prostokąt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Prostokąt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Prostokąt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Prostokąt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Prostokąt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988F5-7CAC-4E35-B0FF-F4A062370D3C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37CB45-AEB9-4B07-9CEF-0D04385B201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988F5-7CAC-4E35-B0FF-F4A062370D3C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37CB45-AEB9-4B07-9CEF-0D04385B201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988F5-7CAC-4E35-B0FF-F4A062370D3C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37CB45-AEB9-4B07-9CEF-0D04385B201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Łącznik prosty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a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Łącznik prosty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Łącznik prosty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Łącznik prosty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grpSp>
        <p:nvGrpSpPr>
          <p:cNvPr id="14" name="Grupa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Łącznik prosty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Łącznik prosty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Łącznik prosty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a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Łącznik prosty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Łącznik prosty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Łącznik prosty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FAD988F5-7CAC-4E35-B0FF-F4A062370D3C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C37CB45-AEB9-4B07-9CEF-0D04385B201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Prostokąt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rostokąt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stokąt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ostokąt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Prostokąt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Prostokąt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Prostokąt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Prostokąt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AD988F5-7CAC-4E35-B0FF-F4A062370D3C}" type="datetimeFigureOut">
              <a:rPr lang="pl-PL" smtClean="0"/>
              <a:pPr/>
              <a:t>2013-03-08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EC37CB45-AEB9-4B07-9CEF-0D04385B201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mtClean="0"/>
              <a:t>Bİr İşletmecİ </a:t>
            </a:r>
            <a:r>
              <a:rPr lang="tr-TR" smtClean="0"/>
              <a:t>tarafından </a:t>
            </a:r>
            <a:r>
              <a:rPr lang="tr-TR" smtClean="0"/>
              <a:t>ÖNERİLEN emİsyon </a:t>
            </a:r>
            <a:r>
              <a:rPr lang="tr-TR" smtClean="0"/>
              <a:t>sınır </a:t>
            </a:r>
            <a:r>
              <a:rPr lang="tr-TR" smtClean="0"/>
              <a:t>değerlerİ</a:t>
            </a:r>
            <a:endParaRPr lang="tr-TR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11493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27 Grupo"/>
          <p:cNvGrpSpPr>
            <a:grpSpLocks/>
          </p:cNvGrpSpPr>
          <p:nvPr/>
        </p:nvGrpSpPr>
        <p:grpSpPr bwMode="auto">
          <a:xfrm>
            <a:off x="7812360" y="240395"/>
            <a:ext cx="1149350" cy="360039"/>
            <a:chOff x="6286512" y="285728"/>
            <a:chExt cx="2493060" cy="790573"/>
          </a:xfrm>
        </p:grpSpPr>
        <p:pic>
          <p:nvPicPr>
            <p:cNvPr id="6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9785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Farklı tekstil işletmelerinin atık su kaliteleri de çok farklıdır. Su kalitesi, yıkama, ağartma, vb. proseslerde kullanılan kimyasal maddelere dayanır. Bu prosesler organik ve inorganik maddelerle ve bileşenlerle gerçekleştirilebilir. 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Atık suda ne tür maddelerin bulunduğunu değerlendirmek için, Güvenlik Veri Sayfası kullanılabilir.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364250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Aşağıdaki tabloda ZW Biliński Sp. J.'den gelen atık su bileşenlerinin örnekleri görülmektedir. J. </a:t>
            </a:r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Tartışma: Atık suyun temizlenmesi için ne tür bir arıtma gerekmektedir? </a:t>
            </a:r>
            <a:endParaRPr lang="tr-TR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1477043035"/>
              </p:ext>
            </p:extLst>
          </p:nvPr>
        </p:nvGraphicFramePr>
        <p:xfrm>
          <a:off x="2123728" y="1628800"/>
          <a:ext cx="5400600" cy="3092842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968795"/>
                <a:gridCol w="2431805"/>
              </a:tblGrid>
              <a:tr h="3496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64565" algn="ctr"/>
                        </a:tabLst>
                      </a:pPr>
                      <a:r>
                        <a:rPr lang="en-US" dirty="0" smtClean="0"/>
                        <a:t>	</a:t>
                      </a:r>
                      <a:r>
                        <a:rPr lang="pl-PL" sz="2000" b="1" dirty="0" smtClean="0">
                          <a:effectLst/>
                        </a:rPr>
                        <a:t>Parametre</a:t>
                      </a:r>
                      <a:r>
                        <a:t> </a:t>
                      </a:r>
                      <a:r>
                        <a:rPr lang="pl-PL" sz="2000" b="1" baseline="0" dirty="0" smtClean="0">
                          <a:effectLst/>
                        </a:rPr>
                        <a:t>adı</a:t>
                      </a:r>
                      <a:endParaRPr lang="tr-TR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 b="1" dirty="0" smtClean="0">
                          <a:effectLst/>
                        </a:rPr>
                        <a:t>Birim</a:t>
                      </a:r>
                      <a:endParaRPr lang="tr-TR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Toplam fosfor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mg P / dm</a:t>
                      </a:r>
                      <a:r>
                        <a:rPr lang="pl-PL" sz="2000" baseline="30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Nitrat</a:t>
                      </a:r>
                      <a:r>
                        <a:t> </a:t>
                      </a:r>
                      <a:r>
                        <a:rPr lang="pl-PL" sz="2000" dirty="0" smtClean="0">
                          <a:effectLst/>
                        </a:rPr>
                        <a:t>azot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mg N-NO</a:t>
                      </a:r>
                      <a:r>
                        <a:rPr lang="pl-PL" sz="2000" baseline="-25000" dirty="0">
                          <a:effectLst/>
                        </a:rPr>
                        <a:t>2</a:t>
                      </a:r>
                      <a:r>
                        <a:rPr lang="pl-PL" sz="2000" dirty="0">
                          <a:effectLst/>
                        </a:rPr>
                        <a:t>/ dm</a:t>
                      </a:r>
                      <a:r>
                        <a:rPr lang="pl-PL" sz="2000" baseline="30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Klorürler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mg Cl/dm</a:t>
                      </a:r>
                      <a:r>
                        <a:rPr lang="tr-TR" sz="2000" baseline="30000" dirty="0" smtClean="0">
                          <a:effectLst/>
                          <a:latin typeface="+mj-lt"/>
                        </a:rPr>
                        <a:t>3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Sülfatlar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mg SO</a:t>
                      </a:r>
                      <a:r>
                        <a:rPr lang="tr-TR" sz="20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4</a:t>
                      </a:r>
                      <a:r>
                        <a:rPr lang="tr-TR" sz="20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/dm</a:t>
                      </a:r>
                      <a:r>
                        <a:rPr lang="tr-TR" sz="2000" baseline="30000" dirty="0" smtClean="0">
                          <a:effectLst/>
                          <a:latin typeface="+mj-lt"/>
                        </a:rPr>
                        <a:t>3</a:t>
                      </a:r>
                      <a:endParaRPr lang="tr-TR" sz="20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Times New Roman"/>
                        <a:cs typeface="+mn-cs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Çinko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mg Zn / dm</a:t>
                      </a:r>
                      <a:r>
                        <a:rPr lang="tr-TR" sz="2000" baseline="30000" dirty="0">
                          <a:effectLst/>
                          <a:latin typeface="+mj-lt"/>
                        </a:rPr>
                        <a:t>3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Toplam krom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mg Cr / dm</a:t>
                      </a:r>
                      <a:r>
                        <a:rPr lang="pl-PL" sz="2000" baseline="30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Bakır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mg Cu/ dm</a:t>
                      </a:r>
                      <a:r>
                        <a:rPr lang="pl-PL" sz="2000" baseline="30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smtClean="0">
                          <a:effectLst/>
                        </a:rPr>
                        <a:t>Nikel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mg Ni / dm</a:t>
                      </a:r>
                      <a:r>
                        <a:rPr lang="pl-PL" sz="2000" baseline="30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Kobalt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mg Co / dm</a:t>
                      </a:r>
                      <a:r>
                        <a:rPr lang="pl-PL" sz="2000" baseline="30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420286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9361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Aşağıdaki tabloda, atık su arıtma tesisindeki ön arıtmadan sonraki bileşenler yer almaktadır</a:t>
            </a:r>
            <a:r>
              <a:rPr lang="tr-TR" sz="2400" dirty="0" smtClean="0"/>
              <a:t>. 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928807296"/>
              </p:ext>
            </p:extLst>
          </p:nvPr>
        </p:nvGraphicFramePr>
        <p:xfrm>
          <a:off x="1259632" y="1556792"/>
          <a:ext cx="6048671" cy="3092842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292689"/>
                <a:gridCol w="1877991"/>
                <a:gridCol w="1877991"/>
              </a:tblGrid>
              <a:tr h="3496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64565" algn="ctr"/>
                        </a:tabLst>
                      </a:pPr>
                      <a:r>
                        <a:rPr lang="en-US" dirty="0" smtClean="0"/>
                        <a:t>	</a:t>
                      </a:r>
                      <a:r>
                        <a:rPr lang="pl-PL" sz="2000" b="1" dirty="0" smtClean="0">
                          <a:effectLst/>
                        </a:rPr>
                        <a:t>Parametre</a:t>
                      </a:r>
                      <a:r>
                        <a:t> </a:t>
                      </a:r>
                      <a:r>
                        <a:rPr lang="pl-PL" sz="2000" b="1" baseline="0" dirty="0" smtClean="0">
                          <a:effectLst/>
                        </a:rPr>
                        <a:t>adı</a:t>
                      </a:r>
                      <a:endParaRPr lang="tr-TR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 b="1" dirty="0" smtClean="0">
                          <a:effectLst/>
                        </a:rPr>
                        <a:t>Birim</a:t>
                      </a:r>
                      <a:endParaRPr lang="tr-TR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effectLst/>
                          <a:latin typeface="+mj-lt"/>
                        </a:rPr>
                        <a:t>Miktar</a:t>
                      </a:r>
                      <a:endParaRPr lang="tr-TR" sz="20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Toplam fosfor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mg P / dm</a:t>
                      </a:r>
                      <a:r>
                        <a:rPr lang="pl-PL" sz="2000" baseline="30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8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Nitrat</a:t>
                      </a:r>
                      <a:r>
                        <a:t> </a:t>
                      </a:r>
                      <a:r>
                        <a:rPr lang="pl-PL" sz="2000" dirty="0" smtClean="0">
                          <a:effectLst/>
                        </a:rPr>
                        <a:t>azot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mg N-NO</a:t>
                      </a:r>
                      <a:r>
                        <a:rPr lang="pl-PL" sz="2000" baseline="-25000" dirty="0">
                          <a:effectLst/>
                        </a:rPr>
                        <a:t>2</a:t>
                      </a:r>
                      <a:r>
                        <a:rPr lang="pl-PL" sz="2000" dirty="0">
                          <a:effectLst/>
                        </a:rPr>
                        <a:t>/ dm</a:t>
                      </a:r>
                      <a:r>
                        <a:rPr lang="pl-PL" sz="2000" baseline="30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40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Klorürler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mg Cl/dm</a:t>
                      </a:r>
                      <a:r>
                        <a:rPr lang="tr-TR" sz="2000" baseline="30000" dirty="0" smtClean="0">
                          <a:effectLst/>
                          <a:latin typeface="+mj-lt"/>
                        </a:rPr>
                        <a:t>3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600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Sülfatlar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mg SO</a:t>
                      </a:r>
                      <a:r>
                        <a:rPr lang="tr-TR" sz="20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4</a:t>
                      </a:r>
                      <a:r>
                        <a:rPr lang="tr-TR" sz="20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/dm</a:t>
                      </a:r>
                      <a:r>
                        <a:rPr lang="tr-TR" sz="2000" baseline="30000" dirty="0" smtClean="0">
                          <a:effectLst/>
                          <a:latin typeface="+mj-lt"/>
                        </a:rPr>
                        <a:t>3</a:t>
                      </a:r>
                      <a:endParaRPr lang="tr-TR" sz="20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Times New Roman"/>
                        <a:cs typeface="+mn-cs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400</a:t>
                      </a: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Çinko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mg Zn / dm</a:t>
                      </a:r>
                      <a:r>
                        <a:rPr lang="tr-TR" sz="2000" baseline="30000" dirty="0">
                          <a:effectLst/>
                          <a:latin typeface="+mj-lt"/>
                        </a:rPr>
                        <a:t>3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0,4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Toplam krom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mg Cr / dm</a:t>
                      </a:r>
                      <a:r>
                        <a:rPr lang="pl-PL" sz="2000" baseline="30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0,04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Bakır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>
                          <a:effectLst/>
                        </a:rPr>
                        <a:t>mg Cu/ dm</a:t>
                      </a:r>
                      <a:r>
                        <a:rPr lang="pl-PL" sz="2000" baseline="30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0,1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Nikel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mg Ni / dm</a:t>
                      </a:r>
                      <a:r>
                        <a:rPr lang="pl-PL" sz="2000" baseline="30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0,06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29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Kobalt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effectLst/>
                        </a:rPr>
                        <a:t>mg Co / dm</a:t>
                      </a:r>
                      <a:r>
                        <a:rPr lang="pl-PL" sz="2000" baseline="30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effectLst/>
                          <a:latin typeface="+mj-lt"/>
                        </a:rPr>
                        <a:t>0,08</a:t>
                      </a:r>
                      <a:endParaRPr lang="tr-TR" sz="20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</a:tbl>
          </a:graphicData>
        </a:graphic>
      </p:graphicFrame>
      <p:sp>
        <p:nvSpPr>
          <p:cNvPr id="5" name="pole tekstowe 4"/>
          <p:cNvSpPr txBox="1"/>
          <p:nvPr/>
        </p:nvSpPr>
        <p:spPr>
          <a:xfrm>
            <a:off x="1403648" y="5013175"/>
            <a:ext cx="69669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Tartışma: Bu atık </a:t>
            </a:r>
            <a:r>
              <a:rPr lang="tr-TR" dirty="0" smtClean="0"/>
              <a:t>suyun, </a:t>
            </a:r>
            <a:endParaRPr lang="tr-TR" dirty="0" smtClean="0"/>
          </a:p>
          <a:p>
            <a:pPr marL="342900" indent="-342900">
              <a:buAutoNum type="alphaLcParenR"/>
            </a:pPr>
            <a:r>
              <a:rPr lang="tr-TR" sz="2400" dirty="0"/>
              <a:t>akarsuya </a:t>
            </a:r>
          </a:p>
          <a:p>
            <a:pPr marL="342900" indent="-342900">
              <a:buAutoNum type="alphaLcParenR"/>
            </a:pPr>
            <a:r>
              <a:rPr lang="tr-TR" sz="2400" dirty="0" smtClean="0"/>
              <a:t>ve belediye kanalizasyon sistemine tahliyesine izin </a:t>
            </a:r>
            <a:endParaRPr lang="tr-TR" sz="2400" dirty="0" smtClean="0"/>
          </a:p>
          <a:p>
            <a:pPr marL="342900" indent="-342900"/>
            <a:r>
              <a:rPr lang="tr-TR" sz="2400" dirty="0" smtClean="0"/>
              <a:t> </a:t>
            </a:r>
            <a:r>
              <a:rPr lang="tr-TR" sz="2400" dirty="0" smtClean="0"/>
              <a:t>    </a:t>
            </a:r>
            <a:r>
              <a:rPr lang="tr-TR" sz="2400" dirty="0" smtClean="0"/>
              <a:t>verilmeli </a:t>
            </a:r>
            <a:r>
              <a:rPr lang="tr-TR" sz="2400" dirty="0" smtClean="0"/>
              <a:t>midir?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 val="225450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194</TotalTime>
  <Words>217</Words>
  <Application>Microsoft Office PowerPoint</Application>
  <PresentationFormat>Presentación en pantalla (4:3)</PresentationFormat>
  <Paragraphs>67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Metro</vt:lpstr>
      <vt:lpstr>Bİr İşletmecİ tarafından ÖNERİLEN emİsyon sınır değerlerİ</vt:lpstr>
      <vt:lpstr>Diapositiva 2</vt:lpstr>
      <vt:lpstr>Diapositiva 3</vt:lpstr>
      <vt:lpstr>Diapositiva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of water ELVs by operator</dc:title>
  <dc:creator>MadziaiAdam</dc:creator>
  <cp:lastModifiedBy>Exper</cp:lastModifiedBy>
  <cp:revision>14</cp:revision>
  <dcterms:created xsi:type="dcterms:W3CDTF">2013-01-26T14:01:37Z</dcterms:created>
  <dcterms:modified xsi:type="dcterms:W3CDTF">2013-03-08T09:09:48Z</dcterms:modified>
</cp:coreProperties>
</file>