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81" r:id="rId11"/>
    <p:sldId id="280" r:id="rId12"/>
    <p:sldId id="282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2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B762-4A0B-4C46-BBD1-85E08C467553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4C0C2-41E9-4034-B13F-907C8099E7D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591167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Endüstriyel</a:t>
            </a:r>
            <a:r>
              <a:rPr lang="tr-TR" baseline="0" dirty="0" smtClean="0"/>
              <a:t> Emisyonlar Direktifi uyarınca her bir tesis işletmecisi </a:t>
            </a:r>
            <a:r>
              <a:rPr lang="tr-TR" baseline="0" dirty="0" smtClean="0">
                <a:solidFill>
                  <a:schemeClr val="accent1"/>
                </a:solidFill>
              </a:rPr>
              <a:t>izin bulundurmak z</a:t>
            </a:r>
            <a:r>
              <a:rPr lang="tr-TR" baseline="0" dirty="0" smtClean="0"/>
              <a:t>orundadır</a:t>
            </a:r>
            <a:r>
              <a:rPr lang="pl-PL" dirty="0" smtClean="0"/>
              <a:t>. </a:t>
            </a:r>
            <a:r>
              <a:rPr lang="tr-TR" dirty="0" smtClean="0">
                <a:solidFill>
                  <a:schemeClr val="tx1"/>
                </a:solidFill>
              </a:rPr>
              <a:t>Direktifin</a:t>
            </a:r>
            <a:r>
              <a:rPr lang="tr-TR" baseline="0" dirty="0" smtClean="0">
                <a:solidFill>
                  <a:schemeClr val="tx1"/>
                </a:solidFill>
              </a:rPr>
              <a:t> hangi maddesi bu gereklilikle ilgilidir</a:t>
            </a:r>
            <a:r>
              <a:rPr lang="pl-PL" dirty="0" smtClean="0"/>
              <a:t>?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4C0C2-41E9-4034-B13F-907C8099E7DE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484065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aseline="0" dirty="0" smtClean="0"/>
              <a:t>Her izin için somut gereklilikler mevcuttur. İznin kapsamı hangi maddede tanımlanmaktadır?</a:t>
            </a:r>
            <a:r>
              <a:rPr lang="pl-PL" baseline="0" dirty="0" smtClean="0"/>
              <a:t>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4C0C2-41E9-4034-B13F-907C8099E7DE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08325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Direktifte</a:t>
            </a:r>
            <a:r>
              <a:rPr lang="tr-TR" baseline="0" dirty="0" smtClean="0"/>
              <a:t> yer alan konuları kısaca tekrar gözden geçirelim.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4C0C2-41E9-4034-B13F-907C8099E7DE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603348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Şimdi kağıtlarınızdaki cevapları slaytlarımda</a:t>
            </a:r>
            <a:r>
              <a:rPr lang="tr-TR" baseline="0" dirty="0" smtClean="0"/>
              <a:t> verilen model ile karşılaştırınız.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4C0C2-41E9-4034-B13F-907C8099E7DE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545273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Prostokąt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Prostokąt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2" name="Prostokąt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Prostokąt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427A83B-05B5-438E-AA23-5300A425B07E}" type="datetimeFigureOut">
              <a:rPr lang="pl-PL" smtClean="0"/>
              <a:pPr/>
              <a:t>2013-03-01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91D07A7-0B45-4510-BA17-17605A27CB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Entegre Çevre İzni Analizi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Polonya’daki </a:t>
            </a:r>
            <a:r>
              <a:rPr lang="pl-PL" dirty="0" smtClean="0"/>
              <a:t>ZW Biliński Sp. J. </a:t>
            </a:r>
            <a:endParaRPr lang="tr-TR" dirty="0" smtClean="0"/>
          </a:p>
          <a:p>
            <a:r>
              <a:rPr lang="tr-TR" dirty="0" smtClean="0"/>
              <a:t>İznine dayanılarak</a:t>
            </a: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9665"/>
            <a:ext cx="11493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7596336" y="281420"/>
            <a:ext cx="1149350" cy="360039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27821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Entegre Çevre İzni ile Entegre olmayan izinler arasındaki fark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72327465"/>
              </p:ext>
            </p:extLst>
          </p:nvPr>
        </p:nvGraphicFramePr>
        <p:xfrm>
          <a:off x="539552" y="1844824"/>
          <a:ext cx="8229600" cy="354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2016224"/>
                <a:gridCol w="203691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Unsur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Entegre olmayan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Entegre</a:t>
                      </a:r>
                      <a:endParaRPr lang="pl-P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İzinlerin</a:t>
                      </a:r>
                      <a:r>
                        <a:rPr lang="tr-TR" sz="1600" baseline="0" dirty="0" smtClean="0"/>
                        <a:t> sayısı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Emisyon Sınır Değeri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Tesisin tanımlanması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MET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MET</a:t>
                      </a:r>
                      <a:r>
                        <a:rPr lang="pl-PL" sz="1600" dirty="0" smtClean="0"/>
                        <a:t> </a:t>
                      </a:r>
                      <a:r>
                        <a:rPr lang="tr-TR" sz="1600" dirty="0" smtClean="0"/>
                        <a:t>sonuçları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Uygun emisyon izleme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Enerji tüketimi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Toprak</a:t>
                      </a:r>
                      <a:r>
                        <a:rPr lang="tr-TR" sz="1600" baseline="0" dirty="0" smtClean="0"/>
                        <a:t> ve yer altı sularının korunması için koşullar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pole tekstowe 2"/>
          <p:cNvSpPr txBox="1"/>
          <p:nvPr/>
        </p:nvSpPr>
        <p:spPr>
          <a:xfrm>
            <a:off x="5364088" y="2204864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Birkaç tane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7380312" y="2205154"/>
            <a:ext cx="52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Tek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5782954" y="2588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b="1" dirty="0"/>
          </a:p>
        </p:txBody>
      </p:sp>
      <p:sp>
        <p:nvSpPr>
          <p:cNvPr id="7" name="pole tekstowe 6"/>
          <p:cNvSpPr txBox="1"/>
          <p:nvPr/>
        </p:nvSpPr>
        <p:spPr>
          <a:xfrm>
            <a:off x="7511758" y="259070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b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358607" y="2962849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>
                <a:sym typeface="Symbol"/>
              </a:rPr>
              <a:t> </a:t>
            </a:r>
            <a:r>
              <a:rPr lang="pl-PL" dirty="0" smtClean="0"/>
              <a:t>(</a:t>
            </a:r>
            <a:r>
              <a:rPr lang="tr-TR" dirty="0" smtClean="0"/>
              <a:t>sınırlı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72892" y="2962849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tr-TR" dirty="0" smtClean="0"/>
              <a:t>geniş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5833636" y="3332181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7511758" y="333218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b="1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833636" y="3701803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6825576" y="3710639"/>
            <a:ext cx="142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tr-TR" dirty="0" smtClean="0"/>
              <a:t>gelecekte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5381236" y="4054334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tr-TR" dirty="0" smtClean="0"/>
              <a:t>sınırlı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6972892" y="40799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>
                <a:sym typeface="Symbol"/>
              </a:rPr>
              <a:t> </a:t>
            </a:r>
            <a:r>
              <a:rPr lang="pl-PL" dirty="0" smtClean="0"/>
              <a:t>(</a:t>
            </a:r>
            <a:r>
              <a:rPr lang="tr-TR" dirty="0" smtClean="0"/>
              <a:t>geniş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5811007" y="4449303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7511758" y="444231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5381236" y="481863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tr-TR" dirty="0" smtClean="0"/>
              <a:t>sınırlı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6972891" y="4818635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 </a:t>
            </a:r>
            <a:r>
              <a:rPr lang="pl-PL" dirty="0" smtClean="0"/>
              <a:t>(</a:t>
            </a:r>
            <a:r>
              <a:rPr lang="tr-TR" dirty="0" smtClean="0"/>
              <a:t>geniş</a:t>
            </a:r>
            <a:r>
              <a:rPr lang="pl-PL" dirty="0" smtClean="0"/>
              <a:t>)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563171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Entegre Çevre İzni ile Entegre olmayan izinler arasındaki fark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92220606"/>
              </p:ext>
            </p:extLst>
          </p:nvPr>
        </p:nvGraphicFramePr>
        <p:xfrm>
          <a:off x="467544" y="1700808"/>
          <a:ext cx="8229600" cy="44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  <a:gridCol w="1944216"/>
                <a:gridCol w="1748880"/>
              </a:tblGrid>
              <a:tr h="411218">
                <a:tc>
                  <a:txBody>
                    <a:bodyPr/>
                    <a:lstStyle/>
                    <a:p>
                      <a:r>
                        <a:rPr lang="tr-TR" dirty="0" smtClean="0"/>
                        <a:t>Unsur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Entegre olmayan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Entegre</a:t>
                      </a:r>
                      <a:endParaRPr lang="pl-PL" dirty="0"/>
                    </a:p>
                  </a:txBody>
                  <a:tcPr/>
                </a:tc>
              </a:tr>
              <a:tr h="912565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Emisyon izleme sonuçlarının düzenli olarak</a:t>
                      </a:r>
                    </a:p>
                    <a:p>
                      <a:r>
                        <a:rPr lang="tr-TR" sz="1600" dirty="0" smtClean="0"/>
                        <a:t>yetkili </a:t>
                      </a:r>
                      <a:r>
                        <a:rPr lang="tr-TR" sz="1600" dirty="0" err="1" smtClean="0"/>
                        <a:t>merciye</a:t>
                      </a:r>
                      <a:r>
                        <a:rPr lang="tr-TR" sz="1600" dirty="0" smtClean="0"/>
                        <a:t> iletilmesi yükümlülüğü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642175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Normal işletme koşullarının dışında kalan</a:t>
                      </a:r>
                    </a:p>
                    <a:p>
                      <a:r>
                        <a:rPr lang="tr-TR" sz="1600" dirty="0" smtClean="0"/>
                        <a:t>koşullara ilişkin tedbirler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642175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Uzun mesafe veya sınır ötesi kirliliğin en aza indirilmesine ilişkin tedbirler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365025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Halkın katılımı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</a:tr>
              <a:tr h="1446042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İzin</a:t>
                      </a:r>
                      <a:r>
                        <a:rPr lang="tr-TR" sz="1600" baseline="0" dirty="0" smtClean="0"/>
                        <a:t> almak için gereken prosedürler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5724128" y="230358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r>
              <a:rPr lang="pl-PL" dirty="0" smtClean="0">
                <a:sym typeface="Symbol"/>
              </a:rPr>
              <a:t> </a:t>
            </a:r>
            <a:r>
              <a:rPr lang="pl-PL" dirty="0" smtClean="0"/>
              <a:t>(</a:t>
            </a:r>
            <a:r>
              <a:rPr lang="tr-TR" dirty="0" smtClean="0"/>
              <a:t>sınırlı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7164288" y="2303584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ym typeface="Symbol"/>
              </a:rPr>
              <a:t>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tr-TR" dirty="0" smtClean="0"/>
              <a:t>geniş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172010" y="309567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7703153" y="320833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172010" y="377250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7703153" y="3772507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6172593" y="4302635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-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7715582" y="4302477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ym typeface="Symbol"/>
              </a:rPr>
              <a:t>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5610678" y="4751856"/>
            <a:ext cx="1379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Kısa </a:t>
            </a:r>
            <a:r>
              <a:rPr lang="pl-PL" dirty="0" smtClean="0"/>
              <a:t>(</a:t>
            </a:r>
            <a:r>
              <a:rPr lang="tr-TR" dirty="0" smtClean="0"/>
              <a:t>ancak her bir izin için ayrı ayrı</a:t>
            </a:r>
            <a:r>
              <a:rPr lang="pl-PL" dirty="0" smtClean="0"/>
              <a:t>)</a:t>
            </a:r>
            <a:endParaRPr lang="pl-PL" dirty="0"/>
          </a:p>
          <a:p>
            <a:pPr algn="ctr"/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7152488" y="4844189"/>
            <a:ext cx="1384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ym typeface="Symbol"/>
              </a:rPr>
              <a:t>Uzun</a:t>
            </a:r>
            <a:r>
              <a:rPr lang="pl-PL" dirty="0" smtClean="0">
                <a:sym typeface="Symbol"/>
              </a:rPr>
              <a:t> (</a:t>
            </a:r>
            <a:r>
              <a:rPr lang="tr-TR" dirty="0" smtClean="0">
                <a:sym typeface="Symbol"/>
              </a:rPr>
              <a:t>ancak sadece tek bir izin için)</a:t>
            </a:r>
            <a:endParaRPr lang="pl-PL" dirty="0"/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6718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İlginiz İçin Teşekkür Ederiz</a:t>
            </a:r>
            <a:endParaRPr lang="pl-PL" dirty="0"/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Endüstriyel Emisyonlar Direktifi (EED) </a:t>
            </a:r>
          </a:p>
          <a:p>
            <a:pPr>
              <a:buNone/>
            </a:pPr>
            <a:r>
              <a:rPr lang="tr-TR" dirty="0" smtClean="0"/>
              <a:t>	Madde 4 gereğince bütün tesis işletmecileri izin bulundurmak zorundadır.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9685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İzin koşulları EED Madde 14’te belirtilmiştir.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87970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Görev</a:t>
            </a:r>
            <a:r>
              <a:rPr lang="pl-PL" dirty="0" smtClean="0"/>
              <a:t> 1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İki grup halinde çalışınız. Her bir gruba </a:t>
            </a:r>
            <a:r>
              <a:rPr lang="tr-TR" dirty="0" err="1" smtClean="0"/>
              <a:t>Zakład</a:t>
            </a:r>
            <a:r>
              <a:rPr lang="tr-TR" dirty="0" smtClean="0"/>
              <a:t> </a:t>
            </a:r>
            <a:r>
              <a:rPr lang="tr-TR" dirty="0" err="1" smtClean="0"/>
              <a:t>Włókienniczy</a:t>
            </a:r>
            <a:r>
              <a:rPr lang="tr-TR" dirty="0" smtClean="0"/>
              <a:t> </a:t>
            </a:r>
            <a:r>
              <a:rPr lang="tr-TR" dirty="0" err="1" smtClean="0"/>
              <a:t>Bliński</a:t>
            </a:r>
            <a:r>
              <a:rPr lang="tr-TR" dirty="0" smtClean="0"/>
              <a:t> </a:t>
            </a:r>
            <a:r>
              <a:rPr lang="tr-TR" dirty="0" err="1" smtClean="0"/>
              <a:t>Sp</a:t>
            </a:r>
            <a:r>
              <a:rPr lang="tr-TR" dirty="0" smtClean="0"/>
              <a:t>. J.'ya verilen entegre çevre izni dağıtılacaktır.  Bu belgeyi okuyunuz ve EED Madde 14'te verilen koşullarla bu iznin kapsamını karşılaştırınız. Yanıtlarınızı verilen kağıtlara yazınız.</a:t>
            </a:r>
          </a:p>
          <a:p>
            <a:pPr marL="0" indent="0">
              <a:buNone/>
            </a:pPr>
            <a:r>
              <a:rPr lang="tr-TR" dirty="0" smtClean="0"/>
              <a:t>Örnek</a:t>
            </a:r>
            <a:r>
              <a:rPr lang="pl-PL" dirty="0" smtClean="0"/>
              <a:t>:</a:t>
            </a:r>
          </a:p>
          <a:p>
            <a:pPr marL="0" indent="0">
              <a:buNone/>
            </a:pPr>
            <a:r>
              <a:rPr lang="pl-PL" dirty="0"/>
              <a:t>Art. 14 p.1(a) IED</a:t>
            </a:r>
            <a:r>
              <a:rPr lang="pl-PL" dirty="0" smtClean="0"/>
              <a:t>: 	p</a:t>
            </a:r>
            <a:r>
              <a:rPr lang="pl-PL" dirty="0"/>
              <a:t>. VI IEP</a:t>
            </a:r>
            <a:endParaRPr lang="pl-PL" dirty="0" smtClean="0"/>
          </a:p>
        </p:txBody>
      </p:sp>
    </p:spTree>
    <p:extLst>
      <p:ext uri="{BB962C8B-B14F-4D97-AF65-F5344CB8AC3E}">
        <p14:creationId xmlns="" xmlns:p14="http://schemas.microsoft.com/office/powerpoint/2010/main" val="139376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(a) :</a:t>
            </a:r>
          </a:p>
          <a:p>
            <a:pPr lvl="1"/>
            <a:r>
              <a:rPr lang="tr-TR" dirty="0" smtClean="0"/>
              <a:t>Emisyon sınır değerleri şu paragraflarda belirtilmiştir</a:t>
            </a:r>
            <a:r>
              <a:rPr lang="pl-PL" dirty="0" smtClean="0"/>
              <a:t>:</a:t>
            </a:r>
          </a:p>
          <a:p>
            <a:pPr lvl="2"/>
            <a:r>
              <a:rPr lang="tr-TR" dirty="0" smtClean="0"/>
              <a:t>Entegre Çevre İzni </a:t>
            </a:r>
            <a:r>
              <a:rPr lang="pl-PL" dirty="0" smtClean="0"/>
              <a:t>p. VI: </a:t>
            </a:r>
            <a:r>
              <a:rPr lang="tr-TR" dirty="0" smtClean="0"/>
              <a:t>su kaynağının bulunduğu koşullar</a:t>
            </a:r>
            <a:endParaRPr lang="pl-PL" dirty="0" smtClean="0"/>
          </a:p>
          <a:p>
            <a:pPr lvl="2"/>
            <a:r>
              <a:rPr lang="tr-TR" dirty="0" smtClean="0"/>
              <a:t>Entegre Çevre İzni p</a:t>
            </a:r>
            <a:r>
              <a:rPr lang="pl-PL" dirty="0" smtClean="0"/>
              <a:t>. VII: </a:t>
            </a:r>
            <a:r>
              <a:rPr lang="tr-TR" dirty="0" smtClean="0"/>
              <a:t>maddelerin ve ısı enerjisinin hava emisyonu ve atık oluşumu ile ilgili koşullar</a:t>
            </a:r>
            <a:r>
              <a:rPr lang="tr-TR" b="1" dirty="0" smtClean="0"/>
              <a:t> </a:t>
            </a:r>
            <a:endParaRPr lang="pl-PL" dirty="0" smtClean="0"/>
          </a:p>
          <a:p>
            <a:r>
              <a:rPr lang="tr-TR" dirty="0" smtClean="0"/>
              <a:t>EED Madde </a:t>
            </a:r>
            <a:r>
              <a:rPr lang="pl-PL" dirty="0" smtClean="0"/>
              <a:t>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(b)</a:t>
            </a:r>
            <a:r>
              <a:rPr lang="tr-TR" dirty="0" smtClean="0"/>
              <a:t>:</a:t>
            </a:r>
            <a:endParaRPr lang="pl-PL" dirty="0" smtClean="0"/>
          </a:p>
          <a:p>
            <a:pPr lvl="1"/>
            <a:r>
              <a:rPr lang="tr-TR" dirty="0" smtClean="0"/>
              <a:t>Tesiste üretilen atıkların izlenmesi ve yönetimine ilişkin olarak toprak ve yeraltı sularının korunmasını sağlayan gereklilikler ve önlemler şu paragrafta belirtilmiştir </a:t>
            </a:r>
            <a:r>
              <a:rPr lang="pl-PL" dirty="0" smtClean="0"/>
              <a:t>:</a:t>
            </a:r>
          </a:p>
          <a:p>
            <a:pPr lvl="2"/>
            <a:r>
              <a:rPr lang="tr-TR" dirty="0" smtClean="0"/>
              <a:t>Entegre Çevre İzni </a:t>
            </a:r>
            <a:r>
              <a:rPr lang="pl-PL" dirty="0" smtClean="0"/>
              <a:t>p. VII.</a:t>
            </a:r>
            <a:r>
              <a:rPr lang="tr-TR" dirty="0" smtClean="0"/>
              <a:t>2:</a:t>
            </a:r>
            <a:r>
              <a:rPr lang="pl-PL" dirty="0" smtClean="0"/>
              <a:t> </a:t>
            </a:r>
            <a:r>
              <a:rPr lang="tr-TR" dirty="0" smtClean="0"/>
              <a:t>Atık üretimi</a:t>
            </a:r>
            <a:endParaRPr lang="pl-PL" dirty="0" smtClean="0"/>
          </a:p>
          <a:p>
            <a:pPr lvl="2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1744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(c):</a:t>
            </a:r>
          </a:p>
          <a:p>
            <a:pPr lvl="1"/>
            <a:r>
              <a:rPr lang="tr-TR" dirty="0" smtClean="0"/>
              <a:t>Uygun emisyon izleme gereklilikleri şu paragrafta belirtilmiştir</a:t>
            </a:r>
            <a:r>
              <a:rPr lang="pl-PL" dirty="0" smtClean="0"/>
              <a:t>: </a:t>
            </a:r>
          </a:p>
          <a:p>
            <a:pPr lvl="2"/>
            <a:r>
              <a:rPr lang="pl-PL" dirty="0" smtClean="0"/>
              <a:t>p. VIII: </a:t>
            </a:r>
            <a:r>
              <a:rPr lang="tr-TR" dirty="0" smtClean="0"/>
              <a:t>izleme faaliyetinin kapsamı</a:t>
            </a:r>
            <a:endParaRPr lang="pl-PL" dirty="0" smtClean="0"/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(d)</a:t>
            </a:r>
            <a:r>
              <a:rPr lang="tr-TR" dirty="0" smtClean="0"/>
              <a:t>:</a:t>
            </a:r>
            <a:endParaRPr lang="pl-PL" dirty="0" smtClean="0"/>
          </a:p>
          <a:p>
            <a:pPr lvl="1"/>
            <a:r>
              <a:rPr lang="tr-TR" dirty="0" smtClean="0"/>
              <a:t>(c) bendinde bahsedilen emisyon izleme sonuçlarının düzenli olarak yetkili </a:t>
            </a:r>
            <a:r>
              <a:rPr lang="tr-TR" dirty="0" err="1" smtClean="0"/>
              <a:t>merciye</a:t>
            </a:r>
            <a:r>
              <a:rPr lang="tr-TR" dirty="0" smtClean="0"/>
              <a:t> iletilmesi yükümlülüğü şu paragraflarda belirtilmiştir</a:t>
            </a:r>
            <a:r>
              <a:rPr lang="pl-PL" dirty="0" smtClean="0"/>
              <a:t>:</a:t>
            </a:r>
          </a:p>
          <a:p>
            <a:pPr lvl="2"/>
            <a:r>
              <a:rPr lang="pl-PL" dirty="0" smtClean="0"/>
              <a:t>p. VIII.2.2: </a:t>
            </a:r>
            <a:r>
              <a:rPr lang="tr-TR" dirty="0" smtClean="0"/>
              <a:t>Atıklar ile ilgili verileri voyvodalığa sunma yükümlülüğü</a:t>
            </a:r>
            <a:endParaRPr lang="pl-PL" dirty="0" smtClean="0"/>
          </a:p>
          <a:p>
            <a:pPr lvl="2"/>
            <a:r>
              <a:rPr lang="pl-PL" dirty="0" smtClean="0"/>
              <a:t>p. XI: </a:t>
            </a:r>
            <a:r>
              <a:rPr lang="tr-TR" dirty="0" smtClean="0"/>
              <a:t>Diğer yükümlülükler</a:t>
            </a:r>
            <a:r>
              <a:rPr lang="pl-PL" dirty="0" smtClean="0"/>
              <a:t>, 9-17</a:t>
            </a:r>
            <a:r>
              <a:rPr lang="tr-TR" dirty="0" smtClean="0"/>
              <a:t> bentleri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7496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(e): </a:t>
            </a:r>
            <a:r>
              <a:rPr lang="tr-TR" dirty="0" smtClean="0"/>
              <a:t>Bu yükümlülük, izin kapsamına alınmamıştır veya tesiste bu tarz bir tehlike söz konusu değildir.</a:t>
            </a:r>
            <a:r>
              <a:rPr lang="pl-PL" dirty="0" smtClean="0"/>
              <a:t> </a:t>
            </a:r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(f):</a:t>
            </a:r>
          </a:p>
          <a:p>
            <a:pPr lvl="1"/>
            <a:r>
              <a:rPr lang="tr-TR" dirty="0" smtClean="0"/>
              <a:t>Normal işletme koşullarının dışında kalan koşullara ilişkin tedbirler şu paragrafta belirtilmiştir</a:t>
            </a:r>
            <a:r>
              <a:rPr lang="pl-PL" dirty="0" smtClean="0"/>
              <a:t>: </a:t>
            </a:r>
          </a:p>
          <a:p>
            <a:pPr lvl="2"/>
            <a:r>
              <a:rPr lang="pl-PL" dirty="0" smtClean="0"/>
              <a:t>p. XI: </a:t>
            </a:r>
            <a:r>
              <a:rPr lang="tr-TR" dirty="0" smtClean="0"/>
              <a:t>Diğer yükümlülükler, </a:t>
            </a:r>
            <a:r>
              <a:rPr lang="pl-PL" dirty="0" smtClean="0"/>
              <a:t> 6, 18, 19, 20</a:t>
            </a:r>
            <a:r>
              <a:rPr lang="tr-TR" dirty="0" smtClean="0"/>
              <a:t> bentleri.</a:t>
            </a:r>
            <a:endParaRPr lang="pl-PL" dirty="0" smtClean="0"/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(g):</a:t>
            </a:r>
          </a:p>
          <a:p>
            <a:pPr lvl="1"/>
            <a:r>
              <a:rPr lang="tr-TR" dirty="0" smtClean="0"/>
              <a:t>Uzun mesafe veya sınır ötesi kirliliğin en aza indirilmesine ilişkin tedbirler şu paragrafta belirtilmiştir</a:t>
            </a:r>
            <a:r>
              <a:rPr lang="pl-PL" dirty="0" smtClean="0"/>
              <a:t>:</a:t>
            </a:r>
          </a:p>
          <a:p>
            <a:pPr lvl="2"/>
            <a:r>
              <a:rPr lang="pl-PL" dirty="0" smtClean="0"/>
              <a:t>p. V: </a:t>
            </a:r>
            <a:r>
              <a:rPr lang="tr-TR" dirty="0" smtClean="0"/>
              <a:t>Sınır ötesi çevresel etkilerin azaltılması için yöntemler</a:t>
            </a:r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41300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1</a:t>
            </a:r>
            <a:r>
              <a:rPr lang="tr-TR" dirty="0" smtClean="0"/>
              <a:t>) </a:t>
            </a:r>
            <a:r>
              <a:rPr lang="pl-PL" dirty="0" smtClean="0"/>
              <a:t>(h)</a:t>
            </a:r>
            <a:r>
              <a:rPr lang="tr-TR" dirty="0" smtClean="0"/>
              <a:t>:</a:t>
            </a:r>
            <a:endParaRPr lang="pl-PL" dirty="0" smtClean="0"/>
          </a:p>
          <a:p>
            <a:pPr lvl="1"/>
            <a:r>
              <a:rPr lang="tr-TR" dirty="0" smtClean="0"/>
              <a:t>Emisyon sınır değerlerine veya başka bir yerde tanımlanmış diğer uygulanabilir şartlara uygunluğu değerlendirme koşulları şurada belirtilmiştir:</a:t>
            </a:r>
            <a:endParaRPr lang="pl-PL" dirty="0" smtClean="0"/>
          </a:p>
          <a:p>
            <a:pPr lvl="2"/>
            <a:r>
              <a:rPr lang="tr-TR" dirty="0" smtClean="0"/>
              <a:t>Entegre Çevre İzni </a:t>
            </a:r>
            <a:r>
              <a:rPr lang="pl-PL" dirty="0" smtClean="0"/>
              <a:t>p. VII</a:t>
            </a:r>
            <a:r>
              <a:rPr lang="tr-TR" dirty="0" smtClean="0"/>
              <a:t>:</a:t>
            </a:r>
            <a:r>
              <a:rPr lang="pl-PL" dirty="0" smtClean="0"/>
              <a:t> </a:t>
            </a:r>
            <a:r>
              <a:rPr lang="tr-TR" dirty="0" smtClean="0"/>
              <a:t>maddelerin ve ısı enerjisinin hava emisyonu ve atık oluşumu ile ilgili koşullar</a:t>
            </a:r>
            <a:r>
              <a:rPr lang="tr-TR" b="1" dirty="0" smtClean="0"/>
              <a:t> </a:t>
            </a:r>
            <a:endParaRPr lang="pl-PL" dirty="0" smtClean="0"/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2</a:t>
            </a:r>
            <a:r>
              <a:rPr lang="tr-TR" dirty="0" smtClean="0"/>
              <a:t>)</a:t>
            </a:r>
            <a:r>
              <a:rPr lang="pl-PL" dirty="0" smtClean="0"/>
              <a:t>:</a:t>
            </a:r>
          </a:p>
          <a:p>
            <a:pPr lvl="1"/>
            <a:r>
              <a:rPr lang="tr-TR" dirty="0" smtClean="0"/>
              <a:t>Emisyon sınır değerleri eşdeğer parametreler veya teknik önlemlerle desteklenerek ya da değiştirilerek aynı düzeyde çevresel koruma sağlamak yoluna gidilebilir. Bu paragraf şurada belirtilmiştir:</a:t>
            </a:r>
            <a:endParaRPr lang="pl-PL" dirty="0" smtClean="0"/>
          </a:p>
          <a:p>
            <a:pPr lvl="2"/>
            <a:r>
              <a:rPr lang="pl-PL" dirty="0" smtClean="0"/>
              <a:t>p. VII.1.4: </a:t>
            </a:r>
            <a:r>
              <a:rPr lang="tr-TR" dirty="0" smtClean="0"/>
              <a:t>yakıt ile ilgili koşullar</a:t>
            </a:r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52569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3</a:t>
            </a:r>
            <a:r>
              <a:rPr lang="tr-TR" dirty="0" smtClean="0"/>
              <a:t>)</a:t>
            </a:r>
            <a:r>
              <a:rPr lang="pl-PL" dirty="0" smtClean="0"/>
              <a:t>: </a:t>
            </a:r>
            <a:r>
              <a:rPr lang="tr-TR" dirty="0" smtClean="0"/>
              <a:t>MET Sonuçları henüz oluşturulmamıştır</a:t>
            </a:r>
            <a:r>
              <a:rPr lang="pl-PL" dirty="0" smtClean="0"/>
              <a:t>. </a:t>
            </a:r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4</a:t>
            </a:r>
            <a:r>
              <a:rPr lang="tr-TR" dirty="0" smtClean="0"/>
              <a:t>)</a:t>
            </a:r>
            <a:r>
              <a:rPr lang="pl-PL" dirty="0" smtClean="0"/>
              <a:t>: </a:t>
            </a:r>
            <a:r>
              <a:rPr lang="tr-TR" dirty="0" smtClean="0"/>
              <a:t>Daha sıkı ruhsat koşulları henüz belirtilmemiştir.</a:t>
            </a:r>
            <a:endParaRPr lang="pl-PL" dirty="0" smtClean="0"/>
          </a:p>
          <a:p>
            <a:r>
              <a:rPr lang="tr-TR" dirty="0" smtClean="0"/>
              <a:t>EED Madde</a:t>
            </a:r>
            <a:r>
              <a:rPr lang="pl-PL" dirty="0" smtClean="0"/>
              <a:t> 14 </a:t>
            </a:r>
            <a:r>
              <a:rPr lang="tr-TR" dirty="0" smtClean="0"/>
              <a:t>(</a:t>
            </a:r>
            <a:r>
              <a:rPr lang="pl-PL" dirty="0" smtClean="0"/>
              <a:t>5</a:t>
            </a:r>
            <a:r>
              <a:rPr lang="tr-TR" dirty="0" smtClean="0"/>
              <a:t>), (</a:t>
            </a:r>
            <a:r>
              <a:rPr lang="pl-PL" dirty="0" smtClean="0"/>
              <a:t>6</a:t>
            </a:r>
            <a:r>
              <a:rPr lang="tr-TR" dirty="0" smtClean="0"/>
              <a:t>)</a:t>
            </a:r>
            <a:r>
              <a:rPr lang="pl-PL" dirty="0" smtClean="0"/>
              <a:t>: </a:t>
            </a:r>
            <a:r>
              <a:rPr lang="tr-TR" dirty="0" smtClean="0"/>
              <a:t>MET sonuçları henüz belirtilmemiştir; MET ile ilgili bilgi şurada verilmiştir</a:t>
            </a:r>
            <a:r>
              <a:rPr lang="pl-PL" dirty="0" smtClean="0"/>
              <a:t>:</a:t>
            </a:r>
          </a:p>
          <a:p>
            <a:pPr lvl="1"/>
            <a:r>
              <a:rPr lang="tr-TR" dirty="0" smtClean="0"/>
              <a:t>Entegre Çevre İzni </a:t>
            </a:r>
            <a:r>
              <a:rPr lang="pl-PL" dirty="0" smtClean="0"/>
              <a:t>p.III: </a:t>
            </a:r>
            <a:r>
              <a:rPr lang="tr-TR" dirty="0" smtClean="0"/>
              <a:t>Bir bütün olarak çevrenin yüksek düzeyde korunmasının elde edilmesi için yöntemler</a:t>
            </a:r>
            <a:endParaRPr lang="pl-PL" dirty="0" smtClean="0"/>
          </a:p>
          <a:p>
            <a:pPr lvl="1"/>
            <a:r>
              <a:rPr lang="tr-TR" dirty="0" smtClean="0"/>
              <a:t>Entegre Çevre İzni p</a:t>
            </a:r>
            <a:r>
              <a:rPr lang="pl-PL" dirty="0" smtClean="0"/>
              <a:t>. IV</a:t>
            </a:r>
            <a:r>
              <a:rPr lang="tr-TR" dirty="0" smtClean="0"/>
              <a:t>: Mevcut en iyi tekniklerin koşullarının karşılanması</a:t>
            </a:r>
            <a:endParaRPr lang="pl-PL" dirty="0" smtClean="0"/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4038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ł">
  <a:themeElements>
    <a:clrScheme name="Moduł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ł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1709</TotalTime>
  <Words>711</Words>
  <Application>Microsoft Office PowerPoint</Application>
  <PresentationFormat>Ekran Gösterisi (4:3)</PresentationFormat>
  <Paragraphs>100</Paragraphs>
  <Slides>12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Moduł</vt:lpstr>
      <vt:lpstr>Entegre Çevre İzni Analizi</vt:lpstr>
      <vt:lpstr>Slayt 2</vt:lpstr>
      <vt:lpstr>Slayt 3</vt:lpstr>
      <vt:lpstr>Görev 1</vt:lpstr>
      <vt:lpstr>Slayt 5</vt:lpstr>
      <vt:lpstr>Slayt 6</vt:lpstr>
      <vt:lpstr>Slayt 7</vt:lpstr>
      <vt:lpstr>Slayt 8</vt:lpstr>
      <vt:lpstr>Slayt 9</vt:lpstr>
      <vt:lpstr>Entegre Çevre İzni ile Entegre olmayan izinler arasındaki fark</vt:lpstr>
      <vt:lpstr>Entegre Çevre İzni ile Entegre olmayan izinler arasındaki fark</vt:lpstr>
      <vt:lpstr>İlginiz İçin Teşekkür Ederiz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an Itegrated Environmental Permit</dc:title>
  <dc:creator>MadziaiAdam</dc:creator>
  <cp:lastModifiedBy>merve</cp:lastModifiedBy>
  <cp:revision>142</cp:revision>
  <dcterms:created xsi:type="dcterms:W3CDTF">2013-01-22T11:32:46Z</dcterms:created>
  <dcterms:modified xsi:type="dcterms:W3CDTF">2013-03-01T07:27:06Z</dcterms:modified>
</cp:coreProperties>
</file>