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2" r:id="rId6"/>
    <p:sldId id="267" r:id="rId7"/>
    <p:sldId id="268" r:id="rId8"/>
    <p:sldId id="263" r:id="rId9"/>
    <p:sldId id="265" r:id="rId10"/>
    <p:sldId id="266" r:id="rId11"/>
    <p:sldId id="270" r:id="rId12"/>
    <p:sldId id="269" r:id="rId1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1215A06-DDAF-4299-9C68-9BA05EF4C862}" type="datetimeFigureOut">
              <a:rPr lang="es-ES" smtClean="0"/>
              <a:pPr/>
              <a:t>07/03/2013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07EBD44-00BF-42BA-B525-433FBAE73FBF}"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215A06-DDAF-4299-9C68-9BA05EF4C862}" type="datetimeFigureOut">
              <a:rPr lang="es-ES" smtClean="0"/>
              <a:pPr/>
              <a:t>07/03/2013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7EBD44-00BF-42BA-B525-433FBAE73FBF}"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101983"/>
            <a:ext cx="7772400" cy="1470025"/>
          </a:xfrm>
        </p:spPr>
        <p:txBody>
          <a:bodyPr>
            <a:normAutofit fontScale="90000"/>
          </a:bodyPr>
          <a:lstStyle/>
          <a:p>
            <a:r>
              <a:rPr lang="tr-TR" dirty="0" smtClean="0"/>
              <a:t>Entegre çevre izinlerinin verilmesi ve denetimiyle ilişkili farklı makamlar arasındaki güçlükler ve karmaşık etkileşimler  </a:t>
            </a:r>
            <a:r>
              <a:t/>
            </a:r>
            <a:br/>
            <a:endParaRPr lang="tr-TR" dirty="0"/>
          </a:p>
        </p:txBody>
      </p:sp>
      <p:sp>
        <p:nvSpPr>
          <p:cNvPr id="3" name="2 Subtítulo"/>
          <p:cNvSpPr>
            <a:spLocks noGrp="1"/>
          </p:cNvSpPr>
          <p:nvPr>
            <p:ph type="subTitle" idx="1"/>
          </p:nvPr>
        </p:nvSpPr>
        <p:spPr>
          <a:xfrm>
            <a:off x="1357290" y="1328724"/>
            <a:ext cx="6400800" cy="757246"/>
          </a:xfrm>
        </p:spPr>
        <p:txBody>
          <a:bodyPr/>
          <a:lstStyle/>
          <a:p>
            <a:r>
              <a:rPr lang="tr-TR" dirty="0" smtClean="0"/>
              <a:t>Görev 3 - 21 Mart Perşembe </a:t>
            </a:r>
            <a:r>
              <a:rPr lang="tr-TR" baseline="30000" smtClean="0"/>
              <a:t>.</a:t>
            </a:r>
            <a:endParaRPr lang="tr-TR"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55000" lnSpcReduction="20000"/>
          </a:bodyPr>
          <a:lstStyle/>
          <a:p>
            <a:r>
              <a:rPr lang="tr-TR" dirty="0" smtClean="0"/>
              <a:t>Üç yıllık denetim planına dayandırılarak hazırlanır. İçlerinde yılda </a:t>
            </a:r>
            <a:r>
              <a:rPr lang="tr-TR" dirty="0" smtClean="0"/>
              <a:t>iki kez denetlenen ve her dört yılda bir kez denetlenen </a:t>
            </a:r>
            <a:r>
              <a:rPr lang="tr-TR" dirty="0" smtClean="0"/>
              <a:t>tesisler bulunur. Plan </a:t>
            </a:r>
            <a:r>
              <a:rPr lang="tr-TR" dirty="0" smtClean="0"/>
              <a:t>entegre ve kısmi denetimler içerir.</a:t>
            </a:r>
          </a:p>
          <a:p>
            <a:r>
              <a:rPr lang="tr-TR" dirty="0" smtClean="0"/>
              <a:t>Plan şikayet veya diğer hususlar ve işletmenin açılışı </a:t>
            </a:r>
            <a:r>
              <a:rPr lang="tr-TR" dirty="0" smtClean="0"/>
              <a:t>sırasında yapılan </a:t>
            </a:r>
            <a:r>
              <a:rPr lang="tr-TR" dirty="0" smtClean="0"/>
              <a:t>denetim gibi diğer denetimlere benzer olasılıklar için pay bırakır.</a:t>
            </a:r>
          </a:p>
          <a:p>
            <a:r>
              <a:rPr lang="tr-TR" dirty="0" smtClean="0"/>
              <a:t>Plan denetim konusunda yetkili tüm kurumların değerlendirmesine sunulur ve ortak denetimler oluşturmak için diğer devlet kurumlarına açıklanır ve bu şekilde tesisin işletmecisine daha az rahatsızlık verilir.</a:t>
            </a:r>
          </a:p>
          <a:p>
            <a:r>
              <a:rPr lang="tr-TR" dirty="0" smtClean="0"/>
              <a:t>EÇİ'nin eleştirel olarak analiz etmek esastır çünkü EÇİ üzerinde teyit edilmesi teknik olarak mümkün olamayabilecek kısıtlamalar vardır. Örneğin:</a:t>
            </a:r>
          </a:p>
          <a:p>
            <a:pPr lvl="1"/>
            <a:r>
              <a:rPr lang="tr-TR" dirty="0" smtClean="0"/>
              <a:t>Net düzenleyici çerçeve</a:t>
            </a:r>
          </a:p>
          <a:p>
            <a:pPr lvl="1"/>
            <a:r>
              <a:rPr lang="tr-TR" dirty="0" smtClean="0"/>
              <a:t>Aşımları değerlendirmek için NET KRİTERLER</a:t>
            </a:r>
          </a:p>
          <a:p>
            <a:pPr lvl="1"/>
            <a:r>
              <a:rPr lang="tr-TR" dirty="0" smtClean="0"/>
              <a:t>TOLERANS KRİTERLERİNİ dikkate alın</a:t>
            </a:r>
          </a:p>
          <a:p>
            <a:r>
              <a:rPr lang="tr-TR" dirty="0" smtClean="0"/>
              <a:t>Bu fonksiyonu yerine getiren farklı idari kurumların kriterlerinde birlik sağlayacak, sektörlere göre yazılı denetim prosedürleri geliştirmek için </a:t>
            </a:r>
            <a:r>
              <a:rPr lang="tr-TR" dirty="0" smtClean="0"/>
              <a:t>çalışmalar </a:t>
            </a:r>
            <a:r>
              <a:rPr lang="tr-TR" dirty="0" smtClean="0"/>
              <a:t>yapılması gerekmektedir.</a:t>
            </a:r>
          </a:p>
          <a:p>
            <a:r>
              <a:rPr lang="tr-TR" dirty="0" smtClean="0"/>
              <a:t>İspanya REDIA adı verilen, denetçiler arasında deneyimlerin paylaşıldığı bir ağ oluşturmuştur.</a:t>
            </a:r>
            <a:endParaRPr lang="tr-TR" dirty="0"/>
          </a:p>
        </p:txBody>
      </p:sp>
      <p:sp>
        <p:nvSpPr>
          <p:cNvPr id="4" name="1 Título"/>
          <p:cNvSpPr>
            <a:spLocks noGrp="1"/>
          </p:cNvSpPr>
          <p:nvPr>
            <p:ph type="title"/>
          </p:nvPr>
        </p:nvSpPr>
        <p:spPr>
          <a:xfrm>
            <a:off x="0" y="274638"/>
            <a:ext cx="9144000" cy="922114"/>
          </a:xfrm>
          <a:noFill/>
        </p:spPr>
        <p:txBody>
          <a:bodyPr/>
          <a:lstStyle/>
          <a:p>
            <a:r>
              <a:rPr lang="tr-TR" dirty="0" smtClean="0"/>
              <a:t>Denetim Koordinasyonu</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Koordinasyon</a:t>
            </a:r>
            <a:endParaRPr lang="tr-TR" dirty="0"/>
          </a:p>
        </p:txBody>
      </p:sp>
      <p:sp>
        <p:nvSpPr>
          <p:cNvPr id="3" name="2 Marcador de contenido"/>
          <p:cNvSpPr>
            <a:spLocks noGrp="1"/>
          </p:cNvSpPr>
          <p:nvPr>
            <p:ph idx="1"/>
          </p:nvPr>
        </p:nvSpPr>
        <p:spPr/>
        <p:txBody>
          <a:bodyPr/>
          <a:lstStyle/>
          <a:p>
            <a:r>
              <a:rPr lang="tr-TR" dirty="0" smtClean="0"/>
              <a:t>Örnek Olay Çalışması: Bir tekstil fabrikasının entegre çevre izni için kritik noktaları (çevreyle ilgili 3 temel açıdan) belirleyin ve buna göre, Türk idari sistemine göre hangi raporların gerekli olduğunu ve bunları kimin hazırlaması gerektiğini belirtin.</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tr-TR" sz="2400" dirty="0" smtClean="0"/>
              <a:t>Örnek Olay Çalışması: Bir tekstil fabrikasında entegre çevre izni için kritik </a:t>
            </a:r>
            <a:r>
              <a:rPr lang="tr-TR" sz="2400" dirty="0" smtClean="0"/>
              <a:t>hususların belirlenmesi </a:t>
            </a:r>
            <a:endParaRPr lang="tr-TR" sz="2400" dirty="0"/>
          </a:p>
        </p:txBody>
      </p:sp>
      <p:sp>
        <p:nvSpPr>
          <p:cNvPr id="3" name="2 Marcador de contenido"/>
          <p:cNvSpPr>
            <a:spLocks noGrp="1"/>
          </p:cNvSpPr>
          <p:nvPr>
            <p:ph idx="1"/>
          </p:nvPr>
        </p:nvSpPr>
        <p:spPr>
          <a:xfrm>
            <a:off x="457200" y="1600201"/>
            <a:ext cx="8229600" cy="1684784"/>
          </a:xfrm>
        </p:spPr>
        <p:txBody>
          <a:bodyPr/>
          <a:lstStyle/>
          <a:p>
            <a:r>
              <a:rPr lang="tr-TR" dirty="0" smtClean="0"/>
              <a:t>Tekstil tesislerinde özel bir şekilde dikkate alınması gereken aşağıdaki kritik hususlar vardır:</a:t>
            </a:r>
          </a:p>
        </p:txBody>
      </p:sp>
      <p:sp>
        <p:nvSpPr>
          <p:cNvPr id="5" name="2 Marcador de contenido"/>
          <p:cNvSpPr txBox="1">
            <a:spLocks/>
          </p:cNvSpPr>
          <p:nvPr/>
        </p:nvSpPr>
        <p:spPr>
          <a:xfrm>
            <a:off x="395536" y="3212976"/>
            <a:ext cx="4104456" cy="4525963"/>
          </a:xfrm>
          <a:prstGeom prst="rect">
            <a:avLst/>
          </a:prstGeom>
        </p:spPr>
        <p:txBody>
          <a:bodyPr vert="horz" lIns="91440" tIns="45720" rIns="91440" bIns="45720" rtlCol="0">
            <a:normAutofit/>
          </a:bodyPr>
          <a:lstStyle/>
          <a:p>
            <a:pPr marL="742950" lvl="1" indent="-285750">
              <a:spcBef>
                <a:spcPct val="20000"/>
              </a:spcBef>
              <a:buFont typeface="Arial" pitchFamily="34" charset="0"/>
              <a:buChar char="–"/>
              <a:defRPr/>
            </a:pPr>
            <a:r>
              <a:rPr lang="tr-TR" sz="2400" dirty="0" smtClean="0"/>
              <a:t>VOC </a:t>
            </a:r>
            <a:r>
              <a:rPr lang="tr-TR" sz="2400" dirty="0" smtClean="0"/>
              <a:t>emisyonları</a:t>
            </a:r>
          </a:p>
          <a:p>
            <a:pPr marL="742950" lvl="1" indent="-285750">
              <a:spcBef>
                <a:spcPct val="20000"/>
              </a:spcBef>
              <a:buFont typeface="Arial" pitchFamily="34" charset="0"/>
              <a:buChar char="–"/>
              <a:defRPr/>
            </a:pPr>
            <a:endParaRPr lang="tr-TR" sz="2400" dirty="0" smtClean="0"/>
          </a:p>
          <a:p>
            <a:pPr marL="742950" lvl="1" indent="-285750">
              <a:spcBef>
                <a:spcPct val="20000"/>
              </a:spcBef>
              <a:buFont typeface="Arial" pitchFamily="34" charset="0"/>
              <a:buChar char="–"/>
              <a:defRPr/>
            </a:pPr>
            <a:r>
              <a:rPr lang="tr-TR" sz="2400" dirty="0" smtClean="0"/>
              <a:t>Tehlikeli Kimyasalların kullanımı</a:t>
            </a:r>
          </a:p>
          <a:p>
            <a:pPr marL="742950" lvl="1" indent="-285750">
              <a:spcBef>
                <a:spcPct val="20000"/>
              </a:spcBef>
              <a:buFont typeface="Arial" pitchFamily="34" charset="0"/>
              <a:buChar char="–"/>
              <a:defRPr/>
            </a:pPr>
            <a:endParaRPr lang="tr-TR" sz="2400" dirty="0" smtClean="0"/>
          </a:p>
          <a:p>
            <a:pPr marL="742950" lvl="1" indent="-285750">
              <a:spcBef>
                <a:spcPct val="20000"/>
              </a:spcBef>
              <a:buFont typeface="Arial" pitchFamily="34" charset="0"/>
              <a:buChar char="–"/>
              <a:defRPr/>
            </a:pPr>
            <a:r>
              <a:rPr lang="tr-TR" sz="2400" dirty="0" smtClean="0"/>
              <a:t>Su deşarjları</a:t>
            </a:r>
            <a:endParaRPr kumimoji="0" lang="tr-TR"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2 Marcador de contenido"/>
          <p:cNvSpPr txBox="1">
            <a:spLocks/>
          </p:cNvSpPr>
          <p:nvPr/>
        </p:nvSpPr>
        <p:spPr>
          <a:xfrm>
            <a:off x="4716016" y="3212976"/>
            <a:ext cx="4104456" cy="4525963"/>
          </a:xfrm>
          <a:prstGeom prst="rect">
            <a:avLst/>
          </a:prstGeom>
        </p:spPr>
        <p:txBody>
          <a:bodyPr vert="horz" lIns="91440" tIns="45720" rIns="91440" bIns="45720" rtlCol="0">
            <a:normAutofit/>
          </a:bodyPr>
          <a:lstStyle/>
          <a:p>
            <a:pPr marL="285750" indent="-285750">
              <a:spcBef>
                <a:spcPct val="20000"/>
              </a:spcBef>
              <a:buFont typeface="Arial" pitchFamily="34" charset="0"/>
              <a:buChar char="–"/>
            </a:pPr>
            <a:r>
              <a:rPr lang="tr-TR" sz="2400" dirty="0" smtClean="0"/>
              <a:t>Hava </a:t>
            </a:r>
            <a:r>
              <a:rPr lang="tr-TR" sz="2400" smtClean="0"/>
              <a:t>kalitesinden </a:t>
            </a:r>
            <a:r>
              <a:rPr lang="tr-TR" sz="2400" smtClean="0"/>
              <a:t>sorumlu idare</a:t>
            </a:r>
            <a:endParaRPr lang="tr-TR" sz="2400" dirty="0" smtClean="0"/>
          </a:p>
          <a:p>
            <a:pPr marL="285750" indent="-285750">
              <a:spcBef>
                <a:spcPct val="20000"/>
              </a:spcBef>
              <a:buFont typeface="Arial" pitchFamily="34" charset="0"/>
              <a:buChar char="–"/>
            </a:pPr>
            <a:endParaRPr lang="tr-TR" sz="2400" dirty="0" smtClean="0"/>
          </a:p>
          <a:p>
            <a:pPr marL="285750" indent="-285750">
              <a:spcBef>
                <a:spcPct val="20000"/>
              </a:spcBef>
              <a:buFont typeface="Arial" pitchFamily="34" charset="0"/>
              <a:buChar char="–"/>
            </a:pPr>
            <a:r>
              <a:rPr lang="tr-TR" sz="2400" dirty="0" smtClean="0"/>
              <a:t>Sağlık yetkilileri ve sivil savunma</a:t>
            </a:r>
          </a:p>
          <a:p>
            <a:pPr marL="285750" indent="-285750">
              <a:spcBef>
                <a:spcPct val="20000"/>
              </a:spcBef>
              <a:buFont typeface="Arial" pitchFamily="34" charset="0"/>
              <a:buChar char="–"/>
            </a:pPr>
            <a:endParaRPr lang="tr-TR" sz="2400" dirty="0" smtClean="0"/>
          </a:p>
          <a:p>
            <a:pPr marL="285750" indent="-285750">
              <a:spcBef>
                <a:spcPct val="20000"/>
              </a:spcBef>
              <a:buFont typeface="Arial" pitchFamily="34" charset="0"/>
              <a:buChar char="–"/>
            </a:pPr>
            <a:r>
              <a:rPr lang="tr-TR" sz="2400" dirty="0" smtClean="0"/>
              <a:t>Su kaynaklarının yönetimi konusunda yetkililer</a:t>
            </a:r>
            <a:endParaRPr kumimoji="0" lang="tr-TR"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228600"/>
            <a:ext cx="9144000" cy="1524000"/>
          </a:xfrm>
          <a:noFill/>
        </p:spPr>
        <p:txBody>
          <a:bodyPr vert="horz" lIns="91440" tIns="45720" rIns="91440" bIns="45720" rtlCol="0" anchor="ctr">
            <a:normAutofit fontScale="90000"/>
          </a:bodyPr>
          <a:lstStyle/>
          <a:p>
            <a:pPr>
              <a:lnSpc>
                <a:spcPct val="80000"/>
              </a:lnSpc>
              <a:defRPr/>
            </a:pPr>
            <a:r>
              <a:rPr lang="tr-TR" sz="4000" b="1" smtClean="0"/>
              <a:t>İspanyol yasalarına göre entegre olmak zorunda olan, ya da dikkate alınması gereken İzinler</a:t>
            </a:r>
            <a:endParaRPr lang="tr-TR" sz="4000" b="1" dirty="0"/>
          </a:p>
        </p:txBody>
      </p:sp>
      <p:grpSp>
        <p:nvGrpSpPr>
          <p:cNvPr id="2" name="Group 69"/>
          <p:cNvGrpSpPr>
            <a:grpSpLocks/>
          </p:cNvGrpSpPr>
          <p:nvPr/>
        </p:nvGrpSpPr>
        <p:grpSpPr bwMode="auto">
          <a:xfrm>
            <a:off x="533400" y="1981200"/>
            <a:ext cx="8382000" cy="4648200"/>
            <a:chOff x="-3" y="-3"/>
            <a:chExt cx="4152" cy="4052"/>
          </a:xfrm>
        </p:grpSpPr>
        <p:grpSp>
          <p:nvGrpSpPr>
            <p:cNvPr id="3" name="Group 67"/>
            <p:cNvGrpSpPr>
              <a:grpSpLocks/>
            </p:cNvGrpSpPr>
            <p:nvPr/>
          </p:nvGrpSpPr>
          <p:grpSpPr bwMode="auto">
            <a:xfrm>
              <a:off x="0" y="0"/>
              <a:ext cx="4146" cy="4046"/>
              <a:chOff x="0" y="0"/>
              <a:chExt cx="4146" cy="4046"/>
            </a:xfrm>
          </p:grpSpPr>
          <p:grpSp>
            <p:nvGrpSpPr>
              <p:cNvPr id="4" name="Group 26"/>
              <p:cNvGrpSpPr>
                <a:grpSpLocks/>
              </p:cNvGrpSpPr>
              <p:nvPr/>
            </p:nvGrpSpPr>
            <p:grpSpPr bwMode="auto">
              <a:xfrm>
                <a:off x="0" y="0"/>
                <a:ext cx="2385" cy="394"/>
                <a:chOff x="0" y="0"/>
                <a:chExt cx="2385" cy="394"/>
              </a:xfrm>
            </p:grpSpPr>
            <p:sp>
              <p:nvSpPr>
                <p:cNvPr id="22553" name="Rectangle 25"/>
                <p:cNvSpPr>
                  <a:spLocks noChangeArrowheads="1"/>
                </p:cNvSpPr>
                <p:nvPr/>
              </p:nvSpPr>
              <p:spPr bwMode="auto">
                <a:xfrm>
                  <a:off x="0" y="0"/>
                  <a:ext cx="2385" cy="394"/>
                </a:xfrm>
                <a:prstGeom prst="rect">
                  <a:avLst/>
                </a:prstGeom>
                <a:solidFill>
                  <a:srgbClr val="00FFFF"/>
                </a:solidFill>
                <a:ln w="9525">
                  <a:noFill/>
                  <a:miter lim="800000"/>
                  <a:headEnd/>
                  <a:tailEnd/>
                </a:ln>
                <a:effectLst/>
              </p:spPr>
              <p:txBody>
                <a:bodyPr/>
                <a:lstStyle/>
                <a:p>
                  <a:endParaRPr lang="es-ES"/>
                </a:p>
              </p:txBody>
            </p:sp>
            <p:grpSp>
              <p:nvGrpSpPr>
                <p:cNvPr id="5" name="Group 24"/>
                <p:cNvGrpSpPr>
                  <a:grpSpLocks/>
                </p:cNvGrpSpPr>
                <p:nvPr/>
              </p:nvGrpSpPr>
              <p:grpSpPr bwMode="auto">
                <a:xfrm>
                  <a:off x="0" y="0"/>
                  <a:ext cx="2385" cy="394"/>
                  <a:chOff x="0" y="0"/>
                  <a:chExt cx="2385" cy="394"/>
                </a:xfrm>
              </p:grpSpPr>
              <p:sp>
                <p:nvSpPr>
                  <p:cNvPr id="22531" name="Rectangle 3"/>
                  <p:cNvSpPr>
                    <a:spLocks noChangeArrowheads="1"/>
                  </p:cNvSpPr>
                  <p:nvPr/>
                </p:nvSpPr>
                <p:spPr bwMode="auto">
                  <a:xfrm>
                    <a:off x="28" y="0"/>
                    <a:ext cx="2329" cy="394"/>
                  </a:xfrm>
                  <a:prstGeom prst="rect">
                    <a:avLst/>
                  </a:prstGeom>
                  <a:solidFill>
                    <a:srgbClr val="00FFFF"/>
                  </a:solidFill>
                  <a:ln w="9525">
                    <a:noFill/>
                    <a:miter lim="800000"/>
                    <a:headEnd/>
                    <a:tailEnd/>
                  </a:ln>
                  <a:effectLst/>
                </p:spPr>
                <p:txBody>
                  <a:bodyPr/>
                  <a:lstStyle/>
                  <a:p>
                    <a:pPr algn="just"/>
                    <a:r>
                      <a:rPr lang="tr-TR" sz="1600" b="1" smtClean="0">
                        <a:solidFill>
                          <a:srgbClr val="000080"/>
                        </a:solidFill>
                        <a:latin typeface="Arial" charset="0"/>
                      </a:rPr>
                      <a:t>İzinler</a:t>
                    </a:r>
                    <a:endParaRPr lang="tr-TR" sz="1600" dirty="0">
                      <a:latin typeface="Arial" charset="0"/>
                      <a:cs typeface="Arial" charset="0"/>
                    </a:endParaRPr>
                  </a:p>
                  <a:p>
                    <a:pPr algn="just" eaLnBrk="0" hangingPunct="0"/>
                    <a:endParaRPr lang="tr-TR" sz="1600" dirty="0">
                      <a:solidFill>
                        <a:schemeClr val="tx1"/>
                      </a:solidFill>
                      <a:latin typeface="Times New Roman" charset="0"/>
                    </a:endParaRPr>
                  </a:p>
                </p:txBody>
              </p:sp>
              <p:sp>
                <p:nvSpPr>
                  <p:cNvPr id="22551" name="Rectangle 23"/>
                  <p:cNvSpPr>
                    <a:spLocks noChangeArrowheads="1"/>
                  </p:cNvSpPr>
                  <p:nvPr/>
                </p:nvSpPr>
                <p:spPr bwMode="auto">
                  <a:xfrm>
                    <a:off x="0" y="0"/>
                    <a:ext cx="2385" cy="394"/>
                  </a:xfrm>
                  <a:prstGeom prst="rect">
                    <a:avLst/>
                  </a:prstGeom>
                  <a:noFill/>
                  <a:ln w="7">
                    <a:solidFill>
                      <a:srgbClr val="A0A0A0"/>
                    </a:solidFill>
                    <a:miter lim="800000"/>
                    <a:headEnd/>
                    <a:tailEnd/>
                  </a:ln>
                  <a:effectLst/>
                </p:spPr>
                <p:txBody>
                  <a:bodyPr/>
                  <a:lstStyle/>
                  <a:p>
                    <a:endParaRPr lang="es-ES"/>
                  </a:p>
                </p:txBody>
              </p:sp>
            </p:grpSp>
          </p:grpSp>
          <p:grpSp>
            <p:nvGrpSpPr>
              <p:cNvPr id="6" name="Group 30"/>
              <p:cNvGrpSpPr>
                <a:grpSpLocks/>
              </p:cNvGrpSpPr>
              <p:nvPr/>
            </p:nvGrpSpPr>
            <p:grpSpPr bwMode="auto">
              <a:xfrm>
                <a:off x="2385" y="0"/>
                <a:ext cx="1761" cy="394"/>
                <a:chOff x="2385" y="0"/>
                <a:chExt cx="1761" cy="394"/>
              </a:xfrm>
            </p:grpSpPr>
            <p:sp>
              <p:nvSpPr>
                <p:cNvPr id="22557" name="Rectangle 29"/>
                <p:cNvSpPr>
                  <a:spLocks noChangeArrowheads="1"/>
                </p:cNvSpPr>
                <p:nvPr/>
              </p:nvSpPr>
              <p:spPr bwMode="auto">
                <a:xfrm>
                  <a:off x="2385" y="0"/>
                  <a:ext cx="1761" cy="394"/>
                </a:xfrm>
                <a:prstGeom prst="rect">
                  <a:avLst/>
                </a:prstGeom>
                <a:solidFill>
                  <a:srgbClr val="00FFFF"/>
                </a:solidFill>
                <a:ln w="9525">
                  <a:noFill/>
                  <a:miter lim="800000"/>
                  <a:headEnd/>
                  <a:tailEnd/>
                </a:ln>
                <a:effectLst/>
              </p:spPr>
              <p:txBody>
                <a:bodyPr/>
                <a:lstStyle/>
                <a:p>
                  <a:endParaRPr lang="es-ES"/>
                </a:p>
              </p:txBody>
            </p:sp>
            <p:grpSp>
              <p:nvGrpSpPr>
                <p:cNvPr id="7" name="Group 28"/>
                <p:cNvGrpSpPr>
                  <a:grpSpLocks/>
                </p:cNvGrpSpPr>
                <p:nvPr/>
              </p:nvGrpSpPr>
              <p:grpSpPr bwMode="auto">
                <a:xfrm>
                  <a:off x="2385" y="0"/>
                  <a:ext cx="1761" cy="394"/>
                  <a:chOff x="2385" y="0"/>
                  <a:chExt cx="1761" cy="394"/>
                </a:xfrm>
              </p:grpSpPr>
              <p:sp>
                <p:nvSpPr>
                  <p:cNvPr id="22532" name="Rectangle 4"/>
                  <p:cNvSpPr>
                    <a:spLocks noChangeArrowheads="1"/>
                  </p:cNvSpPr>
                  <p:nvPr/>
                </p:nvSpPr>
                <p:spPr bwMode="auto">
                  <a:xfrm>
                    <a:off x="2413" y="0"/>
                    <a:ext cx="1705" cy="394"/>
                  </a:xfrm>
                  <a:prstGeom prst="rect">
                    <a:avLst/>
                  </a:prstGeom>
                  <a:solidFill>
                    <a:srgbClr val="00FFFF"/>
                  </a:solidFill>
                  <a:ln w="9525">
                    <a:noFill/>
                    <a:miter lim="800000"/>
                    <a:headEnd/>
                    <a:tailEnd/>
                  </a:ln>
                  <a:effectLst/>
                </p:spPr>
                <p:txBody>
                  <a:bodyPr/>
                  <a:lstStyle/>
                  <a:p>
                    <a:pPr algn="just"/>
                    <a:r>
                      <a:rPr lang="tr-TR" sz="1600" b="1" dirty="0" smtClean="0">
                        <a:solidFill>
                          <a:srgbClr val="000080"/>
                        </a:solidFill>
                        <a:latin typeface="Arial" charset="0"/>
                      </a:rPr>
                      <a:t>Yetkili</a:t>
                    </a:r>
                    <a:r>
                      <a:rPr lang="tr-TR" dirty="0" smtClean="0"/>
                      <a:t> </a:t>
                    </a:r>
                    <a:r>
                      <a:rPr lang="tr-TR" sz="1600" b="1" dirty="0" smtClean="0">
                        <a:solidFill>
                          <a:srgbClr val="000080"/>
                        </a:solidFill>
                        <a:latin typeface="Arial" charset="0"/>
                      </a:rPr>
                      <a:t>merci</a:t>
                    </a:r>
                    <a:endParaRPr lang="tr-TR" sz="2400" dirty="0">
                      <a:solidFill>
                        <a:schemeClr val="tx1"/>
                      </a:solidFill>
                      <a:latin typeface="Times New Roman" charset="0"/>
                    </a:endParaRPr>
                  </a:p>
                </p:txBody>
              </p:sp>
              <p:sp>
                <p:nvSpPr>
                  <p:cNvPr id="22555" name="Rectangle 27"/>
                  <p:cNvSpPr>
                    <a:spLocks noChangeArrowheads="1"/>
                  </p:cNvSpPr>
                  <p:nvPr/>
                </p:nvSpPr>
                <p:spPr bwMode="auto">
                  <a:xfrm>
                    <a:off x="2385" y="0"/>
                    <a:ext cx="1761" cy="394"/>
                  </a:xfrm>
                  <a:prstGeom prst="rect">
                    <a:avLst/>
                  </a:prstGeom>
                  <a:noFill/>
                  <a:ln w="7">
                    <a:solidFill>
                      <a:srgbClr val="A0A0A0"/>
                    </a:solidFill>
                    <a:miter lim="800000"/>
                    <a:headEnd/>
                    <a:tailEnd/>
                  </a:ln>
                  <a:effectLst/>
                </p:spPr>
                <p:txBody>
                  <a:bodyPr/>
                  <a:lstStyle/>
                  <a:p>
                    <a:endParaRPr lang="es-ES"/>
                  </a:p>
                </p:txBody>
              </p:sp>
            </p:grpSp>
          </p:grpSp>
          <p:grpSp>
            <p:nvGrpSpPr>
              <p:cNvPr id="8" name="Group 32"/>
              <p:cNvGrpSpPr>
                <a:grpSpLocks/>
              </p:cNvGrpSpPr>
              <p:nvPr/>
            </p:nvGrpSpPr>
            <p:grpSpPr bwMode="auto">
              <a:xfrm>
                <a:off x="0" y="394"/>
                <a:ext cx="2385" cy="394"/>
                <a:chOff x="0" y="394"/>
                <a:chExt cx="2385" cy="394"/>
              </a:xfrm>
            </p:grpSpPr>
            <p:sp>
              <p:nvSpPr>
                <p:cNvPr id="22533" name="Rectangle 5"/>
                <p:cNvSpPr>
                  <a:spLocks noChangeArrowheads="1"/>
                </p:cNvSpPr>
                <p:nvPr/>
              </p:nvSpPr>
              <p:spPr bwMode="auto">
                <a:xfrm>
                  <a:off x="28" y="394"/>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Atıksu deşarjları</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59" name="Rectangle 31"/>
                <p:cNvSpPr>
                  <a:spLocks noChangeArrowheads="1"/>
                </p:cNvSpPr>
                <p:nvPr/>
              </p:nvSpPr>
              <p:spPr bwMode="auto">
                <a:xfrm>
                  <a:off x="0" y="394"/>
                  <a:ext cx="2385" cy="394"/>
                </a:xfrm>
                <a:prstGeom prst="rect">
                  <a:avLst/>
                </a:prstGeom>
                <a:noFill/>
                <a:ln w="7">
                  <a:solidFill>
                    <a:srgbClr val="A0A0A0"/>
                  </a:solidFill>
                  <a:miter lim="800000"/>
                  <a:headEnd/>
                  <a:tailEnd/>
                </a:ln>
                <a:effectLst/>
              </p:spPr>
              <p:txBody>
                <a:bodyPr/>
                <a:lstStyle/>
                <a:p>
                  <a:endParaRPr lang="es-ES"/>
                </a:p>
              </p:txBody>
            </p:sp>
          </p:grpSp>
          <p:grpSp>
            <p:nvGrpSpPr>
              <p:cNvPr id="9" name="Group 34"/>
              <p:cNvGrpSpPr>
                <a:grpSpLocks/>
              </p:cNvGrpSpPr>
              <p:nvPr/>
            </p:nvGrpSpPr>
            <p:grpSpPr bwMode="auto">
              <a:xfrm>
                <a:off x="2385" y="394"/>
                <a:ext cx="1761" cy="394"/>
                <a:chOff x="2385" y="394"/>
                <a:chExt cx="1761" cy="394"/>
              </a:xfrm>
            </p:grpSpPr>
            <p:sp>
              <p:nvSpPr>
                <p:cNvPr id="22534" name="Rectangle 6"/>
                <p:cNvSpPr>
                  <a:spLocks noChangeArrowheads="1"/>
                </p:cNvSpPr>
                <p:nvPr/>
              </p:nvSpPr>
              <p:spPr bwMode="auto">
                <a:xfrm>
                  <a:off x="2413" y="394"/>
                  <a:ext cx="1705"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Nehir havzası yetkili kuruluşu</a:t>
                  </a:r>
                  <a:endParaRPr lang="tr-TR" sz="16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61" name="Rectangle 33"/>
                <p:cNvSpPr>
                  <a:spLocks noChangeArrowheads="1"/>
                </p:cNvSpPr>
                <p:nvPr/>
              </p:nvSpPr>
              <p:spPr bwMode="auto">
                <a:xfrm>
                  <a:off x="2385" y="394"/>
                  <a:ext cx="1761" cy="394"/>
                </a:xfrm>
                <a:prstGeom prst="rect">
                  <a:avLst/>
                </a:prstGeom>
                <a:noFill/>
                <a:ln w="7">
                  <a:solidFill>
                    <a:srgbClr val="A0A0A0"/>
                  </a:solidFill>
                  <a:miter lim="800000"/>
                  <a:headEnd/>
                  <a:tailEnd/>
                </a:ln>
                <a:effectLst/>
              </p:spPr>
              <p:txBody>
                <a:bodyPr/>
                <a:lstStyle/>
                <a:p>
                  <a:endParaRPr lang="es-ES"/>
                </a:p>
              </p:txBody>
            </p:sp>
          </p:grpSp>
          <p:grpSp>
            <p:nvGrpSpPr>
              <p:cNvPr id="10" name="Group 36"/>
              <p:cNvGrpSpPr>
                <a:grpSpLocks/>
              </p:cNvGrpSpPr>
              <p:nvPr/>
            </p:nvGrpSpPr>
            <p:grpSpPr bwMode="auto">
              <a:xfrm>
                <a:off x="0" y="788"/>
                <a:ext cx="2385" cy="394"/>
                <a:chOff x="0" y="788"/>
                <a:chExt cx="2385" cy="394"/>
              </a:xfrm>
            </p:grpSpPr>
            <p:sp>
              <p:nvSpPr>
                <p:cNvPr id="22535" name="Rectangle 7"/>
                <p:cNvSpPr>
                  <a:spLocks noChangeArrowheads="1"/>
                </p:cNvSpPr>
                <p:nvPr/>
              </p:nvSpPr>
              <p:spPr bwMode="auto">
                <a:xfrm>
                  <a:off x="28" y="788"/>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Denize Deşarjlar</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63" name="Rectangle 35"/>
                <p:cNvSpPr>
                  <a:spLocks noChangeArrowheads="1"/>
                </p:cNvSpPr>
                <p:nvPr/>
              </p:nvSpPr>
              <p:spPr bwMode="auto">
                <a:xfrm>
                  <a:off x="0" y="788"/>
                  <a:ext cx="2385" cy="394"/>
                </a:xfrm>
                <a:prstGeom prst="rect">
                  <a:avLst/>
                </a:prstGeom>
                <a:noFill/>
                <a:ln w="7">
                  <a:solidFill>
                    <a:srgbClr val="A0A0A0"/>
                  </a:solidFill>
                  <a:miter lim="800000"/>
                  <a:headEnd/>
                  <a:tailEnd/>
                </a:ln>
                <a:effectLst/>
              </p:spPr>
              <p:txBody>
                <a:bodyPr/>
                <a:lstStyle/>
                <a:p>
                  <a:endParaRPr lang="es-ES"/>
                </a:p>
              </p:txBody>
            </p:sp>
          </p:grpSp>
          <p:grpSp>
            <p:nvGrpSpPr>
              <p:cNvPr id="11" name="Group 38"/>
              <p:cNvGrpSpPr>
                <a:grpSpLocks/>
              </p:cNvGrpSpPr>
              <p:nvPr/>
            </p:nvGrpSpPr>
            <p:grpSpPr bwMode="auto">
              <a:xfrm>
                <a:off x="2385" y="788"/>
                <a:ext cx="1761" cy="394"/>
                <a:chOff x="2385" y="788"/>
                <a:chExt cx="1761" cy="394"/>
              </a:xfrm>
            </p:grpSpPr>
            <p:sp>
              <p:nvSpPr>
                <p:cNvPr id="22536" name="Rectangle 8"/>
                <p:cNvSpPr>
                  <a:spLocks noChangeArrowheads="1"/>
                </p:cNvSpPr>
                <p:nvPr/>
              </p:nvSpPr>
              <p:spPr bwMode="auto">
                <a:xfrm>
                  <a:off x="2413" y="788"/>
                  <a:ext cx="1705"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Çevre Bakanlığı.</a:t>
                  </a:r>
                  <a:endParaRPr lang="tr-TR" sz="12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65" name="Rectangle 37"/>
                <p:cNvSpPr>
                  <a:spLocks noChangeArrowheads="1"/>
                </p:cNvSpPr>
                <p:nvPr/>
              </p:nvSpPr>
              <p:spPr bwMode="auto">
                <a:xfrm>
                  <a:off x="2385" y="788"/>
                  <a:ext cx="1761" cy="394"/>
                </a:xfrm>
                <a:prstGeom prst="rect">
                  <a:avLst/>
                </a:prstGeom>
                <a:noFill/>
                <a:ln w="7">
                  <a:solidFill>
                    <a:srgbClr val="A0A0A0"/>
                  </a:solidFill>
                  <a:miter lim="800000"/>
                  <a:headEnd/>
                  <a:tailEnd/>
                </a:ln>
                <a:effectLst/>
              </p:spPr>
              <p:txBody>
                <a:bodyPr/>
                <a:lstStyle/>
                <a:p>
                  <a:endParaRPr lang="es-ES"/>
                </a:p>
              </p:txBody>
            </p:sp>
          </p:grpSp>
          <p:grpSp>
            <p:nvGrpSpPr>
              <p:cNvPr id="12" name="Group 40"/>
              <p:cNvGrpSpPr>
                <a:grpSpLocks/>
              </p:cNvGrpSpPr>
              <p:nvPr/>
            </p:nvGrpSpPr>
            <p:grpSpPr bwMode="auto">
              <a:xfrm>
                <a:off x="0" y="1182"/>
                <a:ext cx="2385" cy="394"/>
                <a:chOff x="0" y="1182"/>
                <a:chExt cx="2385" cy="394"/>
              </a:xfrm>
            </p:grpSpPr>
            <p:sp>
              <p:nvSpPr>
                <p:cNvPr id="22537" name="Rectangle 9"/>
                <p:cNvSpPr>
                  <a:spLocks noChangeArrowheads="1"/>
                </p:cNvSpPr>
                <p:nvPr/>
              </p:nvSpPr>
              <p:spPr bwMode="auto">
                <a:xfrm>
                  <a:off x="28" y="1182"/>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Hava emisyonları</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67" name="Rectangle 39"/>
                <p:cNvSpPr>
                  <a:spLocks noChangeArrowheads="1"/>
                </p:cNvSpPr>
                <p:nvPr/>
              </p:nvSpPr>
              <p:spPr bwMode="auto">
                <a:xfrm>
                  <a:off x="0" y="1182"/>
                  <a:ext cx="2385" cy="394"/>
                </a:xfrm>
                <a:prstGeom prst="rect">
                  <a:avLst/>
                </a:prstGeom>
                <a:noFill/>
                <a:ln w="7">
                  <a:solidFill>
                    <a:srgbClr val="A0A0A0"/>
                  </a:solidFill>
                  <a:miter lim="800000"/>
                  <a:headEnd/>
                  <a:tailEnd/>
                </a:ln>
                <a:effectLst/>
              </p:spPr>
              <p:txBody>
                <a:bodyPr/>
                <a:lstStyle/>
                <a:p>
                  <a:endParaRPr lang="es-ES"/>
                </a:p>
              </p:txBody>
            </p:sp>
          </p:grpSp>
          <p:grpSp>
            <p:nvGrpSpPr>
              <p:cNvPr id="13" name="Group 42"/>
              <p:cNvGrpSpPr>
                <a:grpSpLocks/>
              </p:cNvGrpSpPr>
              <p:nvPr/>
            </p:nvGrpSpPr>
            <p:grpSpPr bwMode="auto">
              <a:xfrm>
                <a:off x="2385" y="1182"/>
                <a:ext cx="1761" cy="394"/>
                <a:chOff x="2385" y="1182"/>
                <a:chExt cx="1761" cy="394"/>
              </a:xfrm>
            </p:grpSpPr>
            <p:sp>
              <p:nvSpPr>
                <p:cNvPr id="22538" name="Rectangle 10"/>
                <p:cNvSpPr>
                  <a:spLocks noChangeArrowheads="1"/>
                </p:cNvSpPr>
                <p:nvPr/>
              </p:nvSpPr>
              <p:spPr bwMode="auto">
                <a:xfrm>
                  <a:off x="2413" y="1182"/>
                  <a:ext cx="1705"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Bölgesel Çevre Bakanlığı</a:t>
                  </a:r>
                  <a:endParaRPr lang="tr-TR" sz="1050" smtClean="0">
                    <a:latin typeface="Arial" charset="0"/>
                    <a:cs typeface="Arial" charset="0"/>
                  </a:endParaRPr>
                </a:p>
                <a:p>
                  <a:pPr algn="just"/>
                  <a:endParaRPr lang="tr-TR" sz="12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69" name="Rectangle 41"/>
                <p:cNvSpPr>
                  <a:spLocks noChangeArrowheads="1"/>
                </p:cNvSpPr>
                <p:nvPr/>
              </p:nvSpPr>
              <p:spPr bwMode="auto">
                <a:xfrm>
                  <a:off x="2385" y="1182"/>
                  <a:ext cx="1761" cy="394"/>
                </a:xfrm>
                <a:prstGeom prst="rect">
                  <a:avLst/>
                </a:prstGeom>
                <a:noFill/>
                <a:ln w="7">
                  <a:solidFill>
                    <a:srgbClr val="A0A0A0"/>
                  </a:solidFill>
                  <a:miter lim="800000"/>
                  <a:headEnd/>
                  <a:tailEnd/>
                </a:ln>
                <a:effectLst/>
              </p:spPr>
              <p:txBody>
                <a:bodyPr/>
                <a:lstStyle/>
                <a:p>
                  <a:endParaRPr lang="es-ES"/>
                </a:p>
              </p:txBody>
            </p:sp>
          </p:grpSp>
          <p:grpSp>
            <p:nvGrpSpPr>
              <p:cNvPr id="14" name="Group 44"/>
              <p:cNvGrpSpPr>
                <a:grpSpLocks/>
              </p:cNvGrpSpPr>
              <p:nvPr/>
            </p:nvGrpSpPr>
            <p:grpSpPr bwMode="auto">
              <a:xfrm>
                <a:off x="0" y="1576"/>
                <a:ext cx="2385" cy="394"/>
                <a:chOff x="0" y="1576"/>
                <a:chExt cx="2385" cy="394"/>
              </a:xfrm>
            </p:grpSpPr>
            <p:sp>
              <p:nvSpPr>
                <p:cNvPr id="22539" name="Rectangle 11"/>
                <p:cNvSpPr>
                  <a:spLocks noChangeArrowheads="1"/>
                </p:cNvSpPr>
                <p:nvPr/>
              </p:nvSpPr>
              <p:spPr bwMode="auto">
                <a:xfrm>
                  <a:off x="28" y="1576"/>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Atık yönetimi veya üretimi</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71" name="Rectangle 43"/>
                <p:cNvSpPr>
                  <a:spLocks noChangeArrowheads="1"/>
                </p:cNvSpPr>
                <p:nvPr/>
              </p:nvSpPr>
              <p:spPr bwMode="auto">
                <a:xfrm>
                  <a:off x="0" y="1576"/>
                  <a:ext cx="2385" cy="394"/>
                </a:xfrm>
                <a:prstGeom prst="rect">
                  <a:avLst/>
                </a:prstGeom>
                <a:noFill/>
                <a:ln w="7">
                  <a:solidFill>
                    <a:srgbClr val="A0A0A0"/>
                  </a:solidFill>
                  <a:miter lim="800000"/>
                  <a:headEnd/>
                  <a:tailEnd/>
                </a:ln>
                <a:effectLst/>
              </p:spPr>
              <p:txBody>
                <a:bodyPr/>
                <a:lstStyle/>
                <a:p>
                  <a:endParaRPr lang="es-ES"/>
                </a:p>
              </p:txBody>
            </p:sp>
          </p:grpSp>
          <p:sp>
            <p:nvSpPr>
              <p:cNvPr id="22573" name="Rectangle 45"/>
              <p:cNvSpPr>
                <a:spLocks noChangeArrowheads="1"/>
              </p:cNvSpPr>
              <p:nvPr/>
            </p:nvSpPr>
            <p:spPr bwMode="auto">
              <a:xfrm>
                <a:off x="2385" y="1576"/>
                <a:ext cx="1761" cy="394"/>
              </a:xfrm>
              <a:prstGeom prst="rect">
                <a:avLst/>
              </a:prstGeom>
              <a:noFill/>
              <a:ln w="7">
                <a:solidFill>
                  <a:srgbClr val="A0A0A0"/>
                </a:solidFill>
                <a:miter lim="800000"/>
                <a:headEnd/>
                <a:tailEnd/>
              </a:ln>
              <a:effectLst/>
            </p:spPr>
            <p:txBody>
              <a:bodyPr/>
              <a:lstStyle/>
              <a:p>
                <a:endParaRPr lang="es-ES"/>
              </a:p>
            </p:txBody>
          </p:sp>
          <p:grpSp>
            <p:nvGrpSpPr>
              <p:cNvPr id="16" name="Group 48"/>
              <p:cNvGrpSpPr>
                <a:grpSpLocks/>
              </p:cNvGrpSpPr>
              <p:nvPr/>
            </p:nvGrpSpPr>
            <p:grpSpPr bwMode="auto">
              <a:xfrm>
                <a:off x="0" y="1970"/>
                <a:ext cx="2385" cy="394"/>
                <a:chOff x="0" y="1970"/>
                <a:chExt cx="2385" cy="394"/>
              </a:xfrm>
            </p:grpSpPr>
            <p:sp>
              <p:nvSpPr>
                <p:cNvPr id="22541" name="Rectangle 13"/>
                <p:cNvSpPr>
                  <a:spLocks noChangeArrowheads="1"/>
                </p:cNvSpPr>
                <p:nvPr/>
              </p:nvSpPr>
              <p:spPr bwMode="auto">
                <a:xfrm>
                  <a:off x="28" y="1970"/>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Faaliyet lisansı</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75" name="Rectangle 47"/>
                <p:cNvSpPr>
                  <a:spLocks noChangeArrowheads="1"/>
                </p:cNvSpPr>
                <p:nvPr/>
              </p:nvSpPr>
              <p:spPr bwMode="auto">
                <a:xfrm>
                  <a:off x="0" y="1970"/>
                  <a:ext cx="2385" cy="394"/>
                </a:xfrm>
                <a:prstGeom prst="rect">
                  <a:avLst/>
                </a:prstGeom>
                <a:noFill/>
                <a:ln w="7">
                  <a:solidFill>
                    <a:srgbClr val="A0A0A0"/>
                  </a:solidFill>
                  <a:miter lim="800000"/>
                  <a:headEnd/>
                  <a:tailEnd/>
                </a:ln>
                <a:effectLst/>
              </p:spPr>
              <p:txBody>
                <a:bodyPr/>
                <a:lstStyle/>
                <a:p>
                  <a:endParaRPr lang="es-ES"/>
                </a:p>
              </p:txBody>
            </p:sp>
          </p:grpSp>
          <p:grpSp>
            <p:nvGrpSpPr>
              <p:cNvPr id="17" name="Group 50"/>
              <p:cNvGrpSpPr>
                <a:grpSpLocks/>
              </p:cNvGrpSpPr>
              <p:nvPr/>
            </p:nvGrpSpPr>
            <p:grpSpPr bwMode="auto">
              <a:xfrm>
                <a:off x="2385" y="1970"/>
                <a:ext cx="1761" cy="394"/>
                <a:chOff x="2385" y="1970"/>
                <a:chExt cx="1761" cy="394"/>
              </a:xfrm>
            </p:grpSpPr>
            <p:sp>
              <p:nvSpPr>
                <p:cNvPr id="22542" name="Rectangle 14"/>
                <p:cNvSpPr>
                  <a:spLocks noChangeArrowheads="1"/>
                </p:cNvSpPr>
                <p:nvPr/>
              </p:nvSpPr>
              <p:spPr bwMode="auto">
                <a:xfrm>
                  <a:off x="2413" y="1970"/>
                  <a:ext cx="1705"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Belediye</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77" name="Rectangle 49"/>
                <p:cNvSpPr>
                  <a:spLocks noChangeArrowheads="1"/>
                </p:cNvSpPr>
                <p:nvPr/>
              </p:nvSpPr>
              <p:spPr bwMode="auto">
                <a:xfrm>
                  <a:off x="2385" y="1970"/>
                  <a:ext cx="1761" cy="394"/>
                </a:xfrm>
                <a:prstGeom prst="rect">
                  <a:avLst/>
                </a:prstGeom>
                <a:noFill/>
                <a:ln w="7">
                  <a:solidFill>
                    <a:srgbClr val="A0A0A0"/>
                  </a:solidFill>
                  <a:miter lim="800000"/>
                  <a:headEnd/>
                  <a:tailEnd/>
                </a:ln>
                <a:effectLst/>
              </p:spPr>
              <p:txBody>
                <a:bodyPr/>
                <a:lstStyle/>
                <a:p>
                  <a:endParaRPr lang="es-ES"/>
                </a:p>
              </p:txBody>
            </p:sp>
          </p:grpSp>
          <p:grpSp>
            <p:nvGrpSpPr>
              <p:cNvPr id="18" name="Group 52"/>
              <p:cNvGrpSpPr>
                <a:grpSpLocks/>
              </p:cNvGrpSpPr>
              <p:nvPr/>
            </p:nvGrpSpPr>
            <p:grpSpPr bwMode="auto">
              <a:xfrm>
                <a:off x="0" y="2364"/>
                <a:ext cx="2385" cy="394"/>
                <a:chOff x="0" y="2364"/>
                <a:chExt cx="2385" cy="394"/>
              </a:xfrm>
            </p:grpSpPr>
            <p:sp>
              <p:nvSpPr>
                <p:cNvPr id="22543" name="Rectangle 15"/>
                <p:cNvSpPr>
                  <a:spLocks noChangeArrowheads="1"/>
                </p:cNvSpPr>
                <p:nvPr/>
              </p:nvSpPr>
              <p:spPr bwMode="auto">
                <a:xfrm>
                  <a:off x="28" y="2364"/>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Toprak kullanımı </a:t>
                  </a:r>
                  <a:endParaRPr lang="tr-TR" sz="16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79" name="Rectangle 51"/>
                <p:cNvSpPr>
                  <a:spLocks noChangeArrowheads="1"/>
                </p:cNvSpPr>
                <p:nvPr/>
              </p:nvSpPr>
              <p:spPr bwMode="auto">
                <a:xfrm>
                  <a:off x="0" y="2364"/>
                  <a:ext cx="2385" cy="394"/>
                </a:xfrm>
                <a:prstGeom prst="rect">
                  <a:avLst/>
                </a:prstGeom>
                <a:noFill/>
                <a:ln w="7">
                  <a:solidFill>
                    <a:srgbClr val="A0A0A0"/>
                  </a:solidFill>
                  <a:miter lim="800000"/>
                  <a:headEnd/>
                  <a:tailEnd/>
                </a:ln>
                <a:effectLst/>
              </p:spPr>
              <p:txBody>
                <a:bodyPr/>
                <a:lstStyle/>
                <a:p>
                  <a:endParaRPr lang="es-ES"/>
                </a:p>
              </p:txBody>
            </p:sp>
          </p:grpSp>
          <p:grpSp>
            <p:nvGrpSpPr>
              <p:cNvPr id="19" name="Group 54"/>
              <p:cNvGrpSpPr>
                <a:grpSpLocks/>
              </p:cNvGrpSpPr>
              <p:nvPr/>
            </p:nvGrpSpPr>
            <p:grpSpPr bwMode="auto">
              <a:xfrm>
                <a:off x="2385" y="2364"/>
                <a:ext cx="1761" cy="394"/>
                <a:chOff x="2385" y="2364"/>
                <a:chExt cx="1761" cy="394"/>
              </a:xfrm>
            </p:grpSpPr>
            <p:sp>
              <p:nvSpPr>
                <p:cNvPr id="22544" name="Rectangle 16"/>
                <p:cNvSpPr>
                  <a:spLocks noChangeArrowheads="1"/>
                </p:cNvSpPr>
                <p:nvPr/>
              </p:nvSpPr>
              <p:spPr bwMode="auto">
                <a:xfrm>
                  <a:off x="2413" y="2364"/>
                  <a:ext cx="1705"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Şehircilik bölge kurulu</a:t>
                  </a:r>
                  <a:endParaRPr lang="tr-TR" sz="16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81" name="Rectangle 53"/>
                <p:cNvSpPr>
                  <a:spLocks noChangeArrowheads="1"/>
                </p:cNvSpPr>
                <p:nvPr/>
              </p:nvSpPr>
              <p:spPr bwMode="auto">
                <a:xfrm>
                  <a:off x="2385" y="2364"/>
                  <a:ext cx="1761" cy="394"/>
                </a:xfrm>
                <a:prstGeom prst="rect">
                  <a:avLst/>
                </a:prstGeom>
                <a:noFill/>
                <a:ln w="7">
                  <a:solidFill>
                    <a:srgbClr val="A0A0A0"/>
                  </a:solidFill>
                  <a:miter lim="800000"/>
                  <a:headEnd/>
                  <a:tailEnd/>
                </a:ln>
                <a:effectLst/>
              </p:spPr>
              <p:txBody>
                <a:bodyPr/>
                <a:lstStyle/>
                <a:p>
                  <a:endParaRPr lang="es-ES"/>
                </a:p>
              </p:txBody>
            </p:sp>
          </p:grpSp>
          <p:grpSp>
            <p:nvGrpSpPr>
              <p:cNvPr id="20" name="Group 56"/>
              <p:cNvGrpSpPr>
                <a:grpSpLocks/>
              </p:cNvGrpSpPr>
              <p:nvPr/>
            </p:nvGrpSpPr>
            <p:grpSpPr bwMode="auto">
              <a:xfrm>
                <a:off x="0" y="2758"/>
                <a:ext cx="2385" cy="500"/>
                <a:chOff x="0" y="2758"/>
                <a:chExt cx="2385" cy="500"/>
              </a:xfrm>
            </p:grpSpPr>
            <p:sp>
              <p:nvSpPr>
                <p:cNvPr id="22545" name="Rectangle 17"/>
                <p:cNvSpPr>
                  <a:spLocks noChangeArrowheads="1"/>
                </p:cNvSpPr>
                <p:nvPr/>
              </p:nvSpPr>
              <p:spPr bwMode="auto">
                <a:xfrm>
                  <a:off x="28" y="2758"/>
                  <a:ext cx="2329" cy="500"/>
                </a:xfrm>
                <a:prstGeom prst="rect">
                  <a:avLst/>
                </a:prstGeom>
                <a:noFill/>
                <a:ln w="9525">
                  <a:noFill/>
                  <a:miter lim="800000"/>
                  <a:headEnd/>
                  <a:tailEnd/>
                </a:ln>
                <a:effectLst/>
              </p:spPr>
              <p:txBody>
                <a:bodyPr/>
                <a:lstStyle/>
                <a:p>
                  <a:pPr algn="just"/>
                  <a:r>
                    <a:rPr lang="tr-TR" sz="1600" smtClean="0">
                      <a:solidFill>
                        <a:schemeClr val="tx1"/>
                      </a:solidFill>
                      <a:latin typeface="Arial" charset="0"/>
                    </a:rPr>
                    <a:t>Serbest olmayan faaliyet özel izni (enerji, patlayıcılar ve atık)</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83" name="Rectangle 55"/>
                <p:cNvSpPr>
                  <a:spLocks noChangeArrowheads="1"/>
                </p:cNvSpPr>
                <p:nvPr/>
              </p:nvSpPr>
              <p:spPr bwMode="auto">
                <a:xfrm>
                  <a:off x="0" y="2758"/>
                  <a:ext cx="2385" cy="500"/>
                </a:xfrm>
                <a:prstGeom prst="rect">
                  <a:avLst/>
                </a:prstGeom>
                <a:noFill/>
                <a:ln w="7">
                  <a:solidFill>
                    <a:srgbClr val="A0A0A0"/>
                  </a:solidFill>
                  <a:miter lim="800000"/>
                  <a:headEnd/>
                  <a:tailEnd/>
                </a:ln>
                <a:effectLst/>
              </p:spPr>
              <p:txBody>
                <a:bodyPr/>
                <a:lstStyle/>
                <a:p>
                  <a:endParaRPr lang="es-ES"/>
                </a:p>
              </p:txBody>
            </p:sp>
          </p:grpSp>
          <p:grpSp>
            <p:nvGrpSpPr>
              <p:cNvPr id="21" name="Group 58"/>
              <p:cNvGrpSpPr>
                <a:grpSpLocks/>
              </p:cNvGrpSpPr>
              <p:nvPr/>
            </p:nvGrpSpPr>
            <p:grpSpPr bwMode="auto">
              <a:xfrm>
                <a:off x="2385" y="2758"/>
                <a:ext cx="1761" cy="500"/>
                <a:chOff x="2385" y="2758"/>
                <a:chExt cx="1761" cy="500"/>
              </a:xfrm>
            </p:grpSpPr>
            <p:sp>
              <p:nvSpPr>
                <p:cNvPr id="22546" name="Rectangle 18"/>
                <p:cNvSpPr>
                  <a:spLocks noChangeArrowheads="1"/>
                </p:cNvSpPr>
                <p:nvPr/>
              </p:nvSpPr>
              <p:spPr bwMode="auto">
                <a:xfrm>
                  <a:off x="2413" y="2758"/>
                  <a:ext cx="1705" cy="500"/>
                </a:xfrm>
                <a:prstGeom prst="rect">
                  <a:avLst/>
                </a:prstGeom>
                <a:noFill/>
                <a:ln w="9525">
                  <a:noFill/>
                  <a:miter lim="800000"/>
                  <a:headEnd/>
                  <a:tailEnd/>
                </a:ln>
                <a:effectLst/>
              </p:spPr>
              <p:txBody>
                <a:bodyPr/>
                <a:lstStyle/>
                <a:p>
                  <a:pPr algn="just"/>
                  <a:r>
                    <a:rPr lang="tr-TR" sz="1600" smtClean="0">
                      <a:solidFill>
                        <a:schemeClr val="tx1"/>
                      </a:solidFill>
                      <a:latin typeface="Arial" charset="0"/>
                    </a:rPr>
                    <a:t>Sanayi Bakanlığı.</a:t>
                  </a:r>
                  <a:endParaRPr lang="tr-TR" sz="12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85" name="Rectangle 57"/>
                <p:cNvSpPr>
                  <a:spLocks noChangeArrowheads="1"/>
                </p:cNvSpPr>
                <p:nvPr/>
              </p:nvSpPr>
              <p:spPr bwMode="auto">
                <a:xfrm>
                  <a:off x="2385" y="2758"/>
                  <a:ext cx="1761" cy="500"/>
                </a:xfrm>
                <a:prstGeom prst="rect">
                  <a:avLst/>
                </a:prstGeom>
                <a:noFill/>
                <a:ln w="7">
                  <a:solidFill>
                    <a:srgbClr val="A0A0A0"/>
                  </a:solidFill>
                  <a:miter lim="800000"/>
                  <a:headEnd/>
                  <a:tailEnd/>
                </a:ln>
                <a:effectLst/>
              </p:spPr>
              <p:txBody>
                <a:bodyPr/>
                <a:lstStyle/>
                <a:p>
                  <a:endParaRPr lang="es-ES"/>
                </a:p>
              </p:txBody>
            </p:sp>
          </p:grpSp>
          <p:grpSp>
            <p:nvGrpSpPr>
              <p:cNvPr id="22" name="Group 60"/>
              <p:cNvGrpSpPr>
                <a:grpSpLocks/>
              </p:cNvGrpSpPr>
              <p:nvPr/>
            </p:nvGrpSpPr>
            <p:grpSpPr bwMode="auto">
              <a:xfrm>
                <a:off x="0" y="3258"/>
                <a:ext cx="2385" cy="394"/>
                <a:chOff x="0" y="3258"/>
                <a:chExt cx="2385" cy="394"/>
              </a:xfrm>
            </p:grpSpPr>
            <p:sp>
              <p:nvSpPr>
                <p:cNvPr id="22547" name="Rectangle 19"/>
                <p:cNvSpPr>
                  <a:spLocks noChangeArrowheads="1"/>
                </p:cNvSpPr>
                <p:nvPr/>
              </p:nvSpPr>
              <p:spPr bwMode="auto">
                <a:xfrm>
                  <a:off x="28" y="3258"/>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ÇED</a:t>
                  </a:r>
                  <a:endParaRPr lang="tr-TR" sz="2400">
                    <a:solidFill>
                      <a:schemeClr val="tx1"/>
                    </a:solidFill>
                    <a:latin typeface="Times New Roman" charset="0"/>
                  </a:endParaRPr>
                </a:p>
              </p:txBody>
            </p:sp>
            <p:sp>
              <p:nvSpPr>
                <p:cNvPr id="22587" name="Rectangle 59"/>
                <p:cNvSpPr>
                  <a:spLocks noChangeArrowheads="1"/>
                </p:cNvSpPr>
                <p:nvPr/>
              </p:nvSpPr>
              <p:spPr bwMode="auto">
                <a:xfrm>
                  <a:off x="0" y="3258"/>
                  <a:ext cx="2385" cy="394"/>
                </a:xfrm>
                <a:prstGeom prst="rect">
                  <a:avLst/>
                </a:prstGeom>
                <a:noFill/>
                <a:ln w="7">
                  <a:solidFill>
                    <a:srgbClr val="A0A0A0"/>
                  </a:solidFill>
                  <a:miter lim="800000"/>
                  <a:headEnd/>
                  <a:tailEnd/>
                </a:ln>
                <a:effectLst/>
              </p:spPr>
              <p:txBody>
                <a:bodyPr/>
                <a:lstStyle/>
                <a:p>
                  <a:endParaRPr lang="es-ES"/>
                </a:p>
              </p:txBody>
            </p:sp>
          </p:grpSp>
          <p:grpSp>
            <p:nvGrpSpPr>
              <p:cNvPr id="23" name="Group 62"/>
              <p:cNvGrpSpPr>
                <a:grpSpLocks/>
              </p:cNvGrpSpPr>
              <p:nvPr/>
            </p:nvGrpSpPr>
            <p:grpSpPr bwMode="auto">
              <a:xfrm>
                <a:off x="2385" y="3258"/>
                <a:ext cx="1761" cy="394"/>
                <a:chOff x="2385" y="3258"/>
                <a:chExt cx="1761" cy="394"/>
              </a:xfrm>
            </p:grpSpPr>
            <p:sp>
              <p:nvSpPr>
                <p:cNvPr id="22548" name="Rectangle 20"/>
                <p:cNvSpPr>
                  <a:spLocks noChangeArrowheads="1"/>
                </p:cNvSpPr>
                <p:nvPr/>
              </p:nvSpPr>
              <p:spPr bwMode="auto">
                <a:xfrm>
                  <a:off x="2413" y="3258"/>
                  <a:ext cx="1705"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ÇED Yetkili Makamı</a:t>
                  </a:r>
                  <a:endParaRPr lang="tr-TR" sz="16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89" name="Rectangle 61"/>
                <p:cNvSpPr>
                  <a:spLocks noChangeArrowheads="1"/>
                </p:cNvSpPr>
                <p:nvPr/>
              </p:nvSpPr>
              <p:spPr bwMode="auto">
                <a:xfrm>
                  <a:off x="2385" y="3258"/>
                  <a:ext cx="1761" cy="394"/>
                </a:xfrm>
                <a:prstGeom prst="rect">
                  <a:avLst/>
                </a:prstGeom>
                <a:noFill/>
                <a:ln w="7">
                  <a:solidFill>
                    <a:srgbClr val="A0A0A0"/>
                  </a:solidFill>
                  <a:miter lim="800000"/>
                  <a:headEnd/>
                  <a:tailEnd/>
                </a:ln>
                <a:effectLst/>
              </p:spPr>
              <p:txBody>
                <a:bodyPr/>
                <a:lstStyle/>
                <a:p>
                  <a:endParaRPr lang="es-ES"/>
                </a:p>
              </p:txBody>
            </p:sp>
          </p:grpSp>
          <p:grpSp>
            <p:nvGrpSpPr>
              <p:cNvPr id="24" name="Group 64"/>
              <p:cNvGrpSpPr>
                <a:grpSpLocks/>
              </p:cNvGrpSpPr>
              <p:nvPr/>
            </p:nvGrpSpPr>
            <p:grpSpPr bwMode="auto">
              <a:xfrm>
                <a:off x="0" y="3652"/>
                <a:ext cx="2385" cy="394"/>
                <a:chOff x="0" y="3652"/>
                <a:chExt cx="2385" cy="394"/>
              </a:xfrm>
            </p:grpSpPr>
            <p:sp>
              <p:nvSpPr>
                <p:cNvPr id="22549" name="Rectangle 21"/>
                <p:cNvSpPr>
                  <a:spLocks noChangeArrowheads="1"/>
                </p:cNvSpPr>
                <p:nvPr/>
              </p:nvSpPr>
              <p:spPr bwMode="auto">
                <a:xfrm>
                  <a:off x="28" y="3652"/>
                  <a:ext cx="2329"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Büyük kaza önleme tedbirleri</a:t>
                  </a:r>
                  <a:endParaRPr lang="tr-TR" sz="1600">
                    <a:solidFill>
                      <a:schemeClr val="tx1"/>
                    </a:solidFill>
                    <a:latin typeface="Arial" charset="0"/>
                    <a:cs typeface="Arial" charset="0"/>
                  </a:endParaRPr>
                </a:p>
                <a:p>
                  <a:pPr algn="just" eaLnBrk="0" hangingPunct="0"/>
                  <a:endParaRPr lang="tr-TR" sz="1600">
                    <a:solidFill>
                      <a:schemeClr val="tx1"/>
                    </a:solidFill>
                    <a:latin typeface="Times New Roman" charset="0"/>
                  </a:endParaRPr>
                </a:p>
              </p:txBody>
            </p:sp>
            <p:sp>
              <p:nvSpPr>
                <p:cNvPr id="22591" name="Rectangle 63"/>
                <p:cNvSpPr>
                  <a:spLocks noChangeArrowheads="1"/>
                </p:cNvSpPr>
                <p:nvPr/>
              </p:nvSpPr>
              <p:spPr bwMode="auto">
                <a:xfrm>
                  <a:off x="0" y="3652"/>
                  <a:ext cx="2385" cy="394"/>
                </a:xfrm>
                <a:prstGeom prst="rect">
                  <a:avLst/>
                </a:prstGeom>
                <a:noFill/>
                <a:ln w="7">
                  <a:solidFill>
                    <a:srgbClr val="A0A0A0"/>
                  </a:solidFill>
                  <a:miter lim="800000"/>
                  <a:headEnd/>
                  <a:tailEnd/>
                </a:ln>
                <a:effectLst/>
              </p:spPr>
              <p:txBody>
                <a:bodyPr/>
                <a:lstStyle/>
                <a:p>
                  <a:endParaRPr lang="es-ES"/>
                </a:p>
              </p:txBody>
            </p:sp>
          </p:grpSp>
          <p:grpSp>
            <p:nvGrpSpPr>
              <p:cNvPr id="25" name="Group 66"/>
              <p:cNvGrpSpPr>
                <a:grpSpLocks/>
              </p:cNvGrpSpPr>
              <p:nvPr/>
            </p:nvGrpSpPr>
            <p:grpSpPr bwMode="auto">
              <a:xfrm>
                <a:off x="2385" y="3652"/>
                <a:ext cx="1761" cy="394"/>
                <a:chOff x="2385" y="3652"/>
                <a:chExt cx="1761" cy="394"/>
              </a:xfrm>
            </p:grpSpPr>
            <p:sp>
              <p:nvSpPr>
                <p:cNvPr id="22550" name="Rectangle 22"/>
                <p:cNvSpPr>
                  <a:spLocks noChangeArrowheads="1"/>
                </p:cNvSpPr>
                <p:nvPr/>
              </p:nvSpPr>
              <p:spPr bwMode="auto">
                <a:xfrm>
                  <a:off x="2413" y="3652"/>
                  <a:ext cx="1705" cy="394"/>
                </a:xfrm>
                <a:prstGeom prst="rect">
                  <a:avLst/>
                </a:prstGeom>
                <a:noFill/>
                <a:ln w="9525">
                  <a:noFill/>
                  <a:miter lim="800000"/>
                  <a:headEnd/>
                  <a:tailEnd/>
                </a:ln>
                <a:effectLst/>
              </p:spPr>
              <p:txBody>
                <a:bodyPr/>
                <a:lstStyle/>
                <a:p>
                  <a:pPr algn="just"/>
                  <a:r>
                    <a:rPr lang="tr-TR" sz="1600" smtClean="0">
                      <a:solidFill>
                        <a:schemeClr val="tx1"/>
                      </a:solidFill>
                      <a:latin typeface="Arial" charset="0"/>
                    </a:rPr>
                    <a:t>Sivil Savunma Dairesi</a:t>
                  </a:r>
                  <a:endParaRPr lang="tr-TR" sz="16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
              <p:nvSpPr>
                <p:cNvPr id="22593" name="Rectangle 65"/>
                <p:cNvSpPr>
                  <a:spLocks noChangeArrowheads="1"/>
                </p:cNvSpPr>
                <p:nvPr/>
              </p:nvSpPr>
              <p:spPr bwMode="auto">
                <a:xfrm>
                  <a:off x="2385" y="3652"/>
                  <a:ext cx="1761" cy="394"/>
                </a:xfrm>
                <a:prstGeom prst="rect">
                  <a:avLst/>
                </a:prstGeom>
                <a:noFill/>
                <a:ln w="7">
                  <a:solidFill>
                    <a:srgbClr val="A0A0A0"/>
                  </a:solidFill>
                  <a:miter lim="800000"/>
                  <a:headEnd/>
                  <a:tailEnd/>
                </a:ln>
                <a:effectLst/>
              </p:spPr>
              <p:txBody>
                <a:bodyPr/>
                <a:lstStyle/>
                <a:p>
                  <a:endParaRPr lang="es-ES"/>
                </a:p>
              </p:txBody>
            </p:sp>
          </p:grpSp>
        </p:grpSp>
        <p:sp>
          <p:nvSpPr>
            <p:cNvPr id="22596" name="Rectangle 68"/>
            <p:cNvSpPr>
              <a:spLocks noChangeArrowheads="1"/>
            </p:cNvSpPr>
            <p:nvPr/>
          </p:nvSpPr>
          <p:spPr bwMode="auto">
            <a:xfrm>
              <a:off x="-3" y="-3"/>
              <a:ext cx="4152" cy="4052"/>
            </a:xfrm>
            <a:prstGeom prst="rect">
              <a:avLst/>
            </a:prstGeom>
            <a:noFill/>
            <a:ln w="11112">
              <a:solidFill>
                <a:srgbClr val="A0A0A0"/>
              </a:solidFill>
              <a:miter lim="800000"/>
              <a:headEnd/>
              <a:tailEnd/>
            </a:ln>
            <a:effectLst/>
          </p:spPr>
          <p:txBody>
            <a:bodyPr/>
            <a:lstStyle/>
            <a:p>
              <a:endParaRPr lang="es-ES"/>
            </a:p>
          </p:txBody>
        </p:sp>
      </p:grpSp>
      <p:sp>
        <p:nvSpPr>
          <p:cNvPr id="70" name="Rectangle 10"/>
          <p:cNvSpPr>
            <a:spLocks noChangeArrowheads="1"/>
          </p:cNvSpPr>
          <p:nvPr/>
        </p:nvSpPr>
        <p:spPr bwMode="auto">
          <a:xfrm>
            <a:off x="5413562" y="3834284"/>
            <a:ext cx="3442030" cy="451972"/>
          </a:xfrm>
          <a:prstGeom prst="rect">
            <a:avLst/>
          </a:prstGeom>
          <a:noFill/>
          <a:ln w="9525">
            <a:noFill/>
            <a:miter lim="800000"/>
            <a:headEnd/>
            <a:tailEnd/>
          </a:ln>
          <a:effectLst/>
        </p:spPr>
        <p:txBody>
          <a:bodyPr/>
          <a:lstStyle/>
          <a:p>
            <a:pPr algn="just"/>
            <a:r>
              <a:rPr lang="tr-TR" sz="1600" smtClean="0">
                <a:solidFill>
                  <a:schemeClr val="tx1"/>
                </a:solidFill>
                <a:latin typeface="Arial" charset="0"/>
              </a:rPr>
              <a:t>Bölgesel Çevre Bakanlığı</a:t>
            </a:r>
            <a:endParaRPr lang="tr-TR" sz="1050" smtClean="0">
              <a:latin typeface="Arial" charset="0"/>
              <a:cs typeface="Arial" charset="0"/>
            </a:endParaRPr>
          </a:p>
          <a:p>
            <a:pPr algn="just"/>
            <a:endParaRPr lang="tr-TR" sz="1200">
              <a:solidFill>
                <a:schemeClr val="tx1"/>
              </a:solidFill>
              <a:latin typeface="Arial" charset="0"/>
              <a:cs typeface="Arial" charset="0"/>
            </a:endParaRPr>
          </a:p>
          <a:p>
            <a:pPr algn="just" eaLnBrk="0" hangingPunct="0"/>
            <a:endParaRPr lang="tr-TR" sz="2400">
              <a:solidFill>
                <a:schemeClr val="tx1"/>
              </a:solidFill>
              <a:latin typeface="Times New Roman"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9144000" cy="1143000"/>
          </a:xfrm>
          <a:noFill/>
        </p:spPr>
        <p:txBody>
          <a:bodyPr vert="horz" lIns="91440" tIns="45720" rIns="91440" bIns="45720" rtlCol="0" anchor="ctr">
            <a:normAutofit/>
          </a:bodyPr>
          <a:lstStyle/>
          <a:p>
            <a:pPr>
              <a:lnSpc>
                <a:spcPct val="80000"/>
              </a:lnSpc>
              <a:defRPr/>
            </a:pPr>
            <a:r>
              <a:rPr lang="tr-TR" b="1" dirty="0" smtClean="0"/>
              <a:t>Koordinasyonu zorlaştıran durumlar</a:t>
            </a:r>
          </a:p>
        </p:txBody>
      </p:sp>
      <p:sp>
        <p:nvSpPr>
          <p:cNvPr id="3" name="2 Marcador de contenido"/>
          <p:cNvSpPr>
            <a:spLocks noGrp="1"/>
          </p:cNvSpPr>
          <p:nvPr>
            <p:ph idx="1"/>
          </p:nvPr>
        </p:nvSpPr>
        <p:spPr/>
        <p:txBody>
          <a:bodyPr/>
          <a:lstStyle/>
          <a:p>
            <a:r>
              <a:rPr lang="tr-TR" dirty="0" smtClean="0"/>
              <a:t>Uyarlanması gereken farklı idari süreçleri olan büyük miktarda mevzuat.</a:t>
            </a:r>
          </a:p>
          <a:p>
            <a:r>
              <a:rPr lang="tr-TR" dirty="0" smtClean="0"/>
              <a:t>Belirli bir sanayi sektörü ve alanı için birden fazla ilgili Kamu Kurumu var ve tümünün görüşlerinin dikkate alınması gerekiyor.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9144000" cy="850106"/>
          </a:xfrm>
          <a:noFill/>
        </p:spPr>
        <p:txBody>
          <a:bodyPr vert="horz" lIns="91440" tIns="45720" rIns="91440" bIns="45720" rtlCol="0" anchor="ctr">
            <a:normAutofit/>
          </a:bodyPr>
          <a:lstStyle/>
          <a:p>
            <a:pPr>
              <a:defRPr/>
            </a:pPr>
            <a:r>
              <a:rPr lang="tr-TR" sz="4000" b="1" smtClean="0"/>
              <a:t>Koordinasyon için Dayanak</a:t>
            </a:r>
            <a:endParaRPr lang="tr-TR" sz="4000" b="1" dirty="0"/>
          </a:p>
        </p:txBody>
      </p:sp>
      <p:sp>
        <p:nvSpPr>
          <p:cNvPr id="3" name="2 Marcador de contenido"/>
          <p:cNvSpPr>
            <a:spLocks noGrp="1"/>
          </p:cNvSpPr>
          <p:nvPr>
            <p:ph idx="1"/>
          </p:nvPr>
        </p:nvSpPr>
        <p:spPr/>
        <p:txBody>
          <a:bodyPr>
            <a:normAutofit fontScale="92500"/>
          </a:bodyPr>
          <a:lstStyle/>
          <a:p>
            <a:r>
              <a:rPr lang="tr-TR" dirty="0" smtClean="0"/>
              <a:t>İspanyol Anayasası'na göre İspanya Kamu İdareleri sorunları çözmek için birbirleri ile işbirliği yapmak zorundadırlar.</a:t>
            </a:r>
          </a:p>
          <a:p>
            <a:r>
              <a:rPr lang="tr-TR" dirty="0" smtClean="0"/>
              <a:t>Bu anayasal ilke Kamu İdareleri İçin Hukuki Rejim ve Genel İdari Usul Kanununda ve genel olarak tüm sektörel mevzuatta yansımasını bulur.</a:t>
            </a:r>
          </a:p>
          <a:p>
            <a:r>
              <a:rPr lang="tr-TR" dirty="0" smtClean="0"/>
              <a:t>Gönüllü anlaşmalar yoluyla kriterleri ve belirlenen tarihler birleştirmek için, etkilenen sektörler ile koordine etmek de gereklidir.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9144000" cy="1143000"/>
          </a:xfrm>
          <a:noFill/>
        </p:spPr>
        <p:txBody>
          <a:bodyPr>
            <a:normAutofit fontScale="90000"/>
          </a:bodyPr>
          <a:lstStyle/>
          <a:p>
            <a:r>
              <a:rPr lang="tr-TR" sz="3600" smtClean="0"/>
              <a:t>Koordinasyon bakış açısından İzin prosedürünün unsurları vurgulamak gerekirse</a:t>
            </a:r>
            <a:endParaRPr lang="tr-TR" sz="3600" dirty="0"/>
          </a:p>
        </p:txBody>
      </p:sp>
      <p:sp>
        <p:nvSpPr>
          <p:cNvPr id="3" name="2 Marcador de contenido"/>
          <p:cNvSpPr>
            <a:spLocks noGrp="1"/>
          </p:cNvSpPr>
          <p:nvPr>
            <p:ph idx="1"/>
          </p:nvPr>
        </p:nvSpPr>
        <p:spPr/>
        <p:txBody>
          <a:bodyPr>
            <a:normAutofit lnSpcReduction="10000"/>
          </a:bodyPr>
          <a:lstStyle/>
          <a:p>
            <a:r>
              <a:rPr lang="tr-TR" dirty="0" smtClean="0"/>
              <a:t> Çevresel Önleme Komisyonu:</a:t>
            </a:r>
          </a:p>
          <a:p>
            <a:pPr lvl="1"/>
            <a:r>
              <a:rPr lang="tr-TR" dirty="0" smtClean="0"/>
              <a:t>Prosedürle ilgili tüm paydaşlar ve ilgili sosyal </a:t>
            </a:r>
            <a:r>
              <a:rPr lang="tr-TR" dirty="0" smtClean="0"/>
              <a:t>kişilerden oluşur: </a:t>
            </a:r>
            <a:r>
              <a:rPr lang="tr-TR" dirty="0" smtClean="0"/>
              <a:t>işverenler, sendikalar ve çevrecilerden oluşur.</a:t>
            </a:r>
          </a:p>
          <a:p>
            <a:pPr lvl="1"/>
            <a:r>
              <a:rPr lang="tr-TR" dirty="0" smtClean="0"/>
              <a:t>Birincil amacı entegre çevre izni taslağına olur vermektir.</a:t>
            </a:r>
          </a:p>
          <a:p>
            <a:pPr lvl="1"/>
            <a:r>
              <a:rPr lang="tr-TR" dirty="0" smtClean="0"/>
              <a:t>Onay öncesinde izin koşullarını son kez gözden geçirir.</a:t>
            </a:r>
          </a:p>
          <a:p>
            <a:pPr lvl="1"/>
            <a:r>
              <a:rPr lang="tr-TR" dirty="0" smtClean="0"/>
              <a:t>En büyük dezavantajı bu sürecin tamamlanması için en az 15 gün gerekmesidir.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4282" y="274638"/>
            <a:ext cx="8472518" cy="1143000"/>
          </a:xfrm>
        </p:spPr>
        <p:txBody>
          <a:bodyPr>
            <a:normAutofit fontScale="90000"/>
          </a:bodyPr>
          <a:lstStyle/>
          <a:p>
            <a:r>
              <a:rPr lang="tr-TR" dirty="0" smtClean="0"/>
              <a:t>Taslağın hazırlanmasında yer alan farklı taraflar arasında işbirliği ihtiyacı</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Öncelikle farklı alanlar veya daireler arasındaki bu işbirliği en yüksek derecede oluşturulmalı ve son tarihlerle uyum amacıyla, alanlar veya daireler arasında iş tekerrürünü önlemek için eylem protokolleri de oluşturulmalıdır.</a:t>
            </a:r>
          </a:p>
          <a:p>
            <a:r>
              <a:rPr lang="tr-TR" dirty="0" smtClean="0"/>
              <a:t>Bu koordinasyonun geliştirilmesi için işletmeci ile iletişimi bir merkezde toplayan bir kişi veya ekip olması esastır: </a:t>
            </a:r>
            <a:r>
              <a:rPr lang="tr-TR" dirty="0" smtClean="0"/>
              <a:t>işletmeciden ek </a:t>
            </a:r>
            <a:r>
              <a:rPr lang="tr-TR" dirty="0" smtClean="0"/>
              <a:t>belge talep etme, belgeleri alma ve iznin hazırlanması sırasında katkıda bulunacak taraflara dağıtma ve belirli bir iznin verilmesi veya verilmemesinin ve çevre koruma gereksinimlerine uygunluk konusunda rapor hazırlama.</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Diğer bilgi kaynaklarına ulaşmak için koordinasyon</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İznin verilmesi öncelikle tesisin MET ile uyumlu olup olmadığına ve tesisin bulunduğu yerin etrafındaki çevrenin, bu faaliyetin gelişmesine izin verip vermediğine bağlıdır. Bu durumun ÇED Yetkili Makamı tarafından gözden geçirilmesi gerekmektedir. </a:t>
            </a:r>
            <a:r>
              <a:rPr lang="tr-TR" dirty="0" smtClean="0"/>
              <a:t>Gerçek </a:t>
            </a:r>
            <a:r>
              <a:rPr lang="tr-TR" dirty="0" smtClean="0"/>
              <a:t>emisyon düzeyleri ile ilgili olarak kontrol edilmesi gereken diğer ayrıntılar olabilir ve  </a:t>
            </a:r>
            <a:r>
              <a:rPr lang="tr-TR" dirty="0" smtClean="0"/>
              <a:t>çevresel </a:t>
            </a:r>
            <a:r>
              <a:rPr lang="tr-TR" dirty="0" smtClean="0"/>
              <a:t>veritabanlarının kullanımını içeren bu iş dikkatle yapılmalıdır. Bu nedenle EÇİ biriminin bu veritabanlarının sahipleri ile koordinasyon içinde olması gereklidir.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9144000" cy="1143000"/>
          </a:xfrm>
          <a:noFill/>
        </p:spPr>
        <p:txBody>
          <a:bodyPr>
            <a:normAutofit/>
          </a:bodyPr>
          <a:lstStyle/>
          <a:p>
            <a:r>
              <a:rPr lang="tr-TR" dirty="0" smtClean="0"/>
              <a:t>Çalışma sırasındaki koordinasyon</a:t>
            </a:r>
            <a:endParaRPr lang="tr-TR" dirty="0"/>
          </a:p>
        </p:txBody>
      </p:sp>
      <p:sp>
        <p:nvSpPr>
          <p:cNvPr id="3" name="2 Marcador de contenido"/>
          <p:cNvSpPr>
            <a:spLocks noGrp="1"/>
          </p:cNvSpPr>
          <p:nvPr>
            <p:ph idx="1"/>
          </p:nvPr>
        </p:nvSpPr>
        <p:spPr/>
        <p:txBody>
          <a:bodyPr>
            <a:normAutofit lnSpcReduction="10000"/>
          </a:bodyPr>
          <a:lstStyle/>
          <a:p>
            <a:r>
              <a:rPr lang="tr-TR" dirty="0" smtClean="0"/>
              <a:t>Koordinasyon merkezi tesisin işletmesi hakkında rapor yükümlülüğü olan Kurumdur.</a:t>
            </a:r>
          </a:p>
          <a:p>
            <a:r>
              <a:rPr lang="tr-TR" dirty="0" smtClean="0"/>
              <a:t>EÇİ kapsamında, </a:t>
            </a:r>
            <a:r>
              <a:rPr lang="tr-TR" dirty="0" smtClean="0"/>
              <a:t>önceki </a:t>
            </a:r>
            <a:r>
              <a:rPr lang="tr-TR" dirty="0" smtClean="0"/>
              <a:t>yılda </a:t>
            </a:r>
            <a:r>
              <a:rPr lang="tr-TR" dirty="0" smtClean="0"/>
              <a:t>gerçekleştirilen denetimler ile çevresel tüm bakı açılarını içerecek şekilde geliştirilen </a:t>
            </a:r>
            <a:r>
              <a:rPr lang="tr-TR" dirty="0" smtClean="0"/>
              <a:t>önleme ve azaltma </a:t>
            </a:r>
            <a:r>
              <a:rPr lang="tr-TR" dirty="0" smtClean="0"/>
              <a:t>faaliyetlerini </a:t>
            </a:r>
            <a:r>
              <a:rPr lang="tr-TR" dirty="0" smtClean="0"/>
              <a:t>içeren </a:t>
            </a:r>
            <a:r>
              <a:rPr lang="tr-TR" dirty="0" smtClean="0"/>
              <a:t>yıllık </a:t>
            </a:r>
            <a:r>
              <a:rPr lang="tr-TR" dirty="0" smtClean="0"/>
              <a:t>çevre raporu </a:t>
            </a:r>
            <a:r>
              <a:rPr lang="tr-TR" dirty="0" smtClean="0"/>
              <a:t>hazırlanması gerekmektedir</a:t>
            </a:r>
            <a:r>
              <a:rPr lang="tr-TR" dirty="0" smtClean="0"/>
              <a:t>. Bu rapor, bunu bilmesi ve değerlendirmesi gereken birimlere iletilir.</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9144000" cy="922114"/>
          </a:xfrm>
          <a:noFill/>
        </p:spPr>
        <p:txBody>
          <a:bodyPr/>
          <a:lstStyle/>
          <a:p>
            <a:r>
              <a:rPr lang="tr-TR" dirty="0" smtClean="0"/>
              <a:t>Denetim Koordinasyonu</a:t>
            </a:r>
            <a:endParaRPr lang="tr-TR" dirty="0"/>
          </a:p>
        </p:txBody>
      </p:sp>
      <p:sp>
        <p:nvSpPr>
          <p:cNvPr id="3" name="2 Marcador de contenido"/>
          <p:cNvSpPr>
            <a:spLocks noGrp="1"/>
          </p:cNvSpPr>
          <p:nvPr>
            <p:ph idx="1"/>
          </p:nvPr>
        </p:nvSpPr>
        <p:spPr>
          <a:xfrm>
            <a:off x="395536" y="1484784"/>
            <a:ext cx="8229600" cy="4525963"/>
          </a:xfrm>
        </p:spPr>
        <p:txBody>
          <a:bodyPr>
            <a:noAutofit/>
          </a:bodyPr>
          <a:lstStyle/>
          <a:p>
            <a:r>
              <a:rPr lang="tr-TR" sz="2400" dirty="0" smtClean="0"/>
              <a:t>Denetim sürekli iyileştirmeyi teşvik eden ve vatandaşlara yönelik çevre mevzuatının gerektiği şekilde uygulanmasının sağlanması için en iyi yol olarak kabul edilir.</a:t>
            </a:r>
          </a:p>
          <a:p>
            <a:r>
              <a:rPr lang="tr-TR" sz="2400" dirty="0" smtClean="0"/>
              <a:t>Tek bir temel belgeye (BEP) dayalı denetim işi kolaylaştırır.</a:t>
            </a:r>
          </a:p>
          <a:p>
            <a:r>
              <a:rPr lang="tr-TR" sz="2400" dirty="0" smtClean="0"/>
              <a:t>Geliştirilmesinde şunlar esas alınır:</a:t>
            </a:r>
          </a:p>
          <a:p>
            <a:pPr lvl="1"/>
            <a:r>
              <a:rPr lang="tr-TR" sz="2000" dirty="0" smtClean="0"/>
              <a:t>ÇEVRE DENETMLERİNİ İZLEMEK İÇİN ASGARİ KRİTERLERE DAİR TAVSİYE.</a:t>
            </a:r>
          </a:p>
          <a:p>
            <a:pPr lvl="1"/>
            <a:r>
              <a:rPr lang="tr-TR" sz="2000" dirty="0"/>
              <a:t>EED </a:t>
            </a:r>
            <a:r>
              <a:rPr lang="tr-TR" sz="2000" dirty="0" smtClean="0"/>
              <a:t>Madde 23.</a:t>
            </a:r>
            <a:endParaRPr lang="tr-TR" sz="2400" dirty="0" smtClean="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522</TotalTime>
  <Words>749</Words>
  <Application>Microsoft Office PowerPoint</Application>
  <PresentationFormat>Presentación en pantalla (4:3)</PresentationFormat>
  <Paragraphs>74</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Tema de Office</vt:lpstr>
      <vt:lpstr>Entegre çevre izinlerinin verilmesi ve denetimiyle ilişkili farklı makamlar arasındaki güçlükler ve karmaşık etkileşimler   </vt:lpstr>
      <vt:lpstr>İspanyol yasalarına göre entegre olmak zorunda olan, ya da dikkate alınması gereken İzinler</vt:lpstr>
      <vt:lpstr>Koordinasyonu zorlaştıran durumlar</vt:lpstr>
      <vt:lpstr>Koordinasyon için Dayanak</vt:lpstr>
      <vt:lpstr>Koordinasyon bakış açısından İzin prosedürünün unsurları vurgulamak gerekirse</vt:lpstr>
      <vt:lpstr>Taslağın hazırlanmasında yer alan farklı taraflar arasında işbirliği ihtiyacı</vt:lpstr>
      <vt:lpstr>Diğer bilgi kaynaklarına ulaşmak için koordinasyon</vt:lpstr>
      <vt:lpstr>Çalışma sırasındaki koordinasyon</vt:lpstr>
      <vt:lpstr>Denetim Koordinasyonu</vt:lpstr>
      <vt:lpstr>Denetim Koordinasyonu</vt:lpstr>
      <vt:lpstr>Koordinasyon</vt:lpstr>
      <vt:lpstr>Örnek Olay Çalışması: Bir tekstil fabrikasında entegre çevre izni için kritik hususların belirlenmesi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Dificultades y las interacciones complejas entre las diferentes administraciones implicadas en la concesión y supervisión del permiso </dc:title>
  <dc:creator>*</dc:creator>
  <cp:lastModifiedBy>Exper</cp:lastModifiedBy>
  <cp:revision>57</cp:revision>
  <dcterms:created xsi:type="dcterms:W3CDTF">2013-01-28T17:45:15Z</dcterms:created>
  <dcterms:modified xsi:type="dcterms:W3CDTF">2013-03-07T10:47:16Z</dcterms:modified>
</cp:coreProperties>
</file>