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91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7FF6937-96A6-472A-A41A-F53BE177600D}" type="datetimeFigureOut">
              <a:rPr lang="es-ES" smtClean="0"/>
              <a:pPr/>
              <a:t>08/03/2013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3244A61-E47E-4EDE-8F6E-8E080CC0669E}" type="slidenum">
              <a:rPr lang="es-ES" smtClean="0"/>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F6937-96A6-472A-A41A-F53BE177600D}" type="datetimeFigureOut">
              <a:rPr lang="es-ES" smtClean="0"/>
              <a:pPr/>
              <a:t>08/03/2013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244A61-E47E-4EDE-8F6E-8E080CC0669E}" type="slidenum">
              <a:rPr lang="es-ES" smtClean="0"/>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tr-TR" b="1" dirty="0" smtClean="0"/>
              <a:t>Çevresel sorumluluk: Sigorta</a:t>
            </a:r>
            <a:endParaRPr lang="tr-TR" dirty="0"/>
          </a:p>
        </p:txBody>
      </p:sp>
      <p:sp>
        <p:nvSpPr>
          <p:cNvPr id="3" name="2 Subtítulo"/>
          <p:cNvSpPr>
            <a:spLocks noGrp="1"/>
          </p:cNvSpPr>
          <p:nvPr>
            <p:ph type="subTitle" idx="1"/>
          </p:nvPr>
        </p:nvSpPr>
        <p:spPr/>
        <p:txBody>
          <a:bodyPr/>
          <a:lstStyle/>
          <a:p>
            <a:r>
              <a:rPr lang="tr-TR" b="1" dirty="0" smtClean="0"/>
              <a:t>Görev 23 </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Çevresel sorumluluk ve EKÖK (IPPC)</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İspanya'da yönetmeliğin öncelikle önleyici bir yaklaşımı vardır.</a:t>
            </a:r>
          </a:p>
          <a:p>
            <a:r>
              <a:rPr lang="tr-TR" dirty="0" smtClean="0"/>
              <a:t>Bu yüzden faaliyetler için belirlenen koşullardan biri de bir risk analizi geliştirilmesi ve düzenli güncellenmesi zorunluluğudur.</a:t>
            </a:r>
          </a:p>
          <a:p>
            <a:r>
              <a:rPr lang="tr-TR" dirty="0" smtClean="0"/>
              <a:t>Zaten mali teminat miktarını belirlemek için onaylanmış bir yönteme sahip olan bir sektöre mensup iseniz, iznin söz konusu metodoloji kullanılarak elde edilen sonuçların sunulması için süreyi ve mali teminat miktarını belirtmesi gerekir.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Diğer koşullar</a:t>
            </a:r>
            <a:endParaRPr lang="tr-TR" dirty="0"/>
          </a:p>
        </p:txBody>
      </p:sp>
      <p:sp>
        <p:nvSpPr>
          <p:cNvPr id="3" name="2 Marcador de contenido"/>
          <p:cNvSpPr>
            <a:spLocks noGrp="1"/>
          </p:cNvSpPr>
          <p:nvPr>
            <p:ph idx="1"/>
          </p:nvPr>
        </p:nvSpPr>
        <p:spPr>
          <a:xfrm>
            <a:off x="457200" y="1340768"/>
            <a:ext cx="8229600" cy="4785395"/>
          </a:xfrm>
        </p:spPr>
        <p:txBody>
          <a:bodyPr>
            <a:normAutofit fontScale="92500" lnSpcReduction="10000"/>
          </a:bodyPr>
          <a:lstStyle/>
          <a:p>
            <a:r>
              <a:rPr lang="tr-TR" dirty="0" smtClean="0"/>
              <a:t>Bir kaza durumunda bildirimde bulunma ve etkilerini sınırlamak için acil önlemler alma ve aynı amaç için Yetkili Makam tarafından belirlenen önlemleri alma yükümlülüğü.</a:t>
            </a:r>
          </a:p>
          <a:p>
            <a:r>
              <a:rPr lang="tr-TR" dirty="0" smtClean="0"/>
              <a:t>Gerekli eylemleri gerçekleştirin:</a:t>
            </a:r>
          </a:p>
          <a:p>
            <a:pPr lvl="1"/>
            <a:r>
              <a:rPr lang="tr-TR" dirty="0" smtClean="0"/>
              <a:t>Birincil:</a:t>
            </a:r>
          </a:p>
          <a:p>
            <a:pPr lvl="2"/>
            <a:r>
              <a:rPr lang="tr-TR" dirty="0" smtClean="0"/>
              <a:t>Kontrol</a:t>
            </a:r>
          </a:p>
          <a:p>
            <a:pPr lvl="2"/>
            <a:r>
              <a:rPr lang="tr-TR" dirty="0" smtClean="0"/>
              <a:t>Temizlik</a:t>
            </a:r>
          </a:p>
          <a:p>
            <a:pPr lvl="2"/>
            <a:r>
              <a:rPr lang="tr-TR" dirty="0" smtClean="0"/>
              <a:t>Telafi </a:t>
            </a:r>
          </a:p>
          <a:p>
            <a:pPr lvl="1"/>
            <a:r>
              <a:rPr lang="tr-TR" dirty="0" smtClean="0"/>
              <a:t>Denge sağlayıcı</a:t>
            </a:r>
            <a:endParaRPr lang="tr-TR" dirty="0"/>
          </a:p>
          <a:p>
            <a:pPr lvl="1"/>
            <a:r>
              <a:rPr lang="tr-TR" dirty="0" smtClean="0"/>
              <a:t>Tamamlayıcı</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Risk analizi temel metodolojisi</a:t>
            </a:r>
            <a:endParaRPr lang="tr-TR" dirty="0"/>
          </a:p>
        </p:txBody>
      </p:sp>
      <p:sp>
        <p:nvSpPr>
          <p:cNvPr id="3" name="2 Marcador de contenido"/>
          <p:cNvSpPr>
            <a:spLocks noGrp="1"/>
          </p:cNvSpPr>
          <p:nvPr>
            <p:ph idx="1"/>
          </p:nvPr>
        </p:nvSpPr>
        <p:spPr/>
        <p:txBody>
          <a:bodyPr>
            <a:normAutofit lnSpcReduction="10000"/>
          </a:bodyPr>
          <a:lstStyle/>
          <a:p>
            <a:r>
              <a:rPr lang="tr-TR" dirty="0" smtClean="0"/>
              <a:t>Bir risk analizi aşağıdaki adımlardan oluşur</a:t>
            </a:r>
          </a:p>
          <a:p>
            <a:pPr lvl="1"/>
            <a:r>
              <a:rPr lang="tr-TR" dirty="0" smtClean="0"/>
              <a:t>Nedenleri ve tehlikeleri tanımlama</a:t>
            </a:r>
          </a:p>
          <a:p>
            <a:pPr lvl="1"/>
            <a:r>
              <a:rPr lang="tr-TR" dirty="0" smtClean="0"/>
              <a:t>Olay tanımlamasını başlatma</a:t>
            </a:r>
          </a:p>
          <a:p>
            <a:pPr lvl="1"/>
            <a:r>
              <a:rPr lang="tr-TR" dirty="0" smtClean="0"/>
              <a:t>Kaza senaryolarını belirleme</a:t>
            </a:r>
          </a:p>
          <a:p>
            <a:pPr lvl="1"/>
            <a:r>
              <a:rPr lang="tr-TR" dirty="0" smtClean="0"/>
              <a:t>Olasılıkları belirleme</a:t>
            </a:r>
          </a:p>
          <a:p>
            <a:pPr lvl="1"/>
            <a:r>
              <a:rPr lang="tr-TR" dirty="0" smtClean="0"/>
              <a:t>Etkileri kestirme</a:t>
            </a:r>
          </a:p>
          <a:p>
            <a:pPr lvl="1"/>
            <a:r>
              <a:rPr lang="tr-TR" dirty="0" smtClean="0"/>
              <a:t>Risk tahmini</a:t>
            </a:r>
          </a:p>
          <a:p>
            <a:r>
              <a:rPr lang="tr-TR" dirty="0" smtClean="0"/>
              <a:t>Toplam riskin % 95'inden kaçınan en düşük maliyet senaryolarının seçilmesi.</a:t>
            </a:r>
            <a:endParaRPr lang="tr-TR" dirty="0"/>
          </a:p>
          <a:p>
            <a:pPr lvl="1"/>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Risk analizinin başlıca zorlukları</a:t>
            </a:r>
            <a:endParaRPr lang="tr-TR"/>
          </a:p>
        </p:txBody>
      </p:sp>
      <p:sp>
        <p:nvSpPr>
          <p:cNvPr id="3" name="2 Marcador de contenido"/>
          <p:cNvSpPr>
            <a:spLocks noGrp="1"/>
          </p:cNvSpPr>
          <p:nvPr>
            <p:ph idx="1"/>
          </p:nvPr>
        </p:nvSpPr>
        <p:spPr/>
        <p:txBody>
          <a:bodyPr/>
          <a:lstStyle/>
          <a:p>
            <a:r>
              <a:rPr lang="tr-TR" dirty="0" smtClean="0"/>
              <a:t>Temel zorluk çevresel varlıkların değerlemesidir çünkü bu öznel faktöre bağlıdır.</a:t>
            </a:r>
          </a:p>
          <a:p>
            <a:r>
              <a:rPr lang="tr-TR" dirty="0" smtClean="0"/>
              <a:t>İspanya çevresel </a:t>
            </a:r>
            <a:r>
              <a:rPr lang="tr-TR" smtClean="0"/>
              <a:t>varlıkların değerlemesi </a:t>
            </a:r>
            <a:r>
              <a:rPr lang="tr-TR" dirty="0" smtClean="0"/>
              <a:t>için bir yazılım aracı geliştirmiştirve İnternette mevcuttur.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Çevresel Sorumluluğa ilişkin Direktif 2004/35/EC</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AB Nisan 2004'te çevresel zararın önlenmesi ve giderilmesi ile ilgili çevresel sorumluluğa ilişkin Direktif 2004/35/EC 'yi yayınladı. </a:t>
            </a:r>
          </a:p>
          <a:p>
            <a:r>
              <a:rPr lang="tr-TR" dirty="0" smtClean="0"/>
              <a:t>Avrupa Birliği (AB) hayvanlar, bitkiler, doğal yaşam ve su kaynaklarına zararın ve arazileri etkileyen hasarın önlenmesi ve giderilmesi için bir ortak sorumluluk çerçevesi oluşturmuştur. Sorumluluk planı belirli mesleki faaliyetler ve işletmeci hatası veya ihmali olan durumlarda diğer faaliyetleri için de geçerlidir. Kamu makamları da sorumlu işletmecilerin gerekli önleyici veya telafi edici tedbirleri almasını veya finanse etmesini sağlamakla sorumludur.</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İspanya'da</a:t>
            </a:r>
            <a:endParaRPr lang="tr-TR" dirty="0"/>
          </a:p>
        </p:txBody>
      </p:sp>
      <p:sp>
        <p:nvSpPr>
          <p:cNvPr id="3" name="2 Marcador de contenido"/>
          <p:cNvSpPr>
            <a:spLocks noGrp="1"/>
          </p:cNvSpPr>
          <p:nvPr>
            <p:ph idx="1"/>
          </p:nvPr>
        </p:nvSpPr>
        <p:spPr/>
        <p:txBody>
          <a:bodyPr>
            <a:normAutofit/>
          </a:bodyPr>
          <a:lstStyle/>
          <a:p>
            <a:r>
              <a:rPr lang="tr-TR" dirty="0" smtClean="0"/>
              <a:t>İspanya Direktif 2004/35/EC'yi  Çevre Sorumluluk Yasası 26/2007 (ÇSY) vasıtasıyla  aktarmıştır. Bir yıl sonra 2090/2008 sayılı (26/2007 sayılı yasanın bazı yönlerini geliştiren) Kararname yayımlanmıştır.</a:t>
            </a:r>
          </a:p>
          <a:p>
            <a:r>
              <a:rPr lang="tr-TR" dirty="0" smtClean="0"/>
              <a:t>Hem Direktif hem de ÇSY çevresel zararın önlenmesi ve giderilmesi amacıyla çevre sorumluluğu için çerçeve oluşturmaktadır.</a:t>
            </a:r>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Yükümlülükler</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Çevresel sorumluluk şunları esas alır:</a:t>
            </a:r>
          </a:p>
          <a:p>
            <a:pPr lvl="1"/>
            <a:r>
              <a:rPr lang="tr-TR" dirty="0" smtClean="0"/>
              <a:t>Kirleten öder ve onarır </a:t>
            </a:r>
          </a:p>
          <a:p>
            <a:pPr lvl="1"/>
            <a:r>
              <a:rPr lang="tr-TR" dirty="0" smtClean="0"/>
              <a:t>Bu "önleyicilik ilkesini" pekiştirir.  </a:t>
            </a:r>
          </a:p>
          <a:p>
            <a:pPr marL="457200" lvl="1" indent="0">
              <a:buNone/>
            </a:pPr>
            <a:r>
              <a:rPr lang="tr-TR" dirty="0"/>
              <a:t> </a:t>
            </a:r>
            <a:r>
              <a:rPr lang="tr-TR" dirty="0" smtClean="0"/>
              <a:t>   Çevresel Risk Değerlendirmesi (ÇRD)</a:t>
            </a:r>
          </a:p>
          <a:p>
            <a:r>
              <a:rPr lang="tr-TR" dirty="0" smtClean="0"/>
              <a:t> Direktif, Ek III de listelenen faaliyetlere ilişkin yükümlülükleri belirlemektedir.</a:t>
            </a:r>
          </a:p>
          <a:p>
            <a:r>
              <a:rPr lang="tr-TR" dirty="0" smtClean="0"/>
              <a:t> İspanya'da etkilenen faaliyetler listesi yükümlülüğün belirlenmesi açısından çok geniş olmakla birlikte, sigorta yaptırmayı gerektiren faaliyetler listesi, en çok kirleten IPPC ile sınırlıdır</a:t>
            </a:r>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sz="4000" dirty="0" smtClean="0"/>
              <a:t>2004/35/EC sayılı </a:t>
            </a:r>
            <a:r>
              <a:rPr lang="tr-TR" sz="4000" dirty="0" err="1" smtClean="0"/>
              <a:t>Direktif'in</a:t>
            </a:r>
            <a:r>
              <a:rPr lang="tr-TR" sz="4000" dirty="0" smtClean="0"/>
              <a:t> 19. Maddesi şöyle der:</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Üye Devletler, işletmecilerin bu Direktif kapsamındaki sorumluluklarını karşılamak için mali teminat kullanmak üzere olanak sağlamak amacı ile, iflas durumu için finansal mekanizmalar da dahil olmak üzere, uygun ekonomik ve finansal güvenlik araçlarının ve piyasaların geliştirilmesini teşvik tedbirleri alır. </a:t>
            </a:r>
          </a:p>
          <a:p>
            <a:r>
              <a:rPr lang="tr-TR" dirty="0" smtClean="0"/>
              <a:t>Sonuç: Direktif Üye Devletlere bu MALİ TEMİNATI tanımlayabilmeleri (seçilecek model ve teminat miktarı) için tam özgürlük verir.</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Modeller</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2010 yılı raporuna yansıdığı gibi farklı Üye Devletler birbirinden çok farklı modeller izlemiştir.</a:t>
            </a:r>
          </a:p>
          <a:p>
            <a:r>
              <a:rPr lang="tr-TR" dirty="0" smtClean="0"/>
              <a:t>İspanya Ek III'te belirtilen tüm faaliyetler için bir Zorunlu Mali Teminat (ZMT) oluşturmayı seçmiştir. </a:t>
            </a:r>
          </a:p>
          <a:p>
            <a:pPr lvl="1"/>
            <a:r>
              <a:rPr lang="tr-TR" dirty="0" smtClean="0"/>
              <a:t>ZMT miktarları, 300.000 ila 200,000,000 EURO arasındadır.</a:t>
            </a:r>
          </a:p>
          <a:p>
            <a:pPr lvl="1"/>
            <a:r>
              <a:rPr lang="tr-TR" dirty="0" smtClean="0"/>
              <a:t>Muafiyetler (Onarımın ekonomik maliyeti)</a:t>
            </a:r>
          </a:p>
          <a:p>
            <a:pPr lvl="2"/>
            <a:r>
              <a:rPr lang="tr-TR" dirty="0" smtClean="0"/>
              <a:t>&lt;300.000 € (muaf faaliyetler)</a:t>
            </a:r>
          </a:p>
          <a:p>
            <a:pPr lvl="2"/>
            <a:r>
              <a:rPr lang="tr-TR" dirty="0" smtClean="0"/>
              <a:t>300,000 € ile 2.000.000 € (Eğer Çevre Yönetim Sistemi (ÇYS) varsa muaf faaliyet)</a:t>
            </a:r>
            <a:endParaRPr lang="tr-TR" dirty="0"/>
          </a:p>
          <a:p>
            <a:endParaRPr lang="tr-TR" dirty="0"/>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Çevresel Risk Değerlendirmesi (ÇRD)</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Bu ZMT işletmeci tarafından yapılan ve Çevre Yetkili Makamı tarafından doğrulanan ÇRD'ye göre oluşturulmuştur. ÇRD (yapılışı ve içeriği) 2090/2008 sayılı Kararname ile tanımlanmıştır.</a:t>
            </a:r>
          </a:p>
          <a:p>
            <a:r>
              <a:rPr lang="tr-TR" dirty="0" smtClean="0"/>
              <a:t>Kullanılan araçlar: Çevresel risk analizi Standardı UNE 150008. Daha sonraki yönetimini mümkün kılmak için risklerin belirlenmesini amaçlayan, çeşitli disiplinlere uygulanabilen, denetim ya da  bir yaşam döngüsü analizi gibi bir yönetim aracıdır, ama kendisi bir Risk Yönetim Sistemi değildir .</a:t>
            </a:r>
            <a:endParaRPr lang="tr-TR" dirty="0"/>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Bir ZMT'ye ihtiyacı olan faaliyetlerin kapsamını azaltma kararı.</a:t>
            </a:r>
            <a:endParaRPr lang="tr-TR" dirty="0"/>
          </a:p>
        </p:txBody>
      </p:sp>
      <p:sp>
        <p:nvSpPr>
          <p:cNvPr id="3" name="2 Marcador de contenido"/>
          <p:cNvSpPr>
            <a:spLocks noGrp="1"/>
          </p:cNvSpPr>
          <p:nvPr>
            <p:ph idx="1"/>
          </p:nvPr>
        </p:nvSpPr>
        <p:spPr/>
        <p:txBody>
          <a:bodyPr/>
          <a:lstStyle/>
          <a:p>
            <a:r>
              <a:rPr lang="tr-TR" dirty="0" smtClean="0"/>
              <a:t>Bölgesel yetkililer, Devlet ve işletmeciler, ZMT olması gereken işletmeci sayısını çok fazla  buldu. Öyle ki 2004/35/EC Sayılı Direktifin Ek III'teki büyük bir termik santralden küçük bir kimyasal depoya kadar farklı tesislere ZMT'nin oluşturulması isteniyordu.</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Yeni İspanya yönetmeliği</a:t>
            </a:r>
            <a:endParaRPr lang="tr-TR" dirty="0"/>
          </a:p>
        </p:txBody>
      </p:sp>
      <p:sp>
        <p:nvSpPr>
          <p:cNvPr id="3" name="2 Marcador de contenido"/>
          <p:cNvSpPr>
            <a:spLocks noGrp="1"/>
          </p:cNvSpPr>
          <p:nvPr>
            <p:ph idx="1"/>
          </p:nvPr>
        </p:nvSpPr>
        <p:spPr/>
        <p:txBody>
          <a:bodyPr>
            <a:normAutofit fontScale="85000" lnSpcReduction="10000"/>
          </a:bodyPr>
          <a:lstStyle/>
          <a:p>
            <a:r>
              <a:rPr lang="tr-TR" dirty="0" err="1" smtClean="0"/>
              <a:t>ÇRD'den</a:t>
            </a:r>
            <a:r>
              <a:rPr lang="tr-TR" dirty="0" smtClean="0"/>
              <a:t> </a:t>
            </a:r>
            <a:r>
              <a:rPr lang="tr-TR" dirty="0"/>
              <a:t>(çevreye zarar, çevresel değerlerin kaybı... </a:t>
            </a:r>
            <a:r>
              <a:rPr lang="tr-TR" dirty="0" err="1"/>
              <a:t>vb</a:t>
            </a:r>
            <a:r>
              <a:rPr lang="tr-TR" dirty="0"/>
              <a:t> ) kaynaklanan </a:t>
            </a:r>
            <a:r>
              <a:rPr lang="tr-TR" dirty="0" smtClean="0"/>
              <a:t>ZMT'yi (parasal değer €) ekonomik  olarak değerlendirebilen bir bilgisayar modelini geliştirmek için yapılan birkaç yıllık çalışma sonrasında günümüzde bu konuda aşağıdakileri bildiren yerel bir çerçeve tartışılmaktadır:</a:t>
            </a:r>
          </a:p>
          <a:p>
            <a:pPr lvl="1"/>
            <a:r>
              <a:rPr lang="tr-TR" dirty="0" smtClean="0"/>
              <a:t>Ek III'teki tüm faaliyetlere ZMT sahibi olması yükümlülüğü getirmeyin; sadece büyük çevresel riski olanlara uygulayın. Bütün faaliyetler EKÖK'e (IPPC)  dahildir.</a:t>
            </a:r>
          </a:p>
          <a:p>
            <a:pPr lvl="1"/>
            <a:r>
              <a:rPr lang="tr-TR" dirty="0" smtClean="0"/>
              <a:t>ZMT tüm tarafların (Çevre Yetkili Makamları ve şirketler) tarafından onaylanmış bir hesaplama sistemi ile ÇRD esas alınarak hesaplanacaktır.</a:t>
            </a:r>
          </a:p>
          <a:p>
            <a:endParaRPr lang="tr-TR"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691</Words>
  <Application>Microsoft Office PowerPoint</Application>
  <PresentationFormat>On-screen Show (4:3)</PresentationFormat>
  <Paragraphs>59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Tema de Office</vt:lpstr>
      <vt:lpstr>Çevresel sorumluluk: Sigorta</vt:lpstr>
      <vt:lpstr>Çevresel Sorumluluğa ilişkin Direktif 2004/35/EC</vt:lpstr>
      <vt:lpstr>İspanya'da</vt:lpstr>
      <vt:lpstr>Yükümlülükler</vt:lpstr>
      <vt:lpstr>2004/35/EC sayılı Direktif'in 19. Maddesi şöyle der:</vt:lpstr>
      <vt:lpstr>Modeller</vt:lpstr>
      <vt:lpstr>Çevresel Risk Değerlendirmesi (ÇRD)</vt:lpstr>
      <vt:lpstr>Bir ZMT'ye ihtiyacı olan faaliyetlerin kapsamını azaltma kararı.</vt:lpstr>
      <vt:lpstr>Yeni İspanya yönetmeliği</vt:lpstr>
      <vt:lpstr>Çevresel sorumluluk ve EKÖK (IPPC)</vt:lpstr>
      <vt:lpstr>Diğer koşullar</vt:lpstr>
      <vt:lpstr>Risk analizi temel metodolojisi</vt:lpstr>
      <vt:lpstr>Risk analizinin başlıca zorlukları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liability: Insurance</dc:title>
  <dc:creator>*</dc:creator>
  <cp:lastModifiedBy>Casper1</cp:lastModifiedBy>
  <cp:revision>14</cp:revision>
  <dcterms:created xsi:type="dcterms:W3CDTF">2013-02-24T19:14:19Z</dcterms:created>
  <dcterms:modified xsi:type="dcterms:W3CDTF">2013-03-08T06:51:42Z</dcterms:modified>
</cp:coreProperties>
</file>