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59" r:id="rId6"/>
    <p:sldId id="260" r:id="rId7"/>
    <p:sldId id="261" r:id="rId8"/>
    <p:sldId id="265" r:id="rId9"/>
    <p:sldId id="263" r:id="rId10"/>
    <p:sldId id="266" r:id="rId11"/>
    <p:sldId id="264" r:id="rId12"/>
    <p:sldId id="268" r:id="rId13"/>
    <p:sldId id="269" r:id="rId14"/>
    <p:sldId id="271" r:id="rId15"/>
    <p:sldId id="272" r:id="rId16"/>
    <p:sldId id="267" r:id="rId17"/>
    <p:sldId id="273" r:id="rId18"/>
    <p:sldId id="274" r:id="rId19"/>
    <p:sldId id="275" r:id="rId20"/>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53" d="100"/>
          <a:sy n="53" d="100"/>
        </p:scale>
        <p:origin x="-1854" y="-4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5BE4C8D5-D381-4EE3-9A43-6A3DD71A5645}" type="datetimeFigureOut">
              <a:rPr lang="es-ES" smtClean="0"/>
              <a:pPr/>
              <a:t>07/03/2013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DCB9003-1027-4774-A16E-8098C7904674}"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5BE4C8D5-D381-4EE3-9A43-6A3DD71A5645}" type="datetimeFigureOut">
              <a:rPr lang="es-ES" smtClean="0"/>
              <a:pPr/>
              <a:t>07/03/2013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DCB9003-1027-4774-A16E-8098C7904674}"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5BE4C8D5-D381-4EE3-9A43-6A3DD71A5645}" type="datetimeFigureOut">
              <a:rPr lang="es-ES" smtClean="0"/>
              <a:pPr/>
              <a:t>07/03/2013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DCB9003-1027-4774-A16E-8098C7904674}"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5BE4C8D5-D381-4EE3-9A43-6A3DD71A5645}" type="datetimeFigureOut">
              <a:rPr lang="es-ES" smtClean="0"/>
              <a:pPr/>
              <a:t>07/03/2013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DCB9003-1027-4774-A16E-8098C7904674}"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5BE4C8D5-D381-4EE3-9A43-6A3DD71A5645}" type="datetimeFigureOut">
              <a:rPr lang="es-ES" smtClean="0"/>
              <a:pPr/>
              <a:t>07/03/2013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DCB9003-1027-4774-A16E-8098C7904674}"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5BE4C8D5-D381-4EE3-9A43-6A3DD71A5645}" type="datetimeFigureOut">
              <a:rPr lang="es-ES" smtClean="0"/>
              <a:pPr/>
              <a:t>07/03/2013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DCB9003-1027-4774-A16E-8098C7904674}"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5BE4C8D5-D381-4EE3-9A43-6A3DD71A5645}" type="datetimeFigureOut">
              <a:rPr lang="es-ES" smtClean="0"/>
              <a:pPr/>
              <a:t>07/03/2013</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1DCB9003-1027-4774-A16E-8098C7904674}"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5BE4C8D5-D381-4EE3-9A43-6A3DD71A5645}" type="datetimeFigureOut">
              <a:rPr lang="es-ES" smtClean="0"/>
              <a:pPr/>
              <a:t>07/03/2013</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1DCB9003-1027-4774-A16E-8098C7904674}"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BE4C8D5-D381-4EE3-9A43-6A3DD71A5645}" type="datetimeFigureOut">
              <a:rPr lang="es-ES" smtClean="0"/>
              <a:pPr/>
              <a:t>07/03/2013</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1DCB9003-1027-4774-A16E-8098C7904674}"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BE4C8D5-D381-4EE3-9A43-6A3DD71A5645}" type="datetimeFigureOut">
              <a:rPr lang="es-ES" smtClean="0"/>
              <a:pPr/>
              <a:t>07/03/2013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DCB9003-1027-4774-A16E-8098C7904674}"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BE4C8D5-D381-4EE3-9A43-6A3DD71A5645}" type="datetimeFigureOut">
              <a:rPr lang="es-ES" smtClean="0"/>
              <a:pPr/>
              <a:t>07/03/2013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DCB9003-1027-4774-A16E-8098C7904674}"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4C8D5-D381-4EE3-9A43-6A3DD71A5645}" type="datetimeFigureOut">
              <a:rPr lang="es-ES" smtClean="0"/>
              <a:pPr/>
              <a:t>07/03/2013</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CB9003-1027-4774-A16E-8098C7904674}"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459041"/>
            <a:ext cx="7772400" cy="1470025"/>
          </a:xfrm>
        </p:spPr>
        <p:txBody>
          <a:bodyPr>
            <a:normAutofit/>
          </a:bodyPr>
          <a:lstStyle/>
          <a:p>
            <a:r>
              <a:rPr lang="tr-TR" dirty="0" smtClean="0"/>
              <a:t>İzin şartlarının oluşturulmasına dair öneriler</a:t>
            </a:r>
            <a:endParaRPr lang="tr-TR" dirty="0"/>
          </a:p>
        </p:txBody>
      </p:sp>
      <p:sp>
        <p:nvSpPr>
          <p:cNvPr id="3" name="2 Subtítulo"/>
          <p:cNvSpPr>
            <a:spLocks noGrp="1"/>
          </p:cNvSpPr>
          <p:nvPr>
            <p:ph type="subTitle" idx="1"/>
          </p:nvPr>
        </p:nvSpPr>
        <p:spPr>
          <a:xfrm>
            <a:off x="1214414" y="1357298"/>
            <a:ext cx="6400800" cy="685808"/>
          </a:xfrm>
        </p:spPr>
        <p:txBody>
          <a:bodyPr/>
          <a:lstStyle/>
          <a:p>
            <a:r>
              <a:rPr lang="tr-TR" dirty="0" smtClean="0"/>
              <a:t>Görev 2: 18 Mart</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smtClean="0"/>
              <a:t>Dikkate alınacak diğer konular</a:t>
            </a:r>
            <a:endParaRPr lang="tr-TR" dirty="0"/>
          </a:p>
        </p:txBody>
      </p:sp>
      <p:sp>
        <p:nvSpPr>
          <p:cNvPr id="3" name="2 Marcador de contenido"/>
          <p:cNvSpPr>
            <a:spLocks noGrp="1"/>
          </p:cNvSpPr>
          <p:nvPr>
            <p:ph idx="1"/>
          </p:nvPr>
        </p:nvSpPr>
        <p:spPr>
          <a:xfrm>
            <a:off x="457200" y="1340768"/>
            <a:ext cx="8229600" cy="5040560"/>
          </a:xfrm>
        </p:spPr>
        <p:txBody>
          <a:bodyPr>
            <a:normAutofit fontScale="77500" lnSpcReduction="20000"/>
          </a:bodyPr>
          <a:lstStyle/>
          <a:p>
            <a:r>
              <a:rPr lang="tr-TR" dirty="0" smtClean="0"/>
              <a:t>Bir kural olarak, IPPC izni şirketlerin yeni duruma uyum sağlamak için yatırımları ve organizasyonel değişikliklere gitmelerini içerir. Bunun anlamı,  tesislerin rekabet gücünü kaybetmemesi için iznin mümkün olduğunca kesinlikle gerekli olanı yerine getirmesi, yine de her zaman uygun çevre korumayı sağlanması demektir, ama daha fazlasını değil.  Bu durum, üretim kapasitesinin EÇİ Yönetmeliğinin hem kapsamı içinde ve hem de dışında olduğu sektörlerde ve benzer bir çevresel denetim sistemi hayata geçirmemiş olan ülkelerden önemli rakipleri olanlar için çok önemlidir.</a:t>
            </a:r>
          </a:p>
          <a:p>
            <a:r>
              <a:rPr lang="tr-TR" dirty="0" smtClean="0"/>
              <a:t>Ayrıca, entegre izin sistemi anlaşıldığında, güçlü bir çevre taahhüdü olan işletmelerin, kontrol gereksinimlerinin ÇEİ'de olduğu kadar net olarak tanımlanmamış olması, diğer sistemlerden ziyade bu sistemde olmayı tercih etmeleri yaygın bir durumdur.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Buna dayanarak:</a:t>
            </a:r>
            <a:endParaRPr lang="tr-TR" dirty="0"/>
          </a:p>
        </p:txBody>
      </p:sp>
      <p:sp>
        <p:nvSpPr>
          <p:cNvPr id="3" name="2 Marcador de contenido"/>
          <p:cNvSpPr>
            <a:spLocks noGrp="1"/>
          </p:cNvSpPr>
          <p:nvPr>
            <p:ph idx="1"/>
          </p:nvPr>
        </p:nvSpPr>
        <p:spPr>
          <a:xfrm>
            <a:off x="457200" y="1412776"/>
            <a:ext cx="8229600" cy="5040560"/>
          </a:xfrm>
        </p:spPr>
        <p:txBody>
          <a:bodyPr>
            <a:normAutofit fontScale="77500" lnSpcReduction="20000"/>
          </a:bodyPr>
          <a:lstStyle/>
          <a:p>
            <a:r>
              <a:rPr lang="tr-TR" dirty="0" smtClean="0"/>
              <a:t>İspanya ve Polonya'da, iznin Yetkili makamın kriterlerine göre kesinlikle gerekli olandan daha fazlasını içermediği İngiltere'dekinin tam tersine, çok uzun izinler verilir.</a:t>
            </a:r>
          </a:p>
          <a:p>
            <a:r>
              <a:rPr lang="tr-TR" dirty="0" smtClean="0"/>
              <a:t>Üç örnek izin aynı zamanda, Endüstriyel Emisyonlar Direktifi (EED) dışı konuları ihtiva ederken, EED gereksinimleri açısından eksiktir.</a:t>
            </a:r>
          </a:p>
          <a:p>
            <a:r>
              <a:rPr lang="tr-TR" dirty="0" smtClean="0"/>
              <a:t>Hiçbir şey EÇİ'lerin ulusal mevzuattan türetilen ek gereklilikleri içermesini engellemez, ancak, izinlerin EED uyarınca içermeleri gereken temel konuları atlarsak sorunlarımız olacaktır.</a:t>
            </a:r>
          </a:p>
          <a:p>
            <a:r>
              <a:rPr lang="tr-TR" dirty="0" smtClean="0"/>
              <a:t>Genellikle, izin uzun süreli olduğunda, yasal yükümlülüklerin metin olarak tekrarı bulunmaktadır ve bu gereksizdir çünkü mevzuatın kendisi uyum gerektirmektedir.</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İspanya'da izin düzeni</a:t>
            </a:r>
            <a:endParaRPr lang="tr-TR" dirty="0"/>
          </a:p>
        </p:txBody>
      </p:sp>
      <p:sp>
        <p:nvSpPr>
          <p:cNvPr id="3" name="2 Marcador de contenido"/>
          <p:cNvSpPr>
            <a:spLocks noGrp="1"/>
          </p:cNvSpPr>
          <p:nvPr>
            <p:ph idx="1"/>
          </p:nvPr>
        </p:nvSpPr>
        <p:spPr>
          <a:xfrm>
            <a:off x="457200" y="1484784"/>
            <a:ext cx="8229600" cy="4641379"/>
          </a:xfrm>
        </p:spPr>
        <p:txBody>
          <a:bodyPr numCol="2">
            <a:noAutofit/>
          </a:bodyPr>
          <a:lstStyle/>
          <a:p>
            <a:r>
              <a:rPr lang="tr-TR" sz="1600" dirty="0" smtClean="0"/>
              <a:t>Başvuranın, yerin ve faaliyetin belirlenmesi.</a:t>
            </a:r>
          </a:p>
          <a:p>
            <a:r>
              <a:rPr lang="tr-TR" sz="1600" dirty="0" smtClean="0"/>
              <a:t>İzin başvuru dosyasında sunulan belgelerdeki ayrıntılar.</a:t>
            </a:r>
          </a:p>
          <a:p>
            <a:r>
              <a:rPr lang="tr-TR" sz="1600" dirty="0" smtClean="0"/>
              <a:t>Kamunun katılımını garanti eden idari işlem ve ilgili raporların ayrıntıları.</a:t>
            </a:r>
          </a:p>
          <a:p>
            <a:r>
              <a:rPr lang="tr-TR" sz="1600" dirty="0" smtClean="0"/>
              <a:t>İznin yasal dayanağı ve izin ve içerdiği kayıtların özellikle belirlenmesi.</a:t>
            </a:r>
          </a:p>
          <a:p>
            <a:r>
              <a:rPr lang="tr-TR" sz="1600" dirty="0" smtClean="0"/>
              <a:t>İznin verilmesi, sigorta, iznin süresi ve iddianın seçenekleri ile ilgili hükümler.</a:t>
            </a:r>
          </a:p>
          <a:p>
            <a:r>
              <a:rPr lang="tr-TR" sz="1600" dirty="0" smtClean="0"/>
              <a:t>Ek I - İddialar ve İddialara Cevaplar</a:t>
            </a:r>
          </a:p>
          <a:p>
            <a:r>
              <a:rPr lang="tr-TR" sz="1600" dirty="0" smtClean="0"/>
              <a:t>Ek II - önerilen tesisin kapasite rakamları ve uygulanabilir çevresel yönetmeliklerle tanımlanması.</a:t>
            </a:r>
          </a:p>
          <a:p>
            <a:r>
              <a:rPr lang="tr-TR" sz="1600" dirty="0" smtClean="0"/>
              <a:t>Ek III - Çevre Koşulları</a:t>
            </a:r>
          </a:p>
          <a:p>
            <a:pPr lvl="1"/>
            <a:r>
              <a:rPr lang="tr-TR" sz="1400" dirty="0" smtClean="0"/>
              <a:t>İnşaat ve devreye alma sırasındaki eylemler</a:t>
            </a:r>
          </a:p>
          <a:p>
            <a:pPr lvl="1"/>
            <a:r>
              <a:rPr lang="tr-TR" sz="1400" dirty="0" smtClean="0"/>
              <a:t>Genel işletme temel kuralları</a:t>
            </a:r>
          </a:p>
          <a:p>
            <a:pPr lvl="1"/>
            <a:r>
              <a:rPr lang="tr-TR" sz="1400" dirty="0" smtClean="0"/>
              <a:t>Hava emisyonları</a:t>
            </a:r>
          </a:p>
          <a:p>
            <a:pPr lvl="1"/>
            <a:r>
              <a:rPr lang="tr-TR" sz="1400" dirty="0" smtClean="0"/>
              <a:t>gürültü</a:t>
            </a:r>
          </a:p>
          <a:p>
            <a:pPr lvl="1"/>
            <a:r>
              <a:rPr lang="tr-TR" sz="1400" dirty="0" smtClean="0"/>
              <a:t>atık</a:t>
            </a:r>
          </a:p>
          <a:p>
            <a:pPr lvl="1"/>
            <a:r>
              <a:rPr lang="tr-TR" sz="1400" dirty="0" smtClean="0"/>
              <a:t>su</a:t>
            </a:r>
          </a:p>
          <a:p>
            <a:pPr lvl="1"/>
            <a:r>
              <a:rPr lang="tr-TR" sz="1400" dirty="0" smtClean="0"/>
              <a:t>topraklar</a:t>
            </a:r>
          </a:p>
          <a:p>
            <a:pPr lvl="1"/>
            <a:r>
              <a:rPr lang="tr-TR" sz="1400" dirty="0" smtClean="0"/>
              <a:t>İzleme ve periyodik raporlar</a:t>
            </a:r>
          </a:p>
          <a:p>
            <a:pPr lvl="1"/>
            <a:r>
              <a:rPr lang="tr-TR" sz="1400" dirty="0" smtClean="0"/>
              <a:t>Kapatma için şartlar</a:t>
            </a:r>
          </a:p>
          <a:p>
            <a:pPr lvl="1"/>
            <a:r>
              <a:rPr lang="tr-TR" sz="1400" dirty="0" smtClean="0"/>
              <a:t>Diğer: kazalar</a:t>
            </a:r>
          </a:p>
          <a:p>
            <a:pPr lvl="1"/>
            <a:r>
              <a:rPr lang="tr-TR" sz="1400" dirty="0" smtClean="0"/>
              <a:t>Periyodik raporlama yükümlülükleri ile ilgili gereksinimler.</a:t>
            </a:r>
          </a:p>
          <a:p>
            <a:pPr lvl="1"/>
            <a:r>
              <a:rPr lang="tr-TR" sz="1400" dirty="0" smtClean="0"/>
              <a:t>diğer şartlar</a:t>
            </a:r>
          </a:p>
          <a:p>
            <a:pPr lvl="1"/>
            <a:endParaRPr lang="tr-TR" sz="1400" dirty="0" smtClean="0"/>
          </a:p>
          <a:p>
            <a:pPr lvl="1"/>
            <a:endParaRPr lang="tr-TR" sz="1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Birleşik </a:t>
            </a:r>
            <a:r>
              <a:rPr lang="tr-TR" dirty="0" err="1" smtClean="0"/>
              <a:t>Krallık’ta</a:t>
            </a:r>
            <a:r>
              <a:rPr lang="tr-TR" dirty="0"/>
              <a:t> </a:t>
            </a:r>
            <a:r>
              <a:rPr lang="tr-TR" dirty="0" smtClean="0"/>
              <a:t>izin </a:t>
            </a:r>
            <a:r>
              <a:rPr lang="tr-TR" dirty="0"/>
              <a:t>düzeni</a:t>
            </a:r>
          </a:p>
        </p:txBody>
      </p:sp>
      <p:sp>
        <p:nvSpPr>
          <p:cNvPr id="3" name="2 Marcador de contenido"/>
          <p:cNvSpPr>
            <a:spLocks noGrp="1"/>
          </p:cNvSpPr>
          <p:nvPr>
            <p:ph sz="half" idx="1"/>
          </p:nvPr>
        </p:nvSpPr>
        <p:spPr/>
        <p:txBody>
          <a:bodyPr>
            <a:normAutofit fontScale="47500" lnSpcReduction="20000"/>
          </a:bodyPr>
          <a:lstStyle/>
          <a:p>
            <a:r>
              <a:rPr lang="tr-TR" dirty="0" smtClean="0"/>
              <a:t>1 - Yönetim</a:t>
            </a:r>
          </a:p>
          <a:p>
            <a:r>
              <a:rPr lang="tr-TR" dirty="0" smtClean="0"/>
              <a:t>1.1 Genel Bakış</a:t>
            </a:r>
          </a:p>
          <a:p>
            <a:r>
              <a:rPr lang="tr-TR" dirty="0" smtClean="0"/>
              <a:t>1.2 Kaza Yönetim Planı</a:t>
            </a:r>
          </a:p>
          <a:p>
            <a:r>
              <a:rPr lang="tr-TR" dirty="0" smtClean="0"/>
              <a:t>Verimlilik 1.3</a:t>
            </a:r>
          </a:p>
          <a:p>
            <a:r>
              <a:rPr lang="tr-TR" dirty="0" smtClean="0"/>
              <a:t>1.4 ham maddenin verimli kullanımı</a:t>
            </a:r>
          </a:p>
          <a:p>
            <a:r>
              <a:rPr lang="tr-TR" dirty="0" smtClean="0"/>
              <a:t>1.5  Faaliyetler tarafından üretilen atıklardan kurtulma, geri kazanma ve bertaraf</a:t>
            </a:r>
          </a:p>
          <a:p>
            <a:r>
              <a:rPr lang="tr-TR" dirty="0" smtClean="0"/>
              <a:t>1.6 Saha Güvenliği</a:t>
            </a:r>
          </a:p>
          <a:p>
            <a:endParaRPr lang="tr-TR" dirty="0" smtClean="0"/>
          </a:p>
          <a:p>
            <a:r>
              <a:rPr lang="tr-TR" dirty="0" smtClean="0"/>
              <a:t>2 Çalışmalar</a:t>
            </a:r>
          </a:p>
          <a:p>
            <a:r>
              <a:rPr lang="tr-TR" dirty="0" smtClean="0"/>
              <a:t>2.1 İzin verilen faaliyetler</a:t>
            </a:r>
          </a:p>
          <a:p>
            <a:r>
              <a:rPr lang="tr-TR" dirty="0" smtClean="0"/>
              <a:t>2.2 Saha</a:t>
            </a:r>
          </a:p>
          <a:p>
            <a:r>
              <a:rPr lang="tr-TR" dirty="0" smtClean="0"/>
              <a:t>2.3 İşletme Teknikleri</a:t>
            </a:r>
          </a:p>
          <a:p>
            <a:r>
              <a:rPr lang="tr-TR" dirty="0" smtClean="0"/>
              <a:t>2.4 Saha dışı operasyonlar için koşullar</a:t>
            </a:r>
          </a:p>
          <a:p>
            <a:r>
              <a:rPr lang="tr-TR" dirty="0" smtClean="0"/>
              <a:t>2.5 Çevre Geliştirme Programı</a:t>
            </a:r>
          </a:p>
          <a:p>
            <a:r>
              <a:rPr lang="tr-TR" dirty="0" smtClean="0"/>
              <a:t>2.6 İşletme öncesi koşullar</a:t>
            </a:r>
          </a:p>
          <a:p>
            <a:r>
              <a:rPr lang="tr-TR" dirty="0" smtClean="0"/>
              <a:t>2.7 işi bırakma ve söküm</a:t>
            </a:r>
          </a:p>
          <a:p>
            <a:r>
              <a:rPr lang="tr-TR" dirty="0" smtClean="0"/>
              <a:t>2.8 Koruma ve saha İzleme Programı</a:t>
            </a:r>
          </a:p>
          <a:p>
            <a:r>
              <a:t/>
            </a:r>
            <a:br/>
            <a:endParaRPr lang="tr-TR" dirty="0" smtClean="0"/>
          </a:p>
          <a:p>
            <a:endParaRPr lang="tr-TR" dirty="0"/>
          </a:p>
        </p:txBody>
      </p:sp>
      <p:sp>
        <p:nvSpPr>
          <p:cNvPr id="4" name="3 Marcador de contenido"/>
          <p:cNvSpPr>
            <a:spLocks noGrp="1"/>
          </p:cNvSpPr>
          <p:nvPr>
            <p:ph sz="half" idx="2"/>
          </p:nvPr>
        </p:nvSpPr>
        <p:spPr/>
        <p:txBody>
          <a:bodyPr>
            <a:normAutofit fontScale="47500" lnSpcReduction="20000"/>
          </a:bodyPr>
          <a:lstStyle/>
          <a:p>
            <a:r>
              <a:rPr lang="tr-TR" dirty="0" smtClean="0"/>
              <a:t>3. emisyonları izleme</a:t>
            </a:r>
          </a:p>
          <a:p>
            <a:r>
              <a:rPr lang="tr-TR" dirty="0" smtClean="0"/>
              <a:t>3.1 Su, hava veya toprağa emisyonlar</a:t>
            </a:r>
          </a:p>
          <a:p>
            <a:r>
              <a:rPr lang="tr-TR" dirty="0" smtClean="0"/>
              <a:t>3.2 Saha dışı transferler</a:t>
            </a:r>
          </a:p>
          <a:p>
            <a:r>
              <a:rPr lang="tr-TR" dirty="0" smtClean="0"/>
              <a:t>3.3 Maddelerin kaçak salımı</a:t>
            </a:r>
          </a:p>
          <a:p>
            <a:r>
              <a:rPr lang="tr-TR" dirty="0" smtClean="0"/>
              <a:t>3.4 kokular</a:t>
            </a:r>
          </a:p>
          <a:p>
            <a:r>
              <a:rPr lang="tr-TR" dirty="0" smtClean="0"/>
              <a:t>3.5 Gürültü ve titreşim</a:t>
            </a:r>
          </a:p>
          <a:p>
            <a:r>
              <a:rPr lang="tr-TR" dirty="0" smtClean="0"/>
              <a:t>3.6 İzleme</a:t>
            </a:r>
          </a:p>
          <a:p>
            <a:r>
              <a:rPr lang="tr-TR" dirty="0" smtClean="0"/>
              <a:t>4. bilgi</a:t>
            </a:r>
          </a:p>
          <a:p>
            <a:r>
              <a:rPr lang="tr-TR" dirty="0" smtClean="0"/>
              <a:t>4.1 kayıtlar</a:t>
            </a:r>
          </a:p>
          <a:p>
            <a:r>
              <a:rPr lang="tr-TR" dirty="0" smtClean="0"/>
              <a:t>4.2 Raporlar gazeteler</a:t>
            </a:r>
          </a:p>
          <a:p>
            <a:r>
              <a:rPr lang="tr-TR" dirty="0" smtClean="0"/>
              <a:t>4.3 Bildirimler</a:t>
            </a:r>
          </a:p>
          <a:p>
            <a:r>
              <a:rPr lang="tr-TR" dirty="0" smtClean="0"/>
              <a:t>4.4 Yorumlama</a:t>
            </a:r>
          </a:p>
          <a:p>
            <a:r>
              <a:rPr lang="tr-TR" dirty="0" smtClean="0"/>
              <a:t>Ek 1 - Operasyonlar</a:t>
            </a:r>
          </a:p>
          <a:p>
            <a:r>
              <a:rPr lang="tr-TR" dirty="0" smtClean="0"/>
              <a:t>Ek 2 - vaziyet planı</a:t>
            </a:r>
          </a:p>
          <a:p>
            <a:r>
              <a:rPr lang="tr-TR" dirty="0" smtClean="0"/>
              <a:t>Ek 3 - Atık türleri, ham madde yakıtlar</a:t>
            </a:r>
          </a:p>
          <a:p>
            <a:r>
              <a:rPr lang="tr-TR" dirty="0" smtClean="0"/>
              <a:t>Çizelge 4 - Emisyonlar ve izleme</a:t>
            </a:r>
          </a:p>
          <a:p>
            <a:r>
              <a:rPr lang="tr-TR" dirty="0" smtClean="0"/>
              <a:t>Ek 5 raporlar </a:t>
            </a:r>
          </a:p>
          <a:p>
            <a:r>
              <a:rPr lang="tr-TR" dirty="0" smtClean="0"/>
              <a:t>Ek 6 bildirim</a:t>
            </a:r>
          </a:p>
          <a:p>
            <a:r>
              <a:rPr lang="tr-TR" dirty="0" smtClean="0"/>
              <a:t>Ek 7 yorum</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smtClean="0"/>
              <a:t>EÇİ hazırlanması için öneriler</a:t>
            </a:r>
            <a:endParaRPr lang="tr-TR" dirty="0"/>
          </a:p>
        </p:txBody>
      </p:sp>
      <p:sp>
        <p:nvSpPr>
          <p:cNvPr id="3" name="2 Marcador de contenido"/>
          <p:cNvSpPr>
            <a:spLocks noGrp="1"/>
          </p:cNvSpPr>
          <p:nvPr>
            <p:ph idx="1"/>
          </p:nvPr>
        </p:nvSpPr>
        <p:spPr>
          <a:xfrm>
            <a:off x="457200" y="1340768"/>
            <a:ext cx="8229600" cy="4785395"/>
          </a:xfrm>
        </p:spPr>
        <p:txBody>
          <a:bodyPr>
            <a:normAutofit fontScale="70000" lnSpcReduction="20000"/>
          </a:bodyPr>
          <a:lstStyle/>
          <a:p>
            <a:r>
              <a:rPr lang="tr-TR" dirty="0" smtClean="0"/>
              <a:t>Sektörel raporları toplayacak ve EÇİ'ye dahil edecek, bunların isteneceği zamanı belirleyecek bir kişi olmalıdır.</a:t>
            </a:r>
          </a:p>
          <a:p>
            <a:r>
              <a:rPr lang="tr-TR" dirty="0" smtClean="0"/>
              <a:t>Bu kişi proje hakkında ayrıntılı bilgiye sahip olmalıdır. Mevcut bir tesis ise müfettişler ile işbirliği içinde tesisi ziyaret etmeli ve yeni kurulacak bir tesis ise, gelecekteki tesisin yeri ve çevresini görmelidir.</a:t>
            </a:r>
          </a:p>
          <a:p>
            <a:r>
              <a:rPr lang="tr-TR" dirty="0" smtClean="0"/>
              <a:t>Bu kişi çevresel etki değerlendirmesinin gelişimini gözetmelidir.</a:t>
            </a:r>
          </a:p>
          <a:p>
            <a:r>
              <a:rPr lang="tr-TR" dirty="0" smtClean="0"/>
              <a:t>İşletmeciyle konuşmalı ve belgelerin resmi olarak sunulmasından önce onunla bir araya gelerek önemli belgelerin net içeriğini belirlemeli ve izin başvurusunun ayrıntılarıyla hazırlanması sırasında da sıklıkla bir araya gelmelidir.</a:t>
            </a:r>
          </a:p>
          <a:p>
            <a:r>
              <a:rPr lang="tr-TR" dirty="0" smtClean="0"/>
              <a:t>Bu ilk belgelerin iyi hazırlanmış olması esastır. İzin başvurularında genellikle eski verilere rastlanmakta, hatta bazıları tesis ismini bile içermemektedir.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smtClean="0"/>
              <a:t>EÇİ hazırlanması için öneriler</a:t>
            </a:r>
            <a:endParaRPr lang="tr-TR" dirty="0"/>
          </a:p>
        </p:txBody>
      </p:sp>
      <p:sp>
        <p:nvSpPr>
          <p:cNvPr id="3" name="2 Marcador de contenido"/>
          <p:cNvSpPr>
            <a:spLocks noGrp="1"/>
          </p:cNvSpPr>
          <p:nvPr>
            <p:ph idx="1"/>
          </p:nvPr>
        </p:nvSpPr>
        <p:spPr/>
        <p:txBody>
          <a:bodyPr>
            <a:normAutofit fontScale="55000" lnSpcReduction="20000"/>
          </a:bodyPr>
          <a:lstStyle/>
          <a:p>
            <a:r>
              <a:rPr lang="tr-TR" dirty="0" smtClean="0"/>
              <a:t>Her soru için Yetkili Makam'ın teknik uzmanlarından yardım isteyin.</a:t>
            </a:r>
          </a:p>
          <a:p>
            <a:r>
              <a:rPr lang="tr-TR" dirty="0" smtClean="0"/>
              <a:t>Kriterlerin ve prosedürlerin aynı olmasını sağlamak için aynı görevi yapan meslektaşlar ile sık sık konuşmanız ve bir araya gelmeniz gerekir.</a:t>
            </a:r>
          </a:p>
          <a:p>
            <a:r>
              <a:rPr lang="tr-TR" dirty="0" smtClean="0"/>
              <a:t>Uygulamada, yeni tesisler için genellikle nihai proje, başlangıçta neye izin verildiği ile ilgili olarak, bazı farklılıklar ile yürütülür, bu nedenle iznin yazılması sırasında değişiklikler için biraz yer bırakmanız iyi olur.</a:t>
            </a:r>
          </a:p>
          <a:p>
            <a:r>
              <a:rPr lang="tr-TR" dirty="0" smtClean="0"/>
              <a:t>Genellikle tesis için amir mevzuatın maddelerinin veya maddelerin bölümlerinin yazılması tavsiye edilmez. Bu durumda, mevzuatın ilgili bölümünün amacının belirtilmesi, ilgili mevzuat tesisin ömrü boyunca tadil edilebileceği için bu mevzuatın kabul edildiği tarihlerden söz edilmemesi tavsiye edilir.</a:t>
            </a:r>
          </a:p>
          <a:p>
            <a:r>
              <a:rPr lang="tr-TR" dirty="0" smtClean="0"/>
              <a:t>Nihai ÇEİ taslağı, ayrıntıları düzeltmek için yeterli zamana sahip olacak şekilde, işletmecinin bilgisine sunulmalıdır.</a:t>
            </a:r>
          </a:p>
          <a:p>
            <a:r>
              <a:rPr lang="tr-TR" dirty="0" smtClean="0"/>
              <a:t>Böyle yapılsa bile, uzun izinler hazırlamayı tercih ediyorsanız, tesisin devreye alınması veya faaliyete geçmesi sırasında müfettişlerin kontrollerinde hatalar tespit edilecektir. Bu hataları izinde düzeltmek zorunda kalacaksınız.</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smtClean="0"/>
              <a:t>Pratik çalışmalar</a:t>
            </a:r>
            <a:endParaRPr lang="tr-TR" dirty="0"/>
          </a:p>
        </p:txBody>
      </p:sp>
      <p:sp>
        <p:nvSpPr>
          <p:cNvPr id="3" name="2 Marcador de contenido"/>
          <p:cNvSpPr>
            <a:spLocks noGrp="1"/>
          </p:cNvSpPr>
          <p:nvPr>
            <p:ph idx="1"/>
          </p:nvPr>
        </p:nvSpPr>
        <p:spPr/>
        <p:txBody>
          <a:bodyPr>
            <a:normAutofit/>
          </a:bodyPr>
          <a:lstStyle/>
          <a:p>
            <a:r>
              <a:rPr lang="tr-TR" dirty="0" smtClean="0"/>
              <a:t>Pratik çalışma 1: bize sağlanan Türkçe entegre çevre izinlerini okurken, dahil edilmemiş veya gereksiz 3 şeyi ve Direktif kriterlerine göre eksik olan 3 şeyi bulalım.</a:t>
            </a:r>
          </a:p>
          <a:p>
            <a:r>
              <a:rPr lang="tr-TR" dirty="0" smtClean="0"/>
              <a:t>Pratik çalışma 2: uçucu organik bileşiklerin emisyonları ile ilgili mevzuat kapsamına giren bir tesisin entegre çevre izninde olması gereken içeriği belirleyin.</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Örnek: </a:t>
            </a:r>
            <a:r>
              <a:rPr lang="tr-TR" dirty="0" smtClean="0"/>
              <a:t>VOC </a:t>
            </a:r>
            <a:r>
              <a:rPr lang="tr-TR" dirty="0" smtClean="0"/>
              <a:t>mevzuatı kapsamındaki şirket I</a:t>
            </a:r>
            <a:endParaRPr lang="tr-TR" dirty="0"/>
          </a:p>
        </p:txBody>
      </p:sp>
      <p:sp>
        <p:nvSpPr>
          <p:cNvPr id="3" name="2 Marcador de contenido"/>
          <p:cNvSpPr>
            <a:spLocks noGrp="1"/>
          </p:cNvSpPr>
          <p:nvPr>
            <p:ph idx="1"/>
          </p:nvPr>
        </p:nvSpPr>
        <p:spPr/>
        <p:txBody>
          <a:bodyPr>
            <a:normAutofit fontScale="70000" lnSpcReduction="20000"/>
          </a:bodyPr>
          <a:lstStyle/>
          <a:p>
            <a:r>
              <a:rPr lang="tr-TR" dirty="0" smtClean="0"/>
              <a:t>Bu tesisin ilgili mevzuat kapsamında olduğunu açıklayın, tesisi tanımlayarak gerekçelerini belirtin ve MET'lerin nasıl uygulandığını açıklayın.</a:t>
            </a:r>
          </a:p>
          <a:p>
            <a:r>
              <a:rPr lang="tr-TR" dirty="0" smtClean="0"/>
              <a:t>Tehlikeli maddelerin kullanılması durumunda, bunların en kısa sürede değiştirilmesi gerektiğini belirtin veya alternatifleri varsa kullanımlarını yasaklayın ve uygunsa, Emisyon Sınır Değeri (ESD) belirleyin. </a:t>
            </a:r>
          </a:p>
          <a:p>
            <a:r>
              <a:rPr lang="tr-TR" dirty="0" smtClean="0"/>
              <a:t>Tesis bu seçeneği tercih ettiyse, izinde atık gazlar için ESD'ler,  ölçüm noktası, yöntem, sıklık, ... belirleyin. (Toplam emisyon seçeneği tekstil işletmeleri için geçerli değildir).</a:t>
            </a:r>
          </a:p>
          <a:p>
            <a:pPr lvl="1"/>
            <a:r>
              <a:rPr lang="tr-TR" dirty="0" smtClean="0"/>
              <a:t>Sağlık veya çevre açısından önemli bir riski olmadığı ve MET'lerin kullanıldığı gerekçe gösterilerek, EED Ek VII'nin Bölüm 2'de belirtilenden daha farklı ESD olabilir.</a:t>
            </a:r>
          </a:p>
          <a:p>
            <a:pPr lvl="1"/>
            <a:r>
              <a:rPr lang="tr-TR" dirty="0" smtClean="0"/>
              <a:t>Bu sanayi sektöründe kullanılan bir proses olmadığı için, kapalı olmayan koşullarda kaplama uygulaması tekstil endüstrisi için geçerli değildir.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62500" lnSpcReduction="20000"/>
          </a:bodyPr>
          <a:lstStyle/>
          <a:p>
            <a:r>
              <a:rPr lang="tr-TR" dirty="0" smtClean="0"/>
              <a:t>İki veya daha fazla proses:</a:t>
            </a:r>
          </a:p>
          <a:p>
            <a:pPr lvl="1"/>
            <a:r>
              <a:rPr lang="tr-TR" dirty="0" smtClean="0"/>
              <a:t>İşletmecinin tercih etmesi durumunda: her proses için ESD'lere uygunluk sağlayın veya toplam emisyonları yerine getirin</a:t>
            </a:r>
          </a:p>
          <a:p>
            <a:r>
              <a:rPr lang="tr-TR" dirty="0" smtClean="0"/>
              <a:t>İşe başlamalar ve kapamalar için ve faaliyetin başlatılması ve devreden çıkarılması için özel gereklilikler.</a:t>
            </a:r>
          </a:p>
          <a:p>
            <a:r>
              <a:rPr lang="tr-TR" dirty="0" smtClean="0"/>
              <a:t>İzleme için şartlar:</a:t>
            </a:r>
          </a:p>
          <a:p>
            <a:pPr lvl="1"/>
            <a:r>
              <a:rPr lang="tr-TR" dirty="0" smtClean="0"/>
              <a:t>Deşarj uç noktası ortalama 10 kg/h 'dan daha fazla toplam organik karbon yayan bir kirlilik azaltma ekipmanına bağlı olan kanallar sürekli izleme ve denetime tabi olmalıdır. Burada sonuçların yorumlanması için kriterler dahil etmek uygun olur.</a:t>
            </a:r>
          </a:p>
          <a:p>
            <a:pPr lvl="1"/>
            <a:r>
              <a:rPr lang="tr-TR" dirty="0" smtClean="0"/>
              <a:t>Diğer tüm durumlarda sürekli veya periyodik ölçümler olacaktır. Periyodik ölçümler olması durumunda, ölçümlerin ve sonuçların yorumlanmasının koşulları  belirlenecektir.</a:t>
            </a:r>
          </a:p>
          <a:p>
            <a:pPr lvl="1"/>
            <a:r>
              <a:rPr lang="tr-TR" dirty="0" smtClean="0"/>
              <a:t>Gaz hacimleri soğutma veya seyreltme amacıyla atık gaza eklenirse, bu durum izine yansıtılmalıdır.</a:t>
            </a:r>
          </a:p>
          <a:p>
            <a:r>
              <a:rPr lang="tr-TR" dirty="0" smtClean="0"/>
              <a:t>Yetkili Makama bilgi gönderme gereklilikleri ve bu gönderimin dönemleri.</a:t>
            </a:r>
            <a:endParaRPr lang="tr-TR" dirty="0"/>
          </a:p>
        </p:txBody>
      </p:sp>
      <p:sp>
        <p:nvSpPr>
          <p:cNvPr id="7" name="1 Título"/>
          <p:cNvSpPr>
            <a:spLocks noGrp="1"/>
          </p:cNvSpPr>
          <p:nvPr>
            <p:ph type="title"/>
          </p:nvPr>
        </p:nvSpPr>
        <p:spPr>
          <a:xfrm>
            <a:off x="457200" y="274638"/>
            <a:ext cx="8229600" cy="1143000"/>
          </a:xfrm>
        </p:spPr>
        <p:txBody>
          <a:bodyPr>
            <a:normAutofit fontScale="90000"/>
          </a:bodyPr>
          <a:lstStyle/>
          <a:p>
            <a:r>
              <a:rPr lang="tr-TR" dirty="0" smtClean="0"/>
              <a:t>Örnek: </a:t>
            </a:r>
            <a:r>
              <a:rPr lang="tr-TR" dirty="0" smtClean="0"/>
              <a:t>VOC </a:t>
            </a:r>
            <a:r>
              <a:rPr lang="tr-TR" dirty="0" smtClean="0"/>
              <a:t>mevzuatı kapsamındaki şirket II</a:t>
            </a:r>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a:bodyPr>
          <a:lstStyle/>
          <a:p>
            <a:r>
              <a:rPr lang="tr-TR" dirty="0" smtClean="0"/>
              <a:t>Tesis bir azaltım sistemi sistemi seçmişse, ne zaman yapılması gerektiğini belirleyin ve verilerin kaynağını ve kalitesi ile ilgili ayrıntıları belirtin.</a:t>
            </a:r>
          </a:p>
          <a:p>
            <a:pPr lvl="1"/>
            <a:r>
              <a:rPr lang="tr-TR" dirty="0" smtClean="0"/>
              <a:t>Toplam katıların miktarını belirlemek için kriterler. </a:t>
            </a:r>
          </a:p>
          <a:p>
            <a:pPr lvl="1"/>
            <a:r>
              <a:rPr lang="tr-TR" dirty="0" smtClean="0"/>
              <a:t>Eğer çarpım faktörünün (4) değiştirilmiş olduğu sonucuna varılırsa, nedenlerini ve yeni faktörü belirtiniz.</a:t>
            </a:r>
          </a:p>
          <a:p>
            <a:r>
              <a:rPr lang="tr-TR" smtClean="0"/>
              <a:t>Solvent </a:t>
            </a:r>
            <a:r>
              <a:rPr lang="tr-TR" dirty="0" smtClean="0"/>
              <a:t>yönetim planını oluşturma koşulları.</a:t>
            </a:r>
            <a:endParaRPr lang="tr-TR" dirty="0"/>
          </a:p>
        </p:txBody>
      </p:sp>
      <p:sp>
        <p:nvSpPr>
          <p:cNvPr id="7" name="1 Título"/>
          <p:cNvSpPr txBox="1">
            <a:spLocks/>
          </p:cNvSpPr>
          <p:nvPr/>
        </p:nvSpPr>
        <p:spPr>
          <a:xfrm>
            <a:off x="609600" y="427038"/>
            <a:ext cx="8229600" cy="1143000"/>
          </a:xfrm>
          <a:prstGeom prst="rect">
            <a:avLst/>
          </a:prstGeom>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0" i="0" u="none" strike="noStrike" kern="1200" cap="none" spc="0" normalizeH="0" baseline="0" noProof="0" smtClean="0">
                <a:ln>
                  <a:noFill/>
                </a:ln>
                <a:solidFill>
                  <a:schemeClr val="tx1"/>
                </a:solidFill>
                <a:effectLst/>
                <a:uLnTx/>
                <a:uFillTx/>
                <a:latin typeface="+mj-lt"/>
              </a:rPr>
              <a:t>Örnek: </a:t>
            </a:r>
            <a:r>
              <a:rPr kumimoji="0" lang="tr-TR" sz="4400" b="0" i="0" u="none" strike="noStrike" kern="1200" cap="none" spc="0" normalizeH="0" baseline="0" noProof="0" smtClean="0">
                <a:ln>
                  <a:noFill/>
                </a:ln>
                <a:solidFill>
                  <a:schemeClr val="tx1"/>
                </a:solidFill>
                <a:effectLst/>
                <a:uLnTx/>
                <a:uFillTx/>
                <a:latin typeface="+mj-lt"/>
              </a:rPr>
              <a:t>VOC </a:t>
            </a:r>
            <a:r>
              <a:rPr kumimoji="0" lang="tr-TR" sz="4400" b="0" i="0" u="none" strike="noStrike" kern="1200" cap="none" spc="0" normalizeH="0" baseline="0" noProof="0" smtClean="0">
                <a:ln>
                  <a:noFill/>
                </a:ln>
                <a:solidFill>
                  <a:schemeClr val="tx1"/>
                </a:solidFill>
                <a:effectLst/>
                <a:uLnTx/>
                <a:uFillTx/>
                <a:latin typeface="+mj-lt"/>
              </a:rPr>
              <a:t>mevzuatı kapsamındaki şirket III</a:t>
            </a:r>
            <a:endParaRPr kumimoji="0" lang="tr-TR"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066130"/>
          </a:xfrm>
        </p:spPr>
        <p:txBody>
          <a:bodyPr>
            <a:noAutofit/>
          </a:bodyPr>
          <a:lstStyle/>
          <a:p>
            <a:r>
              <a:rPr lang="tr-TR" sz="4000" dirty="0" smtClean="0"/>
              <a:t>IPPC izninin</a:t>
            </a:r>
            <a:r>
              <a:rPr lang="tr-TR" dirty="0" smtClean="0"/>
              <a:t> </a:t>
            </a:r>
            <a:r>
              <a:rPr lang="tr-TR" sz="4000" dirty="0" smtClean="0"/>
              <a:t>İçeriği: ilkeler</a:t>
            </a:r>
            <a:endParaRPr lang="tr-TR" sz="4000" dirty="0"/>
          </a:p>
        </p:txBody>
      </p:sp>
      <p:sp>
        <p:nvSpPr>
          <p:cNvPr id="3" name="2 Marcador de contenido"/>
          <p:cNvSpPr>
            <a:spLocks noGrp="1"/>
          </p:cNvSpPr>
          <p:nvPr>
            <p:ph idx="1"/>
          </p:nvPr>
        </p:nvSpPr>
        <p:spPr>
          <a:xfrm>
            <a:off x="457200" y="1412776"/>
            <a:ext cx="8229600" cy="4968552"/>
          </a:xfrm>
        </p:spPr>
        <p:txBody>
          <a:bodyPr>
            <a:noAutofit/>
          </a:bodyPr>
          <a:lstStyle/>
          <a:p>
            <a:r>
              <a:rPr lang="tr-TR" sz="2100" dirty="0" smtClean="0"/>
              <a:t>Yetkili makam tesisin aşağıda belirtilen esaslara göre çalışmasını sağlamak için gerekli tüm önlemleri almak zorundadır:</a:t>
            </a:r>
          </a:p>
          <a:p>
            <a:pPr lvl="1"/>
            <a:r>
              <a:rPr lang="tr-TR" sz="2100" dirty="0" smtClean="0"/>
              <a:t>Kirliliği önlemek için uygun önlemler alınır.</a:t>
            </a:r>
          </a:p>
          <a:p>
            <a:pPr lvl="1"/>
            <a:r>
              <a:rPr lang="tr-TR" sz="2100" dirty="0" smtClean="0"/>
              <a:t>Mevcut en iyi teknikler (MET) uygulanır</a:t>
            </a:r>
          </a:p>
          <a:p>
            <a:pPr lvl="1"/>
            <a:r>
              <a:rPr lang="tr-TR" sz="2100" dirty="0" smtClean="0"/>
              <a:t>Önemli bir kirlilik olmayacaktır.</a:t>
            </a:r>
          </a:p>
          <a:p>
            <a:pPr lvl="1"/>
            <a:r>
              <a:rPr lang="tr-TR" sz="2100" dirty="0" smtClean="0"/>
              <a:t>Atık oluşumunu engeller ve atıklar atık mevzuatı uyarınca oluşturulan öncelik sırasına uygun olarak yönetilmektedir.</a:t>
            </a:r>
          </a:p>
          <a:p>
            <a:pPr lvl="1"/>
            <a:r>
              <a:rPr lang="tr-TR" sz="2100" dirty="0" smtClean="0"/>
              <a:t>Enerji verimli kullanılır.</a:t>
            </a:r>
          </a:p>
          <a:p>
            <a:pPr lvl="1"/>
            <a:r>
              <a:rPr lang="tr-TR" sz="2100" dirty="0" smtClean="0"/>
              <a:t>Kazaları önlemek ve etkilerini sınırlandırmak için uygun önlemler alınır.</a:t>
            </a:r>
          </a:p>
          <a:p>
            <a:pPr lvl="1"/>
            <a:r>
              <a:rPr lang="tr-TR" sz="2100" smtClean="0"/>
              <a:t>Faaliyetin durdurulması durumunda, kirlilik riskini önlemek için uygun önlemler alınır.</a:t>
            </a:r>
            <a:endParaRPr lang="tr-TR" sz="21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İzin Şartları</a:t>
            </a:r>
            <a:endParaRPr lang="tr-TR" dirty="0"/>
          </a:p>
        </p:txBody>
      </p:sp>
      <p:sp>
        <p:nvSpPr>
          <p:cNvPr id="3" name="2 Marcador de contenido"/>
          <p:cNvSpPr>
            <a:spLocks noGrp="1"/>
          </p:cNvSpPr>
          <p:nvPr>
            <p:ph idx="1"/>
          </p:nvPr>
        </p:nvSpPr>
        <p:spPr>
          <a:xfrm>
            <a:off x="457200" y="1340768"/>
            <a:ext cx="8229600" cy="4785395"/>
          </a:xfrm>
        </p:spPr>
        <p:txBody>
          <a:bodyPr>
            <a:normAutofit fontScale="77500" lnSpcReduction="20000"/>
          </a:bodyPr>
          <a:lstStyle/>
          <a:p>
            <a:r>
              <a:rPr lang="tr-TR" dirty="0" smtClean="0"/>
              <a:t>Yetkili makamlar iznin aşağıdakileri içermesini temin eder:</a:t>
            </a:r>
          </a:p>
          <a:p>
            <a:pPr lvl="1"/>
            <a:r>
              <a:rPr lang="tr-TR" dirty="0" smtClean="0"/>
              <a:t>Önemli miktarlarda salınan Ek II'deki maddeler veya diğer maddeler için  emisyon sınır değerleri.</a:t>
            </a:r>
          </a:p>
          <a:p>
            <a:pPr lvl="1"/>
            <a:r>
              <a:rPr lang="tr-TR" dirty="0" smtClean="0"/>
              <a:t>Toprak ve yeraltı suyunu korumanın yanı sıra atık yönetimi için gereksinimler.</a:t>
            </a:r>
          </a:p>
          <a:p>
            <a:pPr lvl="1"/>
            <a:r>
              <a:rPr lang="tr-TR" dirty="0" smtClean="0"/>
              <a:t>Emisyonlara dair: ölçüm metodolojisi, sıklık ve değerlendirme prosedürü.</a:t>
            </a:r>
          </a:p>
          <a:p>
            <a:pPr lvl="1"/>
            <a:r>
              <a:rPr lang="tr-TR" dirty="0" smtClean="0"/>
              <a:t>Periyodik işletme ve denetim raporları.</a:t>
            </a:r>
          </a:p>
          <a:p>
            <a:pPr lvl="1"/>
            <a:r>
              <a:rPr lang="tr-TR" dirty="0" smtClean="0"/>
              <a:t>Toprağa ve yeraltına emisyonları önlemek için periyodik bakım ve izleme için uygun şartlar.</a:t>
            </a:r>
          </a:p>
          <a:p>
            <a:pPr lvl="1"/>
            <a:r>
              <a:rPr lang="tr-TR" dirty="0" smtClean="0"/>
              <a:t>Normal olmayan şartlar altında çalışma için gerekenler.</a:t>
            </a:r>
          </a:p>
          <a:p>
            <a:pPr lvl="1"/>
            <a:r>
              <a:rPr lang="tr-TR" dirty="0" smtClean="0"/>
              <a:t>Uzun mesafelerde veya sınıraşan kirliliği en aza indirmenin koşulları</a:t>
            </a:r>
          </a:p>
          <a:p>
            <a:pPr lvl="1"/>
            <a:r>
              <a:rPr lang="tr-TR" dirty="0" smtClean="0"/>
              <a:t>İzin için belirtilen şartlara uygunluğu değerlendirme koşulları.</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Diğer koşullar</a:t>
            </a:r>
            <a:endParaRPr lang="tr-TR" dirty="0"/>
          </a:p>
        </p:txBody>
      </p:sp>
      <p:sp>
        <p:nvSpPr>
          <p:cNvPr id="3" name="2 Marcador de contenido"/>
          <p:cNvSpPr>
            <a:spLocks noGrp="1"/>
          </p:cNvSpPr>
          <p:nvPr>
            <p:ph idx="1"/>
          </p:nvPr>
        </p:nvSpPr>
        <p:spPr/>
        <p:txBody>
          <a:bodyPr>
            <a:normAutofit lnSpcReduction="10000"/>
          </a:bodyPr>
          <a:lstStyle/>
          <a:p>
            <a:r>
              <a:rPr lang="tr-TR" dirty="0" smtClean="0"/>
              <a:t>Bir kaza veya izin şartlarına uyulmaması durumunda anında bilgi.</a:t>
            </a:r>
          </a:p>
          <a:p>
            <a:r>
              <a:rPr lang="tr-TR" dirty="0" smtClean="0"/>
              <a:t>Kazanın etkilerini sınırlamak veya izin şartlarına uyumlu hale gelmek için uygun tedbirlerin benimsenmesi.</a:t>
            </a:r>
          </a:p>
          <a:p>
            <a:r>
              <a:rPr lang="tr-TR" dirty="0" smtClean="0"/>
              <a:t>Kaza ya da başarısızlığın sonuçlarını sınırlamak için idare tarafından şart koşulan önlemleri yerine getirme yükümlülüğü.</a:t>
            </a:r>
          </a:p>
          <a:p>
            <a:r>
              <a:rPr lang="tr-TR" dirty="0" smtClean="0"/>
              <a:t>Varsa, sera gazı emisyonları ile ilgili koşullar.</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tr-TR" dirty="0" smtClean="0"/>
              <a:t>Koşullara uyma</a:t>
            </a:r>
            <a:endParaRPr lang="tr-TR" dirty="0"/>
          </a:p>
        </p:txBody>
      </p:sp>
      <p:sp>
        <p:nvSpPr>
          <p:cNvPr id="3" name="2 Marcador de contenido"/>
          <p:cNvSpPr>
            <a:spLocks noGrp="1"/>
          </p:cNvSpPr>
          <p:nvPr>
            <p:ph idx="1"/>
          </p:nvPr>
        </p:nvSpPr>
        <p:spPr>
          <a:xfrm>
            <a:off x="457200" y="1340768"/>
            <a:ext cx="8229600" cy="4785395"/>
          </a:xfrm>
        </p:spPr>
        <p:txBody>
          <a:bodyPr>
            <a:normAutofit fontScale="85000" lnSpcReduction="10000"/>
          </a:bodyPr>
          <a:lstStyle/>
          <a:p>
            <a:r>
              <a:rPr lang="tr-TR" dirty="0" smtClean="0"/>
              <a:t>Sınır değerler eşdeğer parametreler veya teknik önlemlerle tamamlanabilir veya değiştirilebilir.</a:t>
            </a:r>
          </a:p>
          <a:p>
            <a:r>
              <a:rPr lang="tr-TR" dirty="0" smtClean="0"/>
              <a:t>MET Referans Belgesi, MET sonuçları ("MET Referans Belgeleri") izin koşullarının belirlenmesi için referanslardır.</a:t>
            </a:r>
          </a:p>
          <a:p>
            <a:r>
              <a:rPr lang="tr-TR" dirty="0" smtClean="0"/>
              <a:t>İzin koşulları MET'de belirtilenden daha ağır olabilir. </a:t>
            </a:r>
          </a:p>
          <a:p>
            <a:r>
              <a:rPr lang="tr-TR" dirty="0" smtClean="0"/>
              <a:t>MET Referans Belgesinde MET olarak tanımlanmayan bir tekniğe dayalı bir koşulu kabul ederken, bu tekniğin, sınır değerleri yeni EÇİ Yönetmeliği Ek III'teki kriterleri  ve 8. madde gereksinimlerini dikkate alarak oluşturulduğundan emin olunacaktır.</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tr-TR" dirty="0" smtClean="0"/>
              <a:t>İzinlerde yer verilen diğer şartlar veya gereksinimler</a:t>
            </a:r>
            <a:endParaRPr lang="tr-TR" dirty="0"/>
          </a:p>
        </p:txBody>
      </p:sp>
      <p:sp>
        <p:nvSpPr>
          <p:cNvPr id="3" name="2 Marcador de contenido"/>
          <p:cNvSpPr>
            <a:spLocks noGrp="1"/>
          </p:cNvSpPr>
          <p:nvPr>
            <p:ph idx="1"/>
          </p:nvPr>
        </p:nvSpPr>
        <p:spPr/>
        <p:txBody>
          <a:bodyPr>
            <a:normAutofit fontScale="85000" lnSpcReduction="20000"/>
          </a:bodyPr>
          <a:lstStyle/>
          <a:p>
            <a:r>
              <a:rPr lang="tr-TR" dirty="0" smtClean="0"/>
              <a:t>Faaliyetin tanımı</a:t>
            </a:r>
          </a:p>
          <a:p>
            <a:r>
              <a:rPr lang="tr-TR" dirty="0" smtClean="0"/>
              <a:t>Tesisin sahibi ve işletmecisi.</a:t>
            </a:r>
          </a:p>
          <a:p>
            <a:r>
              <a:rPr lang="tr-TR" dirty="0" smtClean="0"/>
              <a:t>Su temini koşulları.</a:t>
            </a:r>
          </a:p>
          <a:p>
            <a:r>
              <a:rPr lang="tr-TR" dirty="0" smtClean="0"/>
              <a:t>Tesis dışındaki Koşullar.</a:t>
            </a:r>
          </a:p>
          <a:p>
            <a:r>
              <a:rPr lang="tr-TR" dirty="0" smtClean="0"/>
              <a:t>Enerji ve ham maddenin düzgün kullanımı ve tüketimine dair koşullar.</a:t>
            </a:r>
          </a:p>
          <a:p>
            <a:r>
              <a:rPr lang="tr-TR" dirty="0" smtClean="0"/>
              <a:t>Atık depolama yerleri.</a:t>
            </a:r>
          </a:p>
          <a:p>
            <a:r>
              <a:rPr lang="tr-TR" dirty="0" smtClean="0"/>
              <a:t>Ürün ambalajıyla ilgili gereksinimler.</a:t>
            </a:r>
          </a:p>
          <a:p>
            <a:r>
              <a:rPr lang="tr-TR" dirty="0" smtClean="0"/>
              <a:t>Yangın önleme ekipmanı gereksinimleri.</a:t>
            </a:r>
          </a:p>
          <a:p>
            <a:r>
              <a:rPr lang="tr-TR" dirty="0" smtClean="0"/>
              <a:t>Tesisi işletecek iyi eğitilmiş personel çalıştırma  yükümlülüğü.</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Genellikle eksik olanlar</a:t>
            </a:r>
            <a:endParaRPr lang="tr-TR" dirty="0"/>
          </a:p>
        </p:txBody>
      </p:sp>
      <p:sp>
        <p:nvSpPr>
          <p:cNvPr id="3" name="2 Marcador de contenido"/>
          <p:cNvSpPr>
            <a:spLocks noGrp="1"/>
          </p:cNvSpPr>
          <p:nvPr>
            <p:ph idx="1"/>
          </p:nvPr>
        </p:nvSpPr>
        <p:spPr>
          <a:xfrm>
            <a:off x="457200" y="1340768"/>
            <a:ext cx="8229600" cy="5112568"/>
          </a:xfrm>
        </p:spPr>
        <p:txBody>
          <a:bodyPr>
            <a:normAutofit fontScale="85000" lnSpcReduction="10000"/>
          </a:bodyPr>
          <a:lstStyle/>
          <a:p>
            <a:r>
              <a:rPr lang="tr-TR" dirty="0" smtClean="0"/>
              <a:t>Aralıklarla oluşan atıklar.</a:t>
            </a:r>
          </a:p>
          <a:p>
            <a:r>
              <a:rPr lang="tr-TR" dirty="0" smtClean="0"/>
              <a:t>EÇİ'de belirtilen koşulları farklı üretim birimlerinin özelliklerine uyarlayın.</a:t>
            </a:r>
          </a:p>
          <a:p>
            <a:r>
              <a:rPr lang="tr-TR" dirty="0" smtClean="0"/>
              <a:t>EÇİ'de belirtilen koşulları tesisin farklı bölümlerinin çalışma saatlerine uyarlayın.</a:t>
            </a:r>
          </a:p>
          <a:p>
            <a:r>
              <a:rPr lang="tr-TR" dirty="0" smtClean="0"/>
              <a:t>Paralel olarak çalışan özdeş ekipmanın kontrolü.</a:t>
            </a:r>
          </a:p>
          <a:p>
            <a:r>
              <a:rPr lang="tr-TR" dirty="0" smtClean="0"/>
              <a:t>Salımın kaynağı ekipmanın fiziksel parametrelerinin izlenmesi yoluyla emisyon kontrol imkanı.</a:t>
            </a:r>
          </a:p>
          <a:p>
            <a:r>
              <a:rPr lang="tr-TR" dirty="0" smtClean="0"/>
              <a:t>Kullanılan maddeler ve REACH kayıtları.</a:t>
            </a:r>
          </a:p>
          <a:p>
            <a:r>
              <a:rPr lang="tr-TR" dirty="0" smtClean="0"/>
              <a:t>Tesisin iyi çevre performansını (EMAS, Eko-etiketleme) temin etmek için işçilerin ve diğerlerinin eğitimiyle ilgili öneriler.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Genellikle eksik diğer şeyler</a:t>
            </a:r>
            <a:endParaRPr lang="tr-TR" dirty="0"/>
          </a:p>
        </p:txBody>
      </p:sp>
      <p:sp>
        <p:nvSpPr>
          <p:cNvPr id="3" name="2 Marcador de contenido"/>
          <p:cNvSpPr>
            <a:spLocks noGrp="1"/>
          </p:cNvSpPr>
          <p:nvPr>
            <p:ph idx="1"/>
          </p:nvPr>
        </p:nvSpPr>
        <p:spPr/>
        <p:txBody>
          <a:bodyPr>
            <a:normAutofit fontScale="92500" lnSpcReduction="20000"/>
          </a:bodyPr>
          <a:lstStyle/>
          <a:p>
            <a:r>
              <a:rPr lang="tr-TR" dirty="0" smtClean="0"/>
              <a:t>Hava veya suya emisyonların veya atık oluşumunun kademeli olarak azaltılması gibi diğer çevresel iyileştirmeler ve bunların uygulamaya geçiş tarihleriyle ilgili ek gereksinimleri ile bir çevresel iyileştirme planının oluşturulması.</a:t>
            </a:r>
          </a:p>
          <a:p>
            <a:r>
              <a:rPr lang="tr-TR" dirty="0" smtClean="0"/>
              <a:t>Mevcut tesisler için şikayet ve önceki yaptırımları dikkate alın.</a:t>
            </a:r>
          </a:p>
          <a:p>
            <a:r>
              <a:rPr lang="tr-TR" dirty="0" smtClean="0"/>
              <a:t>Koku emisyonları.</a:t>
            </a:r>
          </a:p>
          <a:p>
            <a:r>
              <a:rPr lang="tr-TR" dirty="0" smtClean="0"/>
              <a:t>Yetersiz dış aydınlatma gibi enerji tüketimi ile ilgili belirgin sorunlar.</a:t>
            </a:r>
          </a:p>
          <a:p>
            <a:r>
              <a:rPr lang="tr-TR" dirty="0" smtClean="0"/>
              <a:t>Radyoaktif kirlilik ile bağlantılı konular</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tr-TR" dirty="0" smtClean="0"/>
              <a:t>Genellikle eksik diğer şeyler</a:t>
            </a:r>
            <a:endParaRPr lang="tr-TR" dirty="0"/>
          </a:p>
        </p:txBody>
      </p:sp>
      <p:sp>
        <p:nvSpPr>
          <p:cNvPr id="3" name="2 Marcador de contenido"/>
          <p:cNvSpPr>
            <a:spLocks noGrp="1"/>
          </p:cNvSpPr>
          <p:nvPr>
            <p:ph idx="1"/>
          </p:nvPr>
        </p:nvSpPr>
        <p:spPr/>
        <p:txBody>
          <a:bodyPr>
            <a:normAutofit fontScale="85000" lnSpcReduction="10000"/>
          </a:bodyPr>
          <a:lstStyle/>
          <a:p>
            <a:r>
              <a:rPr lang="tr-TR" dirty="0" smtClean="0"/>
              <a:t>Kirliliğin azaltılması ekipmanının bakımı için gerekenler. Yedek parça depolama yükümlülüğü.</a:t>
            </a:r>
          </a:p>
          <a:p>
            <a:r>
              <a:rPr lang="tr-TR" dirty="0" smtClean="0"/>
              <a:t>İlgili kaynaklar ve parametreleri etkili bir şekilde kontrol etmeye çalıştığımızı unutmayın. MET bir kirleticinin bir proses içinde salındığını gösteriyor olsa bile, bu gerçekten önemli miktarda salındığı anlamına gelmez. Deneyimlerimiz gösteriyor ki, gerekli önleyici kontrolden sonra, genellikle birçok durumda söz konusu madde, öyle düşük bir miktarda salınır ki, düzenli olarak izlemenin hiçbir mantıklı  tarafı olmadığı için kontrolünün gerekli olmadığı sonucu çıkarılır.</a:t>
            </a:r>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989</TotalTime>
  <Words>1697</Words>
  <Application>Microsoft Office PowerPoint</Application>
  <PresentationFormat>Presentación en pantalla (4:3)</PresentationFormat>
  <Paragraphs>161</Paragraphs>
  <Slides>19</Slides>
  <Notes>0</Notes>
  <HiddenSlides>0</HiddenSlides>
  <MMClips>0</MMClips>
  <ScaleCrop>false</ScaleCrop>
  <HeadingPairs>
    <vt:vector size="4" baseType="variant">
      <vt:variant>
        <vt:lpstr>Tema</vt:lpstr>
      </vt:variant>
      <vt:variant>
        <vt:i4>1</vt:i4>
      </vt:variant>
      <vt:variant>
        <vt:lpstr>Títulos de diapositiva</vt:lpstr>
      </vt:variant>
      <vt:variant>
        <vt:i4>19</vt:i4>
      </vt:variant>
    </vt:vector>
  </HeadingPairs>
  <TitlesOfParts>
    <vt:vector size="20" baseType="lpstr">
      <vt:lpstr>Tema de Office</vt:lpstr>
      <vt:lpstr>İzin şartlarının oluşturulmasına dair öneriler</vt:lpstr>
      <vt:lpstr>IPPC izninin İçeriği: ilkeler</vt:lpstr>
      <vt:lpstr>İzin Şartları</vt:lpstr>
      <vt:lpstr>Diğer koşullar</vt:lpstr>
      <vt:lpstr>Koşullara uyma</vt:lpstr>
      <vt:lpstr>İzinlerde yer verilen diğer şartlar veya gereksinimler</vt:lpstr>
      <vt:lpstr>Genellikle eksik olanlar</vt:lpstr>
      <vt:lpstr>Genellikle eksik diğer şeyler</vt:lpstr>
      <vt:lpstr>Genellikle eksik diğer şeyler</vt:lpstr>
      <vt:lpstr>Dikkate alınacak diğer konular</vt:lpstr>
      <vt:lpstr>Buna dayanarak:</vt:lpstr>
      <vt:lpstr>İspanya'da izin düzeni</vt:lpstr>
      <vt:lpstr>Birleşik Krallık’ta izin düzeni</vt:lpstr>
      <vt:lpstr>EÇİ hazırlanması için öneriler</vt:lpstr>
      <vt:lpstr>EÇİ hazırlanması için öneriler</vt:lpstr>
      <vt:lpstr>Pratik çalışmalar</vt:lpstr>
      <vt:lpstr>Örnek: VOC mevzuatı kapsamındaki şirket I</vt:lpstr>
      <vt:lpstr>Örnek: VOC mevzuatı kapsamındaki şirket II</vt:lpstr>
      <vt:lpstr>Diapositiva 19</vt:lpstr>
    </vt:vector>
  </TitlesOfParts>
  <Company>JCYL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Contenido de los permisos IPPC</dc:title>
  <dc:creator>JCYL</dc:creator>
  <cp:lastModifiedBy>Exper</cp:lastModifiedBy>
  <cp:revision>88</cp:revision>
  <dcterms:created xsi:type="dcterms:W3CDTF">2013-01-21T12:51:53Z</dcterms:created>
  <dcterms:modified xsi:type="dcterms:W3CDTF">2013-03-07T10:48:42Z</dcterms:modified>
</cp:coreProperties>
</file>