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63" r:id="rId7"/>
    <p:sldId id="264" r:id="rId8"/>
    <p:sldId id="265" r:id="rId9"/>
    <p:sldId id="266" r:id="rId1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rea"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8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3-11T15:00:37.794" idx="2">
    <p:pos x="5198" y="1037"/>
    <p:text>Cesar's Explanation:
- Instead of "global change" you can say "cumulative change since the last review of the permit".
It means that if you have for example a permit for an installation which produces 100 tonnes / day of final product, and it starts to make small changes implying small increases in the production capacity (for example of +1 ton each change), in principle they may be considered each of them a non-substantial change, but if there are many of them, finally after 50 increases of 1 ton you will reach for example 150 tonnes / day, and then the last of these changes will be considered a substantial change.</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9EF9D7B-53AC-4C10-8B32-44586E3033A4}" type="datetimeFigureOut">
              <a:rPr lang="es-ES" smtClean="0"/>
              <a:pPr/>
              <a:t>14/03/2013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F4ED224-ABDA-48FC-AB19-5053CA432E84}"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EF9D7B-53AC-4C10-8B32-44586E3033A4}" type="datetimeFigureOut">
              <a:rPr lang="es-ES" smtClean="0"/>
              <a:pPr/>
              <a:t>14/03/2013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ED224-ABDA-48FC-AB19-5053CA432E84}"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r>
              <a:rPr lang="tr-TR" dirty="0" smtClean="0"/>
              <a:t>Diğer makamlarca öne sürülen anlamsız ve uygunsuz şartlar</a:t>
            </a:r>
            <a:endParaRPr lang="es-ES" dirty="0"/>
          </a:p>
        </p:txBody>
      </p:sp>
      <p:sp>
        <p:nvSpPr>
          <p:cNvPr id="3" name="2 Subtítulo"/>
          <p:cNvSpPr>
            <a:spLocks noGrp="1"/>
          </p:cNvSpPr>
          <p:nvPr>
            <p:ph type="subTitle" idx="1"/>
          </p:nvPr>
        </p:nvSpPr>
        <p:spPr>
          <a:xfrm>
            <a:off x="1357290" y="1071546"/>
            <a:ext cx="6400800" cy="828684"/>
          </a:xfrm>
        </p:spPr>
        <p:txBody>
          <a:bodyPr/>
          <a:lstStyle/>
          <a:p>
            <a:r>
              <a:rPr lang="tr-TR" dirty="0" smtClean="0"/>
              <a:t>Görev</a:t>
            </a:r>
            <a:r>
              <a:rPr lang="es-ES" dirty="0" smtClean="0"/>
              <a:t> 4, 21 </a:t>
            </a:r>
            <a:r>
              <a:rPr lang="tr-TR" dirty="0" smtClean="0"/>
              <a:t>Mart</a:t>
            </a:r>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Giriş</a:t>
            </a:r>
            <a:endParaRPr lang="es-ES" dirty="0"/>
          </a:p>
        </p:txBody>
      </p:sp>
      <p:sp>
        <p:nvSpPr>
          <p:cNvPr id="3" name="2 Marcador de contenido"/>
          <p:cNvSpPr>
            <a:spLocks noGrp="1"/>
          </p:cNvSpPr>
          <p:nvPr>
            <p:ph idx="1"/>
          </p:nvPr>
        </p:nvSpPr>
        <p:spPr>
          <a:xfrm>
            <a:off x="457200" y="1340768"/>
            <a:ext cx="8229600" cy="4785395"/>
          </a:xfrm>
        </p:spPr>
        <p:txBody>
          <a:bodyPr>
            <a:normAutofit fontScale="77500" lnSpcReduction="20000"/>
          </a:bodyPr>
          <a:lstStyle/>
          <a:p>
            <a:r>
              <a:rPr lang="tr-TR" dirty="0" smtClean="0"/>
              <a:t>İzinlerde uyulması imkansız olan bazı şartlar bulunması sık rastlanan bir durumdur, bu şartlara örnek olarak şunlar verilebilir:</a:t>
            </a:r>
          </a:p>
          <a:p>
            <a:pPr lvl="1"/>
            <a:r>
              <a:rPr lang="tr-TR" dirty="0" smtClean="0"/>
              <a:t>Önemli </a:t>
            </a:r>
            <a:r>
              <a:rPr lang="tr-TR" dirty="0" smtClean="0"/>
              <a:t>miktarlarda salınmayan parametreleri/kirleticileri ölçme zorunluluğu;</a:t>
            </a:r>
          </a:p>
          <a:p>
            <a:pPr lvl="1"/>
            <a:r>
              <a:rPr lang="tr-TR" dirty="0" smtClean="0"/>
              <a:t>İznin geçerlilik süresine uygun olmayan geçerlilik tarihleri bulunan bazı kısımlar;</a:t>
            </a:r>
          </a:p>
          <a:p>
            <a:pPr lvl="1"/>
            <a:r>
              <a:rPr lang="tr-TR" dirty="0" smtClean="0"/>
              <a:t>Olağan durumların dışında, belirli dönemlerde bazı raporların hazırlanması zorunluluğu;</a:t>
            </a:r>
          </a:p>
          <a:p>
            <a:pPr lvl="1"/>
            <a:r>
              <a:rPr lang="tr-TR" dirty="0" smtClean="0"/>
              <a:t>Tesisin çalışmaya başlaması esnasında işletmecinin, bu aşamada hazırlanması imkansız olan bazı raporları hazırlamasının zorunlu kılınması, örneğin </a:t>
            </a:r>
            <a:r>
              <a:rPr lang="tr-TR" dirty="0" smtClean="0"/>
              <a:t>atık minimizasyonu </a:t>
            </a:r>
            <a:r>
              <a:rPr lang="tr-TR" dirty="0" smtClean="0"/>
              <a:t>planı;</a:t>
            </a:r>
          </a:p>
          <a:p>
            <a:pPr lvl="1"/>
            <a:r>
              <a:rPr lang="tr-TR" dirty="0" smtClean="0"/>
              <a:t>Mevcut olmayan birimlere atıflarda bulunulması;</a:t>
            </a:r>
          </a:p>
          <a:p>
            <a:pPr lvl="1"/>
            <a:r>
              <a:rPr lang="tr-TR" dirty="0" smtClean="0"/>
              <a:t>Ve özellikle de raporu hazırlayan kurumun yetki kapsamı dışında kalan konulara ilişkin genel veya özel şartlar.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Çözümler</a:t>
            </a:r>
            <a:endParaRPr lang="es-ES" dirty="0"/>
          </a:p>
        </p:txBody>
      </p:sp>
      <p:sp>
        <p:nvSpPr>
          <p:cNvPr id="3" name="2 Marcador de contenido"/>
          <p:cNvSpPr>
            <a:spLocks noGrp="1"/>
          </p:cNvSpPr>
          <p:nvPr>
            <p:ph idx="1"/>
          </p:nvPr>
        </p:nvSpPr>
        <p:spPr/>
        <p:txBody>
          <a:bodyPr>
            <a:normAutofit fontScale="92500" lnSpcReduction="10000"/>
          </a:bodyPr>
          <a:lstStyle/>
          <a:p>
            <a:r>
              <a:rPr lang="tr-TR" dirty="0" smtClean="0"/>
              <a:t>İspanya’da bu tür bir durumun ortaya çıkması halinde aşağıda belirtilen önlemler alınmaktadır:</a:t>
            </a:r>
          </a:p>
          <a:p>
            <a:pPr lvl="1"/>
            <a:r>
              <a:rPr lang="tr-TR" dirty="0" smtClean="0"/>
              <a:t>Entegre Çevre İznin üzerinde değişiklik yapılmaktadır. Bu değişiklik, çevresel açıdan bakıldığında konu ile ilgili olmadığından, önemli bir değişiklik değildir.</a:t>
            </a:r>
          </a:p>
          <a:p>
            <a:pPr lvl="1"/>
            <a:r>
              <a:rPr lang="tr-TR" dirty="0" smtClean="0"/>
              <a:t>Bir Entegre Çevre İzninin teorik temel içeriğine ek olarak bazı şartların öne sürülmesi ve bu şartların işletmeci tarafından yerine getirilmemesi halinde, bu durum İspanya’da entegre Çevre İzninin ihlali anlamına </a:t>
            </a:r>
            <a:r>
              <a:rPr lang="tr-TR" dirty="0" smtClean="0"/>
              <a:t>gelmez. </a:t>
            </a:r>
            <a:r>
              <a:rPr lang="tr-TR" dirty="0" smtClean="0"/>
              <a:t>Bahse konu durumun kontrolü ve izlenmesi, Yetkili Makamın yetkisi dahilindedir.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tr-TR" sz="3600" dirty="0" smtClean="0"/>
              <a:t>Önemli olmayan değişikliklere yönelik </a:t>
            </a:r>
            <a:r>
              <a:rPr lang="tr-TR" sz="3600" dirty="0" smtClean="0"/>
              <a:t>modifikasyon </a:t>
            </a:r>
            <a:r>
              <a:rPr lang="tr-TR" sz="3600" dirty="0" smtClean="0"/>
              <a:t>prosedürü</a:t>
            </a:r>
            <a:endParaRPr lang="es-ES" sz="3600" dirty="0"/>
          </a:p>
        </p:txBody>
      </p:sp>
      <p:sp>
        <p:nvSpPr>
          <p:cNvPr id="3" name="2 Marcador de contenido"/>
          <p:cNvSpPr>
            <a:spLocks noGrp="1"/>
          </p:cNvSpPr>
          <p:nvPr>
            <p:ph idx="1"/>
          </p:nvPr>
        </p:nvSpPr>
        <p:spPr>
          <a:xfrm>
            <a:off x="457200" y="1556792"/>
            <a:ext cx="8229600" cy="4569371"/>
          </a:xfrm>
        </p:spPr>
        <p:txBody>
          <a:bodyPr>
            <a:normAutofit fontScale="77500" lnSpcReduction="20000"/>
          </a:bodyPr>
          <a:lstStyle/>
          <a:p>
            <a:r>
              <a:rPr lang="tr-TR" dirty="0" smtClean="0"/>
              <a:t>IPPC Mevzuatı, </a:t>
            </a:r>
            <a:r>
              <a:rPr lang="tr-TR" dirty="0" smtClean="0"/>
              <a:t>etki alanında yer alan </a:t>
            </a:r>
            <a:r>
              <a:rPr lang="tr-TR" dirty="0" smtClean="0"/>
              <a:t>tesislerin değiştirilebileceği ihtimalini içerir ve önemli değişiklikleri tanımlar. Önemli değişikliğin söz konusu olması halinde yeni bir Entegre Çevre İzni </a:t>
            </a:r>
            <a:r>
              <a:rPr lang="tr-TR" dirty="0" smtClean="0"/>
              <a:t>alınması ile ilgili prosedürü tanımlar.</a:t>
            </a:r>
            <a:endParaRPr lang="tr-TR" dirty="0" smtClean="0"/>
          </a:p>
          <a:p>
            <a:r>
              <a:rPr lang="tr-TR" dirty="0" smtClean="0"/>
              <a:t>İspanya’da, yapılan değişiklikler Entegre Çevre </a:t>
            </a:r>
            <a:r>
              <a:rPr lang="tr-TR" dirty="0" smtClean="0"/>
              <a:t>Direktifinde </a:t>
            </a:r>
            <a:r>
              <a:rPr lang="tr-TR" dirty="0" smtClean="0"/>
              <a:t>tanımlandığı şekliyle önemli değişiklikler </a:t>
            </a:r>
            <a:r>
              <a:rPr lang="tr-TR" dirty="0" smtClean="0"/>
              <a:t>veya </a:t>
            </a:r>
            <a:r>
              <a:rPr lang="tr-TR" dirty="0" smtClean="0"/>
              <a:t>çevre üzerinde önemli etkiye sahip olmayan önemsiz değişiklikler olarak tanımlanır. </a:t>
            </a:r>
          </a:p>
          <a:p>
            <a:r>
              <a:rPr lang="tr-TR" dirty="0" smtClean="0"/>
              <a:t>Bölgesel mevzuat, önemli değişiklikleri tanımlamak üzere, daha özel ek kriterler getirmektedir. İspanya’daki </a:t>
            </a:r>
            <a:r>
              <a:rPr lang="tr-TR" dirty="0" smtClean="0"/>
              <a:t>Endüstriyel Emisyonlar Direktifini uyumlaştıran taslakta </a:t>
            </a:r>
            <a:r>
              <a:rPr lang="tr-TR" dirty="0" smtClean="0"/>
              <a:t>daha kesin kriterler (IPPC Direktifinin uyumlaştırılmasında belirtilen kriterlere kıyasla) de eklenmiştir.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sz="3600" dirty="0" smtClean="0"/>
              <a:t>Önemli olmayan değişikliklere yönelik </a:t>
            </a:r>
            <a:r>
              <a:rPr lang="tr-TR" sz="3600" dirty="0" smtClean="0"/>
              <a:t>modifikasyon </a:t>
            </a:r>
            <a:r>
              <a:rPr lang="tr-TR" sz="3600" dirty="0" smtClean="0"/>
              <a:t>prosedürü</a:t>
            </a:r>
            <a:endParaRPr lang="es-ES" dirty="0"/>
          </a:p>
        </p:txBody>
      </p:sp>
      <p:sp>
        <p:nvSpPr>
          <p:cNvPr id="3" name="2 Marcador de contenido"/>
          <p:cNvSpPr>
            <a:spLocks noGrp="1"/>
          </p:cNvSpPr>
          <p:nvPr>
            <p:ph idx="1"/>
          </p:nvPr>
        </p:nvSpPr>
        <p:spPr>
          <a:xfrm>
            <a:off x="457200" y="1844824"/>
            <a:ext cx="8229600" cy="4281339"/>
          </a:xfrm>
        </p:spPr>
        <p:txBody>
          <a:bodyPr>
            <a:normAutofit/>
          </a:bodyPr>
          <a:lstStyle/>
          <a:p>
            <a:r>
              <a:rPr lang="tr-TR" dirty="0" smtClean="0"/>
              <a:t>Önemli olmayan değişikliğe ilişkin prosedür çok basittir ve sadece faaliyet sahibiyle iletişimi gerektirir. Yetkili Makamın bir ay içerisinde karşı çıkmaması halinde, Entegre Çevre İznindeki bazı detayların değiştirilmesi gereği doğsa bile, yapılan değişikliğin onaylandığı kabul edilir.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sz="3600" dirty="0" smtClean="0"/>
              <a:t>Önemli olmayan değişikliklere yönelik değiştirme prosedürü</a:t>
            </a:r>
            <a:endParaRPr lang="es-ES" dirty="0"/>
          </a:p>
        </p:txBody>
      </p:sp>
      <p:sp>
        <p:nvSpPr>
          <p:cNvPr id="3" name="2 Marcador de contenido"/>
          <p:cNvSpPr>
            <a:spLocks noGrp="1"/>
          </p:cNvSpPr>
          <p:nvPr>
            <p:ph idx="1"/>
          </p:nvPr>
        </p:nvSpPr>
        <p:spPr/>
        <p:txBody>
          <a:bodyPr>
            <a:normAutofit fontScale="92500" lnSpcReduction="20000"/>
          </a:bodyPr>
          <a:lstStyle/>
          <a:p>
            <a:r>
              <a:rPr lang="tr-TR" dirty="0" smtClean="0"/>
              <a:t>Birbiri ardına yapılan birden fazla önemsiz değişikliğin, önemli değişikliği belirleyen eşiği geçmesi halinde, yapılan son önemsiz değişiklik (bu da iznin son gözden geçirilmesinden sonra yapılan toplam değişiklik anlamına gelir), otomatik olarak önemli değişiklik olarak kabul edilecektir. </a:t>
            </a:r>
          </a:p>
          <a:p>
            <a:r>
              <a:rPr lang="tr-TR" dirty="0" smtClean="0"/>
              <a:t>Değişikliğin niteliği veya gerekçeli bir sebep nedeniyle çevresel etki değerlendirmesi prosedürüne tabi olması halinde, yapılan değişiklik önemli olarak kabul edilir.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sz="3600" dirty="0" smtClean="0"/>
              <a:t>Önemli olmayan değişikliklere yönelik değiştirme prosedürü</a:t>
            </a:r>
            <a:endParaRPr lang="es-ES" dirty="0"/>
          </a:p>
        </p:txBody>
      </p:sp>
      <p:sp>
        <p:nvSpPr>
          <p:cNvPr id="3" name="2 Marcador de contenido"/>
          <p:cNvSpPr>
            <a:spLocks noGrp="1"/>
          </p:cNvSpPr>
          <p:nvPr>
            <p:ph idx="1"/>
          </p:nvPr>
        </p:nvSpPr>
        <p:spPr/>
        <p:txBody>
          <a:bodyPr>
            <a:normAutofit/>
          </a:bodyPr>
          <a:lstStyle/>
          <a:p>
            <a:r>
              <a:rPr lang="tr-TR" dirty="0" smtClean="0"/>
              <a:t>Bu prosedür ile aşağıda yer alan maddeler gerçekleştirilir</a:t>
            </a:r>
            <a:r>
              <a:rPr lang="es-ES" dirty="0" smtClean="0"/>
              <a:t>:</a:t>
            </a:r>
          </a:p>
          <a:p>
            <a:pPr lvl="1"/>
            <a:r>
              <a:rPr lang="tr-TR" dirty="0" smtClean="0"/>
              <a:t>Entegre Çevre İzninde bulunan teknik hataların düzeltilmesi;</a:t>
            </a:r>
            <a:endParaRPr lang="en-US" dirty="0" smtClean="0"/>
          </a:p>
          <a:p>
            <a:pPr lvl="1"/>
            <a:r>
              <a:rPr lang="tr-TR" dirty="0" smtClean="0"/>
              <a:t>Çevrenin korunmasından ödün verilmeksizin, izin sahibine gereksiz maliyet çıkarılmasının önlenmesi;</a:t>
            </a:r>
            <a:endParaRPr lang="en-US" dirty="0" smtClean="0"/>
          </a:p>
          <a:p>
            <a:pPr lvl="1"/>
            <a:r>
              <a:rPr lang="tr-TR" dirty="0" smtClean="0"/>
              <a:t>Kontrol dönemlerinin ihtiyaçlara göre hızlı bir şekilde ayarlanması.</a:t>
            </a:r>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Uygulama</a:t>
            </a:r>
            <a:r>
              <a:rPr lang="es-ES" dirty="0" smtClean="0"/>
              <a:t> 1</a:t>
            </a:r>
            <a:endParaRPr lang="es-ES" dirty="0"/>
          </a:p>
        </p:txBody>
      </p:sp>
      <p:sp>
        <p:nvSpPr>
          <p:cNvPr id="3" name="2 Marcador de contenido"/>
          <p:cNvSpPr>
            <a:spLocks noGrp="1"/>
          </p:cNvSpPr>
          <p:nvPr>
            <p:ph idx="1"/>
          </p:nvPr>
        </p:nvSpPr>
        <p:spPr/>
        <p:txBody>
          <a:bodyPr>
            <a:normAutofit/>
          </a:bodyPr>
          <a:lstStyle/>
          <a:p>
            <a:r>
              <a:rPr lang="tr-TR" dirty="0" smtClean="0"/>
              <a:t>Atık mevzuatına göre periyodik olarak </a:t>
            </a:r>
            <a:r>
              <a:rPr lang="tr-TR" dirty="0" smtClean="0"/>
              <a:t>atık minimizasyon </a:t>
            </a:r>
            <a:r>
              <a:rPr lang="tr-TR" dirty="0" smtClean="0"/>
              <a:t>çalışmalarının hazırlanması zorunludur. Buna dayanarak yeni kurulan bir tesisin faaliyete başlaması için yukarıda bahsi geçen çalışmayı hazırlaması gerekmektedir.</a:t>
            </a:r>
          </a:p>
          <a:p>
            <a:pPr lvl="1"/>
            <a:r>
              <a:rPr lang="tr-TR" dirty="0" smtClean="0"/>
              <a:t>Gruplar halinde, bu önlemin uygunluğunu tartışın</a:t>
            </a:r>
            <a:endParaRPr lang="es-ES" dirty="0" smtClean="0"/>
          </a:p>
          <a:p>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a:t>
            </a:r>
            <a:r>
              <a:rPr lang="es-ES" dirty="0" smtClean="0"/>
              <a:t> 1</a:t>
            </a:r>
            <a:endParaRPr lang="es-ES" dirty="0"/>
          </a:p>
        </p:txBody>
      </p:sp>
      <p:sp>
        <p:nvSpPr>
          <p:cNvPr id="3" name="2 Marcador de contenido"/>
          <p:cNvSpPr>
            <a:spLocks noGrp="1"/>
          </p:cNvSpPr>
          <p:nvPr>
            <p:ph idx="1"/>
          </p:nvPr>
        </p:nvSpPr>
        <p:spPr/>
        <p:txBody>
          <a:bodyPr>
            <a:normAutofit lnSpcReduction="10000"/>
          </a:bodyPr>
          <a:lstStyle/>
          <a:p>
            <a:r>
              <a:rPr lang="tr-TR" dirty="0" smtClean="0"/>
              <a:t>Yeni kurulan bir tesis olarak bu tür bir planın hazırlanması oldukça zordur ve anlaşıldığı üzere tesisin tasarımında o dönemde teknik olarak öngörülebilecek asgari seviyeye indirmeye ilişkin tüm önlemler yer almalıdır. İşletmecinin</a:t>
            </a:r>
            <a:r>
              <a:rPr lang="tr-TR" smtClean="0"/>
              <a:t>, </a:t>
            </a:r>
            <a:r>
              <a:rPr lang="tr-TR" smtClean="0"/>
              <a:t>atık minimizasyon </a:t>
            </a:r>
            <a:r>
              <a:rPr lang="tr-TR" dirty="0" smtClean="0"/>
              <a:t>planının yapılmasının gerekli olmadığı veya bu planın başka şartlar altında talep edileceği konusunda resmi şekilde uyarılması gerekecektir. </a:t>
            </a:r>
          </a:p>
          <a:p>
            <a:pPr>
              <a:buNone/>
            </a:pPr>
            <a:endParaRPr lang="en-US" dirty="0" smtClean="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TotalTime>
  <Words>533</Words>
  <Application>Microsoft Office PowerPoint</Application>
  <PresentationFormat>Presentación en pantalla (4:3)</PresentationFormat>
  <Paragraphs>33</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Tema de Office</vt:lpstr>
      <vt:lpstr>Diğer makamlarca öne sürülen anlamsız ve uygunsuz şartlar</vt:lpstr>
      <vt:lpstr>Giriş</vt:lpstr>
      <vt:lpstr>Çözümler</vt:lpstr>
      <vt:lpstr>Önemli olmayan değişikliklere yönelik modifikasyon prosedürü</vt:lpstr>
      <vt:lpstr>Önemli olmayan değişikliklere yönelik modifikasyon prosedürü</vt:lpstr>
      <vt:lpstr>Önemli olmayan değişikliklere yönelik değiştirme prosedürü</vt:lpstr>
      <vt:lpstr>Önemli olmayan değişikliklere yönelik değiştirme prosedürü</vt:lpstr>
      <vt:lpstr>Uygulama 1</vt:lpstr>
      <vt:lpstr>Cevap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Condiciones absurdas o inadecuadas establecidas por otras autoridades</dc:title>
  <dc:creator>*</dc:creator>
  <cp:lastModifiedBy>Exper</cp:lastModifiedBy>
  <cp:revision>110</cp:revision>
  <dcterms:created xsi:type="dcterms:W3CDTF">2013-01-28T18:04:38Z</dcterms:created>
  <dcterms:modified xsi:type="dcterms:W3CDTF">2013-03-14T10:49:34Z</dcterms:modified>
</cp:coreProperties>
</file>