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57" r:id="rId4"/>
    <p:sldId id="258" r:id="rId5"/>
    <p:sldId id="259" r:id="rId6"/>
    <p:sldId id="261" r:id="rId7"/>
    <p:sldId id="262" r:id="rId8"/>
    <p:sldId id="263" r:id="rId9"/>
    <p:sldId id="264" r:id="rId10"/>
    <p:sldId id="267" r:id="rId11"/>
    <p:sldId id="268" r:id="rId12"/>
    <p:sldId id="269" r:id="rId13"/>
    <p:sldId id="270" r:id="rId14"/>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773876F6-1AC1-418C-B787-1C4FA412ED4F}" type="datetimeFigureOut">
              <a:rPr lang="es-ES" smtClean="0"/>
              <a:pPr/>
              <a:t>14/03/2013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349C1F1-E788-4354-9853-7A13784AA67D}"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73876F6-1AC1-418C-B787-1C4FA412ED4F}" type="datetimeFigureOut">
              <a:rPr lang="es-ES" smtClean="0"/>
              <a:pPr/>
              <a:t>14/03/2013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349C1F1-E788-4354-9853-7A13784AA67D}"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73876F6-1AC1-418C-B787-1C4FA412ED4F}" type="datetimeFigureOut">
              <a:rPr lang="es-ES" smtClean="0"/>
              <a:pPr/>
              <a:t>14/03/2013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349C1F1-E788-4354-9853-7A13784AA67D}"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73876F6-1AC1-418C-B787-1C4FA412ED4F}" type="datetimeFigureOut">
              <a:rPr lang="es-ES" smtClean="0"/>
              <a:pPr/>
              <a:t>14/03/2013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349C1F1-E788-4354-9853-7A13784AA67D}"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773876F6-1AC1-418C-B787-1C4FA412ED4F}" type="datetimeFigureOut">
              <a:rPr lang="es-ES" smtClean="0"/>
              <a:pPr/>
              <a:t>14/03/2013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349C1F1-E788-4354-9853-7A13784AA67D}"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773876F6-1AC1-418C-B787-1C4FA412ED4F}" type="datetimeFigureOut">
              <a:rPr lang="es-ES" smtClean="0"/>
              <a:pPr/>
              <a:t>14/03/2013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349C1F1-E788-4354-9853-7A13784AA67D}"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773876F6-1AC1-418C-B787-1C4FA412ED4F}" type="datetimeFigureOut">
              <a:rPr lang="es-ES" smtClean="0"/>
              <a:pPr/>
              <a:t>14/03/2013</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C349C1F1-E788-4354-9853-7A13784AA67D}"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773876F6-1AC1-418C-B787-1C4FA412ED4F}" type="datetimeFigureOut">
              <a:rPr lang="es-ES" smtClean="0"/>
              <a:pPr/>
              <a:t>14/03/2013</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C349C1F1-E788-4354-9853-7A13784AA67D}"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73876F6-1AC1-418C-B787-1C4FA412ED4F}" type="datetimeFigureOut">
              <a:rPr lang="es-ES" smtClean="0"/>
              <a:pPr/>
              <a:t>14/03/2013</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C349C1F1-E788-4354-9853-7A13784AA67D}"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73876F6-1AC1-418C-B787-1C4FA412ED4F}" type="datetimeFigureOut">
              <a:rPr lang="es-ES" smtClean="0"/>
              <a:pPr/>
              <a:t>14/03/2013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349C1F1-E788-4354-9853-7A13784AA67D}"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73876F6-1AC1-418C-B787-1C4FA412ED4F}" type="datetimeFigureOut">
              <a:rPr lang="es-ES" smtClean="0"/>
              <a:pPr/>
              <a:t>14/03/2013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349C1F1-E788-4354-9853-7A13784AA67D}"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876F6-1AC1-418C-B787-1C4FA412ED4F}" type="datetimeFigureOut">
              <a:rPr lang="es-ES" smtClean="0"/>
              <a:pPr/>
              <a:t>14/03/2013</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49C1F1-E788-4354-9853-7A13784AA67D}"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601917"/>
            <a:ext cx="7772400" cy="1470025"/>
          </a:xfrm>
        </p:spPr>
        <p:txBody>
          <a:bodyPr/>
          <a:lstStyle/>
          <a:p>
            <a:r>
              <a:rPr lang="tr-TR" dirty="0" smtClean="0"/>
              <a:t>Faaliyete </a:t>
            </a:r>
            <a:r>
              <a:rPr lang="tr-TR" dirty="0" smtClean="0"/>
              <a:t>başlama </a:t>
            </a:r>
            <a:r>
              <a:rPr lang="tr-TR" dirty="0" smtClean="0"/>
              <a:t>ve </a:t>
            </a:r>
            <a:r>
              <a:rPr lang="tr-TR" dirty="0" smtClean="0"/>
              <a:t>faaliyeti kapatma </a:t>
            </a:r>
            <a:r>
              <a:rPr lang="tr-TR" dirty="0" smtClean="0"/>
              <a:t>şartları</a:t>
            </a:r>
            <a:endParaRPr lang="tr-TR" dirty="0"/>
          </a:p>
        </p:txBody>
      </p:sp>
      <p:sp>
        <p:nvSpPr>
          <p:cNvPr id="3" name="2 Subtítulo"/>
          <p:cNvSpPr>
            <a:spLocks noGrp="1"/>
          </p:cNvSpPr>
          <p:nvPr>
            <p:ph type="subTitle" idx="1"/>
          </p:nvPr>
        </p:nvSpPr>
        <p:spPr>
          <a:xfrm>
            <a:off x="1357290" y="1471600"/>
            <a:ext cx="6400800" cy="685808"/>
          </a:xfrm>
        </p:spPr>
        <p:txBody>
          <a:bodyPr/>
          <a:lstStyle/>
          <a:p>
            <a:r>
              <a:rPr lang="tr-TR" dirty="0" smtClean="0"/>
              <a:t>Görev 19-20 Mart </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Uygulama örnek durum 1</a:t>
            </a:r>
            <a:endParaRPr lang="tr-TR" dirty="0"/>
          </a:p>
        </p:txBody>
      </p:sp>
      <p:sp>
        <p:nvSpPr>
          <p:cNvPr id="3" name="2 Marcador de contenido"/>
          <p:cNvSpPr>
            <a:spLocks noGrp="1"/>
          </p:cNvSpPr>
          <p:nvPr>
            <p:ph idx="1"/>
          </p:nvPr>
        </p:nvSpPr>
        <p:spPr/>
        <p:txBody>
          <a:bodyPr>
            <a:normAutofit fontScale="92500" lnSpcReduction="10000"/>
          </a:bodyPr>
          <a:lstStyle/>
          <a:p>
            <a:r>
              <a:rPr lang="tr-TR" dirty="0" smtClean="0"/>
              <a:t>Tekstil tesisleri için entegre çevre izni içeriğinde hangi durumlarda AAT'nin </a:t>
            </a:r>
            <a:r>
              <a:rPr lang="tr-TR" dirty="0" smtClean="0"/>
              <a:t>durduğunu </a:t>
            </a:r>
            <a:r>
              <a:rPr lang="tr-TR" dirty="0" smtClean="0"/>
              <a:t>düşünebileceğimizin tanımlanması gerekir. </a:t>
            </a:r>
            <a:r>
              <a:rPr lang="tr-TR" dirty="0" smtClean="0"/>
              <a:t>Bazı teknisyenler, arıza ortaya çıktığında AAT atıksuyu arıtamadığını, diğer teknisyenler ise maksimum hidrolik kapasitesine ulaştığında duracağını söylemektedir.</a:t>
            </a:r>
          </a:p>
          <a:p>
            <a:pPr lvl="1"/>
            <a:r>
              <a:rPr lang="tr-TR" dirty="0" smtClean="0"/>
              <a:t>Her iki seçenek için avantajları ve dezavantajları belirleyerek bunu tartışın veya uygunsa, iki durumu uyumlu hale getirecek koşulları belirleyin.</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Uygulama örnek durum 2</a:t>
            </a:r>
            <a:endParaRPr lang="tr-TR" dirty="0"/>
          </a:p>
        </p:txBody>
      </p:sp>
      <p:sp>
        <p:nvSpPr>
          <p:cNvPr id="3" name="2 Marcador de contenido"/>
          <p:cNvSpPr>
            <a:spLocks noGrp="1"/>
          </p:cNvSpPr>
          <p:nvPr>
            <p:ph idx="1"/>
          </p:nvPr>
        </p:nvSpPr>
        <p:spPr/>
        <p:txBody>
          <a:bodyPr/>
          <a:lstStyle/>
          <a:p>
            <a:r>
              <a:rPr lang="tr-TR" dirty="0" smtClean="0"/>
              <a:t>Bir tekstil fabrikasında 25 MW'lık bir fuel-oil kazanı vardır, bu birimin başlatılması ve kapatılması için bazı özel koşulları belirlemeli miyiz?</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durum 1 için cevaplar:</a:t>
            </a:r>
            <a:endParaRPr lang="tr-TR" dirty="0"/>
          </a:p>
        </p:txBody>
      </p:sp>
      <p:sp>
        <p:nvSpPr>
          <p:cNvPr id="3" name="2 Marcador de contenido"/>
          <p:cNvSpPr>
            <a:spLocks noGrp="1"/>
          </p:cNvSpPr>
          <p:nvPr>
            <p:ph idx="1"/>
          </p:nvPr>
        </p:nvSpPr>
        <p:spPr/>
        <p:txBody>
          <a:bodyPr/>
          <a:lstStyle/>
          <a:p>
            <a:r>
              <a:rPr lang="tr-TR" dirty="0" smtClean="0"/>
              <a:t>Atık su arıtma tesisi arızalanır ve atıksu arıtma mümkün olmazsa, bir alarm kurmak gerekir. Maksimum hidrolik yüke ulaşıldığında alarm kritik olacaktır. Bu durumu önlemek için acil tanklar yerinde olmalıdır. Belirli bir düzeye ulaştıklarında, tesisin çalışmasını durdurmak zorunda </a:t>
            </a:r>
            <a:r>
              <a:rPr lang="tr-TR" dirty="0" smtClean="0"/>
              <a:t>kalması istenmelidir.</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durum 2 için cevaplar:</a:t>
            </a:r>
            <a:endParaRPr lang="tr-TR" dirty="0"/>
          </a:p>
        </p:txBody>
      </p:sp>
      <p:sp>
        <p:nvSpPr>
          <p:cNvPr id="3" name="2 Marcador de contenido"/>
          <p:cNvSpPr>
            <a:spLocks noGrp="1"/>
          </p:cNvSpPr>
          <p:nvPr>
            <p:ph idx="1"/>
          </p:nvPr>
        </p:nvSpPr>
        <p:spPr/>
        <p:txBody>
          <a:bodyPr/>
          <a:lstStyle/>
          <a:p>
            <a:r>
              <a:rPr lang="tr-TR" dirty="0" smtClean="0"/>
              <a:t>Evet, "normal çalışma rejimi" olarak anladığımız şeyin ne olduğunu belirlememiz ve bu koşullar altında sınır değerleri ve ölçümleri ayarlamamız gerekli olacaktır. Ayrıca, yerel koşullar nedeniyle, başlatma dönemleri </a:t>
            </a:r>
            <a:r>
              <a:rPr lang="tr-TR" smtClean="0"/>
              <a:t>için sınır değerler </a:t>
            </a:r>
            <a:r>
              <a:rPr lang="tr-TR" dirty="0" smtClean="0"/>
              <a:t>ya da diğer koşulları ve bu tür başlangıçların yürütülmesi gereken zaman için koşulları belirlemek de mümkün olabilir.</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başlatma ve kapatma</a:t>
            </a:r>
            <a:endParaRPr lang="tr-TR" dirty="0"/>
          </a:p>
        </p:txBody>
      </p:sp>
      <p:sp>
        <p:nvSpPr>
          <p:cNvPr id="3" name="2 Marcador de contenido"/>
          <p:cNvSpPr>
            <a:spLocks noGrp="1"/>
          </p:cNvSpPr>
          <p:nvPr>
            <p:ph idx="1"/>
          </p:nvPr>
        </p:nvSpPr>
        <p:spPr/>
        <p:txBody>
          <a:bodyPr>
            <a:normAutofit fontScale="92500" lnSpcReduction="10000"/>
          </a:bodyPr>
          <a:lstStyle/>
          <a:p>
            <a:r>
              <a:rPr lang="tr-TR" dirty="0" smtClean="0"/>
              <a:t>Planlanmış: üretim veya çalışma programlarını periyodik durdurma-başlatma çevrimleri.</a:t>
            </a:r>
          </a:p>
          <a:p>
            <a:r>
              <a:rPr lang="tr-TR" dirty="0" smtClean="0"/>
              <a:t>Programlanmamış, donanımlarla ilgili sorunlar nedeniyle.</a:t>
            </a:r>
          </a:p>
          <a:p>
            <a:r>
              <a:rPr lang="tr-TR" dirty="0" smtClean="0"/>
              <a:t>İnşaat sonrası ilk faaliyete başlama ve kesin kapanma sonrasında nihai kapatma.</a:t>
            </a:r>
          </a:p>
          <a:p>
            <a:r>
              <a:rPr lang="tr-TR" dirty="0" smtClean="0"/>
              <a:t>İzinde belirtilen geçici kapatmayı gerektiren sebep, olay veya kaza ile ilgili şartlarla tesisin faaliyetinin durdurulmasını gerektiren şartları birbiriyle karıştırmayın.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tr-TR" sz="3600" smtClean="0"/>
              <a:t>Yasal gereklilikler (EED 2010/75/EU)</a:t>
            </a:r>
            <a:endParaRPr lang="tr-TR" sz="3600" dirty="0"/>
          </a:p>
        </p:txBody>
      </p:sp>
      <p:sp>
        <p:nvSpPr>
          <p:cNvPr id="3" name="2 Marcador de contenido"/>
          <p:cNvSpPr>
            <a:spLocks noGrp="1"/>
          </p:cNvSpPr>
          <p:nvPr>
            <p:ph idx="1"/>
          </p:nvPr>
        </p:nvSpPr>
        <p:spPr>
          <a:xfrm>
            <a:off x="457200" y="1484784"/>
            <a:ext cx="8229600" cy="5256584"/>
          </a:xfrm>
        </p:spPr>
        <p:txBody>
          <a:bodyPr>
            <a:normAutofit/>
          </a:bodyPr>
          <a:lstStyle/>
          <a:p>
            <a:r>
              <a:rPr lang="tr-TR" sz="2800" dirty="0" smtClean="0"/>
              <a:t>Diğerlerinin yanı sıra başlatma ve kapatma işlemleri, kaçaklar, arızalar, anlık duraklamalar ve faaliyeti kesin durdurma gibi normal şartlar dışındaki çalışma ile ilgili tedbirleri belirler:</a:t>
            </a:r>
          </a:p>
          <a:p>
            <a:pPr lvl="1"/>
            <a:r>
              <a:rPr lang="tr-TR" dirty="0" smtClean="0"/>
              <a:t>Madde 14: İznin Şartları. </a:t>
            </a:r>
          </a:p>
          <a:p>
            <a:pPr lvl="1"/>
            <a:r>
              <a:rPr lang="tr-TR" dirty="0" smtClean="0"/>
              <a:t>Madde 57: Tanımlar (UOB'lerle ile ilgili).</a:t>
            </a:r>
          </a:p>
          <a:p>
            <a:pPr lvl="1"/>
            <a:r>
              <a:rPr lang="tr-TR" dirty="0" smtClean="0"/>
              <a:t>Madde 59: Emisyon Denetimi (UOB'lerle ile ilgili).</a:t>
            </a:r>
          </a:p>
          <a:p>
            <a:pPr lvl="1"/>
            <a:r>
              <a:rPr lang="tr-TR" dirty="0" smtClean="0"/>
              <a:t>Ek VII Bölüm 8: Atık gazların emisyon sınır değerlerine uygunluğunun değerlendirilmesi.</a:t>
            </a:r>
            <a:endParaRPr lang="tr-TR" sz="2400" i="1" dirty="0"/>
          </a:p>
          <a:p>
            <a:endParaRPr lang="tr-TR" dirty="0"/>
          </a:p>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smtClean="0"/>
              <a:t>Dikkate alınacak genel hususlar</a:t>
            </a:r>
            <a:endParaRPr lang="tr-TR" dirty="0"/>
          </a:p>
        </p:txBody>
      </p:sp>
      <p:sp>
        <p:nvSpPr>
          <p:cNvPr id="3" name="2 Marcador de contenido"/>
          <p:cNvSpPr>
            <a:spLocks noGrp="1"/>
          </p:cNvSpPr>
          <p:nvPr>
            <p:ph idx="1"/>
          </p:nvPr>
        </p:nvSpPr>
        <p:spPr/>
        <p:txBody>
          <a:bodyPr>
            <a:normAutofit fontScale="92500" lnSpcReduction="20000"/>
          </a:bodyPr>
          <a:lstStyle/>
          <a:p>
            <a:r>
              <a:rPr lang="tr-TR" dirty="0" smtClean="0"/>
              <a:t>Başlatma ve durdurma şartları tesisi bir bütün olarak ve aynı zamanda onu oluşturan her bir birimi, özellikle de aşağıdakileri dikkate almalıdır:</a:t>
            </a:r>
          </a:p>
          <a:p>
            <a:pPr lvl="1"/>
            <a:r>
              <a:rPr lang="tr-TR" dirty="0" smtClean="0"/>
              <a:t>Atıksu arıtma tesisi</a:t>
            </a:r>
          </a:p>
          <a:p>
            <a:pPr lvl="1"/>
            <a:r>
              <a:rPr lang="tr-TR" dirty="0" smtClean="0"/>
              <a:t>Gaz temizleme cihazları</a:t>
            </a:r>
          </a:p>
          <a:p>
            <a:pPr lvl="1"/>
            <a:r>
              <a:rPr lang="tr-TR" dirty="0" smtClean="0"/>
              <a:t>Gürültü ile ilgili hususlar.</a:t>
            </a:r>
          </a:p>
          <a:p>
            <a:r>
              <a:rPr lang="tr-TR" dirty="0" smtClean="0"/>
              <a:t>Öte yandan, kapatma döneminin ne zaman başladığı ve başlatma döneminin ne zaman sona erdiği tanımlanmış olmalıdır.</a:t>
            </a:r>
          </a:p>
          <a:p>
            <a:r>
              <a:rPr lang="tr-TR" dirty="0" smtClean="0"/>
              <a:t>Bir başka önemli husus da durdurmanın </a:t>
            </a:r>
            <a:r>
              <a:rPr lang="tr-TR" sz="3600" dirty="0" smtClean="0"/>
              <a:t>süresidir.</a:t>
            </a:r>
          </a:p>
          <a:p>
            <a:pPr lvl="1"/>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Genel Kurallar</a:t>
            </a:r>
            <a:endParaRPr lang="tr-TR" dirty="0"/>
          </a:p>
        </p:txBody>
      </p:sp>
      <p:sp>
        <p:nvSpPr>
          <p:cNvPr id="3" name="2 Marcador de contenido"/>
          <p:cNvSpPr>
            <a:spLocks noGrp="1"/>
          </p:cNvSpPr>
          <p:nvPr>
            <p:ph idx="1"/>
          </p:nvPr>
        </p:nvSpPr>
        <p:spPr/>
        <p:txBody>
          <a:bodyPr>
            <a:normAutofit fontScale="92500" lnSpcReduction="10000"/>
          </a:bodyPr>
          <a:lstStyle/>
          <a:p>
            <a:r>
              <a:rPr lang="tr-TR" dirty="0" smtClean="0"/>
              <a:t>Tesisin başlangıç ​​ve kapatılmasıyla ilgili resmi bir çalışma prosedürü olmalıdır.</a:t>
            </a:r>
          </a:p>
          <a:p>
            <a:r>
              <a:rPr lang="tr-TR" dirty="0" smtClean="0"/>
              <a:t>Kirleticilerin denetimsiz olarak salınmasını önlemek amacıyla, </a:t>
            </a:r>
            <a:r>
              <a:rPr lang="tr-TR" dirty="0" smtClean="0"/>
              <a:t>başlatmalar </a:t>
            </a:r>
            <a:r>
              <a:rPr lang="tr-TR" dirty="0" smtClean="0"/>
              <a:t>ve kapatmalar sırasında kapsamlı izleme yapılmalıdır.</a:t>
            </a:r>
          </a:p>
          <a:p>
            <a:r>
              <a:rPr lang="tr-TR" dirty="0" smtClean="0"/>
              <a:t>Ekipmanı güvenli koşullarda tutmak için dekontaminasyon koşulları.</a:t>
            </a:r>
          </a:p>
          <a:p>
            <a:r>
              <a:rPr lang="tr-TR" dirty="0" smtClean="0"/>
              <a:t>Sıvıların hareketinin yanlışlıkla engellenmesini önlemek için ekipman engelleme sistemlerinin yönetimi.</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tr-TR" sz="3200" dirty="0" smtClean="0"/>
              <a:t>Örnek: atıksu arıtma tesisinin (AAT) </a:t>
            </a:r>
            <a:r>
              <a:rPr lang="tr-TR" sz="3200" dirty="0" smtClean="0"/>
              <a:t>geçici olarak </a:t>
            </a:r>
            <a:r>
              <a:rPr lang="tr-TR" sz="3200" dirty="0" smtClean="0"/>
              <a:t>kapatılması ile ilgili koşullar</a:t>
            </a:r>
            <a:endParaRPr lang="tr-TR" sz="3200" dirty="0"/>
          </a:p>
        </p:txBody>
      </p:sp>
      <p:sp>
        <p:nvSpPr>
          <p:cNvPr id="3" name="2 Marcador de contenido"/>
          <p:cNvSpPr>
            <a:spLocks noGrp="1"/>
          </p:cNvSpPr>
          <p:nvPr>
            <p:ph idx="1"/>
          </p:nvPr>
        </p:nvSpPr>
        <p:spPr>
          <a:xfrm>
            <a:off x="467544" y="1700808"/>
            <a:ext cx="8229600" cy="4741987"/>
          </a:xfrm>
        </p:spPr>
        <p:txBody>
          <a:bodyPr>
            <a:normAutofit fontScale="92500" lnSpcReduction="10000"/>
          </a:bodyPr>
          <a:lstStyle/>
          <a:p>
            <a:r>
              <a:rPr lang="tr-TR" dirty="0" smtClean="0"/>
              <a:t>AAT'nin </a:t>
            </a:r>
            <a:r>
              <a:rPr lang="tr-TR" dirty="0" smtClean="0"/>
              <a:t>arızalandığı durumlar için </a:t>
            </a:r>
            <a:r>
              <a:rPr lang="tr-TR" dirty="0" smtClean="0"/>
              <a:t>güvenlik tankı bulundurma yükümlülüğü ve depolanan atık suyun daha sonra </a:t>
            </a:r>
            <a:r>
              <a:rPr lang="tr-TR" dirty="0" smtClean="0"/>
              <a:t>AAT’de </a:t>
            </a:r>
            <a:r>
              <a:rPr lang="tr-TR" dirty="0" smtClean="0"/>
              <a:t>arıtılmasını garanti etme yükümlülüğü.</a:t>
            </a:r>
          </a:p>
          <a:p>
            <a:r>
              <a:rPr lang="tr-TR" dirty="0" smtClean="0"/>
              <a:t>Tankın deposunun dolu olması durumunda, işletmeci durumu derhal Yetkili Çevre Makamına bildirir ve faaliyeti durdurur.</a:t>
            </a:r>
          </a:p>
          <a:p>
            <a:r>
              <a:rPr lang="tr-TR" dirty="0" smtClean="0"/>
              <a:t>Bir acil durum yönetim planı olması gerekir.</a:t>
            </a:r>
          </a:p>
          <a:p>
            <a:r>
              <a:rPr lang="tr-TR" dirty="0" smtClean="0"/>
              <a:t>Kazara dökülme ile ilgili koşullar.</a:t>
            </a:r>
          </a:p>
          <a:p>
            <a:r>
              <a:rPr lang="tr-TR" dirty="0" smtClean="0"/>
              <a:t>Otomatik arıza tespit sistemleri.</a:t>
            </a:r>
          </a:p>
          <a:p>
            <a:endParaRPr lang="tr-TR"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Oluşabilecek diğer sorunlar: olay veya kaza</a:t>
            </a:r>
            <a:endParaRPr lang="tr-TR" dirty="0"/>
          </a:p>
        </p:txBody>
      </p:sp>
      <p:sp>
        <p:nvSpPr>
          <p:cNvPr id="3" name="2 Marcador de contenido"/>
          <p:cNvSpPr>
            <a:spLocks noGrp="1"/>
          </p:cNvSpPr>
          <p:nvPr>
            <p:ph idx="1"/>
          </p:nvPr>
        </p:nvSpPr>
        <p:spPr/>
        <p:txBody>
          <a:bodyPr>
            <a:normAutofit/>
          </a:bodyPr>
          <a:lstStyle/>
          <a:p>
            <a:r>
              <a:rPr lang="tr-TR" dirty="0" smtClean="0"/>
              <a:t>Deşarjın sınır değerleri aşması durumunda, bu anormallik tespit edilir edilmez, deşarj durdurulmalıdır.</a:t>
            </a:r>
          </a:p>
          <a:p>
            <a:r>
              <a:rPr lang="tr-TR" dirty="0" smtClean="0"/>
              <a:t>Herhangi bir kaza sonucu akıntı derhal yetkili çevre makamına rapor edilmeli ve aynı zamanda sorunu gidermek için önlemler alınmalıdır.</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smtClean="0"/>
              <a:t>Hava emisyonları ile ilgili konular</a:t>
            </a:r>
            <a:endParaRPr lang="tr-TR" dirty="0"/>
          </a:p>
        </p:txBody>
      </p:sp>
      <p:sp>
        <p:nvSpPr>
          <p:cNvPr id="3" name="2 Marcador de contenido"/>
          <p:cNvSpPr>
            <a:spLocks noGrp="1"/>
          </p:cNvSpPr>
          <p:nvPr>
            <p:ph idx="1"/>
          </p:nvPr>
        </p:nvSpPr>
        <p:spPr/>
        <p:txBody>
          <a:bodyPr>
            <a:normAutofit/>
          </a:bodyPr>
          <a:lstStyle/>
          <a:p>
            <a:r>
              <a:rPr lang="tr-TR" dirty="0" smtClean="0"/>
              <a:t>Kirlilik </a:t>
            </a:r>
            <a:r>
              <a:rPr lang="tr-TR" dirty="0" smtClean="0"/>
              <a:t>azaltım ekipmanı veya emisyon izleme cihazının arızalanması durumunda </a:t>
            </a:r>
            <a:r>
              <a:rPr lang="tr-TR" dirty="0" smtClean="0"/>
              <a:t>proses durdurulmalıdır</a:t>
            </a:r>
            <a:r>
              <a:rPr lang="tr-TR" dirty="0" smtClean="0"/>
              <a:t>.</a:t>
            </a:r>
          </a:p>
          <a:p>
            <a:r>
              <a:rPr lang="tr-TR" dirty="0" smtClean="0"/>
              <a:t>Çevre yetkili makamına bildiriniz.</a:t>
            </a:r>
          </a:p>
          <a:p>
            <a:r>
              <a:rPr lang="tr-TR" dirty="0" smtClean="0"/>
              <a:t>Gürültü yayan ekipman başlatma veya </a:t>
            </a:r>
            <a:r>
              <a:rPr lang="tr-TR" dirty="0" smtClean="0"/>
              <a:t>durdurma esnasında daha </a:t>
            </a:r>
            <a:r>
              <a:rPr lang="tr-TR" dirty="0" smtClean="0"/>
              <a:t>fazla gürültü çıkarabilir. Bu yüzden bu işlemler için bir program oluşturmak </a:t>
            </a:r>
            <a:r>
              <a:rPr lang="tr-TR" dirty="0" smtClean="0"/>
              <a:t>uygun </a:t>
            </a:r>
            <a:r>
              <a:rPr lang="tr-TR" dirty="0" smtClean="0"/>
              <a:t>olabilir.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Kapatma ve kalıcı kapatma</a:t>
            </a:r>
            <a:endParaRPr lang="tr-TR" dirty="0"/>
          </a:p>
        </p:txBody>
      </p:sp>
      <p:sp>
        <p:nvSpPr>
          <p:cNvPr id="3" name="2 Marcador de contenido"/>
          <p:cNvSpPr>
            <a:spLocks noGrp="1"/>
          </p:cNvSpPr>
          <p:nvPr>
            <p:ph idx="1"/>
          </p:nvPr>
        </p:nvSpPr>
        <p:spPr/>
        <p:txBody>
          <a:bodyPr>
            <a:normAutofit fontScale="77500" lnSpcReduction="20000"/>
          </a:bodyPr>
          <a:lstStyle/>
          <a:p>
            <a:r>
              <a:rPr lang="tr-TR" dirty="0" smtClean="0"/>
              <a:t>Sahanın herhangi bir kalıntı veya kirletici madde barındırmadığından ve toprağın ve yeraltı suyunun gelecekteki kullanımlar için uygun olduğundan emin olunmalıdır.</a:t>
            </a:r>
          </a:p>
          <a:p>
            <a:r>
              <a:rPr lang="tr-TR" dirty="0" smtClean="0"/>
              <a:t>Tesisin sahibi bir devreden çıkarma projesi sunmalıdır. Bu projede, söküm sırasında alınacak uyarılar ve önlemler açıklaması sağlanacaktır ve en az aşağıdaki hususları içermelidir:</a:t>
            </a:r>
          </a:p>
          <a:p>
            <a:pPr lvl="1"/>
            <a:r>
              <a:rPr lang="tr-TR" dirty="0" smtClean="0"/>
              <a:t>Toprak, yüzey suları ve yer altı suları üzerine yapılacak çalışmalar, testler ve analizler.</a:t>
            </a:r>
          </a:p>
          <a:p>
            <a:pPr lvl="1"/>
            <a:r>
              <a:rPr lang="tr-TR" dirty="0" smtClean="0"/>
              <a:t>Her aşamada üretilen atık.</a:t>
            </a:r>
          </a:p>
          <a:p>
            <a:pPr lvl="1"/>
            <a:r>
              <a:rPr lang="tr-TR" dirty="0" smtClean="0"/>
              <a:t>Sahanın </a:t>
            </a:r>
            <a:r>
              <a:rPr lang="tr-TR" dirty="0" smtClean="0"/>
              <a:t>ıslah edilmesini </a:t>
            </a:r>
            <a:r>
              <a:rPr lang="tr-TR" dirty="0" smtClean="0"/>
              <a:t>sağlamak </a:t>
            </a:r>
            <a:r>
              <a:rPr lang="tr-TR" dirty="0" smtClean="0"/>
              <a:t>üzere kontrol sistemleri.</a:t>
            </a:r>
            <a:endParaRPr lang="tr-TR" dirty="0" smtClean="0"/>
          </a:p>
          <a:p>
            <a:r>
              <a:rPr lang="tr-TR" dirty="0" smtClean="0"/>
              <a:t>İnşaat ve yıkım atıkları konusuna özel dikkat.</a:t>
            </a:r>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653</TotalTime>
  <Words>688</Words>
  <Application>Microsoft Office PowerPoint</Application>
  <PresentationFormat>Presentación en pantalla (4:3)</PresentationFormat>
  <Paragraphs>54</Paragraphs>
  <Slides>13</Slides>
  <Notes>0</Notes>
  <HiddenSlides>0</HiddenSlides>
  <MMClips>0</MMClips>
  <ScaleCrop>false</ScaleCrop>
  <HeadingPairs>
    <vt:vector size="4" baseType="variant">
      <vt:variant>
        <vt:lpstr>Tema</vt:lpstr>
      </vt:variant>
      <vt:variant>
        <vt:i4>1</vt:i4>
      </vt:variant>
      <vt:variant>
        <vt:lpstr>Títulos de diapositiva</vt:lpstr>
      </vt:variant>
      <vt:variant>
        <vt:i4>13</vt:i4>
      </vt:variant>
    </vt:vector>
  </HeadingPairs>
  <TitlesOfParts>
    <vt:vector size="14" baseType="lpstr">
      <vt:lpstr>Tema de Office</vt:lpstr>
      <vt:lpstr>Faaliyete başlama ve faaliyeti kapatma şartları</vt:lpstr>
      <vt:lpstr>başlatma ve kapatma</vt:lpstr>
      <vt:lpstr>Yasal gereklilikler (EED 2010/75/EU)</vt:lpstr>
      <vt:lpstr>Dikkate alınacak genel hususlar</vt:lpstr>
      <vt:lpstr>Genel Kurallar</vt:lpstr>
      <vt:lpstr>Örnek: atıksu arıtma tesisinin (AAT) geçici olarak kapatılması ile ilgili koşullar</vt:lpstr>
      <vt:lpstr>Oluşabilecek diğer sorunlar: olay veya kaza</vt:lpstr>
      <vt:lpstr>Hava emisyonları ile ilgili konular</vt:lpstr>
      <vt:lpstr>Kapatma ve kalıcı kapatma</vt:lpstr>
      <vt:lpstr>Uygulama örnek durum 1</vt:lpstr>
      <vt:lpstr>Uygulama örnek durum 2</vt:lpstr>
      <vt:lpstr>Örnek durum 1 için cevaplar:</vt:lpstr>
      <vt:lpstr>Örnek durum 2 için cevaplar: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Condiciones de puesta en marcha y parada</dc:title>
  <dc:creator>*</dc:creator>
  <cp:lastModifiedBy>Exper</cp:lastModifiedBy>
  <cp:revision>56</cp:revision>
  <dcterms:created xsi:type="dcterms:W3CDTF">2013-01-27T20:05:23Z</dcterms:created>
  <dcterms:modified xsi:type="dcterms:W3CDTF">2013-03-14T11:59:32Z</dcterms:modified>
</cp:coreProperties>
</file>