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3" r:id="rId3"/>
    <p:sldId id="264" r:id="rId4"/>
    <p:sldId id="265" r:id="rId5"/>
    <p:sldId id="266" r:id="rId6"/>
    <p:sldId id="267" r:id="rId7"/>
    <p:sldId id="268" r:id="rId8"/>
    <p:sldId id="257" r:id="rId9"/>
    <p:sldId id="258" r:id="rId10"/>
    <p:sldId id="259" r:id="rId11"/>
    <p:sldId id="260" r:id="rId12"/>
    <p:sldId id="261" r:id="rId13"/>
    <p:sldId id="262"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1386"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9" name="Prostokąt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pl-PL" smtClean="0"/>
              <a:t>Kliknij, aby edytować styl</a:t>
            </a:r>
            <a:endParaRPr kumimoji="0" lang="en-US"/>
          </a:p>
        </p:txBody>
      </p:sp>
      <p:sp>
        <p:nvSpPr>
          <p:cNvPr id="3" name="Podtytuł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pl-PL" smtClean="0"/>
              <a:t>Kliknij, aby edytować styl wzorca podtytułu</a:t>
            </a:r>
            <a:endParaRPr kumimoji="0" lang="en-US"/>
          </a:p>
        </p:txBody>
      </p:sp>
      <p:sp>
        <p:nvSpPr>
          <p:cNvPr id="4" name="Symbol zastępczy daty 3"/>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40C84AB-440C-4994-8168-B08B6FB4CB36}" type="slidenum">
              <a:rPr lang="pl-PL" smtClean="0"/>
              <a:pPr/>
              <a:t>‹Nº›</a:t>
            </a:fld>
            <a:endParaRPr lang="pl-PL"/>
          </a:p>
        </p:txBody>
      </p:sp>
      <p:sp>
        <p:nvSpPr>
          <p:cNvPr id="10" name="Prostokąt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9" name="Prostokąt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Prostokąt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pionowy 1"/>
          <p:cNvSpPr>
            <a:spLocks noGrp="1"/>
          </p:cNvSpPr>
          <p:nvPr>
            <p:ph type="title" orient="vert"/>
          </p:nvPr>
        </p:nvSpPr>
        <p:spPr>
          <a:xfrm>
            <a:off x="6781800" y="274640"/>
            <a:ext cx="1905000" cy="5851525"/>
          </a:xfrm>
        </p:spPr>
        <p:txBody>
          <a:bodyPr vert="eaVert"/>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457200" y="304800"/>
            <a:ext cx="6019800" cy="5851525"/>
          </a:xfrm>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5" name="Symbol zastępczy stopki 4"/>
          <p:cNvSpPr>
            <a:spLocks noGrp="1"/>
          </p:cNvSpPr>
          <p:nvPr>
            <p:ph type="ftr" sz="quarter" idx="11"/>
          </p:nvPr>
        </p:nvSpPr>
        <p:spPr>
          <a:xfrm>
            <a:off x="2640597" y="6377459"/>
            <a:ext cx="3836404" cy="365125"/>
          </a:xfrm>
        </p:spPr>
        <p:txBody>
          <a:bodyPr/>
          <a:lstStyle/>
          <a:p>
            <a:endParaRPr lang="pl-PL"/>
          </a:p>
        </p:txBody>
      </p:sp>
      <p:sp>
        <p:nvSpPr>
          <p:cNvPr id="6" name="Symbol zastępczy numeru slajdu 5"/>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457200" y="155448"/>
            <a:ext cx="8229600" cy="1252728"/>
          </a:xfrm>
        </p:spPr>
        <p:txBody>
          <a:bodyPr/>
          <a:lstStyle>
            <a:extLst/>
          </a:lstStyle>
          <a:p>
            <a:r>
              <a:rPr kumimoji="0" lang="pl-PL" smtClean="0"/>
              <a:t>Kliknij, aby edytować styl</a:t>
            </a:r>
            <a:endParaRPr kumimoji="0" lang="en-US"/>
          </a:p>
        </p:txBody>
      </p:sp>
      <p:sp>
        <p:nvSpPr>
          <p:cNvPr id="3" name="Symbol zastępczy zawartości 2"/>
          <p:cNvSpPr>
            <a:spLocks noGrp="1"/>
          </p:cNvSpPr>
          <p:nvPr>
            <p:ph idx="1"/>
          </p:nvPr>
        </p:nvSpPr>
        <p:spPr/>
        <p:txBody>
          <a:bodyPr/>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9" name="Prostokąt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Prostokąt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pl-PL" smtClean="0"/>
              <a:t>Kliknij, aby edytować style wzorca tekstu</a:t>
            </a:r>
          </a:p>
        </p:txBody>
      </p:sp>
      <p:sp>
        <p:nvSpPr>
          <p:cNvPr id="4" name="Symbol zastępczy daty 3"/>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zawartości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pl-PL" smtClean="0"/>
              <a:t>Kliknij, aby edytować style wzorca tekstu</a:t>
            </a:r>
          </a:p>
        </p:txBody>
      </p:sp>
      <p:sp>
        <p:nvSpPr>
          <p:cNvPr id="4" name="Symbol zastępczy zawartości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tekstu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pl-PL" smtClean="0"/>
              <a:t>Kliknij, aby edytować style wzorca tekstu</a:t>
            </a:r>
          </a:p>
        </p:txBody>
      </p:sp>
      <p:sp>
        <p:nvSpPr>
          <p:cNvPr id="6" name="Symbol zastępczy zawartości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daty 2"/>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540C84AB-440C-4994-8168-B08B6FB4CB36}" type="slidenum">
              <a:rPr lang="pl-PL" smtClean="0"/>
              <a:pPr/>
              <a:t>‹Nº›</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pl-PL" smtClean="0"/>
              <a:t>Kliknij, aby edytować styl</a:t>
            </a:r>
            <a:endParaRPr kumimoji="0" lang="en-US"/>
          </a:p>
        </p:txBody>
      </p:sp>
      <p:sp>
        <p:nvSpPr>
          <p:cNvPr id="3" name="Symbol zastępczy zawartości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tekstu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p:txBody>
          <a:bodyPr/>
          <a:lstStyle/>
          <a:p>
            <a:fld id="{D79E9F3E-D576-49A0-855B-3F104B952FC5}" type="datetimeFigureOut">
              <a:rPr lang="pl-PL" smtClean="0"/>
              <a:pPr/>
              <a:t>2013-03-13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40C84AB-440C-4994-8168-B08B6FB4CB36}" type="slidenum">
              <a:rPr lang="pl-PL" smtClean="0"/>
              <a:pPr/>
              <a:t>‹Nº›</a:t>
            </a:fld>
            <a:endParaRPr lang="pl-PL"/>
          </a:p>
        </p:txBody>
      </p:sp>
      <p:sp>
        <p:nvSpPr>
          <p:cNvPr id="12" name="Prostokąt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Prostokąt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pl-PL" smtClean="0"/>
              <a:t>Kliknij, aby edytować styl</a:t>
            </a:r>
            <a:endParaRPr kumimoji="0" lang="en-US"/>
          </a:p>
        </p:txBody>
      </p:sp>
      <p:sp>
        <p:nvSpPr>
          <p:cNvPr id="3" name="Symbol zastępczy obrazu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pl-PL" smtClean="0"/>
              <a:t>Kliknij ikonę, aby dodać obraz</a:t>
            </a:r>
            <a:endParaRPr kumimoji="0" lang="en-US" dirty="0"/>
          </a:p>
        </p:txBody>
      </p:sp>
      <p:sp>
        <p:nvSpPr>
          <p:cNvPr id="4" name="Symbol zastępczy tekstu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a:xfrm>
            <a:off x="164592" y="1170432"/>
            <a:ext cx="2523744" cy="201168"/>
          </a:xfrm>
        </p:spPr>
        <p:txBody>
          <a:bodyPr/>
          <a:lstStyle/>
          <a:p>
            <a:fld id="{D79E9F3E-D576-49A0-855B-3F104B952FC5}" type="datetimeFigureOut">
              <a:rPr lang="pl-PL" smtClean="0"/>
              <a:pPr/>
              <a:t>2013-03-13</a:t>
            </a:fld>
            <a:endParaRPr lang="pl-PL"/>
          </a:p>
        </p:txBody>
      </p:sp>
      <p:sp>
        <p:nvSpPr>
          <p:cNvPr id="11" name="Prostokąt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Prostokąt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Symbol zastępczy stopki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pl-PL"/>
          </a:p>
        </p:txBody>
      </p:sp>
      <p:sp>
        <p:nvSpPr>
          <p:cNvPr id="7" name="Symbol zastępczy numeru slajdu 6"/>
          <p:cNvSpPr>
            <a:spLocks noGrp="1"/>
          </p:cNvSpPr>
          <p:nvPr>
            <p:ph type="sldNum" sz="quarter" idx="12"/>
          </p:nvPr>
        </p:nvSpPr>
        <p:spPr>
          <a:xfrm>
            <a:off x="8339328" y="1170432"/>
            <a:ext cx="733864" cy="201168"/>
          </a:xfrm>
        </p:spPr>
        <p:txBody>
          <a:bodyPr/>
          <a:lstStyle/>
          <a:p>
            <a:fld id="{540C84AB-440C-4994-8168-B08B6FB4CB36}" type="slidenum">
              <a:rPr lang="pl-PL" smtClean="0"/>
              <a:pPr/>
              <a:t>‹Nº›</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0" name="Prostokąt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Prostokąt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Symbol zastępczy tytułu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4" name="Symbol zastępczy daty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D79E9F3E-D576-49A0-855B-3F104B952FC5}" type="datetimeFigureOut">
              <a:rPr lang="pl-PL" smtClean="0"/>
              <a:pPr/>
              <a:t>2013-03-13</a:t>
            </a:fld>
            <a:endParaRPr lang="pl-PL"/>
          </a:p>
        </p:txBody>
      </p:sp>
      <p:sp>
        <p:nvSpPr>
          <p:cNvPr id="5" name="Symbol zastępczy stopki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pl-PL"/>
          </a:p>
        </p:txBody>
      </p:sp>
      <p:sp>
        <p:nvSpPr>
          <p:cNvPr id="6" name="Symbol zastępczy numeru slajdu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540C84AB-440C-4994-8168-B08B6FB4CB36}" type="slidenum">
              <a:rPr lang="pl-PL" smtClean="0"/>
              <a:pPr/>
              <a:t>‹Nº›</a:t>
            </a:fld>
            <a:endParaRPr lang="pl-P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dirty="0" smtClean="0"/>
              <a:t>REACH</a:t>
            </a:r>
            <a:endParaRPr lang="pl-PL" dirty="0"/>
          </a:p>
        </p:txBody>
      </p:sp>
      <p:sp>
        <p:nvSpPr>
          <p:cNvPr id="3" name="Podtytuł 2"/>
          <p:cNvSpPr>
            <a:spLocks noGrp="1"/>
          </p:cNvSpPr>
          <p:nvPr>
            <p:ph type="subTitle" idx="1"/>
          </p:nvPr>
        </p:nvSpPr>
        <p:spPr/>
        <p:txBody>
          <a:bodyPr/>
          <a:lstStyle/>
          <a:p>
            <a:endParaRPr lang="pl-PL"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0138" y="188640"/>
            <a:ext cx="1149350" cy="463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5" name="27 Grupo"/>
          <p:cNvGrpSpPr>
            <a:grpSpLocks/>
          </p:cNvGrpSpPr>
          <p:nvPr/>
        </p:nvGrpSpPr>
        <p:grpSpPr bwMode="auto">
          <a:xfrm>
            <a:off x="7602946" y="240395"/>
            <a:ext cx="1149350" cy="360039"/>
            <a:chOff x="6286512" y="285728"/>
            <a:chExt cx="2493060" cy="790573"/>
          </a:xfrm>
        </p:grpSpPr>
        <p:pic>
          <p:nvPicPr>
            <p:cNvPr id="6" name="Picture 19" descr="C:\Documents and Settings\César\Mis documentos\Rumania\Related Projects\Turkey - IPPC\Preparacion defensa\images\Spain_flag_300.png"/>
            <p:cNvPicPr>
              <a:picLocks noChangeAspect="1" noChangeArrowheads="1"/>
            </p:cNvPicPr>
            <p:nvPr/>
          </p:nvPicPr>
          <p:blipFill>
            <a:blip r:embed="rId3" cstate="print"/>
            <a:srcRect/>
            <a:stretch>
              <a:fillRect/>
            </a:stretch>
          </p:blipFill>
          <p:spPr bwMode="auto">
            <a:xfrm>
              <a:off x="6286512" y="285728"/>
              <a:ext cx="1185860" cy="790573"/>
            </a:xfrm>
            <a:prstGeom prst="rect">
              <a:avLst/>
            </a:prstGeom>
            <a:noFill/>
            <a:ln w="9525">
              <a:noFill/>
              <a:miter lim="800000"/>
              <a:headEnd/>
              <a:tailEnd/>
            </a:ln>
          </p:spPr>
        </p:pic>
        <p:pic>
          <p:nvPicPr>
            <p:cNvPr id="7" name="Picture 20" descr="C:\Documents and Settings\César\Mis documentos\Rumania\Related Projects\Turkey - IPPC\Preparacion defensa\images\Poland_flag_300.png"/>
            <p:cNvPicPr preferRelativeResize="0">
              <a:picLocks noChangeArrowheads="1"/>
            </p:cNvPicPr>
            <p:nvPr/>
          </p:nvPicPr>
          <p:blipFill>
            <a:blip r:embed="rId4" cstate="print"/>
            <a:srcRect/>
            <a:stretch>
              <a:fillRect/>
            </a:stretch>
          </p:blipFill>
          <p:spPr bwMode="auto">
            <a:xfrm>
              <a:off x="7565126" y="285728"/>
              <a:ext cx="1214446" cy="785818"/>
            </a:xfrm>
            <a:prstGeom prst="rect">
              <a:avLst/>
            </a:prstGeom>
            <a:noFill/>
            <a:ln w="9525">
              <a:noFill/>
              <a:miter lim="800000"/>
              <a:headEnd/>
              <a:tailEnd/>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dirty="0" smtClean="0"/>
              <a:t>Tedarik zincirinizle iletişim</a:t>
            </a:r>
            <a:endParaRPr lang="pl-PL" dirty="0"/>
          </a:p>
        </p:txBody>
      </p:sp>
      <p:sp>
        <p:nvSpPr>
          <p:cNvPr id="3" name="Symbol zastępczy zawartości 2"/>
          <p:cNvSpPr>
            <a:spLocks noGrp="1"/>
          </p:cNvSpPr>
          <p:nvPr>
            <p:ph idx="1"/>
          </p:nvPr>
        </p:nvSpPr>
        <p:spPr/>
        <p:txBody>
          <a:bodyPr>
            <a:normAutofit fontScale="70000" lnSpcReduction="20000"/>
          </a:bodyPr>
          <a:lstStyle/>
          <a:p>
            <a:r>
              <a:rPr lang="tr-TR" dirty="0" smtClean="0"/>
              <a:t>Müşterilerinizle, tedarikçilerinizle ve meslektaşlarınızla </a:t>
            </a:r>
            <a:r>
              <a:rPr lang="tr-TR" dirty="0" err="1" smtClean="0"/>
              <a:t>REACH</a:t>
            </a:r>
            <a:r>
              <a:rPr lang="tr-TR" dirty="0" smtClean="0"/>
              <a:t>, </a:t>
            </a:r>
            <a:r>
              <a:rPr lang="tr-TR" dirty="0" err="1" smtClean="0"/>
              <a:t>REACH’in</a:t>
            </a:r>
            <a:r>
              <a:rPr lang="tr-TR" dirty="0" smtClean="0"/>
              <a:t> potansiyel etkileri ve şirket planlarınızı tartışın. Mevcut ilişkilerinizi sağlamlaştırın ve gerekli olan durumlarda yeni ilişkiler kurun. </a:t>
            </a:r>
          </a:p>
          <a:p>
            <a:r>
              <a:rPr lang="tr-TR" dirty="0" smtClean="0"/>
              <a:t>Kayıt dosyanızda bulunması gereken, kullanıma ilişkin gerekli bilgileri edindiğinizde, kayıtları alan kişilere bu bilgileri vermeniz gerekmektedir. </a:t>
            </a:r>
          </a:p>
          <a:p>
            <a:r>
              <a:rPr lang="tr-TR" dirty="0" smtClean="0"/>
              <a:t>Tedarik zincirinizin </a:t>
            </a:r>
            <a:r>
              <a:rPr lang="tr-TR" dirty="0" err="1" smtClean="0"/>
              <a:t>REACH’i</a:t>
            </a:r>
            <a:r>
              <a:rPr lang="tr-TR" dirty="0" smtClean="0"/>
              <a:t> etkin bir şekilde idare etmesini sağlamak üzere, müşterileriniz ve tedarikçilerle iletişime geçmek konusunda yapısal ve sistematik bir yaklaşım benimseyin.</a:t>
            </a:r>
          </a:p>
          <a:p>
            <a:endParaRPr lang="tr-TR" dirty="0" smtClean="0"/>
          </a:p>
          <a:p>
            <a:r>
              <a:rPr lang="tr-TR" dirty="0" smtClean="0"/>
              <a:t>Tedarik zinciri ile iletişim tamamen endüstrinin yönetimi altında olup, düzenlemeler bu konuda herhangi bir araç veya tarih belirtmemektedir. Bununla birlikte </a:t>
            </a:r>
            <a:r>
              <a:rPr lang="tr-TR" dirty="0" err="1" smtClean="0"/>
              <a:t>Cefic</a:t>
            </a:r>
            <a:r>
              <a:rPr lang="tr-TR" dirty="0" smtClean="0"/>
              <a:t> gibi birçok endüstriyel grup ve birlik, bu konuda yardımcı olması için rehber ve bilgi teknolojisi aracı hazırlamıştır. </a:t>
            </a:r>
          </a:p>
          <a:p>
            <a:endParaRPr lang="pl-PL"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b="1" dirty="0" smtClean="0"/>
              <a:t>Alt kullanıcıların yükümlülükleri</a:t>
            </a:r>
            <a:endParaRPr lang="pl-PL" dirty="0"/>
          </a:p>
        </p:txBody>
      </p:sp>
      <p:sp>
        <p:nvSpPr>
          <p:cNvPr id="3" name="Symbol zastępczy zawartości 2"/>
          <p:cNvSpPr>
            <a:spLocks noGrp="1"/>
          </p:cNvSpPr>
          <p:nvPr>
            <p:ph idx="1"/>
          </p:nvPr>
        </p:nvSpPr>
        <p:spPr>
          <a:xfrm>
            <a:off x="457200" y="1643050"/>
            <a:ext cx="8435280" cy="4954302"/>
          </a:xfrm>
        </p:spPr>
        <p:txBody>
          <a:bodyPr>
            <a:noAutofit/>
          </a:bodyPr>
          <a:lstStyle/>
          <a:p>
            <a:pPr marL="0" indent="0">
              <a:buNone/>
            </a:pPr>
            <a:r>
              <a:rPr lang="tr-TR" sz="2400" dirty="0" smtClean="0"/>
              <a:t>Alt Kullanıcıların </a:t>
            </a:r>
            <a:r>
              <a:rPr lang="tr-TR" sz="2400" dirty="0" err="1" smtClean="0"/>
              <a:t>REACH’e</a:t>
            </a:r>
            <a:r>
              <a:rPr lang="tr-TR" sz="2400" dirty="0" smtClean="0"/>
              <a:t> uymasına ilişkin beş kilit bilgi</a:t>
            </a:r>
            <a:r>
              <a:rPr lang="en-US" sz="2400" dirty="0" smtClean="0"/>
              <a:t>:</a:t>
            </a:r>
          </a:p>
          <a:p>
            <a:pPr marL="358775" indent="-358775">
              <a:buFont typeface="+mj-lt"/>
              <a:buAutoNum type="arabicPeriod"/>
            </a:pPr>
            <a:r>
              <a:rPr lang="tr-TR" sz="2200" dirty="0" smtClean="0"/>
              <a:t>Kimyasal kullanımınızın güvenli ve kayıtlara uygun olmasını sağlamak adına, tedarikçilerden Güvenlik Veri Formu (</a:t>
            </a:r>
            <a:r>
              <a:rPr lang="tr-TR" sz="2200" i="1" dirty="0" err="1" smtClean="0"/>
              <a:t>SDS</a:t>
            </a:r>
            <a:r>
              <a:rPr lang="tr-TR" sz="2200" i="1" dirty="0" smtClean="0"/>
              <a:t> - </a:t>
            </a:r>
            <a:r>
              <a:rPr lang="tr-TR" sz="2200" i="1" dirty="0" err="1" smtClean="0"/>
              <a:t>Safety</a:t>
            </a:r>
            <a:r>
              <a:rPr lang="tr-TR" sz="2200" i="1" dirty="0" smtClean="0"/>
              <a:t> Data </a:t>
            </a:r>
            <a:r>
              <a:rPr lang="tr-TR" sz="2200" i="1" dirty="0" err="1" smtClean="0"/>
              <a:t>Sheet</a:t>
            </a:r>
            <a:r>
              <a:rPr lang="tr-TR" sz="2200" dirty="0" smtClean="0"/>
              <a:t>) ve maruz kalınması halinde ortaya çıkabilecek tehlikelere ilişkin senaryoları da içeren genişletilmiş Güvenlik Veri Formu ile alınan bilgileri kullanın. Kullanımınızın bu kapsama girmemesi halinde, tedarikçinizden sizin kullanımınızı da bu kapsama dahil etmesini talep edebilir veya </a:t>
            </a:r>
            <a:r>
              <a:rPr lang="tr-TR" sz="2200" dirty="0" err="1" smtClean="0"/>
              <a:t>AKA’yı</a:t>
            </a:r>
            <a:r>
              <a:rPr lang="tr-TR" sz="2200" dirty="0" smtClean="0"/>
              <a:t> durumdan haberdar etmek ya da kendi kimyasal güvenlik raporunuzu hazırlamak zorunda kalabilirsiniz.</a:t>
            </a:r>
          </a:p>
          <a:p>
            <a:pPr marL="358775" indent="-358775">
              <a:buFont typeface="+mj-lt"/>
              <a:buAutoNum type="arabicPeriod"/>
            </a:pPr>
            <a:r>
              <a:rPr lang="tr-TR" sz="2200" dirty="0" smtClean="0"/>
              <a:t>Risk yönetimine ilişkin önlemlerin sizin kullanımınız için uygulanabilir olmaması halinde, tehlikelere ilişkin olarak yeni edindiğiniz bilgileri  veya tavsiye edilen risk yönetimi önlemlerinin uygulanması esnasında ortaya çıkan yan etkileri tedarikçinizle paylaşın.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b="1" dirty="0" smtClean="0"/>
              <a:t>Alt kullanıcıların yükümlülükleri</a:t>
            </a:r>
            <a:endParaRPr lang="pl-PL" dirty="0"/>
          </a:p>
        </p:txBody>
      </p:sp>
      <p:sp>
        <p:nvSpPr>
          <p:cNvPr id="3" name="Symbol zastępczy zawartości 2"/>
          <p:cNvSpPr>
            <a:spLocks noGrp="1"/>
          </p:cNvSpPr>
          <p:nvPr>
            <p:ph idx="1"/>
          </p:nvPr>
        </p:nvSpPr>
        <p:spPr/>
        <p:txBody>
          <a:bodyPr>
            <a:normAutofit fontScale="70000" lnSpcReduction="20000"/>
          </a:bodyPr>
          <a:lstStyle/>
          <a:p>
            <a:pPr marL="358775" indent="-358775">
              <a:buFont typeface="+mj-lt"/>
              <a:buAutoNum type="arabicPeriod" startAt="3"/>
            </a:pPr>
            <a:r>
              <a:rPr lang="tr-TR" dirty="0" smtClean="0"/>
              <a:t>Müşterilerinize tehlikeler, güvenli kullanım koşulları ve risk yönetim önlemlerine ilişkin her türlü bilgiyi verin. Karışımlar formüle etmeniz halinde, elde ettiğiniz karışım için maruz kalmaya ilişkin bir senaryo hazırlama zorunluluğunuz bulunmamakla birlikte, isterseniz bu tür bir senaryo hazırlayabilirsiniz. </a:t>
            </a:r>
          </a:p>
          <a:p>
            <a:pPr marL="358775" indent="-358775">
              <a:buFont typeface="+mj-lt"/>
              <a:buAutoNum type="arabicPeriod" startAt="3"/>
            </a:pPr>
            <a:r>
              <a:rPr lang="tr-TR" dirty="0" smtClean="0"/>
              <a:t>Bir malın üretiminde, Aday Listede bulunan ve bu kullanımı kayıt altına alınmamış maddelerden herhangi birini, yıllık olarak üretici başına bir tondan fazla kullanmanız ve bu maddenin elde edilen malda %0.1’den yüksek bir konsantrasyonda bulunması halinde </a:t>
            </a:r>
            <a:r>
              <a:rPr lang="tr-TR" dirty="0" err="1" smtClean="0"/>
              <a:t>AKA’yı</a:t>
            </a:r>
            <a:r>
              <a:rPr lang="tr-TR" dirty="0" smtClean="0"/>
              <a:t> bu durumdan haberdar edin. </a:t>
            </a:r>
          </a:p>
          <a:p>
            <a:pPr marL="358775" indent="-358775">
              <a:buFont typeface="+mj-lt"/>
              <a:buAutoNum type="arabicPeriod" startAt="3"/>
            </a:pPr>
            <a:r>
              <a:rPr lang="tr-TR" dirty="0" smtClean="0"/>
              <a:t>İstisnai bir durum ortaya çıkmaması veya sizin ya da tedarik zincirinde bulunan herhangi bir aktörün bu kullanımı kapsayan bir izni olmaması halinde, “</a:t>
            </a:r>
            <a:r>
              <a:rPr lang="tr-TR" dirty="0" smtClean="0">
                <a:solidFill>
                  <a:srgbClr val="FFFF00"/>
                </a:solidFill>
              </a:rPr>
              <a:t>Son kullanım tarihi</a:t>
            </a:r>
            <a:r>
              <a:rPr lang="tr-TR" dirty="0" smtClean="0"/>
              <a:t>”nden sonra izne tabi olan herhangi bir madde kullanmayın. </a:t>
            </a:r>
          </a:p>
          <a:p>
            <a:pPr>
              <a:buNone/>
            </a:pPr>
            <a:endParaRPr lang="pl-PL"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b="1" dirty="0" smtClean="0"/>
              <a:t>Değişime hazırlıklı olun</a:t>
            </a:r>
            <a:endParaRPr lang="pl-PL" dirty="0"/>
          </a:p>
        </p:txBody>
      </p:sp>
      <p:sp>
        <p:nvSpPr>
          <p:cNvPr id="3" name="Symbol zastępczy zawartości 2"/>
          <p:cNvSpPr>
            <a:spLocks noGrp="1"/>
          </p:cNvSpPr>
          <p:nvPr>
            <p:ph idx="1"/>
          </p:nvPr>
        </p:nvSpPr>
        <p:spPr/>
        <p:txBody>
          <a:bodyPr>
            <a:normAutofit/>
          </a:bodyPr>
          <a:lstStyle/>
          <a:p>
            <a:r>
              <a:rPr lang="tr-TR" dirty="0" smtClean="0"/>
              <a:t>Ürünlerin kullanılabilirliği ve fiyatlandırması, </a:t>
            </a:r>
            <a:r>
              <a:rPr lang="tr-TR" dirty="0" err="1" smtClean="0"/>
              <a:t>REACH’in</a:t>
            </a:r>
            <a:r>
              <a:rPr lang="tr-TR" dirty="0" smtClean="0"/>
              <a:t> bir sonucu olarak büyük oranda değişiklik gösterecektir. Tedarik zincirinizde olanlardan haberdar olmanız, </a:t>
            </a:r>
            <a:r>
              <a:rPr lang="tr-TR" dirty="0" err="1" smtClean="0"/>
              <a:t>REACH’in</a:t>
            </a:r>
            <a:r>
              <a:rPr lang="tr-TR" dirty="0" smtClean="0"/>
              <a:t> sizin işinizi tehlikeye düşürmesi riskini en aza indirecektir.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p:txBody>
          <a:bodyPr>
            <a:normAutofit/>
          </a:bodyPr>
          <a:lstStyle/>
          <a:p>
            <a:r>
              <a:rPr lang="en-GB" dirty="0"/>
              <a:t>REACH </a:t>
            </a:r>
            <a:r>
              <a:rPr lang="en-GB" dirty="0" smtClean="0"/>
              <a:t>– </a:t>
            </a:r>
            <a:r>
              <a:rPr lang="tr-TR" dirty="0" smtClean="0"/>
              <a:t>Yetkili Makamların Görevleri</a:t>
            </a:r>
            <a:endParaRPr lang="pl-PL" dirty="0"/>
          </a:p>
        </p:txBody>
      </p:sp>
      <p:sp>
        <p:nvSpPr>
          <p:cNvPr id="5" name="Symbol zastępczy tekstu 4"/>
          <p:cNvSpPr>
            <a:spLocks noGrp="1"/>
          </p:cNvSpPr>
          <p:nvPr>
            <p:ph type="body" idx="1"/>
          </p:nvPr>
        </p:nvSpPr>
        <p:spPr/>
        <p:txBody>
          <a:bodyPr/>
          <a:lstStyle/>
          <a:p>
            <a:endParaRPr lang="pl-PL"/>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p:txBody>
          <a:bodyPr>
            <a:normAutofit fontScale="90000"/>
          </a:bodyPr>
          <a:lstStyle/>
          <a:p>
            <a:r>
              <a:rPr lang="en-GB" dirty="0"/>
              <a:t>REACH </a:t>
            </a:r>
            <a:r>
              <a:rPr lang="en-GB" dirty="0" smtClean="0"/>
              <a:t>– </a:t>
            </a:r>
            <a:r>
              <a:rPr lang="tr-TR" dirty="0" smtClean="0"/>
              <a:t>Yetkili Makamların Görevleri</a:t>
            </a:r>
            <a:endParaRPr lang="pl-PL" dirty="0"/>
          </a:p>
        </p:txBody>
      </p:sp>
      <p:sp>
        <p:nvSpPr>
          <p:cNvPr id="5" name="Symbol zastępczy zawartości 4"/>
          <p:cNvSpPr>
            <a:spLocks noGrp="1"/>
          </p:cNvSpPr>
          <p:nvPr>
            <p:ph idx="1"/>
          </p:nvPr>
        </p:nvSpPr>
        <p:spPr/>
        <p:txBody>
          <a:bodyPr>
            <a:normAutofit/>
          </a:bodyPr>
          <a:lstStyle/>
          <a:p>
            <a:pPr marL="0">
              <a:buNone/>
            </a:pPr>
            <a:r>
              <a:rPr lang="tr-TR" sz="4000" dirty="0" smtClean="0"/>
              <a:t>Yetkili makamların rolleri, REACH Tüzüğü ile birlikte büyük oranda değişecektir çünkü kimyasalların güvenli kullanımının </a:t>
            </a:r>
            <a:r>
              <a:rPr lang="tr-TR" sz="4000" dirty="0" smtClean="0"/>
              <a:t>belgelendirilmesine </a:t>
            </a:r>
            <a:r>
              <a:rPr lang="tr-TR" sz="4000" dirty="0" smtClean="0"/>
              <a:t>ilişkin kanıt gösterme yükümlülüğü, gelecekte, imalat sanayisi için bağlayıcı olacaktır. </a:t>
            </a:r>
          </a:p>
          <a:p>
            <a:pPr marL="0">
              <a:buNone/>
            </a:pPr>
            <a:endParaRPr lang="tr-TR" sz="40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GB" dirty="0" smtClean="0"/>
              <a:t>REACH – </a:t>
            </a:r>
            <a:r>
              <a:rPr lang="tr-TR" dirty="0" smtClean="0"/>
              <a:t>Yetkili Makamların Görevleri</a:t>
            </a:r>
            <a:endParaRPr lang="pl-PL" dirty="0"/>
          </a:p>
        </p:txBody>
      </p:sp>
      <p:sp>
        <p:nvSpPr>
          <p:cNvPr id="3" name="Symbol zastępczy zawartości 2"/>
          <p:cNvSpPr>
            <a:spLocks noGrp="1"/>
          </p:cNvSpPr>
          <p:nvPr>
            <p:ph idx="1"/>
          </p:nvPr>
        </p:nvSpPr>
        <p:spPr/>
        <p:txBody>
          <a:bodyPr>
            <a:normAutofit/>
          </a:bodyPr>
          <a:lstStyle/>
          <a:p>
            <a:pPr>
              <a:buNone/>
            </a:pPr>
            <a:r>
              <a:rPr lang="tr-TR" dirty="0" smtClean="0"/>
              <a:t>Yetkili Makamların ana görevleri</a:t>
            </a:r>
            <a:r>
              <a:rPr lang="en-US" dirty="0" smtClean="0"/>
              <a:t>:</a:t>
            </a:r>
          </a:p>
          <a:p>
            <a:r>
              <a:rPr lang="en-US" dirty="0"/>
              <a:t> </a:t>
            </a:r>
            <a:r>
              <a:rPr lang="tr-TR" dirty="0" smtClean="0"/>
              <a:t>Dosyaların / </a:t>
            </a:r>
            <a:r>
              <a:rPr lang="tr-TR" dirty="0" smtClean="0"/>
              <a:t>kimyasal güvenlik değerlendirmelerinin kontrol edilmesi</a:t>
            </a:r>
            <a:endParaRPr lang="en-US" dirty="0" smtClean="0"/>
          </a:p>
          <a:p>
            <a:r>
              <a:rPr lang="en-US" dirty="0"/>
              <a:t> </a:t>
            </a:r>
            <a:r>
              <a:rPr lang="tr-TR" dirty="0" smtClean="0"/>
              <a:t>Kimyasalların değerlendirilmesi</a:t>
            </a:r>
            <a:endParaRPr lang="en-US" dirty="0" smtClean="0"/>
          </a:p>
          <a:p>
            <a:r>
              <a:rPr lang="en-US" dirty="0"/>
              <a:t> </a:t>
            </a:r>
            <a:r>
              <a:rPr lang="tr-TR" dirty="0" smtClean="0"/>
              <a:t>Onay</a:t>
            </a:r>
            <a:endParaRPr lang="en-US" dirty="0" smtClean="0"/>
          </a:p>
          <a:p>
            <a:r>
              <a:rPr lang="en-US" dirty="0"/>
              <a:t> </a:t>
            </a:r>
            <a:r>
              <a:rPr lang="tr-TR" dirty="0" smtClean="0"/>
              <a:t>Yasaklama ve kullanım kısıtlamaları </a:t>
            </a:r>
            <a:r>
              <a:rPr lang="en-US" dirty="0" smtClean="0"/>
              <a:t>(</a:t>
            </a:r>
            <a:r>
              <a:rPr lang="tr-TR" dirty="0" smtClean="0"/>
              <a:t>şu an olduğu şekliyle</a:t>
            </a:r>
            <a:r>
              <a:rPr lang="en-US" dirty="0" smtClean="0"/>
              <a:t>)</a:t>
            </a:r>
            <a:r>
              <a:rPr lang="tr-TR" dirty="0" smtClean="0"/>
              <a:t> olacaktır. </a:t>
            </a:r>
            <a:endParaRPr lang="en-US" dirty="0" smtClean="0"/>
          </a:p>
          <a:p>
            <a:endParaRPr lang="pl-PL"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GB" dirty="0" smtClean="0"/>
              <a:t>REACH – </a:t>
            </a:r>
            <a:r>
              <a:rPr lang="tr-TR" dirty="0" smtClean="0"/>
              <a:t>Yetkili Makamların Görevleri</a:t>
            </a:r>
            <a:endParaRPr lang="pl-PL" dirty="0"/>
          </a:p>
        </p:txBody>
      </p:sp>
      <p:sp>
        <p:nvSpPr>
          <p:cNvPr id="3" name="Symbol zastępczy zawartości 2"/>
          <p:cNvSpPr>
            <a:spLocks noGrp="1"/>
          </p:cNvSpPr>
          <p:nvPr>
            <p:ph idx="1"/>
          </p:nvPr>
        </p:nvSpPr>
        <p:spPr/>
        <p:txBody>
          <a:bodyPr>
            <a:normAutofit/>
          </a:bodyPr>
          <a:lstStyle/>
          <a:p>
            <a:pPr marL="0">
              <a:buNone/>
            </a:pPr>
            <a:r>
              <a:rPr lang="tr-TR" sz="3600" dirty="0" smtClean="0"/>
              <a:t>Temelde, Tüzüğün uygulanması ve uygulanmasının sağlanmasına ilişkin sorumluluk ulusal yetkili makamlarda kalacak olup; Avrupa Kimyasallar Ajansı (AKA), </a:t>
            </a:r>
            <a:r>
              <a:rPr lang="tr-TR" sz="3600" dirty="0" err="1" smtClean="0"/>
              <a:t>REACH’in</a:t>
            </a:r>
            <a:r>
              <a:rPr lang="tr-TR" sz="3600" dirty="0" smtClean="0"/>
              <a:t> genel kapsamını koordine etmek, yönetmek ve uygulamak konusunda önemli sorumluluklara sahip olacaktır.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GB" dirty="0" smtClean="0"/>
              <a:t>REACH – </a:t>
            </a:r>
            <a:r>
              <a:rPr lang="tr-TR" dirty="0" smtClean="0"/>
              <a:t>Yetkili Makamların Görevleri</a:t>
            </a:r>
            <a:endParaRPr lang="pl-PL" dirty="0"/>
          </a:p>
        </p:txBody>
      </p:sp>
      <p:sp>
        <p:nvSpPr>
          <p:cNvPr id="3" name="Symbol zastępczy zawartości 2"/>
          <p:cNvSpPr>
            <a:spLocks noGrp="1"/>
          </p:cNvSpPr>
          <p:nvPr>
            <p:ph idx="1"/>
          </p:nvPr>
        </p:nvSpPr>
        <p:spPr>
          <a:xfrm>
            <a:off x="457200" y="2060848"/>
            <a:ext cx="8229600" cy="4339952"/>
          </a:xfrm>
        </p:spPr>
        <p:txBody>
          <a:bodyPr/>
          <a:lstStyle/>
          <a:p>
            <a:pPr marL="0">
              <a:buNone/>
            </a:pPr>
            <a:r>
              <a:rPr lang="tr-TR" b="1" dirty="0" smtClean="0"/>
              <a:t>Yetkili Makamlar</a:t>
            </a:r>
            <a:r>
              <a:rPr lang="tr-TR" dirty="0" smtClean="0"/>
              <a:t>, her bir AB Üye Ülke içerisinde </a:t>
            </a:r>
            <a:r>
              <a:rPr lang="tr-TR" dirty="0" err="1" smtClean="0"/>
              <a:t>REACH’in</a:t>
            </a:r>
            <a:r>
              <a:rPr lang="tr-TR" dirty="0" smtClean="0"/>
              <a:t> uygulanmasından sorumlu olan devlet organları veya dairelerdir. Her Üye Ülke en az bir Yetkili Makam atamıştır. Hangi devlet organının </a:t>
            </a:r>
            <a:r>
              <a:rPr lang="tr-TR" dirty="0" err="1" smtClean="0"/>
              <a:t>REACH’in</a:t>
            </a:r>
            <a:r>
              <a:rPr lang="tr-TR" dirty="0" smtClean="0"/>
              <a:t> uygulanmasından sorumlu olacağı ise Üye Ülkeye göre değişiklik göstermektedir.</a:t>
            </a:r>
            <a:endParaRPr lang="pl-PL"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GB" dirty="0" smtClean="0"/>
              <a:t>REACH – </a:t>
            </a:r>
            <a:r>
              <a:rPr lang="tr-TR" dirty="0" smtClean="0"/>
              <a:t>Yetkili Makamların Görevleri</a:t>
            </a:r>
            <a:endParaRPr lang="pl-PL" dirty="0"/>
          </a:p>
        </p:txBody>
      </p:sp>
      <p:sp>
        <p:nvSpPr>
          <p:cNvPr id="3" name="Symbol zastępczy zawartości 2"/>
          <p:cNvSpPr>
            <a:spLocks noGrp="1"/>
          </p:cNvSpPr>
          <p:nvPr>
            <p:ph idx="1"/>
          </p:nvPr>
        </p:nvSpPr>
        <p:spPr>
          <a:xfrm>
            <a:off x="457200" y="1556792"/>
            <a:ext cx="8229600" cy="5040559"/>
          </a:xfrm>
        </p:spPr>
        <p:txBody>
          <a:bodyPr>
            <a:normAutofit fontScale="85000" lnSpcReduction="20000"/>
          </a:bodyPr>
          <a:lstStyle/>
          <a:p>
            <a:pPr marL="0" indent="0">
              <a:buNone/>
            </a:pPr>
            <a:r>
              <a:rPr lang="tr-TR" dirty="0" smtClean="0"/>
              <a:t>Üye Ülkelerdeki Yetkili Makamlar, </a:t>
            </a:r>
            <a:r>
              <a:rPr lang="tr-TR" dirty="0" err="1" smtClean="0"/>
              <a:t>REACH’in</a:t>
            </a:r>
            <a:r>
              <a:rPr lang="tr-TR" dirty="0" smtClean="0"/>
              <a:t> uygulanmasında Avrupa Kimyasal Ajansı ve Avrupa Komisyonu ile birlikte çalışırlar. Yetkili Makamlar</a:t>
            </a:r>
            <a:r>
              <a:rPr lang="en-US" dirty="0" smtClean="0"/>
              <a:t>:</a:t>
            </a:r>
            <a:endParaRPr lang="tr-TR" dirty="0" smtClean="0"/>
          </a:p>
          <a:p>
            <a:pPr marL="0" indent="0">
              <a:buNone/>
            </a:pPr>
            <a:endParaRPr lang="en-US" dirty="0" smtClean="0"/>
          </a:p>
          <a:p>
            <a:r>
              <a:rPr lang="tr-TR" dirty="0" smtClean="0"/>
              <a:t>Şirket veya diğer paydaşlara </a:t>
            </a:r>
            <a:r>
              <a:rPr lang="tr-TR" dirty="0" err="1" smtClean="0"/>
              <a:t>REACH</a:t>
            </a:r>
            <a:r>
              <a:rPr lang="tr-TR" dirty="0" smtClean="0"/>
              <a:t> yükümlülükleri konusunda tavsiyelerde bulunan ulusal yardım masalarının çalışmasından sorumludur.</a:t>
            </a:r>
            <a:r>
              <a:rPr lang="en-US" dirty="0" smtClean="0"/>
              <a:t> </a:t>
            </a:r>
            <a:endParaRPr lang="tr-TR" dirty="0" smtClean="0"/>
          </a:p>
          <a:p>
            <a:r>
              <a:rPr lang="tr-TR" dirty="0" smtClean="0"/>
              <a:t>Madde değerlendirmesi isimli </a:t>
            </a:r>
            <a:r>
              <a:rPr lang="tr-TR" dirty="0" err="1" smtClean="0"/>
              <a:t>REACH</a:t>
            </a:r>
            <a:r>
              <a:rPr lang="tr-TR" dirty="0" smtClean="0"/>
              <a:t> prosedürü için kimyasal önerebilirler. Bu değerlendirme, bahse konu maddenin insan sağlığı veya çevre üzerinde oluşturabileceği her türlü potansiyel riski belirlemek için gerçekleştirilir, bu değerlendirmenin yapılmaması halinde bahse konu potansiyel risk Tescil prosedürü ile belirlenir.</a:t>
            </a:r>
            <a:r>
              <a:rPr lang="en-US" dirty="0"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en-US" b="1" dirty="0" smtClean="0"/>
              <a:t>REACH</a:t>
            </a:r>
            <a:r>
              <a:rPr lang="tr-TR" b="1" dirty="0" smtClean="0"/>
              <a:t>’i Anlamak</a:t>
            </a:r>
            <a:endParaRPr lang="pl-PL" dirty="0"/>
          </a:p>
        </p:txBody>
      </p:sp>
      <p:sp>
        <p:nvSpPr>
          <p:cNvPr id="3" name="Symbol zastępczy zawartości 2"/>
          <p:cNvSpPr>
            <a:spLocks noGrp="1"/>
          </p:cNvSpPr>
          <p:nvPr>
            <p:ph idx="1"/>
          </p:nvPr>
        </p:nvSpPr>
        <p:spPr>
          <a:xfrm>
            <a:off x="457200" y="1628800"/>
            <a:ext cx="8229600" cy="4968551"/>
          </a:xfrm>
        </p:spPr>
        <p:txBody>
          <a:bodyPr>
            <a:normAutofit fontScale="85000" lnSpcReduction="10000"/>
          </a:bodyPr>
          <a:lstStyle/>
          <a:p>
            <a:r>
              <a:rPr lang="tr-TR" dirty="0" smtClean="0"/>
              <a:t>Kimyasalların Kaydı, Değerlendirilmesi, İzni ve Kısıtlanması anlamına gelen </a:t>
            </a:r>
            <a:r>
              <a:rPr lang="tr-TR" dirty="0" err="1" smtClean="0"/>
              <a:t>REACH</a:t>
            </a:r>
            <a:r>
              <a:rPr lang="tr-TR" dirty="0" smtClean="0"/>
              <a:t>, 1 Haziran 2007 tarihi itibariyle yürürlüğe girmiştir.</a:t>
            </a:r>
          </a:p>
          <a:p>
            <a:endParaRPr lang="pl-PL" dirty="0"/>
          </a:p>
          <a:p>
            <a:r>
              <a:rPr lang="tr-TR" dirty="0" smtClean="0"/>
              <a:t>REACH, AB kimyasallar endüstrisindeki </a:t>
            </a:r>
            <a:r>
              <a:rPr lang="tr-TR" dirty="0" smtClean="0"/>
              <a:t>rekabeti artırırken </a:t>
            </a:r>
            <a:r>
              <a:rPr lang="tr-TR" dirty="0" smtClean="0"/>
              <a:t>bir yandan da insan sağlığının daha iyi şekilde korunmasını sağlamak ve çevreyi kimyasalların oluşturabileceği risklerden korumak amacıyla yürürlüğe giren bir Avrupa Birliği tüzüğüdür. Tüm bunların yanı sıra </a:t>
            </a:r>
            <a:r>
              <a:rPr lang="tr-TR" dirty="0" err="1" smtClean="0"/>
              <a:t>REACH</a:t>
            </a:r>
            <a:r>
              <a:rPr lang="tr-TR" dirty="0" smtClean="0"/>
              <a:t>, hayvanlar üzerinde yapılan testlerin sayısını azaltmak amacıyla, maddelerin tehlike analizinde kullanılacak alternatif yöntemleri de teşvik etmektedir.</a:t>
            </a:r>
            <a:r>
              <a:rPr lang="en-US" dirty="0" smtClean="0"/>
              <a:t> </a:t>
            </a:r>
            <a:endParaRPr lang="pl-PL" dirty="0"/>
          </a:p>
          <a:p>
            <a:endParaRPr lang="pl-PL"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GB" dirty="0" smtClean="0"/>
              <a:t>REACH – </a:t>
            </a:r>
            <a:r>
              <a:rPr lang="tr-TR" dirty="0" smtClean="0"/>
              <a:t>Yetkili Makamların Görevleri</a:t>
            </a:r>
            <a:endParaRPr lang="pl-PL" dirty="0"/>
          </a:p>
        </p:txBody>
      </p:sp>
      <p:sp>
        <p:nvSpPr>
          <p:cNvPr id="3" name="Symbol zastępczy zawartości 2"/>
          <p:cNvSpPr>
            <a:spLocks noGrp="1"/>
          </p:cNvSpPr>
          <p:nvPr>
            <p:ph idx="1"/>
          </p:nvPr>
        </p:nvSpPr>
        <p:spPr/>
        <p:txBody>
          <a:bodyPr>
            <a:normAutofit fontScale="85000" lnSpcReduction="10000"/>
          </a:bodyPr>
          <a:lstStyle/>
          <a:p>
            <a:r>
              <a:rPr lang="tr-TR" dirty="0" smtClean="0"/>
              <a:t>Yetkili Makamlar, bir veya daha fazla kimyasal için madde değerlendirmesi işlemini gerçekleştirebilir. Yetkili Makam, daha fazla bilgiye gerek olup olmadığını belirler ve gerekli olan bilgileri, kimyasalı tescil ettiren kişiden talep eder. Yetkili Makam, kimyasalın bir kısıtlama veya izin prosedürüne tabi tutulması ya da ilgili diğer mevzuat kapsamında işlem yapmak üzere diğer makamların bilgilendirilmesi gerektiği sonucuna varabilir.</a:t>
            </a:r>
            <a:r>
              <a:rPr lang="en-US" dirty="0" smtClean="0"/>
              <a:t> </a:t>
            </a:r>
          </a:p>
          <a:p>
            <a:r>
              <a:rPr lang="tr-TR" dirty="0" smtClean="0"/>
              <a:t>Yüksek derecede önem arz eden bir maddeyi, izin sürecine tabi maddelerin yer aldığı ‘Aday Liste’ye önermek üzere ‘EK </a:t>
            </a:r>
            <a:r>
              <a:rPr lang="tr-TR" dirty="0" err="1" smtClean="0"/>
              <a:t>XI</a:t>
            </a:r>
            <a:r>
              <a:rPr lang="tr-TR" dirty="0" smtClean="0"/>
              <a:t>’ dosyası hazırlayabilir.</a:t>
            </a:r>
            <a:endParaRPr lang="pl-PL"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smtClean="0"/>
              <a:t>REACH</a:t>
            </a:r>
            <a:r>
              <a:rPr lang="tr-TR" dirty="0" smtClean="0"/>
              <a:t>’i Anlamak</a:t>
            </a:r>
            <a:endParaRPr lang="pl-PL" dirty="0"/>
          </a:p>
        </p:txBody>
      </p:sp>
      <p:sp>
        <p:nvSpPr>
          <p:cNvPr id="3" name="Symbol zastępczy zawartości 2"/>
          <p:cNvSpPr>
            <a:spLocks noGrp="1"/>
          </p:cNvSpPr>
          <p:nvPr>
            <p:ph idx="1"/>
          </p:nvPr>
        </p:nvSpPr>
        <p:spPr>
          <a:xfrm>
            <a:off x="457200" y="2060848"/>
            <a:ext cx="8229600" cy="4339952"/>
          </a:xfrm>
        </p:spPr>
        <p:txBody>
          <a:bodyPr>
            <a:normAutofit/>
          </a:bodyPr>
          <a:lstStyle/>
          <a:p>
            <a:pPr marL="0">
              <a:buNone/>
            </a:pPr>
            <a:r>
              <a:rPr lang="tr-TR" sz="4000" dirty="0" err="1" smtClean="0"/>
              <a:t>REACH</a:t>
            </a:r>
            <a:r>
              <a:rPr lang="tr-TR" sz="4000" dirty="0" smtClean="0"/>
              <a:t>, şirketlerin kanıt göstermesini zorunlu kılmaktadır. Tüzüğe uymak için şirketler imal ettikleri ve AB’de pazarladıkları maddelerle ilgili riskleri belirlemeli ve yönetmelidir.</a:t>
            </a:r>
            <a:endParaRPr lang="pl-PL"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en-US" b="1" dirty="0" smtClean="0"/>
              <a:t>REACH </a:t>
            </a:r>
            <a:r>
              <a:rPr lang="tr-TR" b="1" dirty="0" smtClean="0"/>
              <a:t>nasıl işler</a:t>
            </a:r>
            <a:r>
              <a:rPr lang="en-US" b="1" dirty="0" smtClean="0"/>
              <a:t>?</a:t>
            </a:r>
            <a:endParaRPr lang="pl-PL" dirty="0"/>
          </a:p>
        </p:txBody>
      </p:sp>
      <p:sp>
        <p:nvSpPr>
          <p:cNvPr id="3" name="Symbol zastępczy zawartości 2"/>
          <p:cNvSpPr>
            <a:spLocks noGrp="1"/>
          </p:cNvSpPr>
          <p:nvPr>
            <p:ph idx="1"/>
          </p:nvPr>
        </p:nvSpPr>
        <p:spPr/>
        <p:txBody>
          <a:bodyPr/>
          <a:lstStyle/>
          <a:p>
            <a:r>
              <a:rPr lang="tr-TR" dirty="0" err="1" smtClean="0"/>
              <a:t>REACH</a:t>
            </a:r>
            <a:r>
              <a:rPr lang="tr-TR" dirty="0" smtClean="0"/>
              <a:t>, maddelerin özellikleri ve tehlikelerine ilişkin bilgilerin toplanması ve değerlendirilmesine yönelik prosedürleri belirler. </a:t>
            </a:r>
          </a:p>
          <a:p>
            <a:endParaRPr lang="pl-PL" dirty="0"/>
          </a:p>
          <a:p>
            <a:r>
              <a:rPr lang="tr-TR" dirty="0" smtClean="0"/>
              <a:t>Şirketlerin imal ettikleri malları kayıt altına alması, bunu gerçekleştirmek için ise aynı maddeleri kayıt altına alan diğer şirketler ile birlikte çalışması gerekmektedir.</a:t>
            </a:r>
            <a:endParaRPr lang="pl-PL"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b="1" dirty="0" smtClean="0"/>
              <a:t>REACH‘</a:t>
            </a:r>
            <a:r>
              <a:rPr lang="tr-TR" b="1" dirty="0" smtClean="0"/>
              <a:t>in şirketler üzerindeki etkisi</a:t>
            </a:r>
            <a:endParaRPr lang="pl-PL" dirty="0"/>
          </a:p>
        </p:txBody>
      </p:sp>
      <p:sp>
        <p:nvSpPr>
          <p:cNvPr id="3" name="Symbol zastępczy zawartości 2"/>
          <p:cNvSpPr>
            <a:spLocks noGrp="1"/>
          </p:cNvSpPr>
          <p:nvPr>
            <p:ph idx="1"/>
          </p:nvPr>
        </p:nvSpPr>
        <p:spPr/>
        <p:txBody>
          <a:bodyPr>
            <a:normAutofit/>
          </a:bodyPr>
          <a:lstStyle/>
          <a:p>
            <a:pPr marL="0">
              <a:buNone/>
            </a:pPr>
            <a:r>
              <a:rPr lang="tr-TR" sz="4000" dirty="0" err="1" smtClean="0"/>
              <a:t>REACH’in</a:t>
            </a:r>
            <a:r>
              <a:rPr lang="tr-TR" sz="4000" dirty="0" smtClean="0"/>
              <a:t>, kimyasallar ile ilgili olmadığını düşünen şirketler de dâhil olmak üzere, birçok sektörde yer alan farklı şirketler üzerinde etkisi bulunmaktadır.</a:t>
            </a:r>
            <a:endParaRPr lang="pl-PL"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smtClean="0"/>
              <a:t>REACH‘</a:t>
            </a:r>
            <a:r>
              <a:rPr lang="tr-TR" dirty="0" smtClean="0"/>
              <a:t>in şirketler üzerindeki etkisi</a:t>
            </a:r>
            <a:endParaRPr lang="pl-PL" dirty="0"/>
          </a:p>
        </p:txBody>
      </p:sp>
      <p:sp>
        <p:nvSpPr>
          <p:cNvPr id="3" name="Symbol zastępczy zawartości 2"/>
          <p:cNvSpPr>
            <a:spLocks noGrp="1"/>
          </p:cNvSpPr>
          <p:nvPr>
            <p:ph idx="1"/>
          </p:nvPr>
        </p:nvSpPr>
        <p:spPr>
          <a:xfrm>
            <a:off x="457200" y="1556792"/>
            <a:ext cx="8229600" cy="5112567"/>
          </a:xfrm>
        </p:spPr>
        <p:txBody>
          <a:bodyPr>
            <a:normAutofit fontScale="70000" lnSpcReduction="20000"/>
          </a:bodyPr>
          <a:lstStyle/>
          <a:p>
            <a:pPr marL="0" indent="0">
              <a:buNone/>
            </a:pPr>
            <a:r>
              <a:rPr lang="tr-TR" dirty="0" smtClean="0"/>
              <a:t>Genel olarak, </a:t>
            </a:r>
            <a:r>
              <a:rPr lang="tr-TR" dirty="0" err="1" smtClean="0"/>
              <a:t>REACH</a:t>
            </a:r>
            <a:r>
              <a:rPr lang="tr-TR" dirty="0" smtClean="0"/>
              <a:t> kapsamında aşağıda yer alan rollerden birini üstlenmiş olabilirsiniz</a:t>
            </a:r>
            <a:r>
              <a:rPr lang="en-US" dirty="0" smtClean="0"/>
              <a:t>:</a:t>
            </a:r>
            <a:endParaRPr lang="tr-TR" dirty="0" smtClean="0"/>
          </a:p>
          <a:p>
            <a:pPr marL="0" indent="0">
              <a:buNone/>
            </a:pPr>
            <a:endParaRPr lang="pl-PL" dirty="0" smtClean="0"/>
          </a:p>
          <a:p>
            <a:r>
              <a:rPr lang="tr-TR" b="1" dirty="0" smtClean="0"/>
              <a:t>İmalatçı</a:t>
            </a:r>
            <a:r>
              <a:rPr lang="en-US" dirty="0" smtClean="0"/>
              <a:t>: </a:t>
            </a:r>
            <a:r>
              <a:rPr lang="tr-TR" dirty="0" smtClean="0"/>
              <a:t>Kendi kullanımınız için ya da başka insanlara tedarik etmek amacıyla (ihracat için olsa bile) kimyasal üretiyorsanız, </a:t>
            </a:r>
            <a:r>
              <a:rPr lang="tr-TR" dirty="0" err="1" smtClean="0"/>
              <a:t>REACH</a:t>
            </a:r>
            <a:r>
              <a:rPr lang="tr-TR" dirty="0" smtClean="0"/>
              <a:t> kapsamında bazı önemli sorumluluklarınız bulunur</a:t>
            </a:r>
            <a:r>
              <a:rPr lang="en-US" dirty="0" smtClean="0"/>
              <a:t>.</a:t>
            </a:r>
            <a:endParaRPr lang="tr-TR" dirty="0" smtClean="0"/>
          </a:p>
          <a:p>
            <a:endParaRPr lang="pl-PL" dirty="0" smtClean="0"/>
          </a:p>
          <a:p>
            <a:r>
              <a:rPr lang="tr-TR" b="1" dirty="0" smtClean="0"/>
              <a:t>İthalatçı</a:t>
            </a:r>
            <a:r>
              <a:rPr lang="en-US" dirty="0" smtClean="0"/>
              <a:t>: </a:t>
            </a:r>
            <a:r>
              <a:rPr lang="tr-TR" dirty="0" smtClean="0"/>
              <a:t>Avrupa Birliği / Avrupa Ekonomik Alanı dışından herhangi bir malzeme almanız halinde </a:t>
            </a:r>
            <a:r>
              <a:rPr lang="tr-TR" dirty="0" err="1" smtClean="0"/>
              <a:t>REACH</a:t>
            </a:r>
            <a:r>
              <a:rPr lang="tr-TR" dirty="0" smtClean="0"/>
              <a:t> kapsamında bazı sorumluluklarını bulunması muhtemeldir. Bunlar tek başına kimyasallar, gelecekteki satışlara yönelik karışımlar veya kıyafet, mobilya veya plastik maddeler gibi nihai ürünler olabilir.</a:t>
            </a:r>
          </a:p>
          <a:p>
            <a:endParaRPr lang="pl-PL" dirty="0"/>
          </a:p>
          <a:p>
            <a:r>
              <a:rPr lang="tr-TR" b="1" dirty="0" smtClean="0"/>
              <a:t>Alt Kullanıcılar</a:t>
            </a:r>
            <a:r>
              <a:rPr lang="en-US" dirty="0" smtClean="0"/>
              <a:t>: </a:t>
            </a:r>
            <a:r>
              <a:rPr lang="tr-TR" dirty="0" smtClean="0"/>
              <a:t>Şirketlerin büyük bir kısmı, bazı durumlarda farkına bile varmadan, kimyasal kullanır; bu nedenle endüstriyel ya da mesleki faaliyetiniz esnasında herhangi bir kimyasal ile işlem yapıyorsanız yükümlülüklerinizi kontrol etmeniz gerekmektedir. </a:t>
            </a:r>
            <a:r>
              <a:rPr lang="tr-TR" dirty="0" err="1" smtClean="0"/>
              <a:t>REACH</a:t>
            </a:r>
            <a:r>
              <a:rPr lang="tr-TR" dirty="0" smtClean="0"/>
              <a:t> kapsamında bazı sorumluluklarınız bulunabilir</a:t>
            </a:r>
            <a:r>
              <a:rPr lang="en-US" dirty="0" smtClean="0"/>
              <a:t>.</a:t>
            </a:r>
            <a:endParaRPr lang="pl-PL"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p:txBody>
          <a:bodyPr>
            <a:normAutofit/>
          </a:bodyPr>
          <a:lstStyle/>
          <a:p>
            <a:r>
              <a:rPr lang="tr-TR" dirty="0" smtClean="0"/>
              <a:t>Alt kullanıcılar</a:t>
            </a:r>
            <a:endParaRPr lang="pl-PL" dirty="0"/>
          </a:p>
        </p:txBody>
      </p:sp>
      <p:sp>
        <p:nvSpPr>
          <p:cNvPr id="5" name="Symbol zastępczy tekstu 4"/>
          <p:cNvSpPr>
            <a:spLocks noGrp="1"/>
          </p:cNvSpPr>
          <p:nvPr>
            <p:ph type="body" idx="1"/>
          </p:nvPr>
        </p:nvSpPr>
        <p:spPr/>
        <p:txBody>
          <a:bodyPr/>
          <a:lstStyle/>
          <a:p>
            <a:r>
              <a:rPr lang="tr-TR" dirty="0" smtClean="0"/>
              <a:t>Yapılacak işlem</a:t>
            </a:r>
            <a:endParaRPr lang="pl-PL"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İşiniz için kritik öneme sahip maddeleri belirleyin</a:t>
            </a:r>
            <a:endParaRPr lang="pl-PL" dirty="0"/>
          </a:p>
        </p:txBody>
      </p:sp>
      <p:sp>
        <p:nvSpPr>
          <p:cNvPr id="3" name="Symbol zastępczy zawartości 2"/>
          <p:cNvSpPr>
            <a:spLocks noGrp="1"/>
          </p:cNvSpPr>
          <p:nvPr>
            <p:ph idx="1"/>
          </p:nvPr>
        </p:nvSpPr>
        <p:spPr/>
        <p:txBody>
          <a:bodyPr>
            <a:normAutofit fontScale="85000" lnSpcReduction="20000"/>
          </a:bodyPr>
          <a:lstStyle/>
          <a:p>
            <a:r>
              <a:rPr lang="tr-TR" dirty="0" smtClean="0"/>
              <a:t>Satın aldıklarınıza dikkat edin</a:t>
            </a:r>
            <a:r>
              <a:rPr lang="en-US" dirty="0" smtClean="0"/>
              <a:t>. </a:t>
            </a:r>
            <a:r>
              <a:rPr lang="tr-TR" dirty="0" smtClean="0"/>
              <a:t>Satın aldığınız maddelere ve bu maddelerin kullanımlarına ilişkin bir envanter hazırlayarak işinizin hassas noktalarını belirleyebilirsiniz: Satın aldığınız ürünler, sattığınız ürünler, verdiğiniz hizmetler ve gerçekleştirdiğiniz prosesler.</a:t>
            </a:r>
          </a:p>
          <a:p>
            <a:r>
              <a:rPr lang="tr-TR" dirty="0" smtClean="0">
                <a:solidFill>
                  <a:srgbClr val="FFFF00"/>
                </a:solidFill>
              </a:rPr>
              <a:t>Özel/Tescilli</a:t>
            </a:r>
            <a:r>
              <a:rPr lang="tr-TR" dirty="0" smtClean="0"/>
              <a:t> karışımlar (</a:t>
            </a:r>
            <a:r>
              <a:rPr lang="tr-TR" dirty="0" err="1" smtClean="0"/>
              <a:t>formülasyonlar</a:t>
            </a:r>
            <a:r>
              <a:rPr lang="tr-TR" dirty="0" smtClean="0"/>
              <a:t>) satın almanız halinde, bu karışımlar içerisinde hangi maddelerin bulunduğunu bilmeniz zor olabilir. Satın aldığınız bir karışımın, işiniz için kritik önem taşıdığını biliyorsanız fakat bu karışımın içeriğini tam olarak bilmiyorsanız, işiniz için kritik öneme sahip çok sayıda (bilinmeyen) madde ile karşı karşıya olabilirsiniz.</a:t>
            </a:r>
          </a:p>
          <a:p>
            <a:endParaRPr lang="pl-P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“Kullanım”a ilişkin bilgi toplamaya başlayın</a:t>
            </a:r>
            <a:endParaRPr lang="pl-PL" dirty="0"/>
          </a:p>
        </p:txBody>
      </p:sp>
      <p:sp>
        <p:nvSpPr>
          <p:cNvPr id="3" name="Symbol zastępczy zawartości 2"/>
          <p:cNvSpPr>
            <a:spLocks noGrp="1"/>
          </p:cNvSpPr>
          <p:nvPr>
            <p:ph idx="1"/>
          </p:nvPr>
        </p:nvSpPr>
        <p:spPr>
          <a:xfrm>
            <a:off x="457200" y="1772816"/>
            <a:ext cx="8229600" cy="4896544"/>
          </a:xfrm>
        </p:spPr>
        <p:txBody>
          <a:bodyPr>
            <a:normAutofit fontScale="62500" lnSpcReduction="20000"/>
          </a:bodyPr>
          <a:lstStyle/>
          <a:p>
            <a:r>
              <a:rPr lang="tr-TR" dirty="0" err="1" smtClean="0"/>
              <a:t>Formülasyon</a:t>
            </a:r>
            <a:r>
              <a:rPr lang="tr-TR" dirty="0" smtClean="0"/>
              <a:t> veya mamul gibi diğer ürünleri üretmek için kimyasal kullanıyor musunuz? Tesisinizde kimyasallar kullanarak proses gerçekleştiriyor musunuz? Tek başına veya karışım halindeki maddeleri yeniden paketleyip müşterilere satıyor musunuz?</a:t>
            </a:r>
          </a:p>
          <a:p>
            <a:endParaRPr lang="tr-TR" dirty="0" smtClean="0"/>
          </a:p>
          <a:p>
            <a:r>
              <a:rPr lang="tr-TR" dirty="0" smtClean="0"/>
              <a:t>Tedarik zincirinizi kayıt altına alan kişilerin, kayıt dosyalarına sizin kullanım alanlarınızı da eklemeleri için bu maddeyi nasıl kullandığınızı bilmeleri gerekir. Eğer bir madde üretiyorsanız ve kayıtlara bu bilgiler de eklenecek ise, yalnızca bu maddeyi nasıl kullandığınızı değil aynı zamanda müşterinizin bu maddeyi kullanabileceği prosesleri ve ürettiğiniz maddeleri bir arada kullanabilecekleri diğer maddeleri de belirtmeniz gerekmektedir. </a:t>
            </a:r>
          </a:p>
          <a:p>
            <a:endParaRPr lang="tr-TR" dirty="0" smtClean="0"/>
          </a:p>
          <a:p>
            <a:r>
              <a:rPr lang="tr-TR" dirty="0" smtClean="0"/>
              <a:t>Kullanım alanlarınızı tanımlamak için, hem kayıt işlemlerinizi yapan kişilerin işlerini kolaylaştırmak hem de gizli bir bilgi vermenizi önlemek adına, standart ve yapısal bir yöntem kullanın. </a:t>
            </a:r>
            <a:r>
              <a:rPr lang="tr-TR" dirty="0" err="1" smtClean="0"/>
              <a:t>AKA’nın</a:t>
            </a:r>
            <a:r>
              <a:rPr lang="tr-TR" dirty="0" smtClean="0"/>
              <a:t> Kimyasal Güvenlik Değerlendirmesi rehberi Bölüm R.12’de tanımlanan Kullanım Tanımlama Sistemi, birçok Alt Kullanımı kapsamaktadır. </a:t>
            </a:r>
            <a:endParaRPr lang="en-US" dirty="0" smtClean="0"/>
          </a:p>
          <a:p>
            <a:endParaRPr lang="pl-PL"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ł">
  <a:themeElements>
    <a:clrScheme name="Moduł">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ł">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ł">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416</TotalTime>
  <Words>1248</Words>
  <Application>Microsoft Office PowerPoint</Application>
  <PresentationFormat>Presentación en pantalla (4:3)</PresentationFormat>
  <Paragraphs>69</Paragraphs>
  <Slides>20</Slides>
  <Notes>0</Notes>
  <HiddenSlides>0</HiddenSlides>
  <MMClips>0</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Moduł</vt:lpstr>
      <vt:lpstr>REACH</vt:lpstr>
      <vt:lpstr>REACH’i Anlamak</vt:lpstr>
      <vt:lpstr>REACH’i Anlamak</vt:lpstr>
      <vt:lpstr>REACH nasıl işler?</vt:lpstr>
      <vt:lpstr>REACH‘in şirketler üzerindeki etkisi</vt:lpstr>
      <vt:lpstr>REACH‘in şirketler üzerindeki etkisi</vt:lpstr>
      <vt:lpstr>Alt kullanıcılar</vt:lpstr>
      <vt:lpstr>İşiniz için kritik öneme sahip maddeleri belirleyin</vt:lpstr>
      <vt:lpstr>“Kullanım”a ilişkin bilgi toplamaya başlayın</vt:lpstr>
      <vt:lpstr>Tedarik zincirinizle iletişim</vt:lpstr>
      <vt:lpstr>Alt kullanıcıların yükümlülükleri</vt:lpstr>
      <vt:lpstr>Alt kullanıcıların yükümlülükleri</vt:lpstr>
      <vt:lpstr>Değişime hazırlıklı olun</vt:lpstr>
      <vt:lpstr>REACH – Yetkili Makamların Görevleri</vt:lpstr>
      <vt:lpstr>REACH – Yetkili Makamların Görevleri</vt:lpstr>
      <vt:lpstr>REACH – Yetkili Makamların Görevleri</vt:lpstr>
      <vt:lpstr>REACH – Yetkili Makamların Görevleri</vt:lpstr>
      <vt:lpstr>REACH – Yetkili Makamların Görevleri</vt:lpstr>
      <vt:lpstr>REACH – Yetkili Makamların Görevleri</vt:lpstr>
      <vt:lpstr>REACH – Yetkili Makamların Görevleri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REACH</dc:title>
  <dc:creator>Adam Nadolski</dc:creator>
  <cp:lastModifiedBy>Exper</cp:lastModifiedBy>
  <cp:revision>170</cp:revision>
  <dcterms:created xsi:type="dcterms:W3CDTF">2013-02-18T09:19:47Z</dcterms:created>
  <dcterms:modified xsi:type="dcterms:W3CDTF">2013-03-13T13:51:18Z</dcterms:modified>
</cp:coreProperties>
</file>