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77" r:id="rId4"/>
    <p:sldId id="285" r:id="rId5"/>
    <p:sldId id="290" r:id="rId6"/>
    <p:sldId id="281" r:id="rId7"/>
    <p:sldId id="282" r:id="rId8"/>
    <p:sldId id="291" r:id="rId9"/>
    <p:sldId id="283" r:id="rId10"/>
    <p:sldId id="288" r:id="rId11"/>
    <p:sldId id="287" r:id="rId12"/>
    <p:sldId id="284" r:id="rId13"/>
    <p:sldId id="289" r:id="rId14"/>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54" d="100"/>
          <a:sy n="54" d="100"/>
        </p:scale>
        <p:origin x="-1836" y="-3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5774FDDC-CBE9-4A6C-B23F-954C5B1A866F}" type="datetimeFigureOut">
              <a:rPr lang="es-ES" smtClean="0"/>
              <a:pPr/>
              <a:t>12/03/2013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E5E08F02-F4BC-4888-BC2A-7E4E63E7891E}"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5774FDDC-CBE9-4A6C-B23F-954C5B1A866F}" type="datetimeFigureOut">
              <a:rPr lang="es-ES" smtClean="0"/>
              <a:pPr/>
              <a:t>12/03/2013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E5E08F02-F4BC-4888-BC2A-7E4E63E7891E}"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5774FDDC-CBE9-4A6C-B23F-954C5B1A866F}" type="datetimeFigureOut">
              <a:rPr lang="es-ES" smtClean="0"/>
              <a:pPr/>
              <a:t>12/03/2013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E5E08F02-F4BC-4888-BC2A-7E4E63E7891E}" type="slidenum">
              <a:rPr lang="es-ES" smtClean="0"/>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pic>
        <p:nvPicPr>
          <p:cNvPr id="2" name="6 Imagen" descr="sky.jpg"/>
          <p:cNvPicPr>
            <a:picLocks noChangeAspect="1"/>
          </p:cNvPicPr>
          <p:nvPr userDrawn="1"/>
        </p:nvPicPr>
        <p:blipFill>
          <a:blip r:embed="rId3" cstate="print">
            <a:lum bright="20000" contrast="10000"/>
          </a:blip>
          <a:srcRect/>
          <a:stretch>
            <a:fillRect/>
          </a:stretch>
        </p:blipFill>
        <p:spPr bwMode="auto">
          <a:xfrm>
            <a:off x="0" y="0"/>
            <a:ext cx="9144000" cy="6858000"/>
          </a:xfrm>
          <a:prstGeom prst="rect">
            <a:avLst/>
          </a:prstGeom>
          <a:noFill/>
          <a:ln w="9525">
            <a:noFill/>
            <a:miter lim="800000"/>
            <a:headEnd/>
            <a:tailEnd/>
          </a:ln>
        </p:spPr>
      </p:pic>
      <p:cxnSp>
        <p:nvCxnSpPr>
          <p:cNvPr id="3" name="2 Conector recto"/>
          <p:cNvCxnSpPr/>
          <p:nvPr userDrawn="1"/>
        </p:nvCxnSpPr>
        <p:spPr>
          <a:xfrm>
            <a:off x="142875" y="857250"/>
            <a:ext cx="8715375" cy="158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 name="3 Conector recto"/>
          <p:cNvCxnSpPr/>
          <p:nvPr userDrawn="1"/>
        </p:nvCxnSpPr>
        <p:spPr>
          <a:xfrm>
            <a:off x="142875" y="6715125"/>
            <a:ext cx="8715375" cy="158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 name="4 CuadroTexto"/>
          <p:cNvSpPr txBox="1"/>
          <p:nvPr userDrawn="1"/>
        </p:nvSpPr>
        <p:spPr>
          <a:xfrm>
            <a:off x="6500813" y="558800"/>
            <a:ext cx="2428875" cy="369888"/>
          </a:xfrm>
          <a:prstGeom prst="rect">
            <a:avLst/>
          </a:prstGeom>
          <a:noFill/>
        </p:spPr>
        <p:txBody>
          <a:bodyPr>
            <a:spAutoFit/>
          </a:bodyPr>
          <a:lstStyle/>
          <a:p>
            <a:pPr fontAlgn="auto">
              <a:spcBef>
                <a:spcPts val="0"/>
              </a:spcBef>
              <a:spcAft>
                <a:spcPts val="0"/>
              </a:spcAft>
              <a:defRPr/>
            </a:pPr>
            <a:r>
              <a:rPr lang="tr-TR" dirty="0">
                <a:latin typeface="+mn-lt"/>
              </a:rPr>
              <a:t>Grupo de Trabajo LCAPA</a:t>
            </a:r>
          </a:p>
        </p:txBody>
      </p:sp>
      <p:sp>
        <p:nvSpPr>
          <p:cNvPr id="6" name="5 CuadroTexto"/>
          <p:cNvSpPr txBox="1"/>
          <p:nvPr userDrawn="1"/>
        </p:nvSpPr>
        <p:spPr>
          <a:xfrm>
            <a:off x="6143625" y="6416675"/>
            <a:ext cx="2857500" cy="369888"/>
          </a:xfrm>
          <a:prstGeom prst="rect">
            <a:avLst/>
          </a:prstGeom>
          <a:noFill/>
        </p:spPr>
        <p:txBody>
          <a:bodyPr>
            <a:spAutoFit/>
          </a:bodyPr>
          <a:lstStyle/>
          <a:p>
            <a:pPr fontAlgn="auto">
              <a:spcBef>
                <a:spcPts val="0"/>
              </a:spcBef>
              <a:spcAft>
                <a:spcPts val="0"/>
              </a:spcAft>
              <a:defRPr/>
            </a:pPr>
            <a:r>
              <a:rPr lang="tr-TR" dirty="0">
                <a:latin typeface="+mn-lt"/>
              </a:rPr>
              <a:t>Madrid, 24 de abril de 2008</a:t>
            </a:r>
          </a:p>
        </p:txBody>
      </p:sp>
      <p:graphicFrame>
        <p:nvGraphicFramePr>
          <p:cNvPr id="7" name="Object 2"/>
          <p:cNvGraphicFramePr>
            <a:graphicFrameLocks noChangeAspect="1"/>
          </p:cNvGraphicFramePr>
          <p:nvPr/>
        </p:nvGraphicFramePr>
        <p:xfrm>
          <a:off x="142875" y="285750"/>
          <a:ext cx="2147888" cy="544513"/>
        </p:xfrm>
        <a:graphic>
          <a:graphicData uri="http://schemas.openxmlformats.org/presentationml/2006/ole">
            <p:oleObj spid="_x0000_s3076" name="PHOTO-PAINT" r:id="rId4" imgW="3060317" imgH="774330" progId="">
              <p:embed/>
            </p:oleObj>
          </a:graphicData>
        </a:graphic>
      </p:graphicFrame>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5774FDDC-CBE9-4A6C-B23F-954C5B1A866F}" type="datetimeFigureOut">
              <a:rPr lang="es-ES" smtClean="0"/>
              <a:pPr/>
              <a:t>12/03/2013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E5E08F02-F4BC-4888-BC2A-7E4E63E7891E}"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5774FDDC-CBE9-4A6C-B23F-954C5B1A866F}" type="datetimeFigureOut">
              <a:rPr lang="es-ES" smtClean="0"/>
              <a:pPr/>
              <a:t>12/03/2013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E5E08F02-F4BC-4888-BC2A-7E4E63E7891E}"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5774FDDC-CBE9-4A6C-B23F-954C5B1A866F}" type="datetimeFigureOut">
              <a:rPr lang="es-ES" smtClean="0"/>
              <a:pPr/>
              <a:t>12/03/2013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E5E08F02-F4BC-4888-BC2A-7E4E63E7891E}"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5774FDDC-CBE9-4A6C-B23F-954C5B1A866F}" type="datetimeFigureOut">
              <a:rPr lang="es-ES" smtClean="0"/>
              <a:pPr/>
              <a:t>12/03/2013</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E5E08F02-F4BC-4888-BC2A-7E4E63E7891E}"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5774FDDC-CBE9-4A6C-B23F-954C5B1A866F}" type="datetimeFigureOut">
              <a:rPr lang="es-ES" smtClean="0"/>
              <a:pPr/>
              <a:t>12/03/2013</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E5E08F02-F4BC-4888-BC2A-7E4E63E7891E}"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5774FDDC-CBE9-4A6C-B23F-954C5B1A866F}" type="datetimeFigureOut">
              <a:rPr lang="es-ES" smtClean="0"/>
              <a:pPr/>
              <a:t>12/03/2013</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E5E08F02-F4BC-4888-BC2A-7E4E63E7891E}"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5774FDDC-CBE9-4A6C-B23F-954C5B1A866F}" type="datetimeFigureOut">
              <a:rPr lang="es-ES" smtClean="0"/>
              <a:pPr/>
              <a:t>12/03/2013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E5E08F02-F4BC-4888-BC2A-7E4E63E7891E}"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5774FDDC-CBE9-4A6C-B23F-954C5B1A866F}" type="datetimeFigureOut">
              <a:rPr lang="es-ES" smtClean="0"/>
              <a:pPr/>
              <a:t>12/03/2013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E5E08F02-F4BC-4888-BC2A-7E4E63E7891E}"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74FDDC-CBE9-4A6C-B23F-954C5B1A866F}" type="datetimeFigureOut">
              <a:rPr lang="es-ES" smtClean="0"/>
              <a:pPr/>
              <a:t>12/03/2013</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E08F02-F4BC-4888-BC2A-7E4E63E7891E}"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714348" y="2571744"/>
            <a:ext cx="7772400" cy="1470025"/>
          </a:xfrm>
        </p:spPr>
        <p:txBody>
          <a:bodyPr/>
          <a:lstStyle/>
          <a:p>
            <a:r>
              <a:rPr lang="tr-TR" dirty="0" smtClean="0"/>
              <a:t>Hava kalitesi ve emisyon sınır değerleri ile uyum</a:t>
            </a:r>
            <a:endParaRPr lang="tr-TR" dirty="0"/>
          </a:p>
        </p:txBody>
      </p:sp>
      <p:sp>
        <p:nvSpPr>
          <p:cNvPr id="3" name="2 Subtítulo"/>
          <p:cNvSpPr>
            <a:spLocks noGrp="1"/>
          </p:cNvSpPr>
          <p:nvPr>
            <p:ph type="subTitle" idx="1"/>
          </p:nvPr>
        </p:nvSpPr>
        <p:spPr>
          <a:xfrm>
            <a:off x="1357290" y="1428736"/>
            <a:ext cx="6400800" cy="757246"/>
          </a:xfrm>
        </p:spPr>
        <p:txBody>
          <a:bodyPr/>
          <a:lstStyle/>
          <a:p>
            <a:r>
              <a:rPr lang="tr-TR" dirty="0" smtClean="0"/>
              <a:t>Görev 8: 19 Mart</a:t>
            </a:r>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eğitici durum 3</a:t>
            </a:r>
            <a:endParaRPr lang="tr-TR" dirty="0"/>
          </a:p>
        </p:txBody>
      </p:sp>
      <p:sp>
        <p:nvSpPr>
          <p:cNvPr id="3" name="2 Marcador de contenido"/>
          <p:cNvSpPr>
            <a:spLocks noGrp="1"/>
          </p:cNvSpPr>
          <p:nvPr>
            <p:ph idx="1"/>
          </p:nvPr>
        </p:nvSpPr>
        <p:spPr/>
        <p:txBody>
          <a:bodyPr>
            <a:normAutofit/>
          </a:bodyPr>
          <a:lstStyle/>
          <a:p>
            <a:r>
              <a:rPr lang="tr-TR" dirty="0" smtClean="0"/>
              <a:t>Bir tekstil tesisinin önemli </a:t>
            </a:r>
            <a:r>
              <a:rPr lang="tr-TR" dirty="0" smtClean="0"/>
              <a:t>difüz </a:t>
            </a:r>
            <a:r>
              <a:rPr lang="tr-TR" dirty="0" smtClean="0"/>
              <a:t>emisyonları nedeniyle, çevresinde bir hava kalitesi </a:t>
            </a:r>
            <a:r>
              <a:rPr lang="tr-TR" dirty="0" smtClean="0"/>
              <a:t>imisyon kontrol </a:t>
            </a:r>
            <a:r>
              <a:rPr lang="tr-TR" dirty="0" smtClean="0"/>
              <a:t>ağı oluşturulmasına karar verilir.</a:t>
            </a:r>
          </a:p>
          <a:p>
            <a:pPr lvl="1"/>
            <a:r>
              <a:rPr lang="tr-TR" dirty="0" smtClean="0"/>
              <a:t>Dış ortam hava </a:t>
            </a:r>
            <a:r>
              <a:rPr lang="tr-TR" dirty="0" smtClean="0"/>
              <a:t>kalitesi ile ilgili mevzuat dikkate alınarak hangi parametreler </a:t>
            </a:r>
            <a:r>
              <a:rPr lang="tr-TR" dirty="0" smtClean="0"/>
              <a:t>daimi olarak ölçülmelidir</a:t>
            </a:r>
            <a:r>
              <a:rPr lang="tr-TR" dirty="0" smtClean="0"/>
              <a:t>?</a:t>
            </a:r>
          </a:p>
          <a:p>
            <a:r>
              <a:rPr lang="tr-TR" dirty="0" smtClean="0"/>
              <a:t>Bu ağ çevre izninde belirtilen limitlerin sürekli aşıldığını algılarsa, hangi önlemlerin alınması gerekir?</a:t>
            </a:r>
            <a:endParaRPr lang="tr-T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durum 1 için cevaplar:</a:t>
            </a:r>
            <a:endParaRPr lang="tr-TR" dirty="0"/>
          </a:p>
        </p:txBody>
      </p:sp>
      <p:sp>
        <p:nvSpPr>
          <p:cNvPr id="3" name="2 Marcador de contenido"/>
          <p:cNvSpPr>
            <a:spLocks noGrp="1"/>
          </p:cNvSpPr>
          <p:nvPr>
            <p:ph idx="1"/>
          </p:nvPr>
        </p:nvSpPr>
        <p:spPr/>
        <p:txBody>
          <a:bodyPr>
            <a:normAutofit fontScale="77500" lnSpcReduction="20000"/>
          </a:bodyPr>
          <a:lstStyle/>
          <a:p>
            <a:r>
              <a:rPr lang="tr-TR" dirty="0" smtClean="0"/>
              <a:t>Çok büyük ihtimalle yerleşim yerinin emisyonları çevredeki ozon seviyelerinden sorumludur.</a:t>
            </a:r>
          </a:p>
          <a:p>
            <a:r>
              <a:rPr lang="tr-TR" dirty="0" smtClean="0"/>
              <a:t>Örnekteki tesis ozonun öncüleri olan </a:t>
            </a:r>
            <a:r>
              <a:rPr lang="tr-TR" dirty="0" smtClean="0"/>
              <a:t>VOC (UOB) </a:t>
            </a:r>
            <a:r>
              <a:rPr lang="tr-TR" dirty="0" smtClean="0"/>
              <a:t>yayacaktır.</a:t>
            </a:r>
          </a:p>
          <a:p>
            <a:r>
              <a:rPr lang="tr-TR" dirty="0" smtClean="0"/>
              <a:t>Bu tesis inşa edildikten sonra yüksek ozon seviyelerinin görülmesi olasıdır, bu yüzden onaylanması çok karmaşıktır.</a:t>
            </a:r>
          </a:p>
          <a:p>
            <a:r>
              <a:rPr lang="tr-TR" dirty="0" smtClean="0"/>
              <a:t>Söz konusu ozon sorunlarının olup olmayacağını belirlemek için doğru modelleme sistemlerine sahip olmak gerekir.</a:t>
            </a:r>
          </a:p>
          <a:p>
            <a:r>
              <a:rPr lang="tr-TR" dirty="0" smtClean="0"/>
              <a:t>Sonunda izinin verilmesine karar verilecekse, MET'e göre mümkün olan en düşük emisyon ve uzaktan dış kaynaklı kirlilik denetim sistemleri ve sınır değerlerin aşıldığı durumlar için stopaj kuralları uygulayacaktır.</a:t>
            </a:r>
            <a:endParaRPr lang="tr-T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durum 2 için cevaplar:</a:t>
            </a:r>
            <a:endParaRPr lang="tr-TR" dirty="0"/>
          </a:p>
        </p:txBody>
      </p:sp>
      <p:sp>
        <p:nvSpPr>
          <p:cNvPr id="3" name="2 Marcador de contenido"/>
          <p:cNvSpPr>
            <a:spLocks noGrp="1"/>
          </p:cNvSpPr>
          <p:nvPr>
            <p:ph idx="1"/>
          </p:nvPr>
        </p:nvSpPr>
        <p:spPr/>
        <p:txBody>
          <a:bodyPr>
            <a:normAutofit fontScale="62500" lnSpcReduction="20000"/>
          </a:bodyPr>
          <a:lstStyle/>
          <a:p>
            <a:r>
              <a:rPr lang="tr-TR" dirty="0" smtClean="0"/>
              <a:t>Kaynağın herhangi bir tehlikeli madde yayıp yaymadığını kontrol edin.</a:t>
            </a:r>
          </a:p>
          <a:p>
            <a:r>
              <a:rPr lang="tr-TR" dirty="0" smtClean="0"/>
              <a:t>Bu parametre için herhangi bir MET İlgili Emisyon Seviyesi yoktur.</a:t>
            </a:r>
          </a:p>
          <a:p>
            <a:r>
              <a:rPr lang="tr-TR" dirty="0" smtClean="0"/>
              <a:t>Seçilen örnekleme yöntemi partikül emisyonlarını kontrol etmek için tipik izokinetik teknikleri kullanır.</a:t>
            </a:r>
          </a:p>
          <a:p>
            <a:r>
              <a:rPr lang="tr-TR" dirty="0" smtClean="0"/>
              <a:t>Sonuçlar partiküller için belirlenmiş Sınır Değerlerin altında değerler vermektedir.  Diğer mevzuatta bir araştırma yapılır ve işyeri alanları için önerilen değerler bulunur, ancak sonuç her iki şekilde de düşüktür.</a:t>
            </a:r>
          </a:p>
          <a:p>
            <a:r>
              <a:rPr lang="tr-TR" dirty="0" smtClean="0"/>
              <a:t>Sürecin bir analizinden sonra bu yağ dozajının doğru olmadığı ve madeni yağ kullanılmış olduğu bulunur.</a:t>
            </a:r>
          </a:p>
          <a:p>
            <a:r>
              <a:rPr lang="tr-TR" dirty="0" smtClean="0"/>
              <a:t>Buna göre ilgili MET'lere bakılarak, madeni yağların çözünebilir yağlar ile değiştirilme ihtiyacı tespit edilir ve bunu ayarlamak için dozaj sisteminin analizi uygulanmaktadır.</a:t>
            </a:r>
          </a:p>
          <a:p>
            <a:r>
              <a:rPr lang="tr-TR" dirty="0" smtClean="0"/>
              <a:t>Buna ek olarak, gaz temizleme ekipmanlarını gözden geçirmek gerekli olacaktır.</a:t>
            </a:r>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durum 3 için cevaplar:</a:t>
            </a:r>
            <a:endParaRPr lang="tr-TR" dirty="0"/>
          </a:p>
        </p:txBody>
      </p:sp>
      <p:sp>
        <p:nvSpPr>
          <p:cNvPr id="3" name="2 Marcador de contenido"/>
          <p:cNvSpPr>
            <a:spLocks noGrp="1"/>
          </p:cNvSpPr>
          <p:nvPr>
            <p:ph idx="1"/>
          </p:nvPr>
        </p:nvSpPr>
        <p:spPr/>
        <p:txBody>
          <a:bodyPr>
            <a:normAutofit fontScale="92500" lnSpcReduction="20000"/>
          </a:bodyPr>
          <a:lstStyle/>
          <a:p>
            <a:r>
              <a:rPr lang="tr-TR" dirty="0" smtClean="0"/>
              <a:t>Temel:</a:t>
            </a:r>
          </a:p>
          <a:p>
            <a:pPr lvl="1"/>
            <a:r>
              <a:rPr lang="tr-TR" dirty="0" smtClean="0"/>
              <a:t>NOx</a:t>
            </a:r>
          </a:p>
          <a:p>
            <a:pPr lvl="1"/>
            <a:r>
              <a:rPr lang="tr-TR" dirty="0" smtClean="0"/>
              <a:t>BTx</a:t>
            </a:r>
          </a:p>
          <a:p>
            <a:r>
              <a:rPr lang="tr-TR" dirty="0" smtClean="0"/>
              <a:t>PM10 da mümkündür</a:t>
            </a:r>
          </a:p>
          <a:p>
            <a:r>
              <a:rPr lang="tr-TR" dirty="0" smtClean="0"/>
              <a:t>Ve fabrikadan biraz daha uzakta ise: O3</a:t>
            </a:r>
          </a:p>
          <a:p>
            <a:r>
              <a:rPr lang="tr-TR" dirty="0" smtClean="0"/>
              <a:t>Öncelikle tesisimizin gerçekten sorunun kaynağı olduğunu teyit etmek gerekir. </a:t>
            </a:r>
            <a:r>
              <a:rPr lang="tr-TR" smtClean="0"/>
              <a:t>Bu imisyon </a:t>
            </a:r>
            <a:r>
              <a:rPr lang="tr-TR" dirty="0" smtClean="0"/>
              <a:t>kontrollerini sürdürerek tesisi geçici olarak kapatmak anlamına gelebilir.</a:t>
            </a:r>
          </a:p>
          <a:p>
            <a:r>
              <a:rPr lang="tr-TR" dirty="0" smtClean="0"/>
              <a:t>Emisyonları azaltmayı hedefleyen eylemler.</a:t>
            </a: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dirty="0" smtClean="0"/>
              <a:t>EÇİ düzenlemek için şunları bilmemiz gerekiyor</a:t>
            </a:r>
            <a:endParaRPr lang="tr-TR" dirty="0"/>
          </a:p>
        </p:txBody>
      </p:sp>
      <p:sp>
        <p:nvSpPr>
          <p:cNvPr id="3" name="2 Marcador de contenido"/>
          <p:cNvSpPr>
            <a:spLocks noGrp="1"/>
          </p:cNvSpPr>
          <p:nvPr>
            <p:ph idx="1"/>
          </p:nvPr>
        </p:nvSpPr>
        <p:spPr/>
        <p:txBody>
          <a:bodyPr>
            <a:normAutofit fontScale="92500" lnSpcReduction="20000"/>
          </a:bodyPr>
          <a:lstStyle/>
          <a:p>
            <a:r>
              <a:rPr lang="tr-TR" dirty="0" smtClean="0"/>
              <a:t>Bölgede hava kalitesi özellikleri, çevrede diğer emisyon kaynakları.</a:t>
            </a:r>
          </a:p>
          <a:p>
            <a:r>
              <a:rPr lang="tr-TR" dirty="0" smtClean="0"/>
              <a:t>Bölgenin sosyal ve doğal özelliği, duyarlı unsurlar.</a:t>
            </a:r>
          </a:p>
          <a:p>
            <a:r>
              <a:rPr lang="tr-TR" dirty="0" smtClean="0"/>
              <a:t>Emisyonların önemli olduğu veya bazı riskleri olacağı tahmin ediliyorsa, çapraz denetim ve/veya modelleme çalışmaları yapmak için tesisin başlangıcı öncesi ve sonrasında ​​tesis yakınında bir mobil hava kirliliği emisyon ölçüm cihazı kurulumu öneririz.</a:t>
            </a:r>
          </a:p>
          <a:p>
            <a:r>
              <a:rPr lang="tr-TR" dirty="0" smtClean="0"/>
              <a:t>Kirleticilerin dağılımı ve bu dağılımı belirleyen tüm parametreler.</a:t>
            </a:r>
          </a:p>
          <a:p>
            <a:endParaRPr lang="tr-TR" dirty="0" smtClean="0"/>
          </a:p>
          <a:p>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tr-TR" dirty="0" smtClean="0"/>
              <a:t>EÇİ şunları belirtmelidir</a:t>
            </a:r>
            <a:endParaRPr lang="tr-TR" dirty="0"/>
          </a:p>
        </p:txBody>
      </p:sp>
      <p:sp>
        <p:nvSpPr>
          <p:cNvPr id="3" name="2 Marcador de contenido"/>
          <p:cNvSpPr>
            <a:spLocks noGrp="1"/>
          </p:cNvSpPr>
          <p:nvPr>
            <p:ph idx="1"/>
          </p:nvPr>
        </p:nvSpPr>
        <p:spPr>
          <a:xfrm>
            <a:off x="457200" y="1556792"/>
            <a:ext cx="8229600" cy="4896544"/>
          </a:xfrm>
        </p:spPr>
        <p:txBody>
          <a:bodyPr>
            <a:normAutofit fontScale="47500" lnSpcReduction="20000"/>
          </a:bodyPr>
          <a:lstStyle/>
          <a:p>
            <a:r>
              <a:rPr lang="tr-TR" sz="4600" dirty="0" smtClean="0"/>
              <a:t>Montajın  doğru tasarım ve belgelendirmesi, tesislerin verimliliği ve doğru çalışmasını denetlemenin koşulları .</a:t>
            </a:r>
          </a:p>
          <a:p>
            <a:r>
              <a:rPr lang="tr-TR" sz="4600" smtClean="0"/>
              <a:t>Nokta kaynak emisyon ve dağınık emisyon kaynaklarının listesi, özellikleri ve emisyon limit değerleri.</a:t>
            </a:r>
          </a:p>
          <a:p>
            <a:r>
              <a:rPr lang="tr-TR" sz="4600" smtClean="0"/>
              <a:t>Hava emisyonlarının denetimleri.</a:t>
            </a:r>
          </a:p>
          <a:p>
            <a:r>
              <a:rPr lang="tr-TR" sz="4600" dirty="0" smtClean="0"/>
              <a:t>Örnekleme noktaları ve özellikleri.</a:t>
            </a:r>
          </a:p>
          <a:p>
            <a:r>
              <a:rPr lang="tr-TR" sz="4600" dirty="0" smtClean="0"/>
              <a:t>Örnekleme yöntemleri ve ölçümün yürütülmesi için kriterler.</a:t>
            </a:r>
          </a:p>
          <a:p>
            <a:r>
              <a:rPr lang="tr-TR" sz="4600" dirty="0" smtClean="0"/>
              <a:t>Aralıklı denetimlerin sıklığı.</a:t>
            </a:r>
          </a:p>
          <a:p>
            <a:r>
              <a:rPr lang="tr-TR" sz="4600" dirty="0" smtClean="0"/>
              <a:t>Uygun olan durumlarda, sürekli ölçüm sistemleri ve onay ve kalibrasyonları için karşılanması gereken standartlar.</a:t>
            </a:r>
          </a:p>
          <a:p>
            <a:r>
              <a:rPr lang="tr-TR" sz="4600" dirty="0" smtClean="0"/>
              <a:t>Sonuçların yorumlanması yöntemi.</a:t>
            </a:r>
          </a:p>
          <a:p>
            <a:r>
              <a:rPr lang="tr-TR" sz="4600" smtClean="0"/>
              <a:t>Uygun olan yerlerde hava kalitesi dış kaynaklı kirlilik denetimleri.</a:t>
            </a:r>
            <a:endParaRPr lang="tr-TR" sz="4600" dirty="0" smtClean="0">
              <a:cs typeface="Arial" charset="0"/>
            </a:endParaRPr>
          </a:p>
          <a:p>
            <a:r>
              <a:rPr lang="tr-TR" sz="4600" dirty="0" smtClean="0"/>
              <a:t>Operasyon raporları, sıklığı ve içeriği </a:t>
            </a:r>
            <a:endParaRPr lang="tr-TR" sz="4600" dirty="0" smtClean="0">
              <a:cs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tr-TR" dirty="0" smtClean="0"/>
              <a:t>EÇİ içeriğine dair diğer hususlar</a:t>
            </a:r>
            <a:endParaRPr lang="tr-TR" dirty="0"/>
          </a:p>
        </p:txBody>
      </p:sp>
      <p:sp>
        <p:nvSpPr>
          <p:cNvPr id="3" name="2 Marcador de contenido"/>
          <p:cNvSpPr>
            <a:spLocks noGrp="1"/>
          </p:cNvSpPr>
          <p:nvPr>
            <p:ph idx="1"/>
          </p:nvPr>
        </p:nvSpPr>
        <p:spPr/>
        <p:txBody>
          <a:bodyPr>
            <a:normAutofit/>
          </a:bodyPr>
          <a:lstStyle/>
          <a:p>
            <a:pPr marL="342900" lvl="1" indent="-342900">
              <a:buFont typeface="Arial" pitchFamily="34" charset="0"/>
              <a:buChar char="•"/>
            </a:pPr>
            <a:r>
              <a:rPr lang="tr-TR" dirty="0" smtClean="0"/>
              <a:t>Tesislerin yönetim özellikleri</a:t>
            </a:r>
          </a:p>
          <a:p>
            <a:pPr marL="342900" lvl="1" indent="-342900">
              <a:buFont typeface="Arial" pitchFamily="34" charset="0"/>
              <a:buChar char="•"/>
            </a:pPr>
            <a:r>
              <a:rPr lang="tr-TR" dirty="0" smtClean="0"/>
              <a:t>"tesislerin normal çalışmasını" tanımlayın</a:t>
            </a:r>
          </a:p>
          <a:p>
            <a:pPr marL="342900" lvl="1" indent="-342900">
              <a:buFont typeface="Arial" pitchFamily="34" charset="0"/>
              <a:buChar char="•"/>
            </a:pPr>
            <a:r>
              <a:rPr lang="tr-TR" dirty="0" smtClean="0"/>
              <a:t>Binaların klimalarıyla ilgili ekipmanlar ve sistematik olmayan kaynaklar (örneğin acil durum jeneratörleri) genellikle bu denetim içinde değildir.</a:t>
            </a:r>
          </a:p>
          <a:p>
            <a:pPr marL="342900" lvl="1" indent="-342900">
              <a:buFont typeface="Arial" pitchFamily="34" charset="0"/>
              <a:buChar char="•"/>
            </a:pPr>
            <a:r>
              <a:rPr lang="tr-TR" dirty="0" smtClean="0"/>
              <a:t>Her durumda, tesisin emisyonlarının yasal sınırlar içinde bir ortam hava kalitesine izin verdiklerinden emin olunmalıdır.</a:t>
            </a:r>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0042" y="274638"/>
            <a:ext cx="8686800" cy="1143000"/>
          </a:xfrm>
        </p:spPr>
        <p:txBody>
          <a:bodyPr>
            <a:normAutofit/>
          </a:bodyPr>
          <a:lstStyle/>
          <a:p>
            <a:r>
              <a:rPr lang="tr-TR" dirty="0" smtClean="0"/>
              <a:t>IEP ayrıca aşağıdakileri ele almalıdır</a:t>
            </a:r>
            <a:endParaRPr lang="tr-TR" dirty="0"/>
          </a:p>
        </p:txBody>
      </p:sp>
      <p:sp>
        <p:nvSpPr>
          <p:cNvPr id="3" name="2 Marcador de contenido"/>
          <p:cNvSpPr>
            <a:spLocks noGrp="1"/>
          </p:cNvSpPr>
          <p:nvPr>
            <p:ph idx="1"/>
          </p:nvPr>
        </p:nvSpPr>
        <p:spPr/>
        <p:txBody>
          <a:bodyPr>
            <a:normAutofit lnSpcReduction="10000"/>
          </a:bodyPr>
          <a:lstStyle/>
          <a:p>
            <a:r>
              <a:rPr lang="tr-TR" sz="3600" dirty="0" smtClean="0"/>
              <a:t>Tesislerinin uygun bakımı için kurallar belirleyin.</a:t>
            </a:r>
          </a:p>
          <a:p>
            <a:r>
              <a:rPr lang="tr-TR" sz="3600" dirty="0" smtClean="0"/>
              <a:t>Yerleşim alanları ve diğer hassas noktalar açısından uygun yer bulun.</a:t>
            </a:r>
          </a:p>
          <a:p>
            <a:r>
              <a:rPr lang="tr-TR" sz="3600" dirty="0" smtClean="0"/>
              <a:t>Bitki perdelerinin kullanılmasına ihtiyaç olması veya olmaması.</a:t>
            </a:r>
          </a:p>
          <a:p>
            <a:r>
              <a:rPr lang="tr-TR" sz="3600" dirty="0" smtClean="0"/>
              <a:t>Alternatif enerji ve enerji optimizasyonu sistemleri kullanımı.</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bwMode="auto">
          <a:xfrm>
            <a:off x="0" y="548680"/>
            <a:ext cx="9144000" cy="642937"/>
          </a:xfrm>
          <a:prstGeom prst="rect">
            <a:avLst/>
          </a:prstGeom>
          <a:noFill/>
          <a:ln>
            <a:miter lim="800000"/>
            <a:headEnd/>
            <a:tailEnd/>
          </a:ln>
        </p:spPr>
        <p:txBody>
          <a:bodyPr anchor="ctr"/>
          <a:lstStyle/>
          <a:p>
            <a:pPr marL="593725" indent="-457200" algn="ctr" fontAlgn="auto">
              <a:lnSpc>
                <a:spcPct val="90000"/>
              </a:lnSpc>
              <a:spcBef>
                <a:spcPct val="0"/>
              </a:spcBef>
              <a:spcAft>
                <a:spcPts val="0"/>
              </a:spcAft>
              <a:defRPr/>
            </a:pPr>
            <a:r>
              <a:rPr lang="tr-TR" sz="3600" dirty="0" smtClean="0">
                <a:latin typeface="+mj-lt"/>
              </a:rPr>
              <a:t>Denetimler ve düzeltici önlemleri belirlemek için metodoloji: örneğin</a:t>
            </a:r>
            <a:endParaRPr lang="tr-TR" sz="3600" dirty="0">
              <a:latin typeface="+mj-lt"/>
              <a:ea typeface="+mj-ea"/>
              <a:cs typeface="Times New Roman" pitchFamily="18" charset="0"/>
            </a:endParaRPr>
          </a:p>
        </p:txBody>
      </p:sp>
      <p:grpSp>
        <p:nvGrpSpPr>
          <p:cNvPr id="4" name="Group 46"/>
          <p:cNvGrpSpPr>
            <a:grpSpLocks/>
          </p:cNvGrpSpPr>
          <p:nvPr/>
        </p:nvGrpSpPr>
        <p:grpSpPr bwMode="auto">
          <a:xfrm>
            <a:off x="488951" y="1916832"/>
            <a:ext cx="8369300" cy="4758952"/>
            <a:chOff x="308" y="945"/>
            <a:chExt cx="5272" cy="3262"/>
          </a:xfrm>
        </p:grpSpPr>
        <p:grpSp>
          <p:nvGrpSpPr>
            <p:cNvPr id="5" name="75 Grupo"/>
            <p:cNvGrpSpPr>
              <a:grpSpLocks/>
            </p:cNvGrpSpPr>
            <p:nvPr/>
          </p:nvGrpSpPr>
          <p:grpSpPr bwMode="auto">
            <a:xfrm>
              <a:off x="315" y="945"/>
              <a:ext cx="5265" cy="1568"/>
              <a:chOff x="500034" y="1500174"/>
              <a:chExt cx="8358246" cy="2489318"/>
            </a:xfrm>
          </p:grpSpPr>
          <p:sp>
            <p:nvSpPr>
              <p:cNvPr id="38917" name="4 CuadroTexto"/>
              <p:cNvSpPr txBox="1">
                <a:spLocks noChangeArrowheads="1"/>
              </p:cNvSpPr>
              <p:nvPr/>
            </p:nvSpPr>
            <p:spPr bwMode="auto">
              <a:xfrm>
                <a:off x="500034" y="1500174"/>
                <a:ext cx="8358246" cy="401925"/>
              </a:xfrm>
              <a:prstGeom prst="rect">
                <a:avLst/>
              </a:prstGeom>
              <a:solidFill>
                <a:srgbClr val="00B0F0"/>
              </a:solidFill>
              <a:ln w="9525">
                <a:solidFill>
                  <a:schemeClr val="accent1"/>
                </a:solidFill>
                <a:miter lim="800000"/>
                <a:headEnd/>
                <a:tailEnd/>
              </a:ln>
            </p:spPr>
            <p:txBody>
              <a:bodyPr>
                <a:spAutoFit/>
              </a:bodyPr>
              <a:lstStyle/>
              <a:p>
                <a:pPr algn="ctr"/>
                <a:r>
                  <a:rPr lang="tr-TR" dirty="0" smtClean="0"/>
                  <a:t>Hesaplama/ Partikül emisyonlarının tahmini. </a:t>
                </a:r>
                <a:endParaRPr lang="tr-TR" dirty="0"/>
              </a:p>
            </p:txBody>
          </p:sp>
          <p:sp>
            <p:nvSpPr>
              <p:cNvPr id="38918" name="8 CuadroTexto"/>
              <p:cNvSpPr txBox="1">
                <a:spLocks noChangeArrowheads="1"/>
              </p:cNvSpPr>
              <p:nvPr/>
            </p:nvSpPr>
            <p:spPr bwMode="auto">
              <a:xfrm>
                <a:off x="720804" y="3286124"/>
                <a:ext cx="1001691" cy="703368"/>
              </a:xfrm>
              <a:prstGeom prst="rect">
                <a:avLst/>
              </a:prstGeom>
              <a:solidFill>
                <a:srgbClr val="00B0F0"/>
              </a:solidFill>
              <a:ln w="9525">
                <a:solidFill>
                  <a:schemeClr val="accent1"/>
                </a:solidFill>
                <a:miter lim="800000"/>
                <a:headEnd/>
                <a:tailEnd/>
              </a:ln>
            </p:spPr>
            <p:txBody>
              <a:bodyPr wrap="none">
                <a:spAutoFit/>
              </a:bodyPr>
              <a:lstStyle/>
              <a:p>
                <a:pPr algn="ctr"/>
                <a:r>
                  <a:rPr lang="tr-TR" dirty="0" smtClean="0"/>
                  <a:t>öneri</a:t>
                </a:r>
              </a:p>
              <a:p>
                <a:pPr algn="ctr"/>
                <a:r>
                  <a:rPr lang="tr-TR" dirty="0" smtClean="0"/>
                  <a:t>C grubu</a:t>
                </a:r>
                <a:endParaRPr lang="tr-TR" dirty="0"/>
              </a:p>
            </p:txBody>
          </p:sp>
          <p:sp>
            <p:nvSpPr>
              <p:cNvPr id="38919" name="9 CuadroTexto"/>
              <p:cNvSpPr txBox="1">
                <a:spLocks noChangeArrowheads="1"/>
              </p:cNvSpPr>
              <p:nvPr/>
            </p:nvSpPr>
            <p:spPr bwMode="auto">
              <a:xfrm>
                <a:off x="4221266" y="3282650"/>
                <a:ext cx="1001691" cy="703335"/>
              </a:xfrm>
              <a:prstGeom prst="rect">
                <a:avLst/>
              </a:prstGeom>
              <a:solidFill>
                <a:srgbClr val="00B0F0"/>
              </a:solidFill>
              <a:ln w="9525">
                <a:solidFill>
                  <a:schemeClr val="accent1"/>
                </a:solidFill>
                <a:miter lim="800000"/>
                <a:headEnd/>
                <a:tailEnd/>
              </a:ln>
            </p:spPr>
            <p:txBody>
              <a:bodyPr wrap="none">
                <a:spAutoFit/>
              </a:bodyPr>
              <a:lstStyle/>
              <a:p>
                <a:pPr algn="ctr"/>
                <a:r>
                  <a:rPr lang="tr-TR" dirty="0" smtClean="0"/>
                  <a:t>öneri</a:t>
                </a:r>
              </a:p>
              <a:p>
                <a:pPr algn="ctr"/>
                <a:r>
                  <a:rPr lang="tr-TR" dirty="0" smtClean="0"/>
                  <a:t>B grubu</a:t>
                </a:r>
                <a:endParaRPr lang="tr-TR" dirty="0"/>
              </a:p>
            </p:txBody>
          </p:sp>
          <p:sp>
            <p:nvSpPr>
              <p:cNvPr id="38920" name="10 CuadroTexto"/>
              <p:cNvSpPr txBox="1">
                <a:spLocks noChangeArrowheads="1"/>
              </p:cNvSpPr>
              <p:nvPr/>
            </p:nvSpPr>
            <p:spPr bwMode="auto">
              <a:xfrm>
                <a:off x="7564380" y="3282650"/>
                <a:ext cx="1001691" cy="703335"/>
              </a:xfrm>
              <a:prstGeom prst="rect">
                <a:avLst/>
              </a:prstGeom>
              <a:solidFill>
                <a:srgbClr val="00B0F0"/>
              </a:solidFill>
              <a:ln w="9525">
                <a:solidFill>
                  <a:schemeClr val="accent1"/>
                </a:solidFill>
                <a:miter lim="800000"/>
                <a:headEnd/>
                <a:tailEnd/>
              </a:ln>
            </p:spPr>
            <p:txBody>
              <a:bodyPr wrap="none">
                <a:spAutoFit/>
              </a:bodyPr>
              <a:lstStyle/>
              <a:p>
                <a:pPr algn="ctr"/>
                <a:r>
                  <a:rPr lang="tr-TR" dirty="0" smtClean="0"/>
                  <a:t>öneri</a:t>
                </a:r>
              </a:p>
              <a:p>
                <a:pPr algn="ctr"/>
                <a:r>
                  <a:rPr lang="tr-TR" dirty="0" smtClean="0"/>
                  <a:t>A grubu</a:t>
                </a:r>
                <a:endParaRPr lang="tr-TR" dirty="0"/>
              </a:p>
            </p:txBody>
          </p:sp>
          <p:sp>
            <p:nvSpPr>
              <p:cNvPr id="38921" name="11 CuadroTexto"/>
              <p:cNvSpPr txBox="1">
                <a:spLocks noChangeArrowheads="1"/>
              </p:cNvSpPr>
              <p:nvPr/>
            </p:nvSpPr>
            <p:spPr bwMode="auto">
              <a:xfrm>
                <a:off x="572878" y="2071678"/>
                <a:ext cx="1214188" cy="401925"/>
              </a:xfrm>
              <a:prstGeom prst="rect">
                <a:avLst/>
              </a:prstGeom>
              <a:solidFill>
                <a:srgbClr val="00B0F0"/>
              </a:solidFill>
              <a:ln w="9525">
                <a:solidFill>
                  <a:schemeClr val="accent1"/>
                </a:solidFill>
                <a:miter lim="800000"/>
                <a:headEnd/>
                <a:tailEnd/>
              </a:ln>
            </p:spPr>
            <p:txBody>
              <a:bodyPr wrap="none">
                <a:spAutoFit/>
              </a:bodyPr>
              <a:lstStyle/>
              <a:p>
                <a:pPr algn="ctr"/>
                <a:r>
                  <a:rPr lang="tr-TR" dirty="0" smtClean="0"/>
                  <a:t>&lt; 10 t/yıl</a:t>
                </a:r>
                <a:endParaRPr lang="tr-TR" dirty="0"/>
              </a:p>
            </p:txBody>
          </p:sp>
          <p:sp>
            <p:nvSpPr>
              <p:cNvPr id="38922" name="12 CuadroTexto"/>
              <p:cNvSpPr txBox="1">
                <a:spLocks noChangeArrowheads="1"/>
              </p:cNvSpPr>
              <p:nvPr/>
            </p:nvSpPr>
            <p:spPr bwMode="auto">
              <a:xfrm>
                <a:off x="7428372" y="2071678"/>
                <a:ext cx="1214188" cy="401925"/>
              </a:xfrm>
              <a:prstGeom prst="rect">
                <a:avLst/>
              </a:prstGeom>
              <a:solidFill>
                <a:srgbClr val="00B0F0"/>
              </a:solidFill>
              <a:ln w="9525">
                <a:solidFill>
                  <a:schemeClr val="accent1"/>
                </a:solidFill>
                <a:miter lim="800000"/>
                <a:headEnd/>
                <a:tailEnd/>
              </a:ln>
            </p:spPr>
            <p:txBody>
              <a:bodyPr wrap="none">
                <a:spAutoFit/>
              </a:bodyPr>
              <a:lstStyle/>
              <a:p>
                <a:pPr algn="ctr"/>
                <a:r>
                  <a:rPr lang="tr-TR" dirty="0" smtClean="0"/>
                  <a:t>&gt; 50 t/yıl</a:t>
                </a:r>
                <a:endParaRPr lang="tr-TR" dirty="0"/>
              </a:p>
            </p:txBody>
          </p:sp>
          <p:sp>
            <p:nvSpPr>
              <p:cNvPr id="38924" name="22 CuadroTexto"/>
              <p:cNvSpPr txBox="1">
                <a:spLocks noChangeArrowheads="1"/>
              </p:cNvSpPr>
              <p:nvPr/>
            </p:nvSpPr>
            <p:spPr bwMode="auto">
              <a:xfrm>
                <a:off x="3563881" y="2000240"/>
                <a:ext cx="2232264" cy="401925"/>
              </a:xfrm>
              <a:prstGeom prst="rect">
                <a:avLst/>
              </a:prstGeom>
              <a:solidFill>
                <a:srgbClr val="00B050"/>
              </a:solidFill>
              <a:ln w="9525">
                <a:solidFill>
                  <a:schemeClr val="accent1"/>
                </a:solidFill>
                <a:miter lim="800000"/>
                <a:headEnd/>
                <a:tailEnd/>
              </a:ln>
            </p:spPr>
            <p:txBody>
              <a:bodyPr wrap="square">
                <a:spAutoFit/>
              </a:bodyPr>
              <a:lstStyle/>
              <a:p>
                <a:pPr algn="ctr"/>
                <a:r>
                  <a:rPr lang="tr-TR" dirty="0" smtClean="0"/>
                  <a:t>partikül emisyonu</a:t>
                </a:r>
                <a:endParaRPr lang="tr-TR" dirty="0"/>
              </a:p>
            </p:txBody>
          </p:sp>
          <p:sp>
            <p:nvSpPr>
              <p:cNvPr id="40" name="39 Flecha izquierda"/>
              <p:cNvSpPr/>
              <p:nvPr/>
            </p:nvSpPr>
            <p:spPr>
              <a:xfrm>
                <a:off x="1857356" y="2143172"/>
                <a:ext cx="1714512" cy="21433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41" name="40 Flecha derecha"/>
              <p:cNvSpPr/>
              <p:nvPr/>
            </p:nvSpPr>
            <p:spPr>
              <a:xfrm>
                <a:off x="5786446" y="2143172"/>
                <a:ext cx="1571636" cy="2143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42" name="41 Flecha abajo"/>
              <p:cNvSpPr/>
              <p:nvPr/>
            </p:nvSpPr>
            <p:spPr>
              <a:xfrm>
                <a:off x="4572000" y="2428949"/>
                <a:ext cx="285752" cy="14288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44" name="43 Flecha abajo"/>
              <p:cNvSpPr/>
              <p:nvPr/>
            </p:nvSpPr>
            <p:spPr>
              <a:xfrm>
                <a:off x="4572000" y="3071948"/>
                <a:ext cx="285752" cy="14288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45" name="44 Flecha abajo"/>
              <p:cNvSpPr/>
              <p:nvPr/>
            </p:nvSpPr>
            <p:spPr>
              <a:xfrm>
                <a:off x="1000100" y="2571838"/>
                <a:ext cx="285752" cy="64299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46" name="45 Flecha abajo"/>
              <p:cNvSpPr/>
              <p:nvPr/>
            </p:nvSpPr>
            <p:spPr>
              <a:xfrm>
                <a:off x="7929586" y="2571838"/>
                <a:ext cx="285752" cy="64299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grpSp>
        <p:grpSp>
          <p:nvGrpSpPr>
            <p:cNvPr id="6" name="76 Grupo"/>
            <p:cNvGrpSpPr>
              <a:grpSpLocks/>
            </p:cNvGrpSpPr>
            <p:nvPr/>
          </p:nvGrpSpPr>
          <p:grpSpPr bwMode="auto">
            <a:xfrm>
              <a:off x="308" y="2523"/>
              <a:ext cx="5048" cy="1684"/>
              <a:chOff x="488486" y="4000503"/>
              <a:chExt cx="8013566" cy="2671031"/>
            </a:xfrm>
          </p:grpSpPr>
          <p:sp>
            <p:nvSpPr>
              <p:cNvPr id="38932" name="30 CuadroTexto"/>
              <p:cNvSpPr txBox="1">
                <a:spLocks noChangeArrowheads="1"/>
              </p:cNvSpPr>
              <p:nvPr/>
            </p:nvSpPr>
            <p:spPr bwMode="auto">
              <a:xfrm>
                <a:off x="488486" y="4483242"/>
                <a:ext cx="1438883" cy="401538"/>
              </a:xfrm>
              <a:prstGeom prst="rect">
                <a:avLst/>
              </a:prstGeom>
              <a:solidFill>
                <a:schemeClr val="bg1"/>
              </a:solidFill>
              <a:ln w="9525">
                <a:solidFill>
                  <a:schemeClr val="accent1"/>
                </a:solidFill>
                <a:miter lim="800000"/>
                <a:headEnd/>
                <a:tailEnd/>
              </a:ln>
            </p:spPr>
            <p:txBody>
              <a:bodyPr wrap="none">
                <a:spAutoFit/>
              </a:bodyPr>
              <a:lstStyle/>
              <a:p>
                <a:pPr algn="ctr"/>
                <a:r>
                  <a:rPr lang="tr-TR" dirty="0" smtClean="0"/>
                  <a:t>tehlikeli?</a:t>
                </a:r>
                <a:endParaRPr lang="tr-TR" dirty="0"/>
              </a:p>
            </p:txBody>
          </p:sp>
          <p:sp>
            <p:nvSpPr>
              <p:cNvPr id="38933" name="31 CuadroTexto"/>
              <p:cNvSpPr txBox="1">
                <a:spLocks noChangeArrowheads="1"/>
              </p:cNvSpPr>
              <p:nvPr/>
            </p:nvSpPr>
            <p:spPr bwMode="auto">
              <a:xfrm>
                <a:off x="696906" y="6269879"/>
                <a:ext cx="948709" cy="401655"/>
              </a:xfrm>
              <a:prstGeom prst="rect">
                <a:avLst/>
              </a:prstGeom>
              <a:solidFill>
                <a:srgbClr val="FF0000"/>
              </a:solidFill>
              <a:ln w="9525">
                <a:solidFill>
                  <a:schemeClr val="accent1"/>
                </a:solidFill>
                <a:miter lim="800000"/>
                <a:headEnd/>
                <a:tailEnd/>
              </a:ln>
            </p:spPr>
            <p:txBody>
              <a:bodyPr wrap="none">
                <a:spAutoFit/>
              </a:bodyPr>
              <a:lstStyle/>
              <a:p>
                <a:pPr algn="ctr"/>
                <a:r>
                  <a:rPr lang="tr-TR" dirty="0" smtClean="0"/>
                  <a:t>C grubu</a:t>
                </a:r>
                <a:endParaRPr lang="tr-TR" dirty="0"/>
              </a:p>
            </p:txBody>
          </p:sp>
          <p:sp>
            <p:nvSpPr>
              <p:cNvPr id="38934" name="34 CuadroTexto"/>
              <p:cNvSpPr txBox="1">
                <a:spLocks noChangeArrowheads="1"/>
              </p:cNvSpPr>
              <p:nvPr/>
            </p:nvSpPr>
            <p:spPr bwMode="auto">
              <a:xfrm>
                <a:off x="4261592" y="6267630"/>
                <a:ext cx="950311" cy="401538"/>
              </a:xfrm>
              <a:prstGeom prst="rect">
                <a:avLst/>
              </a:prstGeom>
              <a:solidFill>
                <a:srgbClr val="FF0000"/>
              </a:solidFill>
              <a:ln w="9525">
                <a:solidFill>
                  <a:schemeClr val="accent1"/>
                </a:solidFill>
                <a:miter lim="800000"/>
                <a:headEnd/>
                <a:tailEnd/>
              </a:ln>
            </p:spPr>
            <p:txBody>
              <a:bodyPr wrap="none">
                <a:spAutoFit/>
              </a:bodyPr>
              <a:lstStyle/>
              <a:p>
                <a:pPr algn="ctr"/>
                <a:r>
                  <a:rPr lang="tr-TR" dirty="0" smtClean="0"/>
                  <a:t>B grubu</a:t>
                </a:r>
                <a:endParaRPr lang="tr-TR" dirty="0"/>
              </a:p>
            </p:txBody>
          </p:sp>
          <p:sp>
            <p:nvSpPr>
              <p:cNvPr id="38935" name="35 CuadroTexto"/>
              <p:cNvSpPr txBox="1">
                <a:spLocks noChangeArrowheads="1"/>
              </p:cNvSpPr>
              <p:nvPr/>
            </p:nvSpPr>
            <p:spPr bwMode="auto">
              <a:xfrm>
                <a:off x="7543726" y="5839377"/>
                <a:ext cx="958326" cy="401538"/>
              </a:xfrm>
              <a:prstGeom prst="rect">
                <a:avLst/>
              </a:prstGeom>
              <a:solidFill>
                <a:srgbClr val="FF0000"/>
              </a:solidFill>
              <a:ln w="9525">
                <a:solidFill>
                  <a:schemeClr val="accent1"/>
                </a:solidFill>
                <a:miter lim="800000"/>
                <a:headEnd/>
                <a:tailEnd/>
              </a:ln>
            </p:spPr>
            <p:txBody>
              <a:bodyPr wrap="none">
                <a:spAutoFit/>
              </a:bodyPr>
              <a:lstStyle/>
              <a:p>
                <a:pPr algn="ctr"/>
                <a:r>
                  <a:rPr lang="tr-TR" dirty="0" smtClean="0"/>
                  <a:t>A grubu</a:t>
                </a:r>
                <a:endParaRPr lang="tr-TR" dirty="0"/>
              </a:p>
            </p:txBody>
          </p:sp>
          <p:sp>
            <p:nvSpPr>
              <p:cNvPr id="38936" name="36 CuadroTexto"/>
              <p:cNvSpPr txBox="1">
                <a:spLocks noChangeArrowheads="1"/>
              </p:cNvSpPr>
              <p:nvPr/>
            </p:nvSpPr>
            <p:spPr bwMode="auto">
              <a:xfrm>
                <a:off x="675936" y="5423255"/>
                <a:ext cx="1008592" cy="401538"/>
              </a:xfrm>
              <a:prstGeom prst="rect">
                <a:avLst/>
              </a:prstGeom>
              <a:solidFill>
                <a:schemeClr val="bg1"/>
              </a:solidFill>
              <a:ln w="9525">
                <a:solidFill>
                  <a:schemeClr val="accent1"/>
                </a:solidFill>
                <a:miter lim="800000"/>
                <a:headEnd/>
                <a:tailEnd/>
              </a:ln>
            </p:spPr>
            <p:txBody>
              <a:bodyPr wrap="none">
                <a:spAutoFit/>
              </a:bodyPr>
              <a:lstStyle/>
              <a:p>
                <a:pPr algn="ctr"/>
                <a:r>
                  <a:rPr lang="tr-TR" dirty="0" smtClean="0"/>
                  <a:t>kentsel?</a:t>
                </a:r>
                <a:endParaRPr lang="tr-TR" dirty="0"/>
              </a:p>
            </p:txBody>
          </p:sp>
          <p:sp>
            <p:nvSpPr>
              <p:cNvPr id="47" name="46 Flecha abajo"/>
              <p:cNvSpPr/>
              <p:nvPr/>
            </p:nvSpPr>
            <p:spPr>
              <a:xfrm>
                <a:off x="1000056" y="4071941"/>
                <a:ext cx="285727" cy="35718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38938" name="47 CuadroTexto"/>
              <p:cNvSpPr txBox="1">
                <a:spLocks noChangeArrowheads="1"/>
              </p:cNvSpPr>
              <p:nvPr/>
            </p:nvSpPr>
            <p:spPr bwMode="auto">
              <a:xfrm>
                <a:off x="2195243" y="4394224"/>
                <a:ext cx="491217" cy="401538"/>
              </a:xfrm>
              <a:prstGeom prst="rect">
                <a:avLst/>
              </a:prstGeom>
              <a:noFill/>
              <a:ln w="9525">
                <a:noFill/>
                <a:miter lim="800000"/>
                <a:headEnd/>
                <a:tailEnd/>
              </a:ln>
            </p:spPr>
            <p:txBody>
              <a:bodyPr wrap="none">
                <a:spAutoFit/>
              </a:bodyPr>
              <a:lstStyle/>
              <a:p>
                <a:pPr algn="ctr"/>
                <a:r>
                  <a:rPr lang="tr-TR" dirty="0" smtClean="0"/>
                  <a:t>evet</a:t>
                </a:r>
                <a:endParaRPr lang="tr-TR" dirty="0"/>
              </a:p>
            </p:txBody>
          </p:sp>
          <p:sp>
            <p:nvSpPr>
              <p:cNvPr id="38939" name="50 CuadroTexto"/>
              <p:cNvSpPr txBox="1">
                <a:spLocks noChangeArrowheads="1"/>
              </p:cNvSpPr>
              <p:nvPr/>
            </p:nvSpPr>
            <p:spPr bwMode="auto">
              <a:xfrm>
                <a:off x="1907216" y="5333669"/>
                <a:ext cx="625699" cy="401538"/>
              </a:xfrm>
              <a:prstGeom prst="rect">
                <a:avLst/>
              </a:prstGeom>
              <a:noFill/>
              <a:ln w="9525">
                <a:noFill/>
                <a:miter lim="800000"/>
                <a:headEnd/>
                <a:tailEnd/>
              </a:ln>
            </p:spPr>
            <p:txBody>
              <a:bodyPr wrap="square">
                <a:spAutoFit/>
              </a:bodyPr>
              <a:lstStyle/>
              <a:p>
                <a:pPr algn="ctr"/>
                <a:r>
                  <a:rPr lang="tr-TR" dirty="0" smtClean="0"/>
                  <a:t>Evet </a:t>
                </a:r>
                <a:endParaRPr lang="tr-TR" dirty="0"/>
              </a:p>
            </p:txBody>
          </p:sp>
          <p:sp>
            <p:nvSpPr>
              <p:cNvPr id="38940" name="51 CuadroTexto"/>
              <p:cNvSpPr txBox="1">
                <a:spLocks noChangeArrowheads="1"/>
              </p:cNvSpPr>
              <p:nvPr/>
            </p:nvSpPr>
            <p:spPr bwMode="auto">
              <a:xfrm>
                <a:off x="1038636" y="4845618"/>
                <a:ext cx="831176" cy="401538"/>
              </a:xfrm>
              <a:prstGeom prst="rect">
                <a:avLst/>
              </a:prstGeom>
              <a:noFill/>
              <a:ln w="9525">
                <a:noFill/>
                <a:miter lim="800000"/>
                <a:headEnd/>
                <a:tailEnd/>
              </a:ln>
            </p:spPr>
            <p:txBody>
              <a:bodyPr wrap="none">
                <a:spAutoFit/>
              </a:bodyPr>
              <a:lstStyle/>
              <a:p>
                <a:pPr algn="ctr"/>
                <a:r>
                  <a:rPr lang="tr-TR" dirty="0" smtClean="0"/>
                  <a:t>   Hayır</a:t>
                </a:r>
                <a:endParaRPr lang="tr-TR" dirty="0"/>
              </a:p>
            </p:txBody>
          </p:sp>
          <p:sp>
            <p:nvSpPr>
              <p:cNvPr id="53" name="52 Flecha abajo"/>
              <p:cNvSpPr/>
              <p:nvPr/>
            </p:nvSpPr>
            <p:spPr>
              <a:xfrm>
                <a:off x="1000056" y="5000635"/>
                <a:ext cx="285727" cy="3571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38942" name="53 CuadroTexto"/>
              <p:cNvSpPr txBox="1">
                <a:spLocks noChangeArrowheads="1"/>
              </p:cNvSpPr>
              <p:nvPr/>
            </p:nvSpPr>
            <p:spPr bwMode="auto">
              <a:xfrm>
                <a:off x="1110074" y="5857892"/>
                <a:ext cx="831176" cy="401538"/>
              </a:xfrm>
              <a:prstGeom prst="rect">
                <a:avLst/>
              </a:prstGeom>
              <a:noFill/>
              <a:ln w="9525">
                <a:noFill/>
                <a:miter lim="800000"/>
                <a:headEnd/>
                <a:tailEnd/>
              </a:ln>
            </p:spPr>
            <p:txBody>
              <a:bodyPr wrap="none">
                <a:spAutoFit/>
              </a:bodyPr>
              <a:lstStyle/>
              <a:p>
                <a:pPr algn="ctr"/>
                <a:r>
                  <a:rPr lang="tr-TR" dirty="0" smtClean="0"/>
                  <a:t>   Hayır</a:t>
                </a:r>
                <a:endParaRPr lang="tr-TR" dirty="0"/>
              </a:p>
            </p:txBody>
          </p:sp>
          <p:sp>
            <p:nvSpPr>
              <p:cNvPr id="55" name="54 Flecha abajo"/>
              <p:cNvSpPr/>
              <p:nvPr/>
            </p:nvSpPr>
            <p:spPr>
              <a:xfrm>
                <a:off x="1000056" y="5857891"/>
                <a:ext cx="285727" cy="3571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38944" name="55 CuadroTexto"/>
              <p:cNvSpPr txBox="1">
                <a:spLocks noChangeArrowheads="1"/>
              </p:cNvSpPr>
              <p:nvPr/>
            </p:nvSpPr>
            <p:spPr bwMode="auto">
              <a:xfrm>
                <a:off x="4098960" y="4411866"/>
                <a:ext cx="1438961" cy="401538"/>
              </a:xfrm>
              <a:prstGeom prst="rect">
                <a:avLst/>
              </a:prstGeom>
              <a:solidFill>
                <a:schemeClr val="bg1"/>
              </a:solidFill>
              <a:ln w="9525">
                <a:solidFill>
                  <a:schemeClr val="accent1"/>
                </a:solidFill>
                <a:miter lim="800000"/>
                <a:headEnd/>
                <a:tailEnd/>
              </a:ln>
            </p:spPr>
            <p:txBody>
              <a:bodyPr wrap="none">
                <a:spAutoFit/>
              </a:bodyPr>
              <a:lstStyle/>
              <a:p>
                <a:pPr algn="ctr"/>
                <a:r>
                  <a:rPr lang="tr-TR" dirty="0" smtClean="0"/>
                  <a:t>tehlikeli?</a:t>
                </a:r>
                <a:endParaRPr lang="tr-TR" dirty="0"/>
              </a:p>
            </p:txBody>
          </p:sp>
          <p:sp>
            <p:nvSpPr>
              <p:cNvPr id="38945" name="56 CuadroTexto"/>
              <p:cNvSpPr txBox="1">
                <a:spLocks noChangeArrowheads="1"/>
              </p:cNvSpPr>
              <p:nvPr/>
            </p:nvSpPr>
            <p:spPr bwMode="auto">
              <a:xfrm>
                <a:off x="4286845" y="5351880"/>
                <a:ext cx="1008592" cy="401538"/>
              </a:xfrm>
              <a:prstGeom prst="rect">
                <a:avLst/>
              </a:prstGeom>
              <a:solidFill>
                <a:schemeClr val="bg1"/>
              </a:solidFill>
              <a:ln w="9525">
                <a:solidFill>
                  <a:schemeClr val="accent1"/>
                </a:solidFill>
                <a:miter lim="800000"/>
                <a:headEnd/>
                <a:tailEnd/>
              </a:ln>
            </p:spPr>
            <p:txBody>
              <a:bodyPr wrap="none">
                <a:spAutoFit/>
              </a:bodyPr>
              <a:lstStyle/>
              <a:p>
                <a:pPr algn="ctr"/>
                <a:r>
                  <a:rPr lang="tr-TR" dirty="0" smtClean="0"/>
                  <a:t>kentsel?</a:t>
                </a:r>
                <a:endParaRPr lang="tr-TR" dirty="0"/>
              </a:p>
            </p:txBody>
          </p:sp>
          <p:sp>
            <p:nvSpPr>
              <p:cNvPr id="58" name="57 Flecha abajo"/>
              <p:cNvSpPr/>
              <p:nvPr/>
            </p:nvSpPr>
            <p:spPr>
              <a:xfrm>
                <a:off x="4611327" y="4000503"/>
                <a:ext cx="285727" cy="3571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38947" name="58 CuadroTexto"/>
              <p:cNvSpPr txBox="1">
                <a:spLocks noChangeArrowheads="1"/>
              </p:cNvSpPr>
              <p:nvPr/>
            </p:nvSpPr>
            <p:spPr bwMode="auto">
              <a:xfrm>
                <a:off x="5539360" y="4340491"/>
                <a:ext cx="616258" cy="401538"/>
              </a:xfrm>
              <a:prstGeom prst="rect">
                <a:avLst/>
              </a:prstGeom>
              <a:noFill/>
              <a:ln w="9525">
                <a:noFill/>
                <a:miter lim="800000"/>
                <a:headEnd/>
                <a:tailEnd/>
              </a:ln>
            </p:spPr>
            <p:txBody>
              <a:bodyPr wrap="square">
                <a:spAutoFit/>
              </a:bodyPr>
              <a:lstStyle/>
              <a:p>
                <a:pPr algn="ctr"/>
                <a:r>
                  <a:rPr lang="tr-TR" dirty="0" smtClean="0"/>
                  <a:t>evet</a:t>
                </a:r>
                <a:endParaRPr lang="tr-TR" dirty="0"/>
              </a:p>
            </p:txBody>
          </p:sp>
          <p:sp>
            <p:nvSpPr>
              <p:cNvPr id="38948" name="59 CuadroTexto"/>
              <p:cNvSpPr txBox="1">
                <a:spLocks noChangeArrowheads="1"/>
              </p:cNvSpPr>
              <p:nvPr/>
            </p:nvSpPr>
            <p:spPr bwMode="auto">
              <a:xfrm>
                <a:off x="5435549" y="5255382"/>
                <a:ext cx="491217" cy="401538"/>
              </a:xfrm>
              <a:prstGeom prst="rect">
                <a:avLst/>
              </a:prstGeom>
              <a:noFill/>
              <a:ln w="9525">
                <a:noFill/>
                <a:miter lim="800000"/>
                <a:headEnd/>
                <a:tailEnd/>
              </a:ln>
            </p:spPr>
            <p:txBody>
              <a:bodyPr wrap="none">
                <a:spAutoFit/>
              </a:bodyPr>
              <a:lstStyle/>
              <a:p>
                <a:pPr algn="ctr"/>
                <a:r>
                  <a:rPr lang="tr-TR" dirty="0" smtClean="0"/>
                  <a:t>evet</a:t>
                </a:r>
                <a:endParaRPr lang="tr-TR" dirty="0"/>
              </a:p>
            </p:txBody>
          </p:sp>
          <p:sp>
            <p:nvSpPr>
              <p:cNvPr id="38949" name="60 CuadroTexto"/>
              <p:cNvSpPr txBox="1">
                <a:spLocks noChangeArrowheads="1"/>
              </p:cNvSpPr>
              <p:nvPr/>
            </p:nvSpPr>
            <p:spPr bwMode="auto">
              <a:xfrm>
                <a:off x="4649314" y="4774180"/>
                <a:ext cx="831176" cy="401538"/>
              </a:xfrm>
              <a:prstGeom prst="rect">
                <a:avLst/>
              </a:prstGeom>
              <a:noFill/>
              <a:ln w="9525">
                <a:noFill/>
                <a:miter lim="800000"/>
                <a:headEnd/>
                <a:tailEnd/>
              </a:ln>
            </p:spPr>
            <p:txBody>
              <a:bodyPr wrap="none">
                <a:spAutoFit/>
              </a:bodyPr>
              <a:lstStyle/>
              <a:p>
                <a:pPr algn="ctr"/>
                <a:r>
                  <a:rPr lang="tr-TR" dirty="0" smtClean="0"/>
                  <a:t>   Hayır</a:t>
                </a:r>
                <a:endParaRPr lang="tr-TR" dirty="0"/>
              </a:p>
            </p:txBody>
          </p:sp>
          <p:sp>
            <p:nvSpPr>
              <p:cNvPr id="62" name="61 Flecha abajo"/>
              <p:cNvSpPr/>
              <p:nvPr/>
            </p:nvSpPr>
            <p:spPr>
              <a:xfrm>
                <a:off x="4611327" y="4929197"/>
                <a:ext cx="285727" cy="35718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38951" name="62 CuadroTexto"/>
              <p:cNvSpPr txBox="1">
                <a:spLocks noChangeArrowheads="1"/>
              </p:cNvSpPr>
              <p:nvPr/>
            </p:nvSpPr>
            <p:spPr bwMode="auto">
              <a:xfrm>
                <a:off x="4720752" y="5786454"/>
                <a:ext cx="831176" cy="401538"/>
              </a:xfrm>
              <a:prstGeom prst="rect">
                <a:avLst/>
              </a:prstGeom>
              <a:noFill/>
              <a:ln w="9525">
                <a:noFill/>
                <a:miter lim="800000"/>
                <a:headEnd/>
                <a:tailEnd/>
              </a:ln>
            </p:spPr>
            <p:txBody>
              <a:bodyPr wrap="none">
                <a:spAutoFit/>
              </a:bodyPr>
              <a:lstStyle/>
              <a:p>
                <a:pPr algn="ctr"/>
                <a:r>
                  <a:rPr lang="tr-TR" dirty="0" smtClean="0"/>
                  <a:t>   Hayır</a:t>
                </a:r>
                <a:endParaRPr lang="tr-TR" dirty="0"/>
              </a:p>
            </p:txBody>
          </p:sp>
          <p:sp>
            <p:nvSpPr>
              <p:cNvPr id="64" name="63 Flecha abajo"/>
              <p:cNvSpPr/>
              <p:nvPr/>
            </p:nvSpPr>
            <p:spPr>
              <a:xfrm>
                <a:off x="4643074" y="5786453"/>
                <a:ext cx="247630" cy="4286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cxnSp>
            <p:nvCxnSpPr>
              <p:cNvPr id="66" name="65 Conector recto de flecha"/>
              <p:cNvCxnSpPr>
                <a:stCxn id="38932" idx="3"/>
                <a:endCxn id="38945" idx="1"/>
              </p:cNvCxnSpPr>
              <p:nvPr/>
            </p:nvCxnSpPr>
            <p:spPr>
              <a:xfrm>
                <a:off x="1927011" y="4684010"/>
                <a:ext cx="2359835" cy="86863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0" name="69 Conector recto de flecha"/>
              <p:cNvCxnSpPr>
                <a:stCxn id="38936" idx="3"/>
                <a:endCxn id="38934" idx="1"/>
              </p:cNvCxnSpPr>
              <p:nvPr/>
            </p:nvCxnSpPr>
            <p:spPr>
              <a:xfrm>
                <a:off x="1684528" y="5624024"/>
                <a:ext cx="2576870" cy="84437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2" name="71 Conector recto de flecha"/>
              <p:cNvCxnSpPr>
                <a:stCxn id="38944" idx="3"/>
                <a:endCxn id="38935" idx="1"/>
              </p:cNvCxnSpPr>
              <p:nvPr/>
            </p:nvCxnSpPr>
            <p:spPr>
              <a:xfrm>
                <a:off x="5537921" y="4612635"/>
                <a:ext cx="2005828" cy="142751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4" name="73 Conector recto de flecha"/>
              <p:cNvCxnSpPr>
                <a:stCxn id="38945" idx="3"/>
                <a:endCxn id="38935" idx="1"/>
              </p:cNvCxnSpPr>
              <p:nvPr/>
            </p:nvCxnSpPr>
            <p:spPr>
              <a:xfrm>
                <a:off x="5295438" y="5552649"/>
                <a:ext cx="2248311" cy="48749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5" name="74 Flecha abajo"/>
              <p:cNvSpPr/>
              <p:nvPr/>
            </p:nvSpPr>
            <p:spPr>
              <a:xfrm>
                <a:off x="7928934" y="4000503"/>
                <a:ext cx="285727" cy="17859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gr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eğitici durum 1</a:t>
            </a:r>
            <a:endParaRPr lang="tr-TR" dirty="0"/>
          </a:p>
        </p:txBody>
      </p:sp>
      <p:sp>
        <p:nvSpPr>
          <p:cNvPr id="3" name="2 Marcador de contenido"/>
          <p:cNvSpPr>
            <a:spLocks noGrp="1"/>
          </p:cNvSpPr>
          <p:nvPr>
            <p:ph idx="1"/>
          </p:nvPr>
        </p:nvSpPr>
        <p:spPr/>
        <p:txBody>
          <a:bodyPr>
            <a:normAutofit fontScale="85000" lnSpcReduction="20000"/>
          </a:bodyPr>
          <a:lstStyle/>
          <a:p>
            <a:r>
              <a:rPr lang="tr-TR" dirty="0" smtClean="0"/>
              <a:t>30.000 ton / yıl mamül ürün kapasitesi olan kumaş boyama ve apreleme tesisi, enerji olarak doğalgaz kullanıyor.</a:t>
            </a:r>
          </a:p>
          <a:p>
            <a:r>
              <a:rPr lang="tr-TR" dirty="0" smtClean="0"/>
              <a:t>Azot ve partikül seviyelerinin endüstriyel emisyonlar ve trafik için yasal sınıra yakın olduğu bir yerleşim yerinde bulunmaktadır.</a:t>
            </a:r>
          </a:p>
          <a:p>
            <a:r>
              <a:rPr lang="tr-TR" dirty="0" smtClean="0"/>
              <a:t>30 km hakim rüzgar yönünde yaz aylarında yüksek ozon düzeyleri vardır.</a:t>
            </a:r>
          </a:p>
          <a:p>
            <a:r>
              <a:rPr lang="tr-TR" dirty="0" smtClean="0"/>
              <a:t>Bu tesise izin verilebilir mi? Cevabınızı gerekçelendirin.</a:t>
            </a:r>
          </a:p>
          <a:p>
            <a:r>
              <a:rPr lang="tr-TR" dirty="0" smtClean="0"/>
              <a:t>Bunun mümkün olduğuna karar verilirse, mümkün olduğunu onaylamak için işletmeciden hangi belgeler talep edilmelidir?</a:t>
            </a:r>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Çalışma yöntemi durum 1 </a:t>
            </a:r>
            <a:endParaRPr lang="tr-TR" dirty="0"/>
          </a:p>
        </p:txBody>
      </p:sp>
      <p:sp>
        <p:nvSpPr>
          <p:cNvPr id="3" name="2 Marcador de contenido"/>
          <p:cNvSpPr>
            <a:spLocks noGrp="1"/>
          </p:cNvSpPr>
          <p:nvPr>
            <p:ph idx="1"/>
          </p:nvPr>
        </p:nvSpPr>
        <p:spPr/>
        <p:txBody>
          <a:bodyPr/>
          <a:lstStyle/>
          <a:p>
            <a:r>
              <a:rPr lang="tr-TR" dirty="0" smtClean="0"/>
              <a:t>Bu soruları tartışmak için gruplar oluşturacağız:</a:t>
            </a:r>
          </a:p>
          <a:p>
            <a:pPr lvl="1"/>
            <a:r>
              <a:rPr lang="tr-TR" dirty="0" smtClean="0"/>
              <a:t>Birinde sanayiden bir temsilci, bir çevrebilimci ve vatandaş kuruluşlarından bir temsilci bulunacak</a:t>
            </a:r>
            <a:endParaRPr lang="tr-TR" smtClean="0"/>
          </a:p>
          <a:p>
            <a:pPr lvl="1"/>
            <a:r>
              <a:rPr lang="tr-TR" dirty="0" smtClean="0"/>
              <a:t>Diğer bir grup Yetkili Makam - işletmeci olacak.</a:t>
            </a:r>
          </a:p>
          <a:p>
            <a:pPr lvl="1"/>
            <a:r>
              <a:rPr lang="tr-TR" dirty="0" smtClean="0"/>
              <a:t>Bir diğeri yalnızca Yetkili Makam olacak.</a:t>
            </a:r>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eğitici durum 2</a:t>
            </a:r>
            <a:endParaRPr lang="tr-TR" dirty="0"/>
          </a:p>
        </p:txBody>
      </p:sp>
      <p:sp>
        <p:nvSpPr>
          <p:cNvPr id="3" name="2 Marcador de contenido"/>
          <p:cNvSpPr>
            <a:spLocks noGrp="1"/>
          </p:cNvSpPr>
          <p:nvPr>
            <p:ph idx="1"/>
          </p:nvPr>
        </p:nvSpPr>
        <p:spPr/>
        <p:txBody>
          <a:bodyPr>
            <a:normAutofit fontScale="85000" lnSpcReduction="20000"/>
          </a:bodyPr>
          <a:lstStyle/>
          <a:p>
            <a:r>
              <a:rPr lang="tr-TR" dirty="0" smtClean="0"/>
              <a:t>Bir termofiksaj tesisinin emisyonlarından kaynaklanan, bilinmeyen özellikleri olan yağ buharı konusunda yerel halkın şikayeti vardır. Bu emisyonlar komşulara yakın kaynaklar tarafından yayılan su buharında asılı ve yağlama yağlarının (bir makinede termofiksaj işleminden geçmiş kumaşı emdirme -</a:t>
            </a:r>
            <a:r>
              <a:rPr lang="tr-TR" dirty="0" err="1" smtClean="0"/>
              <a:t>emprenye</a:t>
            </a:r>
            <a:r>
              <a:rPr lang="tr-TR" dirty="0" smtClean="0"/>
              <a:t>- amaçlı kullanılan) yoğuşmayan parçasına tekabül eder ve sorunlara yol açabilir.</a:t>
            </a:r>
          </a:p>
          <a:p>
            <a:pPr lvl="1"/>
            <a:r>
              <a:rPr lang="tr-TR" dirty="0" smtClean="0"/>
              <a:t>Neyi ve nasıl ölçmeliyiz?</a:t>
            </a:r>
          </a:p>
          <a:p>
            <a:pPr lvl="1"/>
            <a:r>
              <a:rPr lang="tr-TR" dirty="0" smtClean="0"/>
              <a:t>Uygulanması gereken sınır değerler?</a:t>
            </a:r>
          </a:p>
          <a:p>
            <a:pPr lvl="1"/>
            <a:r>
              <a:rPr lang="tr-TR" dirty="0" smtClean="0"/>
              <a:t>Sorun nedir ve çözüm nedir?</a:t>
            </a:r>
          </a:p>
          <a:p>
            <a:pPr lvl="1"/>
            <a:r>
              <a:rPr lang="tr-TR" dirty="0" smtClean="0"/>
              <a:t>Alacağımız başka bir önlem var mı?</a:t>
            </a:r>
            <a:endParaRPr lang="tr-T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852</TotalTime>
  <Words>829</Words>
  <Application>Microsoft Office PowerPoint</Application>
  <PresentationFormat>Presentación en pantalla (4:3)</PresentationFormat>
  <Paragraphs>97</Paragraphs>
  <Slides>13</Slides>
  <Notes>0</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13</vt:i4>
      </vt:variant>
    </vt:vector>
  </HeadingPairs>
  <TitlesOfParts>
    <vt:vector size="15" baseType="lpstr">
      <vt:lpstr>Tema de Office</vt:lpstr>
      <vt:lpstr>PHOTO-PAINT</vt:lpstr>
      <vt:lpstr>Hava kalitesi ve emisyon sınır değerleri ile uyum</vt:lpstr>
      <vt:lpstr>EÇİ düzenlemek için şunları bilmemiz gerekiyor</vt:lpstr>
      <vt:lpstr>EÇİ şunları belirtmelidir</vt:lpstr>
      <vt:lpstr>EÇİ içeriğine dair diğer hususlar</vt:lpstr>
      <vt:lpstr>IEP ayrıca aşağıdakileri ele almalıdır</vt:lpstr>
      <vt:lpstr>Diapositiva 6</vt:lpstr>
      <vt:lpstr>Örnek eğitici durum 1</vt:lpstr>
      <vt:lpstr>Çalışma yöntemi durum 1 </vt:lpstr>
      <vt:lpstr>Örnek eğitici durum 2</vt:lpstr>
      <vt:lpstr>Örnek eğitici durum 3</vt:lpstr>
      <vt:lpstr>Örnek durum 1 için cevaplar:</vt:lpstr>
      <vt:lpstr>Örnek durum 2 için cevaplar:</vt:lpstr>
      <vt:lpstr>Örnek durum 3 için cevaplar:</vt:lpstr>
    </vt:vector>
  </TitlesOfParts>
  <Company>JCYL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Calidad del aire</dc:title>
  <dc:creator>JCYL</dc:creator>
  <cp:lastModifiedBy>Exper</cp:lastModifiedBy>
  <cp:revision>79</cp:revision>
  <dcterms:created xsi:type="dcterms:W3CDTF">2013-01-23T08:59:25Z</dcterms:created>
  <dcterms:modified xsi:type="dcterms:W3CDTF">2013-03-12T12:24:13Z</dcterms:modified>
</cp:coreProperties>
</file>