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59" r:id="rId6"/>
    <p:sldId id="260" r:id="rId7"/>
    <p:sldId id="261" r:id="rId8"/>
    <p:sldId id="262" r:id="rId9"/>
    <p:sldId id="263" r:id="rId10"/>
    <p:sldId id="264" r:id="rId11"/>
    <p:sldId id="266" r:id="rId12"/>
    <p:sldId id="267"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E0CD345-5589-4F90-8FA9-0389FB413DC2}" type="datetimeFigureOut">
              <a:rPr lang="es-ES" smtClean="0"/>
              <a:pPr/>
              <a:t>13/03/2013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006764-B9EA-416B-893B-F17369692E84}"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CD345-5589-4F90-8FA9-0389FB413DC2}" type="datetimeFigureOut">
              <a:rPr lang="es-ES" smtClean="0"/>
              <a:pPr/>
              <a:t>13/03/2013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006764-B9EA-416B-893B-F17369692E84}"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tr-TR" dirty="0" smtClean="0"/>
              <a:t>Toprak ve Yeraltı suyu. Mevcut durum raporunun minimum içeriği</a:t>
            </a:r>
            <a:endParaRPr lang="tr-TR" dirty="0"/>
          </a:p>
        </p:txBody>
      </p:sp>
      <p:sp>
        <p:nvSpPr>
          <p:cNvPr id="3" name="2 Subtítulo"/>
          <p:cNvSpPr>
            <a:spLocks noGrp="1"/>
          </p:cNvSpPr>
          <p:nvPr>
            <p:ph type="subTitle" idx="1"/>
          </p:nvPr>
        </p:nvSpPr>
        <p:spPr>
          <a:xfrm>
            <a:off x="1357290" y="1142984"/>
            <a:ext cx="6400800" cy="614370"/>
          </a:xfrm>
        </p:spPr>
        <p:txBody>
          <a:bodyPr/>
          <a:lstStyle/>
          <a:p>
            <a:r>
              <a:rPr lang="tr-TR" dirty="0" smtClean="0"/>
              <a:t>Görev 15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b="1" dirty="0" smtClean="0"/>
              <a:t>Asgari olarak, ÖDR</a:t>
            </a:r>
            <a:r>
              <a:rPr lang="tr-TR" dirty="0" smtClean="0"/>
              <a:t> </a:t>
            </a:r>
            <a:r>
              <a:rPr lang="tr-TR" b="1" dirty="0"/>
              <a:t>aşağıdaki</a:t>
            </a:r>
            <a:r>
              <a:rPr lang="tr-TR" dirty="0" smtClean="0"/>
              <a:t> </a:t>
            </a:r>
            <a:r>
              <a:rPr lang="tr-TR" b="1" dirty="0"/>
              <a:t>bölümlerden oluşacaktır</a:t>
            </a:r>
            <a:endParaRPr lang="tr-TR" dirty="0"/>
          </a:p>
        </p:txBody>
      </p:sp>
      <p:sp>
        <p:nvSpPr>
          <p:cNvPr id="3" name="2 Marcador de contenido"/>
          <p:cNvSpPr>
            <a:spLocks noGrp="1"/>
          </p:cNvSpPr>
          <p:nvPr>
            <p:ph idx="1"/>
          </p:nvPr>
        </p:nvSpPr>
        <p:spPr/>
        <p:txBody>
          <a:bodyPr>
            <a:normAutofit lnSpcReduction="10000"/>
          </a:bodyPr>
          <a:lstStyle/>
          <a:p>
            <a:r>
              <a:rPr lang="tr-TR" dirty="0" smtClean="0"/>
              <a:t>Tesisle ilgili genel veriler</a:t>
            </a:r>
          </a:p>
          <a:p>
            <a:r>
              <a:rPr lang="tr-TR" dirty="0" smtClean="0"/>
              <a:t>Kullanılan tehlikeli özelliklere sahip hammade (birincil, ikincil ve yardımcı).</a:t>
            </a:r>
          </a:p>
          <a:p>
            <a:r>
              <a:rPr lang="tr-TR" dirty="0" smtClean="0"/>
              <a:t>Tehlikeli özellikte ara veya nihai ürünler</a:t>
            </a:r>
          </a:p>
          <a:p>
            <a:r>
              <a:rPr lang="tr-TR" dirty="0" smtClean="0"/>
              <a:t>Üretilen atıklar veya yan </a:t>
            </a:r>
            <a:r>
              <a:rPr lang="tr-TR" dirty="0" smtClean="0"/>
              <a:t>ürünler</a:t>
            </a:r>
            <a:endParaRPr lang="tr-TR" dirty="0" smtClean="0"/>
          </a:p>
          <a:p>
            <a:r>
              <a:rPr lang="tr-TR" dirty="0" smtClean="0"/>
              <a:t>Yüzeyde </a:t>
            </a:r>
            <a:r>
              <a:rPr lang="tr-TR" dirty="0" smtClean="0"/>
              <a:t>depolama, yeraltı ve yerüstü depolar.</a:t>
            </a:r>
          </a:p>
          <a:p>
            <a:r>
              <a:rPr lang="tr-TR" dirty="0" smtClean="0"/>
              <a:t>Verimli alanlar.</a:t>
            </a:r>
          </a:p>
          <a:p>
            <a:r>
              <a:rPr lang="tr-TR" dirty="0" smtClean="0"/>
              <a:t>Tarihsel (önceki) faaliyetler</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durum </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Faaliyetine devam etmek isteyen mevcut bir tekstil tesisinin toprak mevcut durum raporunda, toprakta, kuru ağırlık olarak 13 mg/kg diklorfenil bileşikleri, ve insan sağlığına ve çevreye zararlı ancak "tehlikeli" </a:t>
            </a:r>
            <a:r>
              <a:rPr lang="tr-TR" dirty="0" smtClean="0"/>
              <a:t>eşik değerlerin altında kalacak şekilde </a:t>
            </a:r>
            <a:r>
              <a:rPr lang="tr-TR" dirty="0" smtClean="0"/>
              <a:t>diğer maddelerin yüksek </a:t>
            </a:r>
            <a:r>
              <a:rPr lang="tr-TR" dirty="0" smtClean="0"/>
              <a:t>miktarları </a:t>
            </a:r>
            <a:r>
              <a:rPr lang="tr-TR" dirty="0" smtClean="0"/>
              <a:t>bildirilmiştir.</a:t>
            </a:r>
          </a:p>
          <a:p>
            <a:pPr lvl="1"/>
            <a:r>
              <a:rPr lang="tr-TR" dirty="0" smtClean="0"/>
              <a:t>Derhal önlem almak gerekli midir?</a:t>
            </a:r>
          </a:p>
          <a:p>
            <a:pPr lvl="1"/>
            <a:r>
              <a:rPr lang="tr-TR" dirty="0" smtClean="0"/>
              <a:t>Bir önceki soruyu cevaplamak için bilmeniz gerekenler nelerdir?</a:t>
            </a:r>
          </a:p>
          <a:p>
            <a:pPr lvl="1"/>
            <a:r>
              <a:rPr lang="tr-TR" dirty="0" smtClean="0"/>
              <a:t>Eğer tesis tabiatı koruma statüsü olan bir nehre yakınsa ne olur?</a:t>
            </a:r>
          </a:p>
          <a:p>
            <a:pPr lvl="1"/>
            <a:r>
              <a:rPr lang="tr-TR" dirty="0" smtClean="0"/>
              <a:t>Kirliliğin yayılma riski yoksa ve faaliyet sona erecekse ne gibi önlemler almamız gerekir?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Cevap 1 </a:t>
            </a:r>
            <a:endParaRPr lang="tr-TR" dirty="0"/>
          </a:p>
        </p:txBody>
      </p:sp>
      <p:sp>
        <p:nvSpPr>
          <p:cNvPr id="3" name="2 Marcador de contenido"/>
          <p:cNvSpPr>
            <a:spLocks noGrp="1"/>
          </p:cNvSpPr>
          <p:nvPr>
            <p:ph idx="1"/>
          </p:nvPr>
        </p:nvSpPr>
        <p:spPr/>
        <p:txBody>
          <a:bodyPr>
            <a:normAutofit/>
          </a:bodyPr>
          <a:lstStyle/>
          <a:p>
            <a:r>
              <a:rPr lang="tr-TR" dirty="0" smtClean="0"/>
              <a:t>Prensip olarak bildirilen seviyeler çok yüksek değildir, sadece kalite standartlarını biraz  aşmıştır. Tesisin faaliyetlerini devam ettirmesi öngörülüyorsa, kirleticilerin deşarjının devam etmesi durumunda ve etkilenen toprak hacminde bir artış olması durumunda bu kirliliğin suya aktarılma ihtimalini bilmek zorunludur. Özet olarak, bir risk değerlendirmesi yapılmalıdır.</a:t>
            </a:r>
            <a:endParaRPr lang="tr-TR"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Referans mevzuat</a:t>
            </a:r>
            <a:endParaRPr lang="tr-TR" dirty="0"/>
          </a:p>
        </p:txBody>
      </p:sp>
      <p:sp>
        <p:nvSpPr>
          <p:cNvPr id="3" name="2 Marcador de contenido"/>
          <p:cNvSpPr>
            <a:spLocks noGrp="1"/>
          </p:cNvSpPr>
          <p:nvPr>
            <p:ph idx="1"/>
          </p:nvPr>
        </p:nvSpPr>
        <p:spPr/>
        <p:txBody>
          <a:bodyPr>
            <a:normAutofit fontScale="77500" lnSpcReduction="20000"/>
          </a:bodyPr>
          <a:lstStyle/>
          <a:p>
            <a:r>
              <a:rPr lang="tr-TR" b="1" smtClean="0"/>
              <a:t>Endüstriyel Emisyonlar DİREKTİFİ 2010/75/UE.</a:t>
            </a:r>
            <a:endParaRPr lang="tr-TR" b="1" dirty="0" smtClean="0"/>
          </a:p>
          <a:p>
            <a:r>
              <a:rPr lang="tr-TR" dirty="0" smtClean="0"/>
              <a:t>«mevcut durum raporu»: ilgili tehlikeli maddeler nedeniyle toprak ve yeraltı suyu kirliliğinin durumu hakkında bilgi.</a:t>
            </a:r>
          </a:p>
          <a:p>
            <a:r>
              <a:rPr lang="tr-TR" b="1" smtClean="0"/>
              <a:t>İzin koşulları:</a:t>
            </a:r>
            <a:r>
              <a:rPr lang="tr-TR" dirty="0" smtClean="0"/>
              <a:t> Toprak ve yeraltı suyunun korunmasını garanti edecek önlemler.</a:t>
            </a:r>
          </a:p>
          <a:p>
            <a:r>
              <a:rPr lang="tr-TR" dirty="0" smtClean="0"/>
              <a:t>Denetim sistematik bir kirlilik risk değerlemesine dayanmıyorsa, yeraltı suyu için en az her 5 yılda bir ve toprak için her 10 yılda bir periyodik denetimler yapılacaktır.</a:t>
            </a:r>
          </a:p>
          <a:p>
            <a:r>
              <a:rPr lang="tr-TR" b="1" smtClean="0"/>
              <a:t>Faaliyeti durdurma ve kapatma:</a:t>
            </a:r>
            <a:r>
              <a:rPr lang="tr-TR" dirty="0" smtClean="0"/>
              <a:t> toprak ıslahına ilişkin ve sahanın gelecekte çevresel riskler içermeksizin kullanılabilir olmasını garanti etmek için koşullar.</a:t>
            </a:r>
          </a:p>
          <a:p>
            <a:endParaRPr lang="tr-TR" dirty="0"/>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Referans mevzuat</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Mevcut durum raporu en az aşağıdaki bilgileri içermelidir (EED md. 22.2): </a:t>
            </a:r>
            <a:endParaRPr lang="tr-TR" dirty="0"/>
          </a:p>
          <a:p>
            <a:pPr lvl="1"/>
            <a:r>
              <a:rPr lang="tr-TR" dirty="0" smtClean="0"/>
              <a:t>sitenin bugünkü ve varsa geçmişteki kullanımı hakkında bilgi;</a:t>
            </a:r>
            <a:endParaRPr lang="tr-TR" dirty="0"/>
          </a:p>
          <a:p>
            <a:pPr lvl="1"/>
            <a:r>
              <a:rPr lang="tr-TR" dirty="0" smtClean="0"/>
              <a:t>mümkün olduğunda, raporun hazırlandığı zamandaki toprak ve yeraltı suyunun durumunu yansıtan mevcut bilgi, alternatif olarak, toprak ve yeraltı suyunun, söz konusu tesis tarafından kullanılacak, üretilen veya salınan tehlikeli maddeler tarafından kirletilme olasılığını dikkate alarak yeni toprak ve yeraltı suyu ölçümleri.</a:t>
            </a:r>
            <a:endParaRPr lang="tr-TR" dirty="0"/>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İki belge</a:t>
            </a:r>
            <a:endParaRPr lang="tr-TR" dirty="0"/>
          </a:p>
        </p:txBody>
      </p:sp>
      <p:sp>
        <p:nvSpPr>
          <p:cNvPr id="3" name="2 Marcador de contenido"/>
          <p:cNvSpPr>
            <a:spLocks noGrp="1"/>
          </p:cNvSpPr>
          <p:nvPr>
            <p:ph idx="1"/>
          </p:nvPr>
        </p:nvSpPr>
        <p:spPr/>
        <p:txBody>
          <a:bodyPr/>
          <a:lstStyle/>
          <a:p>
            <a:r>
              <a:rPr lang="tr-TR" b="1" i="1" dirty="0"/>
              <a:t>ÖDR (ön</a:t>
            </a:r>
            <a:r>
              <a:rPr lang="tr-TR" dirty="0" smtClean="0"/>
              <a:t> </a:t>
            </a:r>
            <a:r>
              <a:rPr lang="tr-TR" b="1" i="1" dirty="0"/>
              <a:t>durum</a:t>
            </a:r>
            <a:r>
              <a:rPr lang="tr-TR" dirty="0" smtClean="0"/>
              <a:t> </a:t>
            </a:r>
            <a:r>
              <a:rPr lang="tr-TR" b="1" i="1" dirty="0"/>
              <a:t>raporu)</a:t>
            </a:r>
            <a:r>
              <a:rPr lang="tr-TR" dirty="0" smtClean="0"/>
              <a:t> </a:t>
            </a:r>
            <a:r>
              <a:rPr lang="tr-TR" i="1" dirty="0"/>
              <a:t>potansiyel olarak toprağı</a:t>
            </a:r>
            <a:r>
              <a:rPr lang="tr-TR" dirty="0" smtClean="0"/>
              <a:t> </a:t>
            </a:r>
            <a:r>
              <a:rPr lang="tr-TR" i="1" dirty="0"/>
              <a:t>kirletici</a:t>
            </a:r>
            <a:r>
              <a:rPr lang="tr-TR" dirty="0" smtClean="0"/>
              <a:t> yeni </a:t>
            </a:r>
            <a:r>
              <a:rPr lang="tr-TR" i="1" dirty="0"/>
              <a:t>faaliyetleri</a:t>
            </a:r>
            <a:r>
              <a:rPr lang="tr-TR" dirty="0" smtClean="0"/>
              <a:t> </a:t>
            </a:r>
            <a:r>
              <a:rPr lang="tr-TR" i="1" dirty="0"/>
              <a:t>bildirmek zorunda olan</a:t>
            </a:r>
            <a:r>
              <a:rPr lang="tr-TR" dirty="0" smtClean="0"/>
              <a:t> </a:t>
            </a:r>
            <a:r>
              <a:rPr lang="tr-TR" i="1" dirty="0"/>
              <a:t>ilk rapordur. </a:t>
            </a:r>
            <a:endParaRPr lang="tr-TR" dirty="0"/>
          </a:p>
          <a:p>
            <a:r>
              <a:rPr lang="tr-TR" i="1" dirty="0" smtClean="0"/>
              <a:t>DR</a:t>
            </a:r>
            <a:r>
              <a:rPr lang="tr-TR" b="1" i="1" dirty="0"/>
              <a:t> (durum</a:t>
            </a:r>
            <a:r>
              <a:rPr lang="tr-TR" dirty="0" smtClean="0"/>
              <a:t> </a:t>
            </a:r>
            <a:r>
              <a:rPr lang="tr-TR" b="1" i="1" dirty="0"/>
              <a:t>raporu)</a:t>
            </a:r>
            <a:r>
              <a:rPr lang="tr-TR" dirty="0" smtClean="0"/>
              <a:t> </a:t>
            </a:r>
            <a:r>
              <a:rPr lang="tr-TR" i="1" dirty="0"/>
              <a:t>bu şirketlerin</a:t>
            </a:r>
            <a:r>
              <a:rPr lang="tr-TR" dirty="0" smtClean="0"/>
              <a:t> </a:t>
            </a:r>
            <a:r>
              <a:rPr lang="tr-TR" i="1" dirty="0"/>
              <a:t>düzenli olarak</a:t>
            </a:r>
            <a:r>
              <a:rPr lang="tr-TR" dirty="0" smtClean="0"/>
              <a:t> </a:t>
            </a:r>
            <a:r>
              <a:rPr lang="tr-TR" i="1" dirty="0"/>
              <a:t>sunacağı</a:t>
            </a:r>
            <a:r>
              <a:rPr lang="tr-TR" dirty="0" smtClean="0"/>
              <a:t> </a:t>
            </a:r>
            <a:r>
              <a:rPr lang="tr-TR" i="1" dirty="0"/>
              <a:t>rapordur. Uygulamada</a:t>
            </a:r>
            <a:r>
              <a:rPr lang="tr-TR" dirty="0" smtClean="0"/>
              <a:t> </a:t>
            </a:r>
            <a:r>
              <a:rPr lang="tr-TR" i="1" dirty="0" smtClean="0"/>
              <a:t>içeriksel açıdan </a:t>
            </a:r>
            <a:r>
              <a:rPr lang="tr-TR" i="1" dirty="0"/>
              <a:t>ÖDR</a:t>
            </a:r>
            <a:r>
              <a:rPr lang="tr-TR" dirty="0" smtClean="0"/>
              <a:t> </a:t>
            </a:r>
            <a:r>
              <a:rPr lang="tr-TR" i="1" dirty="0"/>
              <a:t>ile</a:t>
            </a:r>
            <a:r>
              <a:rPr lang="tr-TR" dirty="0" smtClean="0"/>
              <a:t> </a:t>
            </a:r>
            <a:r>
              <a:rPr lang="tr-TR" i="1" dirty="0"/>
              <a:t>hiçbir farkı yoktur.</a:t>
            </a:r>
            <a:r>
              <a:rPr lang="tr-TR" i="1" dirty="0" smtClean="0"/>
              <a:t> (Her beş ya da on yıl).</a:t>
            </a:r>
            <a:r>
              <a:rPr lang="tr-TR" dirty="0" smtClean="0"/>
              <a:t> </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Tesis henüz inşa edilmemiştir.</a:t>
            </a:r>
            <a:endParaRPr lang="tr-TR" dirty="0"/>
          </a:p>
        </p:txBody>
      </p:sp>
      <p:sp>
        <p:nvSpPr>
          <p:cNvPr id="3" name="2 Marcador de contenido"/>
          <p:cNvSpPr>
            <a:spLocks noGrp="1"/>
          </p:cNvSpPr>
          <p:nvPr>
            <p:ph idx="1"/>
          </p:nvPr>
        </p:nvSpPr>
        <p:spPr/>
        <p:txBody>
          <a:bodyPr/>
          <a:lstStyle/>
          <a:p>
            <a:r>
              <a:rPr lang="tr-TR" dirty="0" smtClean="0"/>
              <a:t>Mevcut durum raporu şunları içermelidir:</a:t>
            </a:r>
          </a:p>
          <a:p>
            <a:pPr lvl="1"/>
            <a:r>
              <a:rPr lang="tr-TR" dirty="0" smtClean="0"/>
              <a:t>İzleme için bir piyezometrik ağ tasarımı.</a:t>
            </a:r>
          </a:p>
          <a:p>
            <a:pPr lvl="1"/>
            <a:r>
              <a:rPr lang="tr-TR" dirty="0" smtClean="0"/>
              <a:t>Toprak örneklerinin toplanması </a:t>
            </a:r>
          </a:p>
          <a:p>
            <a:pPr lvl="1"/>
            <a:r>
              <a:rPr lang="tr-TR" dirty="0" smtClean="0"/>
              <a:t>Toprak ve yeraltı suyu örneklerinde çeşitli parametrelerin miktar analizi. (Toplam Petrol Hidrokarbonları (TPH); Hidroksiapatit (HAP), ağır metaller; fiziksel parametreler, kimyasal parametreler ve yönetim tarafından belirlenen diğerleri).</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2 -. Mevcut tesis</a:t>
            </a:r>
            <a:endParaRPr lang="tr-TR" dirty="0"/>
          </a:p>
        </p:txBody>
      </p:sp>
      <p:sp>
        <p:nvSpPr>
          <p:cNvPr id="3" name="2 Marcador de contenido"/>
          <p:cNvSpPr>
            <a:spLocks noGrp="1"/>
          </p:cNvSpPr>
          <p:nvPr>
            <p:ph idx="1"/>
          </p:nvPr>
        </p:nvSpPr>
        <p:spPr/>
        <p:txBody>
          <a:bodyPr/>
          <a:lstStyle/>
          <a:p>
            <a:r>
              <a:rPr lang="tr-TR" dirty="0" smtClean="0"/>
              <a:t>Bu durumda iki olay olabilir:</a:t>
            </a:r>
          </a:p>
          <a:p>
            <a:pPr lvl="1"/>
            <a:r>
              <a:rPr lang="tr-TR" dirty="0" smtClean="0"/>
              <a:t>Tesis faaliyetlerine devam etmek istiyor.</a:t>
            </a:r>
          </a:p>
          <a:p>
            <a:pPr lvl="1"/>
            <a:r>
              <a:rPr lang="tr-TR" dirty="0" smtClean="0"/>
              <a:t>Faaliyetin durması</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Tesis faaliyetlerine devam etmek istiyor.</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İşletmecinin bir </a:t>
            </a:r>
            <a:r>
              <a:rPr lang="tr-TR" dirty="0" smtClean="0"/>
              <a:t>keşif </a:t>
            </a:r>
            <a:r>
              <a:rPr lang="tr-TR" dirty="0" smtClean="0"/>
              <a:t>çalışması yapması gerekir. İki sonuç elde edilebilir:</a:t>
            </a:r>
          </a:p>
          <a:p>
            <a:pPr lvl="1"/>
            <a:r>
              <a:rPr lang="tr-TR" dirty="0" smtClean="0"/>
              <a:t>Değerleri aşan hiçbir kirletici yoktur ('Kirletilmemiş toprak').</a:t>
            </a:r>
          </a:p>
          <a:p>
            <a:pPr lvl="1"/>
            <a:r>
              <a:rPr lang="tr-TR" dirty="0" smtClean="0"/>
              <a:t>Değerleri aşan bazı kirleticiler vardır.</a:t>
            </a:r>
          </a:p>
          <a:p>
            <a:pPr lvl="2"/>
            <a:r>
              <a:rPr lang="tr-TR" dirty="0" smtClean="0"/>
              <a:t>Yetkili Makam, Referans Seviyeleri (</a:t>
            </a:r>
            <a:r>
              <a:rPr lang="tr-TR" dirty="0" err="1" smtClean="0"/>
              <a:t>RS’ler</a:t>
            </a:r>
            <a:r>
              <a:rPr lang="tr-TR" dirty="0" smtClean="0"/>
              <a:t>) aşan kirleticilerin belirtildiği ayrıntılı bir inceleme ister. Toprağın nicel bir risk analizi yapılmalıdır.</a:t>
            </a:r>
          </a:p>
          <a:p>
            <a:pPr lvl="2"/>
            <a:r>
              <a:rPr lang="tr-TR" dirty="0" smtClean="0"/>
              <a:t>Keşif araştırmasının soucunda toprağın kirlenmesiyle ilgili yüksek risk (kabul edilemez) olduğu sonucuna varılırsa, işletmeci Yetkili Makama bir toprak ıslah projesi önermelidir.</a:t>
            </a:r>
          </a:p>
          <a:p>
            <a:pPr lvl="2"/>
            <a:r>
              <a:rPr lang="tr-TR" dirty="0" smtClean="0"/>
              <a:t>Genellikle riskin yüksek olmadığı ve kirliliğin yayılmasını önleyecek ve gelecekteki denetimini öngören önlemlerin benimsenmesini gerektiren ara durumları </a:t>
            </a:r>
            <a:r>
              <a:rPr lang="tr-TR" dirty="0" smtClean="0"/>
              <a:t>bulunuz</a:t>
            </a:r>
            <a:endParaRPr lang="tr-TR" dirty="0" smtClean="0"/>
          </a:p>
          <a:p>
            <a:pPr lvl="2"/>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Faaliyetin durması</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Sökme. </a:t>
            </a:r>
          </a:p>
          <a:p>
            <a:pPr lvl="1"/>
            <a:r>
              <a:rPr lang="tr-TR" dirty="0" smtClean="0"/>
              <a:t>Tesisin faaliyetine devam etmek istediğinde belirtilen aynı prosedür izlenir.</a:t>
            </a:r>
          </a:p>
          <a:p>
            <a:r>
              <a:rPr lang="tr-TR" dirty="0" smtClean="0"/>
              <a:t>Faaliyet terk edilir.</a:t>
            </a:r>
          </a:p>
          <a:p>
            <a:pPr lvl="1"/>
            <a:r>
              <a:rPr lang="tr-TR" dirty="0" smtClean="0"/>
              <a:t>Risk düşükse, yeni bir faaliyet başlangıcına kadar olduğu gibi kalabilir.</a:t>
            </a:r>
            <a:endParaRPr lang="tr-TR" dirty="0"/>
          </a:p>
          <a:p>
            <a:pPr lvl="1"/>
            <a:r>
              <a:rPr lang="tr-TR" dirty="0" smtClean="0"/>
              <a:t>Yeni </a:t>
            </a:r>
            <a:r>
              <a:rPr lang="tr-TR" dirty="0" smtClean="0"/>
              <a:t>etkinlik </a:t>
            </a:r>
            <a:r>
              <a:rPr lang="tr-TR" dirty="0" smtClean="0"/>
              <a:t>başlayıncaya </a:t>
            </a:r>
            <a:r>
              <a:rPr lang="tr-TR" dirty="0" smtClean="0"/>
              <a:t>kadar, </a:t>
            </a:r>
            <a:r>
              <a:rPr lang="tr-TR" dirty="0" smtClean="0"/>
              <a:t>tesis </a:t>
            </a:r>
            <a:r>
              <a:rPr lang="tr-TR" dirty="0" smtClean="0"/>
              <a:t>faaliyetlerini </a:t>
            </a:r>
            <a:r>
              <a:rPr lang="tr-TR" dirty="0" smtClean="0"/>
              <a:t>sürdürürken izlenen </a:t>
            </a:r>
            <a:r>
              <a:rPr lang="tr-TR" dirty="0" smtClean="0"/>
              <a:t>prosedür takip edilmelidir.</a:t>
            </a:r>
          </a:p>
          <a:p>
            <a:pPr lvl="1"/>
            <a:r>
              <a:rPr lang="tr-TR" dirty="0" smtClean="0"/>
              <a:t>Buradaki sorunlar, tesis sahibinin ekonomik </a:t>
            </a:r>
            <a:r>
              <a:rPr lang="tr-TR" dirty="0" smtClean="0"/>
              <a:t>sorunlarından </a:t>
            </a:r>
            <a:r>
              <a:rPr lang="tr-TR" dirty="0" smtClean="0"/>
              <a:t>veya sorumlu kişileri bulmanın zorluklarından kaynaklanan sorunlardır.</a:t>
            </a:r>
            <a:endParaRPr lang="tr-TR" dirty="0"/>
          </a:p>
          <a:p>
            <a:pPr lvl="1"/>
            <a:endParaRPr lang="tr-TR" dirty="0" smtClean="0"/>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Mevcut durum raporunun içeriği</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İspanya'da potansiyel kirletici olarak sınıflandırılan faaliyetlerin işletmecileri tarafından sunulması gereken Ön Durum Raporu (ÖDR) </a:t>
            </a:r>
            <a:r>
              <a:rPr lang="tr-TR" i="1" dirty="0" smtClean="0"/>
              <a:t>bir Kararname ile</a:t>
            </a:r>
            <a:r>
              <a:rPr lang="tr-TR" dirty="0" smtClean="0"/>
              <a:t> düzenlenir</a:t>
            </a:r>
            <a:endParaRPr lang="tr-TR" i="1" dirty="0" smtClean="0"/>
          </a:p>
          <a:p>
            <a:r>
              <a:rPr lang="tr-TR" dirty="0" smtClean="0"/>
              <a:t>Ön durum raporunun hazırlanması bu amaç için test veya özel bir analiz yapılması zorunluluğu anlamına gelmez, </a:t>
            </a:r>
            <a:r>
              <a:rPr lang="tr-TR" dirty="0" smtClean="0"/>
              <a:t>atık </a:t>
            </a:r>
            <a:r>
              <a:rPr lang="tr-TR" dirty="0" smtClean="0"/>
              <a:t>ve tehlikeli maddeler ile ilgili mevcut mevzuat uyarınca alınan bilgilere dayanarak geliştirilebilir.</a:t>
            </a:r>
          </a:p>
          <a:p>
            <a:r>
              <a:rPr lang="tr-TR" dirty="0" smtClean="0"/>
              <a:t>Kontaminasyon olduğuna dair </a:t>
            </a:r>
            <a:r>
              <a:rPr lang="tr-TR" dirty="0" smtClean="0"/>
              <a:t>açık belirtiler varsa, bu tesisin işletmecisi veya, uygun olduğunda, sahibinin, toprak kalitesiyle ilgili daha ayrıntılı ek bilgi, veri veya analiz </a:t>
            </a:r>
            <a:r>
              <a:rPr lang="tr-TR" dirty="0" smtClean="0"/>
              <a:t>sunması </a:t>
            </a:r>
            <a:r>
              <a:rPr lang="tr-TR" dirty="0" smtClean="0"/>
              <a:t>talep edebilir.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TotalTime>
  <Words>724</Words>
  <Application>Microsoft Office PowerPoint</Application>
  <PresentationFormat>Presentación en pantalla (4:3)</PresentationFormat>
  <Paragraphs>58</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Tema de Office</vt:lpstr>
      <vt:lpstr>Toprak ve Yeraltı suyu. Mevcut durum raporunun minimum içeriği</vt:lpstr>
      <vt:lpstr>Referans mevzuat</vt:lpstr>
      <vt:lpstr>Referans mevzuat</vt:lpstr>
      <vt:lpstr>İki belge</vt:lpstr>
      <vt:lpstr>Tesis henüz inşa edilmemiştir.</vt:lpstr>
      <vt:lpstr>2 -. Mevcut tesis</vt:lpstr>
      <vt:lpstr>Tesis faaliyetlerine devam etmek istiyor.</vt:lpstr>
      <vt:lpstr>Faaliyetin durması</vt:lpstr>
      <vt:lpstr>Mevcut durum raporunun içeriği</vt:lpstr>
      <vt:lpstr>Asgari olarak, ÖDR aşağıdaki bölümlerden oluşacaktır</vt:lpstr>
      <vt:lpstr>Örnek durum </vt:lpstr>
      <vt:lpstr>Cevap 1 </vt:lpstr>
    </vt:vector>
  </TitlesOfParts>
  <Company>JCYL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Soil &amp; Groundwater. Minimum contents of baseline report</dc:title>
  <dc:creator>JCYL</dc:creator>
  <cp:lastModifiedBy>Exper</cp:lastModifiedBy>
  <cp:revision>24</cp:revision>
  <dcterms:created xsi:type="dcterms:W3CDTF">2013-02-11T10:28:30Z</dcterms:created>
  <dcterms:modified xsi:type="dcterms:W3CDTF">2013-03-13T09:13:11Z</dcterms:modified>
</cp:coreProperties>
</file>