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theme/theme14.xml" ContentType="application/vnd.openxmlformats-officedocument.them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47.xml" ContentType="application/vnd.openxmlformats-officedocument.presentationml.slideLayout+xml"/>
  <Default Extension="png" ContentType="image/png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4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5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Default Extension="gif" ContentType="image/gif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49" r:id="rId2"/>
    <p:sldMasterId id="2147483650" r:id="rId3"/>
    <p:sldMasterId id="2147483651" r:id="rId4"/>
    <p:sldMasterId id="2147483652" r:id="rId5"/>
    <p:sldMasterId id="2147483653" r:id="rId6"/>
    <p:sldMasterId id="2147483654" r:id="rId7"/>
    <p:sldMasterId id="2147483655" r:id="rId8"/>
    <p:sldMasterId id="2147483656" r:id="rId9"/>
    <p:sldMasterId id="2147483657" r:id="rId10"/>
    <p:sldMasterId id="2147483658" r:id="rId11"/>
    <p:sldMasterId id="2147483659" r:id="rId12"/>
    <p:sldMasterId id="2147483660" r:id="rId13"/>
    <p:sldMasterId id="2147483661" r:id="rId14"/>
  </p:sldMasterIdLst>
  <p:handoutMasterIdLst>
    <p:handoutMasterId r:id="rId27"/>
  </p:handoutMasterIdLst>
  <p:sldIdLst>
    <p:sldId id="256" r:id="rId15"/>
    <p:sldId id="258" r:id="rId16"/>
    <p:sldId id="260" r:id="rId17"/>
    <p:sldId id="262" r:id="rId18"/>
    <p:sldId id="263" r:id="rId19"/>
    <p:sldId id="269" r:id="rId20"/>
    <p:sldId id="266" r:id="rId21"/>
    <p:sldId id="268" r:id="rId22"/>
    <p:sldId id="270" r:id="rId23"/>
    <p:sldId id="272" r:id="rId24"/>
    <p:sldId id="261" r:id="rId25"/>
    <p:sldId id="274" r:id="rId26"/>
  </p:sldIdLst>
  <p:sldSz cx="13004800" cy="9753600"/>
  <p:notesSz cx="7099300" cy="102346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/>
        <a:ea typeface="ヒラギノ角ゴ ProN W3"/>
        <a:cs typeface="Arial" charset="0"/>
        <a:sym typeface="Gill Sans"/>
      </a:defRPr>
    </a:lvl1pPr>
    <a:lvl2pPr marL="457200" algn="l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/>
        <a:ea typeface="ヒラギノ角ゴ ProN W3"/>
        <a:cs typeface="Arial" charset="0"/>
        <a:sym typeface="Gill Sans"/>
      </a:defRPr>
    </a:lvl2pPr>
    <a:lvl3pPr marL="914400" algn="l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/>
        <a:ea typeface="ヒラギノ角ゴ ProN W3"/>
        <a:cs typeface="Arial" charset="0"/>
        <a:sym typeface="Gill Sans"/>
      </a:defRPr>
    </a:lvl3pPr>
    <a:lvl4pPr marL="1371600" algn="l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/>
        <a:ea typeface="ヒラギノ角ゴ ProN W3"/>
        <a:cs typeface="Arial" charset="0"/>
        <a:sym typeface="Gill Sans"/>
      </a:defRPr>
    </a:lvl4pPr>
    <a:lvl5pPr marL="1828800" algn="l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/>
        <a:ea typeface="ヒラギノ角ゴ ProN W3"/>
        <a:cs typeface="Arial" charset="0"/>
        <a:sym typeface="Gill Sans"/>
      </a:defRPr>
    </a:lvl5pPr>
    <a:lvl6pPr marL="2286000" algn="l" defTabSz="914400" rtl="0" eaLnBrk="1" latinLnBrk="0" hangingPunct="1">
      <a:defRPr sz="4200" kern="1200">
        <a:solidFill>
          <a:srgbClr val="000000"/>
        </a:solidFill>
        <a:latin typeface="Gill Sans"/>
        <a:ea typeface="ヒラギノ角ゴ ProN W3"/>
        <a:cs typeface="Arial" charset="0"/>
        <a:sym typeface="Gill Sans"/>
      </a:defRPr>
    </a:lvl6pPr>
    <a:lvl7pPr marL="2743200" algn="l" defTabSz="914400" rtl="0" eaLnBrk="1" latinLnBrk="0" hangingPunct="1">
      <a:defRPr sz="4200" kern="1200">
        <a:solidFill>
          <a:srgbClr val="000000"/>
        </a:solidFill>
        <a:latin typeface="Gill Sans"/>
        <a:ea typeface="ヒラギノ角ゴ ProN W3"/>
        <a:cs typeface="Arial" charset="0"/>
        <a:sym typeface="Gill Sans"/>
      </a:defRPr>
    </a:lvl7pPr>
    <a:lvl8pPr marL="3200400" algn="l" defTabSz="914400" rtl="0" eaLnBrk="1" latinLnBrk="0" hangingPunct="1">
      <a:defRPr sz="4200" kern="1200">
        <a:solidFill>
          <a:srgbClr val="000000"/>
        </a:solidFill>
        <a:latin typeface="Gill Sans"/>
        <a:ea typeface="ヒラギノ角ゴ ProN W3"/>
        <a:cs typeface="Arial" charset="0"/>
        <a:sym typeface="Gill Sans"/>
      </a:defRPr>
    </a:lvl8pPr>
    <a:lvl9pPr marL="3657600" algn="l" defTabSz="914400" rtl="0" eaLnBrk="1" latinLnBrk="0" hangingPunct="1">
      <a:defRPr sz="4200" kern="1200">
        <a:solidFill>
          <a:srgbClr val="000000"/>
        </a:solidFill>
        <a:latin typeface="Gill Sans"/>
        <a:ea typeface="ヒラギノ角ゴ ProN W3"/>
        <a:cs typeface="Arial" charset="0"/>
        <a:sym typeface="Gill San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4118F0"/>
    <a:srgbClr val="3D0FB1"/>
    <a:srgbClr val="00004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92" autoAdjust="0"/>
    <p:restoredTop sz="94660"/>
  </p:normalViewPr>
  <p:slideViewPr>
    <p:cSldViewPr>
      <p:cViewPr>
        <p:scale>
          <a:sx n="40" d="100"/>
          <a:sy n="40" d="100"/>
        </p:scale>
        <p:origin x="120" y="-228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8" d="100"/>
        <a:sy n="188" d="100"/>
      </p:scale>
      <p:origin x="0" y="1672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7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Gill Sans" pitchFamily="-84" charset="0"/>
                <a:ea typeface="ヒラギノ角ゴ ProN W3" pitchFamily="-84" charset="-128"/>
                <a:sym typeface="Gill Sans" pitchFamily="-8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853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Gill Sans" pitchFamily="-84" charset="0"/>
                <a:ea typeface="ヒラギノ角ゴ ProN W3" pitchFamily="-84" charset="-128"/>
                <a:sym typeface="Gill Sans" pitchFamily="-84" charset="0"/>
              </a:defRPr>
            </a:lvl1pPr>
          </a:lstStyle>
          <a:p>
            <a:pPr>
              <a:defRPr/>
            </a:pPr>
            <a:fld id="{99F3B7DE-4882-4E67-925F-F95EFD7E09F7}" type="datetimeFigureOut">
              <a:rPr lang="tr-TR"/>
              <a:pPr>
                <a:defRPr/>
              </a:pPr>
              <a:t>06.01.2013</a:t>
            </a:fld>
            <a:endParaRPr lang="tr-TR"/>
          </a:p>
        </p:txBody>
      </p:sp>
      <p:sp>
        <p:nvSpPr>
          <p:cNvPr id="1853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ill Sans" pitchFamily="-84" charset="0"/>
                <a:ea typeface="ヒラギノ角ゴ ProN W3" pitchFamily="-84" charset="-128"/>
                <a:sym typeface="Gill Sans" pitchFamily="-8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853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Gill Sans" pitchFamily="-84" charset="0"/>
                <a:ea typeface="ヒラギノ角ゴ ProN W3" pitchFamily="-84" charset="-128"/>
                <a:sym typeface="Gill Sans" pitchFamily="-84" charset="0"/>
              </a:defRPr>
            </a:lvl1pPr>
          </a:lstStyle>
          <a:p>
            <a:pPr>
              <a:defRPr/>
            </a:pPr>
            <a:fld id="{600D36FD-B2BA-4EE1-8E21-E6C673D2771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 vert="horz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_tradnl" noProof="0" smtClean="0">
              <a:sym typeface="Gill Sans" charset="0"/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321675"/>
          </a:xfrm>
          <a:prstGeom prst="rect">
            <a:avLst/>
          </a:prstGeo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3216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 vert="horz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1270000" y="1270000"/>
            <a:ext cx="5156200" cy="7213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78600" y="1270000"/>
            <a:ext cx="5156200" cy="7213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_tradnl" noProof="0" smtClean="0">
              <a:sym typeface="Gill Sans" charset="0"/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093075"/>
          </a:xfrm>
          <a:prstGeom prst="rect">
            <a:avLst/>
          </a:prstGeo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09307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786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_tradnl" noProof="0" smtClean="0">
              <a:sym typeface="Gill Sans" charset="0"/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7772400" y="2768600"/>
            <a:ext cx="19050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9829800" y="2768600"/>
            <a:ext cx="19050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_tradnl" noProof="0" smtClean="0">
              <a:sym typeface="Gill Sans" charset="0"/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386715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786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_tradnl" noProof="0" smtClean="0">
              <a:sym typeface="Gill Sans" charset="0"/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_tradnl" noProof="0" smtClean="0">
              <a:sym typeface="Gill Sans" charset="0"/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_tradnl" noProof="0" smtClean="0">
              <a:sym typeface="Gill Sans" charset="0"/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4357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1270000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78600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386715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_tradnl" noProof="0" smtClean="0">
              <a:sym typeface="Gill Sans" charset="0"/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9118600" y="1638300"/>
            <a:ext cx="2616200" cy="45212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1270000" y="1638300"/>
            <a:ext cx="7696200" cy="4521200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_tradnl" noProof="0" smtClean="0">
              <a:sym typeface="Gill Sans" charset="0"/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7913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7913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_tradnl" noProof="0" smtClean="0">
              <a:sym typeface="Gill Sans" charset="0"/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7913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7913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35000" y="47879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3644900" y="47879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_tradnl" noProof="0" smtClean="0">
              <a:sym typeface="Gill Sans" charset="0"/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5035550" y="1409700"/>
            <a:ext cx="1466850" cy="66802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35000" y="1409700"/>
            <a:ext cx="4248150" cy="6680200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35000" y="47879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3644900" y="47879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_tradnl" noProof="0" smtClean="0">
              <a:sym typeface="Gill Sans" charset="0"/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5035550" y="1409700"/>
            <a:ext cx="1466850" cy="66802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35000" y="1409700"/>
            <a:ext cx="4248150" cy="6680200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_tradnl" noProof="0" smtClean="0">
              <a:sym typeface="Gill Sans" charset="0"/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_tradnl" noProof="0" smtClean="0">
              <a:sym typeface="Gill Sans" charset="0"/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9428163" y="254000"/>
            <a:ext cx="2925762" cy="84582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50875" y="254000"/>
            <a:ext cx="8624888" cy="84582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5041900" cy="5715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889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333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778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222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667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31242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5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1270000"/>
            <a:ext cx="10464800" cy="7213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838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2827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727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1717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616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30734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306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878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450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  <p:sp>
        <p:nvSpPr>
          <p:cNvPr id="136195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10464800" cy="5715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8382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2827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7272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1717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6162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3073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30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87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450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  <p:sp>
        <p:nvSpPr>
          <p:cNvPr id="14848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772400" y="2768600"/>
            <a:ext cx="3962400" cy="5715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  <p:sp>
        <p:nvSpPr>
          <p:cNvPr id="16077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5041900" cy="5715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10464800" cy="5715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971800"/>
            <a:ext cx="10464800" cy="3810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5029200"/>
            <a:ext cx="10464800" cy="1130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1638300"/>
            <a:ext cx="10464800" cy="330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7366000"/>
            <a:ext cx="10464800" cy="1701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7366000"/>
            <a:ext cx="10464800" cy="1701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5000" y="4787900"/>
            <a:ext cx="5867400" cy="330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  <p:sp>
        <p:nvSpPr>
          <p:cNvPr id="7475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5000" y="1409700"/>
            <a:ext cx="5867400" cy="330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5000" y="4787900"/>
            <a:ext cx="5867400" cy="330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  <p:sp>
        <p:nvSpPr>
          <p:cNvPr id="8704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5000" y="1409700"/>
            <a:ext cx="5867400" cy="330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889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333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778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222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667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31242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5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1" name="Rectangle 2"/>
          <p:cNvSpPr>
            <a:spLocks/>
          </p:cNvSpPr>
          <p:nvPr/>
        </p:nvSpPr>
        <p:spPr bwMode="auto">
          <a:xfrm>
            <a:off x="814388" y="3221038"/>
            <a:ext cx="11163300" cy="34258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r>
              <a:rPr lang="tr-TR" sz="4800">
                <a:solidFill>
                  <a:srgbClr val="4D4D4D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Eşleştirme</a:t>
            </a:r>
            <a:r>
              <a:rPr lang="en-US" sz="4800">
                <a:solidFill>
                  <a:srgbClr val="4D4D4D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 IPPC</a:t>
            </a:r>
          </a:p>
          <a:p>
            <a:pPr algn="r"/>
            <a:r>
              <a:rPr lang="es-ES_tradnl" sz="4800">
                <a:solidFill>
                  <a:srgbClr val="4D4D4D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Tekstil</a:t>
            </a:r>
            <a:r>
              <a:rPr lang="tr-TR" sz="4800">
                <a:solidFill>
                  <a:srgbClr val="4D4D4D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 Tesisi Eğitimi</a:t>
            </a:r>
            <a:endParaRPr lang="en-US" sz="4800">
              <a:solidFill>
                <a:srgbClr val="4D4D4D"/>
              </a:solidFill>
              <a:latin typeface="Tahoma" pitchFamily="34" charset="0"/>
              <a:cs typeface="Tahoma" pitchFamily="34" charset="0"/>
              <a:sym typeface="Tahoma" pitchFamily="34" charset="0"/>
            </a:endParaRPr>
          </a:p>
          <a:p>
            <a:pPr algn="r"/>
            <a:endParaRPr lang="en-US" sz="4800">
              <a:solidFill>
                <a:srgbClr val="4D4D4D"/>
              </a:solidFill>
              <a:latin typeface="Tahoma" pitchFamily="34" charset="0"/>
              <a:cs typeface="Tahoma" pitchFamily="34" charset="0"/>
              <a:sym typeface="Tahoma" pitchFamily="34" charset="0"/>
            </a:endParaRPr>
          </a:p>
          <a:p>
            <a:pPr algn="r"/>
            <a:r>
              <a:rPr lang="tr-TR" sz="4800">
                <a:solidFill>
                  <a:srgbClr val="4D4D4D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Eğitim Çalışması</a:t>
            </a:r>
            <a:r>
              <a:rPr lang="en-US" sz="4800">
                <a:solidFill>
                  <a:srgbClr val="4D4D4D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 2 </a:t>
            </a:r>
          </a:p>
          <a:p>
            <a:pPr algn="r"/>
            <a:endParaRPr lang="en-US" sz="4800">
              <a:solidFill>
                <a:srgbClr val="4D4D4D"/>
              </a:solidFill>
              <a:latin typeface="Tahoma" pitchFamily="34" charset="0"/>
              <a:cs typeface="Tahoma" pitchFamily="34" charset="0"/>
              <a:sym typeface="Tahoma" pitchFamily="34" charset="0"/>
            </a:endParaRPr>
          </a:p>
        </p:txBody>
      </p:sp>
      <p:sp>
        <p:nvSpPr>
          <p:cNvPr id="174082" name="AutoShape 7" descr="data:image/jpeg;base64,/9j/4AAQSkZJRgABAQAAAQABAAD/2wCEAAkGBggGBRQUExQWFBUWEyAYFxgVFhceHhkhHxkhIh0cICceJzIqHCUlIBwaIS8sJScuLDgwHR4xNTAqNSo3LCkBCQoKDQsNGQ4OGTUkHiQ1NTUqNDU1NTU0NTE1NTU1LzQ1NTUwLzQ1NDUwKSwpNTQsNSwvNC8vNTUsNC81MjU1LP/AABEIADAAggMBIgACEQEDEQH/xAAcAAACAwEBAQEAAAAAAAAAAAAABQQGBwMCCAH/xAA5EAACAQIFAQYDBQYHAAAAAAABAgMAEQQFBhIhMQcTIkFRYXGBkRQjMkJSFSRyc7HBFjM0Q2Kh0f/EABoBAAIDAQEAAAAAAAAAAAAAAAABAgMEBgX/xAAsEQABAwEFBwMFAAAAAAAAAAABAAIRAwQSITFREyJBYbHB8DJxgSMzNDXh/9oADAMBAAIRAxEAPwDcL0uxWdQQz7FIZ/S/At1JPkBVa7QtYfsGHYOu3c3z4A/res70xnuLzjCYx2P5Y0HPQFiT9dq1sbZXbE1nZBVGoL10LRcbrPDrIQJ5L+scaFfoxufnapuX6wjjg+/ZSCLxyRg2kA6gqeUZbi4J8wQazOuedYiSDRspH5J4XA97sD9Rwaps/wBWoKbuKk43RK07MtXrhZbFwh/Ts3kfxeIc+wqdpzUYzhmRgBIgDXUna6tcB1vyOVZSDyCLehObJEdSM0+G+9RzuaxF4yeSrj8pHPJ4IFwas2gsLK+Y96CGiSExhx+F2aXc20+aptC36ElrXHNF128HiIROULQKKVah1Hg9M5esku8hpBGAi7iWa9hb5GlsXaFlDZhDE/ewvMSEE0ZTkG1jfpc9L8Gk2lUcLwGCZcBgrPRVex+uMqyzM3ifeDG8SO23wqZh4CTfp6nyqe+f4RdRjC+IymIykAXCqDa5Plc9KRpPHBOQmVFJso1bled5vPBExMkDWcW9yLr6gEEVxh1pl+Jz84dFma0hjMqwuYg4Fyhb1A+XvRsnyRGSLwT+iqtge0bKMersFmWNFdmlaFhGAn4vF0+VMdP6mg1CrbYp49tj9/Eybg3RlvwQbGm6jUYCXBIOByTiiiiqlJFFFFCFh/bSxGoj/KT+9I9BG2S4z+KL+r077aeNQt/LT097fHn4Uj0Fzk2MHvCT8LuL/UgV0Lv1x9h2WIfeTiuOdIJNHzgmw72G5PkN7C/y612qNn3Oi8R7yQj4+NuK8Ox/kM9wtNT0lNsWzZZiDDFeOOJiqKpI6HqbfiJ6knrf0qzaExUn7dI8pYDI6gcb0lCbwOgLKbG1rlL9areWumX5ekeMHfzKoBZSFMYA4RiP84qOCTbpa7W3Va9BSwHHyKeZWQOJALB4wxUKq/7fdtdSouLndc7uJRDn709+fnRGildqGVY3NtPRLDG8rLikcrGQG2qGuQSRY8j61XE0dJn+coJoMSsJw0qFsTIryI5dChBBPpcfA1YO1GOObJsMrmyNjolfxW8JDXufIVRdWjC5SMZBg5C0H2RHlQSF0jf7THtsbnaWUm4v5Vus18sa1pg48PjXsoPgEkp1kujs6xzZjFjRu76GONJuLP3YIR+t7iyk396m6Zy7UOW6fxeKmiL46RQiICL2jXannbk3c8/+UowUUWV5pl52QwKcZdu6xJkU/u7csWPh+FWrtInjOjkZWFjioPEp4t3y35HlRUc9zwzCHRw0w1OcCUNAiVXcm0nqLTGZ4OYd3KEJimESsHKSEs7OWNn2sb8fAcVMfAZtDr1Xw2Hnw4OJ3YktIhglT9YAPDmw6Ac0yzuSDMu0LAqGDxtBiFba1wbqotx7Gq1luAOS6fzabCo3fQzyRREFmKoFjNgCTci7G/WmHufvOiSNNSRjj85JQBgF60rkWY5dgZI5sHi3JEvgM0YgcMDZdu7gm9r262p/2f4XN8HmUwZZ48HtUQx4llZ1b8wBBPhHufT40iznK9PZRpEYrBzXxXhMUqzM0k7kjwsL+PdexBHF6RxJPidcOoDQSPmj7cV3rgDabtAFHBJ8txselTcDWa4znqNOU/3klN0hbpei9Y9rrUOJxer3eEzfuG3uhHG7I8u4NKHI4ACWXmrEuf4XGdo+EnDhYpMtdhuYAcyDg3NrjofgaxGyODQ7UT36K3aCYWgUV5DbhRWKVYsO7cUmg1MpI8EkIseOqtyP6fWqTpnPhkOYkspeN02SoDYkXuCp8mVgGHlxY8Gvo7VWlcBqzKu6mUmxurKbMhta4/uDway9uwjEDE/6obL9e6O76brf910FmtlnNn2VbDzksj6b795qipi8nmi3LjIAvX7zvEcexXaef4Sfaq7qfU+HxCJDh7mNJBI0jLYyOBZePJVBawPJ3E1o+N7GcsbTBjiuJ77hM/JJ/SbdFPoB781QIeybU8mYbDEqi9jIXXbb145P0qFjZYmONQOy1RUNUiIT05nl2dEzJNEm87nSWVEaMn8QO8jcATYFb3FuAeKuegMI8uKMwB7tYu7jYhh3hZw7uoP5QQqgkc2J6V+6U7LMoyCzMvfy/rkHAP8AxXoPnc+/lV4hgEdeZV2LHHYzjr51V7Q4+pcczyrBZxhdk0aSre+2RVYX9bHz5P1qHHpbKYsuaEQQiJuWjEaBWsbi4tY8gH5U4oqgPcBAKnASH/BOQ/Z9n2XD7d27b3Mdr2te1utuKmyZBls2UiBoYjEOkZjXYLHiy2sOfamNFMvccyiAleC03lmXspjgij2X2bI0G3dbdaw4vYXt1sKlYbLcNgy2xFTe5d9qgbmPVjbqTYcn0qVRSLicynCTQaSybC5j3qYeFZP1rGoPuenBrpLprK5omVoYmDyd4wMa2Z/1njlvc801op33HGUoCg4bKMLg42EaIgZizBFADE9SbDkn1NQJdGZDNEqthcOyoLKDDGQoJuQLji5JPHrT2ikHuGIKIXNI9iADgAWAAHFFdKKimv/Z"/>
          <p:cNvSpPr>
            <a:spLocks noChangeAspect="1" noChangeArrowheads="1"/>
          </p:cNvSpPr>
          <p:nvPr/>
        </p:nvSpPr>
        <p:spPr bwMode="auto">
          <a:xfrm>
            <a:off x="6469063" y="-3190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es-ES">
              <a:cs typeface="ヒラギノ角ゴ ProN W3"/>
            </a:endParaRPr>
          </a:p>
        </p:txBody>
      </p:sp>
      <p:sp>
        <p:nvSpPr>
          <p:cNvPr id="174083" name="AutoShape 9" descr="data:image/jpeg;base64,/9j/4AAQSkZJRgABAQAAAQABAAD/2wCEAAkGBggGBRQUExQWFBUWEyAYFxgVFhceHhkhHxkhIh0cICceJzIqHCUlIBwaIS8sJScuLDgwHR4xNTAqNSo3LCkBCQoKDQsNGQ4OGTUkHiQ1NTUqNDU1NTU0NTE1NTU1LzQ1NTUwLzQ1NDUwKSwpNTQsNSwvNC8vNTUsNC81MjU1LP/AABEIADAAggMBIgACEQEDEQH/xAAcAAACAwEBAQEAAAAAAAAAAAAABQQGBwMCCAH/xAA5EAACAQIFAQYDBQYHAAAAAAABAgMAEQQFBhIhMQcTIkFRYXGBkRQjMkJSFSRyc7HBFjM0Q2Kh0f/EABoBAAIDAQEAAAAAAAAAAAAAAAABAgMEBgX/xAAsEQABAwEFBwMFAAAAAAAAAAABAAIRAwQSITFREyJBYbHB8DJxgSMzNDXh/9oADAMBAAIRAxEAPwDcL0uxWdQQz7FIZ/S/At1JPkBVa7QtYfsGHYOu3c3z4A/res70xnuLzjCYx2P5Y0HPQFiT9dq1sbZXbE1nZBVGoL10LRcbrPDrIQJ5L+scaFfoxufnapuX6wjjg+/ZSCLxyRg2kA6gqeUZbi4J8wQazOuedYiSDRspH5J4XA97sD9Rwaps/wBWoKbuKk43RK07MtXrhZbFwh/Ts3kfxeIc+wqdpzUYzhmRgBIgDXUna6tcB1vyOVZSDyCLehObJEdSM0+G+9RzuaxF4yeSrj8pHPJ4IFwas2gsLK+Y96CGiSExhx+F2aXc20+aptC36ElrXHNF128HiIROULQKKVah1Hg9M5esku8hpBGAi7iWa9hb5GlsXaFlDZhDE/ewvMSEE0ZTkG1jfpc9L8Gk2lUcLwGCZcBgrPRVex+uMqyzM3ifeDG8SO23wqZh4CTfp6nyqe+f4RdRjC+IymIykAXCqDa5Plc9KRpPHBOQmVFJso1bled5vPBExMkDWcW9yLr6gEEVxh1pl+Jz84dFma0hjMqwuYg4Fyhb1A+XvRsnyRGSLwT+iqtge0bKMersFmWNFdmlaFhGAn4vF0+VMdP6mg1CrbYp49tj9/Eybg3RlvwQbGm6jUYCXBIOByTiiiiqlJFFFFCFh/bSxGoj/KT+9I9BG2S4z+KL+r077aeNQt/LT097fHn4Uj0Fzk2MHvCT8LuL/UgV0Lv1x9h2WIfeTiuOdIJNHzgmw72G5PkN7C/y612qNn3Oi8R7yQj4+NuK8Ox/kM9wtNT0lNsWzZZiDDFeOOJiqKpI6HqbfiJ6knrf0qzaExUn7dI8pYDI6gcb0lCbwOgLKbG1rlL9areWumX5ekeMHfzKoBZSFMYA4RiP84qOCTbpa7W3Va9BSwHHyKeZWQOJALB4wxUKq/7fdtdSouLndc7uJRDn709+fnRGildqGVY3NtPRLDG8rLikcrGQG2qGuQSRY8j61XE0dJn+coJoMSsJw0qFsTIryI5dChBBPpcfA1YO1GOObJsMrmyNjolfxW8JDXufIVRdWjC5SMZBg5C0H2RHlQSF0jf7THtsbnaWUm4v5Vus18sa1pg48PjXsoPgEkp1kujs6xzZjFjRu76GONJuLP3YIR+t7iyk396m6Zy7UOW6fxeKmiL46RQiICL2jXannbk3c8/+UowUUWV5pl52QwKcZdu6xJkU/u7csWPh+FWrtInjOjkZWFjioPEp4t3y35HlRUc9zwzCHRw0w1OcCUNAiVXcm0nqLTGZ4OYd3KEJimESsHKSEs7OWNn2sb8fAcVMfAZtDr1Xw2Hnw4OJ3YktIhglT9YAPDmw6Ac0yzuSDMu0LAqGDxtBiFba1wbqotx7Gq1luAOS6fzabCo3fQzyRREFmKoFjNgCTci7G/WmHufvOiSNNSRjj85JQBgF60rkWY5dgZI5sHi3JEvgM0YgcMDZdu7gm9r262p/2f4XN8HmUwZZ48HtUQx4llZ1b8wBBPhHufT40iznK9PZRpEYrBzXxXhMUqzM0k7kjwsL+PdexBHF6RxJPidcOoDQSPmj7cV3rgDabtAFHBJ8txselTcDWa4znqNOU/3klN0hbpei9Y9rrUOJxer3eEzfuG3uhHG7I8u4NKHI4ACWXmrEuf4XGdo+EnDhYpMtdhuYAcyDg3NrjofgaxGyODQ7UT36K3aCYWgUV5DbhRWKVYsO7cUmg1MpI8EkIseOqtyP6fWqTpnPhkOYkspeN02SoDYkXuCp8mVgGHlxY8Gvo7VWlcBqzKu6mUmxurKbMhta4/uDway9uwjEDE/6obL9e6O76brf910FmtlnNn2VbDzksj6b795qipi8nmi3LjIAvX7zvEcexXaef4Sfaq7qfU+HxCJDh7mNJBI0jLYyOBZePJVBawPJ3E1o+N7GcsbTBjiuJ77hM/JJ/SbdFPoB781QIeybU8mYbDEqi9jIXXbb145P0qFjZYmONQOy1RUNUiIT05nl2dEzJNEm87nSWVEaMn8QO8jcATYFb3FuAeKuegMI8uKMwB7tYu7jYhh3hZw7uoP5QQqgkc2J6V+6U7LMoyCzMvfy/rkHAP8AxXoPnc+/lV4hgEdeZV2LHHYzjr51V7Q4+pcczyrBZxhdk0aSre+2RVYX9bHz5P1qHHpbKYsuaEQQiJuWjEaBWsbi4tY8gH5U4oqgPcBAKnASH/BOQ/Z9n2XD7d27b3Mdr2te1utuKmyZBls2UiBoYjEOkZjXYLHiy2sOfamNFMvccyiAleC03lmXspjgij2X2bI0G3dbdaw4vYXt1sKlYbLcNgy2xFTe5d9qgbmPVjbqTYcn0qVRSLicynCTQaSybC5j3qYeFZP1rGoPuenBrpLprK5omVoYmDyd4wMa2Z/1njlvc801op33HGUoCg4bKMLg42EaIgZizBFADE9SbDkn1NQJdGZDNEqthcOyoLKDDGQoJuQLji5JPHrT2ikHuGIKIXNI9iADgAWAAHFFdKKimv/Z"/>
          <p:cNvSpPr>
            <a:spLocks noChangeAspect="1" noChangeArrowheads="1"/>
          </p:cNvSpPr>
          <p:nvPr/>
        </p:nvSpPr>
        <p:spPr bwMode="auto">
          <a:xfrm>
            <a:off x="6469063" y="-3190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es-ES">
              <a:cs typeface="ヒラギノ角ゴ ProN W3"/>
            </a:endParaRPr>
          </a:p>
        </p:txBody>
      </p:sp>
      <p:pic>
        <p:nvPicPr>
          <p:cNvPr id="174084" name="Imagen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98025" y="1347788"/>
            <a:ext cx="2232025" cy="99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085" name="Imagen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9738" y="1276350"/>
            <a:ext cx="2338387" cy="168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086" name="Rectángulo 4"/>
          <p:cNvSpPr>
            <a:spLocks noChangeArrowheads="1"/>
          </p:cNvSpPr>
          <p:nvPr/>
        </p:nvSpPr>
        <p:spPr bwMode="auto">
          <a:xfrm>
            <a:off x="814388" y="1563688"/>
            <a:ext cx="52673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000" b="1">
                <a:solidFill>
                  <a:srgbClr val="000090"/>
                </a:solidFill>
                <a:cs typeface="ヒラギノ角ゴ ProN W3"/>
              </a:rPr>
              <a:t>E</a:t>
            </a:r>
            <a:r>
              <a:rPr lang="tr-TR" sz="2000" b="1">
                <a:solidFill>
                  <a:srgbClr val="000090"/>
                </a:solidFill>
                <a:cs typeface="ヒラギノ角ゴ ProN W3"/>
              </a:rPr>
              <a:t>şleştirme</a:t>
            </a:r>
            <a:r>
              <a:rPr lang="es-ES" sz="2000" b="1">
                <a:solidFill>
                  <a:srgbClr val="000090"/>
                </a:solidFill>
                <a:cs typeface="ヒラギノ角ゴ ProN W3"/>
              </a:rPr>
              <a:t> Projesi TR 08 IB EN 03</a:t>
            </a:r>
            <a:endParaRPr lang="es-ES_tradnl" sz="2000">
              <a:solidFill>
                <a:srgbClr val="000090"/>
              </a:solidFill>
              <a:cs typeface="ヒラギノ角ゴ ProN W3"/>
            </a:endParaRPr>
          </a:p>
          <a:p>
            <a:r>
              <a:rPr lang="es-ES" sz="2000">
                <a:solidFill>
                  <a:srgbClr val="000090"/>
                </a:solidFill>
                <a:cs typeface="ヒラギノ角ゴ ProN W3"/>
              </a:rPr>
              <a:t>IPPC – Entegre Kirlilik Önleme ve Kontrol</a:t>
            </a:r>
            <a:endParaRPr lang="es-ES_tradnl" sz="2000">
              <a:solidFill>
                <a:srgbClr val="000090"/>
              </a:solidFill>
              <a:cs typeface="ヒラギノ角ゴ ProN W3"/>
            </a:endParaRPr>
          </a:p>
          <a:p>
            <a:r>
              <a:rPr lang="es-ES" sz="2000">
                <a:solidFill>
                  <a:srgbClr val="000090"/>
                </a:solidFill>
                <a:cs typeface="ヒラギノ角ゴ ProN W3"/>
              </a:rPr>
              <a:t>T.C. Çevre ve Şehircilik Bakanlığı</a:t>
            </a:r>
            <a:endParaRPr lang="es-ES_tradnl" sz="2000">
              <a:solidFill>
                <a:srgbClr val="000090"/>
              </a:solidFill>
              <a:cs typeface="ヒラギノ角ゴ ProN W3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3297" name="25 Grupo"/>
          <p:cNvGrpSpPr>
            <a:grpSpLocks/>
          </p:cNvGrpSpPr>
          <p:nvPr/>
        </p:nvGrpSpPr>
        <p:grpSpPr bwMode="auto">
          <a:xfrm>
            <a:off x="0" y="3340100"/>
            <a:ext cx="13004800" cy="4813300"/>
            <a:chOff x="0" y="1844824"/>
            <a:chExt cx="9144000" cy="3384376"/>
          </a:xfrm>
        </p:grpSpPr>
        <p:sp>
          <p:nvSpPr>
            <p:cNvPr id="22" name="21 Rectángulo"/>
            <p:cNvSpPr/>
            <p:nvPr/>
          </p:nvSpPr>
          <p:spPr>
            <a:xfrm>
              <a:off x="0" y="1844824"/>
              <a:ext cx="9144000" cy="338437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MX">
                <a:sym typeface="Gill Sans" charset="0"/>
              </a:endParaRPr>
            </a:p>
          </p:txBody>
        </p:sp>
        <p:grpSp>
          <p:nvGrpSpPr>
            <p:cNvPr id="183300" name="10 Grupo"/>
            <p:cNvGrpSpPr>
              <a:grpSpLocks/>
            </p:cNvGrpSpPr>
            <p:nvPr/>
          </p:nvGrpSpPr>
          <p:grpSpPr bwMode="auto">
            <a:xfrm>
              <a:off x="179711" y="1970957"/>
              <a:ext cx="8783462" cy="3046708"/>
              <a:chOff x="174200" y="2403005"/>
              <a:chExt cx="8485223" cy="3046708"/>
            </a:xfrm>
          </p:grpSpPr>
          <p:sp>
            <p:nvSpPr>
              <p:cNvPr id="14" name="13 CuadroTexto"/>
              <p:cNvSpPr>
                <a:spLocks noChangeArrowheads="1"/>
              </p:cNvSpPr>
              <p:nvPr/>
            </p:nvSpPr>
            <p:spPr bwMode="auto">
              <a:xfrm>
                <a:off x="174199" y="3319420"/>
                <a:ext cx="1846067" cy="1221143"/>
              </a:xfrm>
              <a:prstGeom prst="roundRect">
                <a:avLst>
                  <a:gd name="adj" fmla="val 16667"/>
                </a:avLst>
              </a:prstGeom>
              <a:solidFill>
                <a:srgbClr val="0000FF"/>
              </a:solidFill>
              <a:ln w="9525">
                <a:solidFill>
                  <a:srgbClr val="19194D"/>
                </a:solidFill>
                <a:round/>
                <a:headEnd/>
                <a:tailEnd/>
              </a:ln>
              <a:effectLst>
                <a:outerShdw dist="23000" dir="5400000" rotWithShape="0">
                  <a:srgbClr val="808080">
                    <a:alpha val="34999"/>
                  </a:srgbClr>
                </a:outerShdw>
              </a:effectLst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tr-TR" sz="2400" b="1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pitchFamily="-84" charset="0"/>
                    <a:ea typeface="ヒラギノ角ゴ ProN W3" pitchFamily="-84" charset="-128"/>
                    <a:cs typeface="+mn-cs"/>
                    <a:sym typeface="Gill Sans" pitchFamily="-84" charset="0"/>
                  </a:rPr>
                  <a:t>Tam, doğru ve güvenilir saha ile ilgili çevresel bilgi</a:t>
                </a:r>
                <a:endParaRPr lang="es-MX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pitchFamily="-84" charset="0"/>
                  <a:ea typeface="ヒラギノ角ゴ ProN W3" pitchFamily="-84" charset="-128"/>
                  <a:cs typeface="+mn-cs"/>
                  <a:sym typeface="Gill Sans" pitchFamily="-84" charset="0"/>
                </a:endParaRPr>
              </a:p>
            </p:txBody>
          </p:sp>
          <p:sp>
            <p:nvSpPr>
              <p:cNvPr id="15" name="14 CuadroTexto"/>
              <p:cNvSpPr>
                <a:spLocks noChangeArrowheads="1"/>
              </p:cNvSpPr>
              <p:nvPr/>
            </p:nvSpPr>
            <p:spPr bwMode="auto">
              <a:xfrm>
                <a:off x="2743813" y="2403005"/>
                <a:ext cx="2716264" cy="30461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EDEDED"/>
                  </a:gs>
                  <a:gs pos="64999">
                    <a:srgbClr val="D0D0D0"/>
                  </a:gs>
                  <a:gs pos="100000">
                    <a:srgbClr val="BCBCBC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>
                <a:spAutoFit/>
              </a:bodyPr>
              <a:lstStyle/>
              <a:p>
                <a:pPr marL="386075" indent="-386075">
                  <a:buFontTx/>
                  <a:buBlip>
                    <a:blip r:embed="rId2"/>
                  </a:buBlip>
                  <a:defRPr/>
                </a:pPr>
                <a:r>
                  <a:rPr lang="tr-TR" sz="2300" dirty="0">
                    <a:solidFill>
                      <a:srgbClr val="0000FF"/>
                    </a:solidFill>
                    <a:latin typeface="+mn-lt"/>
                    <a:ea typeface="+mn-ea"/>
                    <a:cs typeface="+mn-cs"/>
                    <a:sym typeface="Gill Sans" charset="0"/>
                  </a:rPr>
                  <a:t>Net izin kapsamı</a:t>
                </a:r>
                <a:endParaRPr lang="es-MX" sz="2300" dirty="0">
                  <a:solidFill>
                    <a:srgbClr val="0000FF"/>
                  </a:solidFill>
                  <a:latin typeface="+mn-lt"/>
                  <a:ea typeface="+mn-ea"/>
                  <a:cs typeface="+mn-cs"/>
                  <a:sym typeface="Gill Sans" charset="0"/>
                </a:endParaRPr>
              </a:p>
              <a:p>
                <a:pPr marL="386075" indent="-386075">
                  <a:buFontTx/>
                  <a:buBlip>
                    <a:blip r:embed="rId2"/>
                  </a:buBlip>
                  <a:defRPr/>
                </a:pPr>
                <a:r>
                  <a:rPr lang="tr-TR" sz="2300" dirty="0">
                    <a:solidFill>
                      <a:srgbClr val="0000FF"/>
                    </a:solidFill>
                    <a:latin typeface="+mn-lt"/>
                    <a:ea typeface="+mn-ea"/>
                    <a:cs typeface="+mn-cs"/>
                    <a:sym typeface="Gill Sans" charset="0"/>
                  </a:rPr>
                  <a:t>Yönetmelik kadar izin verilebilir uygun </a:t>
                </a:r>
                <a:r>
                  <a:rPr lang="tr-TR" sz="2300" dirty="0" err="1">
                    <a:solidFill>
                      <a:srgbClr val="0000FF"/>
                    </a:solidFill>
                    <a:latin typeface="+mn-lt"/>
                    <a:ea typeface="+mn-ea"/>
                    <a:cs typeface="+mn-cs"/>
                    <a:sym typeface="Gill Sans" charset="0"/>
                  </a:rPr>
                  <a:t>ESD’ler</a:t>
                </a:r>
                <a:endParaRPr lang="es-MX" sz="2300" dirty="0">
                  <a:solidFill>
                    <a:srgbClr val="0000FF"/>
                  </a:solidFill>
                  <a:latin typeface="+mn-lt"/>
                  <a:ea typeface="+mn-ea"/>
                  <a:cs typeface="+mn-cs"/>
                  <a:sym typeface="Gill Sans" charset="0"/>
                </a:endParaRPr>
              </a:p>
              <a:p>
                <a:pPr marL="386075" indent="-386075">
                  <a:buFontTx/>
                  <a:buBlip>
                    <a:blip r:embed="rId2"/>
                  </a:buBlip>
                  <a:defRPr/>
                </a:pPr>
                <a:r>
                  <a:rPr lang="tr-TR" sz="2300" dirty="0">
                    <a:solidFill>
                      <a:srgbClr val="0000FF"/>
                    </a:solidFill>
                    <a:latin typeface="+mn-lt"/>
                    <a:ea typeface="+mn-ea"/>
                    <a:cs typeface="+mn-cs"/>
                    <a:sym typeface="Gill Sans" charset="0"/>
                  </a:rPr>
                  <a:t>Düşük düzeyde işletme ve çevre ile ilgili riskler</a:t>
                </a:r>
                <a:endParaRPr lang="es-MX" sz="2300" dirty="0">
                  <a:solidFill>
                    <a:srgbClr val="0000FF"/>
                  </a:solidFill>
                  <a:latin typeface="+mn-lt"/>
                  <a:ea typeface="+mn-ea"/>
                  <a:cs typeface="+mn-cs"/>
                  <a:sym typeface="Gill Sans" charset="0"/>
                </a:endParaRPr>
              </a:p>
              <a:p>
                <a:pPr marL="386075" indent="-386075">
                  <a:buFontTx/>
                  <a:buBlip>
                    <a:blip r:embed="rId2"/>
                  </a:buBlip>
                  <a:defRPr/>
                </a:pPr>
                <a:r>
                  <a:rPr lang="tr-TR" sz="2300" dirty="0">
                    <a:solidFill>
                      <a:srgbClr val="0000FF"/>
                    </a:solidFill>
                    <a:latin typeface="+mn-lt"/>
                    <a:ea typeface="+mn-ea"/>
                    <a:cs typeface="+mn-cs"/>
                    <a:sym typeface="Gill Sans" charset="0"/>
                  </a:rPr>
                  <a:t>Düşük maliyet ve sıklıkla Düzenlenmiş İzleme Planları</a:t>
                </a:r>
                <a:endParaRPr lang="es-MX" sz="2300" dirty="0">
                  <a:solidFill>
                    <a:srgbClr val="0000FF"/>
                  </a:solidFill>
                  <a:latin typeface="+mn-lt"/>
                  <a:ea typeface="+mn-ea"/>
                  <a:cs typeface="+mn-cs"/>
                  <a:sym typeface="Gill Sans" charset="0"/>
                </a:endParaRPr>
              </a:p>
              <a:p>
                <a:pPr marL="386075" indent="-386075">
                  <a:buFontTx/>
                  <a:buBlip>
                    <a:blip r:embed="rId2"/>
                  </a:buBlip>
                  <a:defRPr/>
                </a:pPr>
                <a:r>
                  <a:rPr lang="tr-TR" sz="2300" dirty="0">
                    <a:solidFill>
                      <a:srgbClr val="0000FF"/>
                    </a:solidFill>
                    <a:latin typeface="+mn-lt"/>
                    <a:ea typeface="+mn-ea"/>
                    <a:cs typeface="+mn-cs"/>
                    <a:sym typeface="Gill Sans" charset="0"/>
                  </a:rPr>
                  <a:t>Net bir program ve maliyet</a:t>
                </a:r>
                <a:endParaRPr lang="es-MX" sz="2300" dirty="0">
                  <a:solidFill>
                    <a:srgbClr val="0000FF"/>
                  </a:solidFill>
                  <a:latin typeface="+mn-lt"/>
                  <a:ea typeface="+mn-ea"/>
                  <a:cs typeface="+mn-cs"/>
                  <a:sym typeface="Gill Sans" charset="0"/>
                </a:endParaRPr>
              </a:p>
            </p:txBody>
          </p:sp>
          <p:sp>
            <p:nvSpPr>
              <p:cNvPr id="16" name="15 CuadroTexto"/>
              <p:cNvSpPr>
                <a:spLocks noChangeArrowheads="1"/>
              </p:cNvSpPr>
              <p:nvPr/>
            </p:nvSpPr>
            <p:spPr bwMode="auto">
              <a:xfrm>
                <a:off x="6295767" y="2708849"/>
                <a:ext cx="2363656" cy="256283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EDEDED"/>
                  </a:gs>
                  <a:gs pos="64999">
                    <a:srgbClr val="D0D0D0"/>
                  </a:gs>
                  <a:gs pos="100000">
                    <a:srgbClr val="BCBCBC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>
                <a:spAutoFit/>
              </a:bodyPr>
              <a:lstStyle/>
              <a:p>
                <a:pPr marL="264157" indent="-264157">
                  <a:buFontTx/>
                  <a:buBlip>
                    <a:blip r:embed="rId2"/>
                  </a:buBlip>
                  <a:defRPr/>
                </a:pPr>
                <a:r>
                  <a:rPr lang="tr-TR" sz="2100" b="1" dirty="0">
                    <a:solidFill>
                      <a:srgbClr val="0000FF"/>
                    </a:solidFill>
                    <a:latin typeface="+mn-lt"/>
                    <a:ea typeface="+mn-ea"/>
                    <a:cs typeface="+mn-cs"/>
                    <a:sym typeface="Gill Sans" charset="0"/>
                  </a:rPr>
                  <a:t>İznin hızlı çıkması</a:t>
                </a:r>
                <a:endParaRPr lang="es-MX" sz="2100" b="1" dirty="0">
                  <a:solidFill>
                    <a:srgbClr val="0000FF"/>
                  </a:solidFill>
                  <a:latin typeface="+mn-lt"/>
                  <a:ea typeface="+mn-ea"/>
                  <a:cs typeface="+mn-cs"/>
                  <a:sym typeface="Gill Sans" charset="0"/>
                </a:endParaRPr>
              </a:p>
              <a:p>
                <a:pPr marL="264157" indent="-264157">
                  <a:buFontTx/>
                  <a:buBlip>
                    <a:blip r:embed="rId2"/>
                  </a:buBlip>
                  <a:defRPr/>
                </a:pPr>
                <a:r>
                  <a:rPr lang="tr-TR" sz="2100" b="1" dirty="0">
                    <a:solidFill>
                      <a:srgbClr val="0000FF"/>
                    </a:solidFill>
                    <a:latin typeface="+mn-lt"/>
                    <a:ea typeface="+mn-ea"/>
                    <a:cs typeface="+mn-cs"/>
                    <a:sym typeface="Gill Sans" charset="0"/>
                  </a:rPr>
                  <a:t>Güçlü bir güven</a:t>
                </a:r>
                <a:r>
                  <a:rPr lang="es-MX" sz="2100" b="1" dirty="0">
                    <a:solidFill>
                      <a:srgbClr val="0000FF"/>
                    </a:solidFill>
                    <a:latin typeface="+mn-lt"/>
                    <a:ea typeface="+mn-ea"/>
                    <a:cs typeface="+mn-cs"/>
                    <a:sym typeface="Gill Sans" charset="0"/>
                  </a:rPr>
                  <a:t> </a:t>
                </a:r>
              </a:p>
              <a:p>
                <a:pPr marL="264157" indent="-264157">
                  <a:buFontTx/>
                  <a:buBlip>
                    <a:blip r:embed="rId2"/>
                  </a:buBlip>
                  <a:defRPr/>
                </a:pPr>
                <a:r>
                  <a:rPr lang="tr-TR" sz="2100" b="1" dirty="0">
                    <a:solidFill>
                      <a:srgbClr val="0000FF"/>
                    </a:solidFill>
                    <a:latin typeface="+mn-lt"/>
                    <a:ea typeface="+mn-ea"/>
                    <a:cs typeface="+mn-cs"/>
                    <a:sym typeface="Gill Sans" charset="0"/>
                  </a:rPr>
                  <a:t>İşletmeci ve Bakanlık arasında akıcı bir iletişim</a:t>
                </a:r>
                <a:endParaRPr lang="es-MX" sz="2100" b="1" dirty="0">
                  <a:solidFill>
                    <a:srgbClr val="0000FF"/>
                  </a:solidFill>
                  <a:latin typeface="+mn-lt"/>
                  <a:ea typeface="+mn-ea"/>
                  <a:cs typeface="+mn-cs"/>
                  <a:sym typeface="Gill Sans" charset="0"/>
                </a:endParaRPr>
              </a:p>
              <a:p>
                <a:pPr marL="264157" indent="-264157">
                  <a:buFontTx/>
                  <a:buBlip>
                    <a:blip r:embed="rId2"/>
                  </a:buBlip>
                  <a:defRPr/>
                </a:pPr>
                <a:r>
                  <a:rPr lang="tr-TR" sz="2100" b="1" dirty="0">
                    <a:solidFill>
                      <a:srgbClr val="0000FF"/>
                    </a:solidFill>
                    <a:latin typeface="+mn-lt"/>
                    <a:ea typeface="+mn-ea"/>
                    <a:cs typeface="+mn-cs"/>
                    <a:sym typeface="Gill Sans" charset="0"/>
                  </a:rPr>
                  <a:t>Az iş yükü</a:t>
                </a:r>
                <a:r>
                  <a:rPr lang="es-MX" sz="2100" b="1" dirty="0">
                    <a:solidFill>
                      <a:srgbClr val="0000FF"/>
                    </a:solidFill>
                    <a:latin typeface="+mn-lt"/>
                    <a:ea typeface="+mn-ea"/>
                    <a:cs typeface="+mn-cs"/>
                    <a:sym typeface="Gill Sans" charset="0"/>
                  </a:rPr>
                  <a:t> &amp; </a:t>
                </a:r>
                <a:r>
                  <a:rPr lang="tr-TR" sz="2100" b="1" dirty="0">
                    <a:solidFill>
                      <a:srgbClr val="0000FF"/>
                    </a:solidFill>
                    <a:latin typeface="+mn-lt"/>
                    <a:ea typeface="+mn-ea"/>
                    <a:cs typeface="+mn-cs"/>
                    <a:sym typeface="Gill Sans" charset="0"/>
                  </a:rPr>
                  <a:t>maliyet</a:t>
                </a:r>
                <a:endParaRPr lang="es-MX" sz="2100" b="1" dirty="0">
                  <a:solidFill>
                    <a:srgbClr val="0000FF"/>
                  </a:solidFill>
                  <a:latin typeface="+mn-lt"/>
                  <a:ea typeface="+mn-ea"/>
                  <a:cs typeface="+mn-cs"/>
                  <a:sym typeface="Gill Sans" charset="0"/>
                </a:endParaRPr>
              </a:p>
              <a:p>
                <a:pPr marL="264157" indent="-264157">
                  <a:buFontTx/>
                  <a:buBlip>
                    <a:blip r:embed="rId2"/>
                  </a:buBlip>
                  <a:defRPr/>
                </a:pPr>
                <a:r>
                  <a:rPr lang="tr-TR" sz="2100" b="1" dirty="0">
                    <a:solidFill>
                      <a:srgbClr val="0000FF"/>
                    </a:solidFill>
                    <a:latin typeface="+mn-lt"/>
                    <a:ea typeface="+mn-ea"/>
                    <a:cs typeface="+mn-cs"/>
                    <a:sym typeface="Gill Sans" charset="0"/>
                  </a:rPr>
                  <a:t>Çok düşük düzeyde denetim gerekir </a:t>
                </a:r>
              </a:p>
              <a:p>
                <a:pPr marL="264157" indent="-264157">
                  <a:defRPr/>
                </a:pPr>
                <a:r>
                  <a:rPr lang="es-MX" sz="2100" b="1" dirty="0">
                    <a:solidFill>
                      <a:srgbClr val="0000FF"/>
                    </a:solidFill>
                    <a:latin typeface="+mn-lt"/>
                    <a:ea typeface="+mn-ea"/>
                    <a:cs typeface="+mn-cs"/>
                    <a:sym typeface="Gill Sans" charset="0"/>
                  </a:rPr>
                  <a:t>(</a:t>
                </a:r>
                <a:r>
                  <a:rPr lang="tr-TR" sz="2100" b="1" dirty="0">
                    <a:solidFill>
                      <a:srgbClr val="0000FF"/>
                    </a:solidFill>
                    <a:latin typeface="+mn-lt"/>
                    <a:ea typeface="+mn-ea"/>
                    <a:cs typeface="+mn-cs"/>
                    <a:sym typeface="Gill Sans" charset="0"/>
                  </a:rPr>
                  <a:t>öz denetim</a:t>
                </a:r>
                <a:r>
                  <a:rPr lang="es-MX" sz="2100" b="1" dirty="0">
                    <a:solidFill>
                      <a:srgbClr val="0000FF"/>
                    </a:solidFill>
                    <a:latin typeface="+mn-lt"/>
                    <a:ea typeface="+mn-ea"/>
                    <a:cs typeface="+mn-cs"/>
                    <a:sym typeface="Gill Sans" charset="0"/>
                  </a:rPr>
                  <a:t>) </a:t>
                </a:r>
              </a:p>
              <a:p>
                <a:pPr marL="264157" indent="-264157">
                  <a:buFontTx/>
                  <a:buBlip>
                    <a:blip r:embed="rId2"/>
                  </a:buBlip>
                  <a:defRPr/>
                </a:pPr>
                <a:r>
                  <a:rPr lang="tr-TR" sz="2100" b="1" dirty="0">
                    <a:solidFill>
                      <a:srgbClr val="0000FF"/>
                    </a:solidFill>
                    <a:latin typeface="+mn-lt"/>
                    <a:ea typeface="+mn-ea"/>
                    <a:cs typeface="+mn-cs"/>
                    <a:sym typeface="Gill Sans" charset="0"/>
                  </a:rPr>
                  <a:t>Güvenilir sistem</a:t>
                </a:r>
                <a:endParaRPr lang="es-MX" sz="2100" b="1" dirty="0">
                  <a:solidFill>
                    <a:srgbClr val="0000FF"/>
                  </a:solidFill>
                  <a:latin typeface="+mn-lt"/>
                  <a:ea typeface="+mn-ea"/>
                  <a:cs typeface="+mn-cs"/>
                  <a:sym typeface="Gill Sans" charset="0"/>
                </a:endParaRPr>
              </a:p>
            </p:txBody>
          </p:sp>
          <p:sp>
            <p:nvSpPr>
              <p:cNvPr id="17" name="16 Flecha derecha"/>
              <p:cNvSpPr/>
              <p:nvPr/>
            </p:nvSpPr>
            <p:spPr>
              <a:xfrm>
                <a:off x="2029971" y="3789349"/>
                <a:ext cx="648065" cy="431976"/>
              </a:xfrm>
              <a:prstGeom prst="rightArrow">
                <a:avLst/>
              </a:prstGeom>
              <a:ln/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MX">
                  <a:sym typeface="Gill Sans" charset="0"/>
                </a:endParaRPr>
              </a:p>
            </p:txBody>
          </p:sp>
          <p:sp>
            <p:nvSpPr>
              <p:cNvPr id="18" name="17 Flecha derecha"/>
              <p:cNvSpPr/>
              <p:nvPr/>
            </p:nvSpPr>
            <p:spPr>
              <a:xfrm>
                <a:off x="5599179" y="3716794"/>
                <a:ext cx="648065" cy="431977"/>
              </a:xfrm>
              <a:prstGeom prst="rightArrow">
                <a:avLst/>
              </a:prstGeom>
              <a:ln/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MX">
                  <a:sym typeface="Gill Sans" charset="0"/>
                </a:endParaRPr>
              </a:p>
            </p:txBody>
          </p:sp>
        </p:grpSp>
        <p:grpSp>
          <p:nvGrpSpPr>
            <p:cNvPr id="183301" name="24 Grupo"/>
            <p:cNvGrpSpPr>
              <a:grpSpLocks/>
            </p:cNvGrpSpPr>
            <p:nvPr/>
          </p:nvGrpSpPr>
          <p:grpSpPr bwMode="auto">
            <a:xfrm>
              <a:off x="395536" y="1988840"/>
              <a:ext cx="1348755" cy="650667"/>
              <a:chOff x="1763688" y="5805264"/>
              <a:chExt cx="1348755" cy="650667"/>
            </a:xfrm>
          </p:grpSpPr>
          <p:pic>
            <p:nvPicPr>
              <p:cNvPr id="183302" name="Picture 2" descr="Traffic Light Clip Art"/>
              <p:cNvPicPr>
                <a:picLocks noChangeAspect="1" noChangeArrowheads="1"/>
              </p:cNvPicPr>
              <p:nvPr/>
            </p:nvPicPr>
            <p:blipFill>
              <a:blip r:embed="rId3"/>
              <a:srcRect b="63696"/>
              <a:stretch>
                <a:fillRect/>
              </a:stretch>
            </p:blipFill>
            <p:spPr bwMode="auto">
              <a:xfrm>
                <a:off x="1763688" y="5805264"/>
                <a:ext cx="1348755" cy="5760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3303" name="Picture 2" descr="Traffic Light Clip Art"/>
              <p:cNvPicPr>
                <a:picLocks noChangeAspect="1" noChangeArrowheads="1"/>
              </p:cNvPicPr>
              <p:nvPr/>
            </p:nvPicPr>
            <p:blipFill>
              <a:blip r:embed="rId3"/>
              <a:srcRect t="68069"/>
              <a:stretch>
                <a:fillRect/>
              </a:stretch>
            </p:blipFill>
            <p:spPr bwMode="auto">
              <a:xfrm>
                <a:off x="1763688" y="5949280"/>
                <a:ext cx="1348755" cy="5066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19" name="3 Título"/>
          <p:cNvSpPr>
            <a:spLocks noGrp="1"/>
          </p:cNvSpPr>
          <p:nvPr>
            <p:ph type="title"/>
          </p:nvPr>
        </p:nvSpPr>
        <p:spPr>
          <a:ln w="9525"/>
          <a:extLst>
            <a:ext uri="{909E8E84-426E-40dd-AFC4-6F175D3DCCD1}"/>
            <a:ext uri="{91240B29-F687-4f45-9708-019B960494DF}"/>
            <a:ext uri="{FAA26D3D-D897-4be2-8F04-BA451C77F1D7}"/>
          </a:extLst>
        </p:spPr>
        <p:txBody>
          <a:bodyPr lIns="130046" rIns="65023" rtlCol="0">
            <a:noAutofit/>
          </a:bodyPr>
          <a:lstStyle/>
          <a:p>
            <a:pPr>
              <a:defRPr/>
            </a:pPr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Gill Sans" charset="0"/>
              </a:rPr>
              <a:t>İşletmeciden alınan güvenilir bilgi</a:t>
            </a:r>
            <a:b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Gill Sans" charset="0"/>
              </a:rPr>
            </a:br>
            <a:r>
              <a:rPr lang="es-MX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Gill Sans" charset="0"/>
              </a:rPr>
              <a:t> </a:t>
            </a:r>
            <a:r>
              <a:rPr lang="es-MX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Gill Sans" charset="0"/>
              </a:rPr>
              <a:t>(</a:t>
            </a:r>
            <a:r>
              <a:rPr lang="tr-T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Gill Sans" charset="0"/>
              </a:rPr>
              <a:t>Son 8 yılda edindiğimiz gerçek deneyimlerimiz</a:t>
            </a:r>
            <a:r>
              <a:rPr lang="es-MX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Gill Sans" charset="0"/>
              </a:rPr>
              <a:t>)</a:t>
            </a:r>
            <a:endParaRPr lang="es-MX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sym typeface="Gill Sans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1" name="Rectangle 1"/>
          <p:cNvSpPr>
            <a:spLocks noGrp="1" noChangeArrowheads="1"/>
          </p:cNvSpPr>
          <p:nvPr>
            <p:ph type="title"/>
          </p:nvPr>
        </p:nvSpPr>
        <p:spPr>
          <a:xfrm>
            <a:off x="1101725" y="339725"/>
            <a:ext cx="10664825" cy="1714500"/>
          </a:xfrm>
        </p:spPr>
        <p:txBody>
          <a:bodyPr/>
          <a:lstStyle/>
          <a:p>
            <a:pPr algn="r" eaLnBrk="1" hangingPunct="1"/>
            <a:r>
              <a:rPr lang="en-US" sz="6000" smtClean="0">
                <a:solidFill>
                  <a:srgbClr val="343434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        </a:t>
            </a:r>
            <a:r>
              <a:rPr lang="tr-TR" sz="6000" smtClean="0">
                <a:solidFill>
                  <a:srgbClr val="343434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Oyun kuralları</a:t>
            </a:r>
            <a:endParaRPr lang="en-US" sz="6000" smtClean="0">
              <a:solidFill>
                <a:srgbClr val="343434"/>
              </a:solidFill>
              <a:latin typeface="Tahoma" pitchFamily="34" charset="0"/>
              <a:sym typeface="Tahoma" pitchFamily="34" charset="0"/>
            </a:endParaRPr>
          </a:p>
        </p:txBody>
      </p:sp>
      <p:sp>
        <p:nvSpPr>
          <p:cNvPr id="17410" name="Rectangle 3"/>
          <p:cNvSpPr>
            <a:spLocks/>
          </p:cNvSpPr>
          <p:nvPr/>
        </p:nvSpPr>
        <p:spPr bwMode="auto">
          <a:xfrm>
            <a:off x="1606550" y="2090738"/>
            <a:ext cx="10298113" cy="69278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0" tIns="0" rIns="0" bIns="0"/>
          <a:lstStyle/>
          <a:p>
            <a:pPr>
              <a:defRPr/>
            </a:pPr>
            <a:r>
              <a:rPr lang="en-US" sz="4400" dirty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cs typeface="+mn-cs"/>
                <a:sym typeface="Gill Sans" charset="0"/>
              </a:rPr>
              <a:t>-  </a:t>
            </a:r>
            <a:r>
              <a:rPr lang="tr-TR" sz="4400" dirty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cs typeface="+mn-cs"/>
                <a:sym typeface="Gill Sans" charset="0"/>
              </a:rPr>
              <a:t> </a:t>
            </a:r>
            <a:r>
              <a:rPr lang="tr-TR" sz="4000" dirty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cs typeface="+mn-cs"/>
                <a:sym typeface="Gill Sans" charset="0"/>
              </a:rPr>
              <a:t>Zaman tutması için bir kişinin seçimi</a:t>
            </a:r>
            <a:r>
              <a:rPr lang="en-US" sz="4000" dirty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cs typeface="+mn-cs"/>
                <a:sym typeface="Gill Sans" charset="0"/>
              </a:rPr>
              <a:t>.</a:t>
            </a:r>
            <a:endParaRPr lang="en-US" sz="4400" dirty="0">
              <a:solidFill>
                <a:schemeClr val="bg2">
                  <a:lumMod val="75000"/>
                </a:schemeClr>
              </a:solidFill>
              <a:latin typeface="Gill Sans" charset="0"/>
              <a:ea typeface="ヒラギノ角ゴ ProN W3" charset="0"/>
              <a:cs typeface="+mn-cs"/>
              <a:sym typeface="Gill Sans" charset="0"/>
            </a:endParaRPr>
          </a:p>
          <a:p>
            <a:pPr marL="571500" indent="-571500">
              <a:buFontTx/>
              <a:buChar char="-"/>
              <a:defRPr/>
            </a:pPr>
            <a:r>
              <a:rPr lang="tr-TR" sz="4000" dirty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cs typeface="+mn-cs"/>
                <a:sym typeface="Gill Sans" charset="0"/>
              </a:rPr>
              <a:t>Alıştırmanın bitirilmesi için belirli bir zaman</a:t>
            </a:r>
            <a:r>
              <a:rPr lang="en-US" sz="4000" dirty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cs typeface="+mn-cs"/>
                <a:sym typeface="Gill Sans" charset="0"/>
              </a:rPr>
              <a:t>.</a:t>
            </a:r>
            <a:endParaRPr lang="es-ES_tradnl" sz="4000" dirty="0">
              <a:solidFill>
                <a:schemeClr val="bg2">
                  <a:lumMod val="75000"/>
                </a:schemeClr>
              </a:solidFill>
              <a:latin typeface="Gill Sans" charset="0"/>
              <a:ea typeface="ヒラギノ角ゴ ProN W3" charset="0"/>
              <a:cs typeface="+mn-cs"/>
              <a:sym typeface="Gill Sans" charset="0"/>
            </a:endParaRPr>
          </a:p>
          <a:p>
            <a:pPr marL="571500" indent="-571500">
              <a:buFontTx/>
              <a:buChar char="-"/>
              <a:defRPr/>
            </a:pPr>
            <a:r>
              <a:rPr lang="tr-TR" sz="4000" dirty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cs typeface="+mn-cs"/>
                <a:sym typeface="Gill Sans" charset="0"/>
              </a:rPr>
              <a:t>Cevapların açıklanması için belirli bir zaman</a:t>
            </a:r>
            <a:r>
              <a:rPr lang="en-US" sz="4000" dirty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cs typeface="+mn-cs"/>
                <a:sym typeface="Gill Sans" charset="0"/>
              </a:rPr>
              <a:t>.</a:t>
            </a:r>
          </a:p>
          <a:p>
            <a:pPr marL="571500" indent="-571500">
              <a:buFontTx/>
              <a:buChar char="-"/>
              <a:defRPr/>
            </a:pPr>
            <a:r>
              <a:rPr lang="tr-TR" sz="4000" dirty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cs typeface="+mn-cs"/>
                <a:sym typeface="Gill Sans" charset="0"/>
              </a:rPr>
              <a:t>Kural ihlali yapanlar cezalandırılacak</a:t>
            </a:r>
            <a:r>
              <a:rPr lang="en-US" sz="4000" dirty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cs typeface="+mn-cs"/>
                <a:sym typeface="Gill Sans" charset="0"/>
              </a:rPr>
              <a:t>.</a:t>
            </a:r>
            <a:endParaRPr lang="es-ES_tradnl" sz="4000" dirty="0">
              <a:solidFill>
                <a:schemeClr val="bg2">
                  <a:lumMod val="75000"/>
                </a:schemeClr>
              </a:solidFill>
              <a:latin typeface="Gill Sans" charset="0"/>
              <a:ea typeface="ヒラギノ角ゴ ProN W3" charset="0"/>
              <a:cs typeface="+mn-cs"/>
              <a:sym typeface="Gill Sans" charset="0"/>
            </a:endParaRPr>
          </a:p>
          <a:p>
            <a:pPr marL="571500" indent="-571500">
              <a:buFontTx/>
              <a:buChar char="-"/>
              <a:defRPr/>
            </a:pPr>
            <a:r>
              <a:rPr lang="tr-TR" sz="4000" dirty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cs typeface="+mn-cs"/>
                <a:sym typeface="Gill Sans" charset="0"/>
              </a:rPr>
              <a:t>Öğretici amaçlı basitleştirilmiş formüller</a:t>
            </a:r>
            <a:r>
              <a:rPr lang="en-US" sz="4000" dirty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cs typeface="+mn-cs"/>
                <a:sym typeface="Gill Sans" charset="0"/>
              </a:rPr>
              <a:t>.</a:t>
            </a:r>
          </a:p>
          <a:p>
            <a:pPr marL="571500" indent="-571500">
              <a:buFontTx/>
              <a:buChar char="-"/>
              <a:defRPr/>
            </a:pPr>
            <a:r>
              <a:rPr lang="tr-TR" sz="4000" dirty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cs typeface="+mn-cs"/>
                <a:sym typeface="Gill Sans" charset="0"/>
              </a:rPr>
              <a:t>Ayrıntısı verilmemiş sistemler </a:t>
            </a:r>
            <a:r>
              <a:rPr lang="en-US" sz="4000" dirty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cs typeface="+mn-cs"/>
                <a:sym typeface="Gill Sans" charset="0"/>
              </a:rPr>
              <a:t>(</a:t>
            </a:r>
            <a:r>
              <a:rPr lang="tr-TR" sz="4000" dirty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cs typeface="+mn-cs"/>
                <a:sym typeface="Gill Sans" charset="0"/>
              </a:rPr>
              <a:t>örnekler</a:t>
            </a:r>
            <a:r>
              <a:rPr lang="en-US" sz="4000" dirty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cs typeface="+mn-cs"/>
                <a:sym typeface="Gill Sans" charset="0"/>
              </a:rPr>
              <a:t>).</a:t>
            </a:r>
          </a:p>
          <a:p>
            <a:pPr marL="571500" indent="-571500">
              <a:buFontTx/>
              <a:buChar char="-"/>
              <a:defRPr/>
            </a:pPr>
            <a:r>
              <a:rPr lang="tr-TR" sz="4000" dirty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cs typeface="+mn-cs"/>
                <a:sym typeface="Gill Sans" charset="0"/>
              </a:rPr>
              <a:t>Görüş alışverişini artırmak için karışık gruplarda (sanayi &amp; ÇŞB) çalışmalar.</a:t>
            </a:r>
            <a:endParaRPr lang="es-ES_tradnl" sz="4000" dirty="0">
              <a:solidFill>
                <a:schemeClr val="bg2">
                  <a:lumMod val="75000"/>
                </a:schemeClr>
              </a:solidFill>
              <a:latin typeface="Gill Sans" charset="0"/>
              <a:ea typeface="ヒラギノ角ゴ ProN W3" charset="0"/>
              <a:cs typeface="+mn-cs"/>
              <a:sym typeface="Gill Sans" charset="0"/>
            </a:endParaRPr>
          </a:p>
        </p:txBody>
      </p:sp>
      <p:pic>
        <p:nvPicPr>
          <p:cNvPr id="184323" name="Imagen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463" y="700088"/>
            <a:ext cx="1728787" cy="77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5" name="Rectangle 2"/>
          <p:cNvSpPr>
            <a:spLocks/>
          </p:cNvSpPr>
          <p:nvPr/>
        </p:nvSpPr>
        <p:spPr bwMode="auto">
          <a:xfrm>
            <a:off x="814388" y="3221038"/>
            <a:ext cx="11163300" cy="34258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r>
              <a:rPr lang="tr-TR" sz="4800">
                <a:solidFill>
                  <a:srgbClr val="4D4D4D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Kontrol Listesi analizi</a:t>
            </a:r>
            <a:endParaRPr lang="en-US" sz="4800">
              <a:solidFill>
                <a:srgbClr val="4D4D4D"/>
              </a:solidFill>
              <a:latin typeface="Tahoma" pitchFamily="34" charset="0"/>
              <a:cs typeface="Tahoma" pitchFamily="34" charset="0"/>
              <a:sym typeface="Tahoma" pitchFamily="34" charset="0"/>
            </a:endParaRPr>
          </a:p>
          <a:p>
            <a:pPr algn="r"/>
            <a:r>
              <a:rPr lang="tr-TR" sz="4800">
                <a:solidFill>
                  <a:srgbClr val="4D4D4D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Adım adım</a:t>
            </a:r>
            <a:endParaRPr lang="en-US" sz="4800">
              <a:solidFill>
                <a:srgbClr val="4D4D4D"/>
              </a:solidFill>
              <a:latin typeface="Tahoma" pitchFamily="34" charset="0"/>
              <a:cs typeface="Tahoma" pitchFamily="34" charset="0"/>
              <a:sym typeface="Tahoma" pitchFamily="34" charset="0"/>
            </a:endParaRPr>
          </a:p>
        </p:txBody>
      </p:sp>
      <p:sp>
        <p:nvSpPr>
          <p:cNvPr id="185346" name="Rectangle 4"/>
          <p:cNvSpPr>
            <a:spLocks/>
          </p:cNvSpPr>
          <p:nvPr/>
        </p:nvSpPr>
        <p:spPr bwMode="auto">
          <a:xfrm>
            <a:off x="2755900" y="8153400"/>
            <a:ext cx="9271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r>
              <a:rPr lang="tr-TR" sz="1400">
                <a:solidFill>
                  <a:srgbClr val="40404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Tarih</a:t>
            </a:r>
            <a:r>
              <a:rPr lang="en-US" sz="1400">
                <a:solidFill>
                  <a:srgbClr val="40404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: </a:t>
            </a:r>
            <a:r>
              <a:rPr lang="tr-TR" sz="1400">
                <a:solidFill>
                  <a:srgbClr val="40404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Aralık</a:t>
            </a:r>
            <a:r>
              <a:rPr lang="en-US" sz="1400">
                <a:solidFill>
                  <a:srgbClr val="40404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 2012</a:t>
            </a:r>
          </a:p>
        </p:txBody>
      </p:sp>
      <p:sp>
        <p:nvSpPr>
          <p:cNvPr id="185347" name="AutoShape 7" descr="data:image/jpeg;base64,/9j/4AAQSkZJRgABAQAAAQABAAD/2wCEAAkGBggGBRQUExQWFBUWEyAYFxgVFhceHhkhHxkhIh0cICceJzIqHCUlIBwaIS8sJScuLDgwHR4xNTAqNSo3LCkBCQoKDQsNGQ4OGTUkHiQ1NTUqNDU1NTU0NTE1NTU1LzQ1NTUwLzQ1NDUwKSwpNTQsNSwvNC8vNTUsNC81MjU1LP/AABEIADAAggMBIgACEQEDEQH/xAAcAAACAwEBAQEAAAAAAAAAAAAABQQGBwMCCAH/xAA5EAACAQIFAQYDBQYHAAAAAAABAgMAEQQFBhIhMQcTIkFRYXGBkRQjMkJSFSRyc7HBFjM0Q2Kh0f/EABoBAAIDAQEAAAAAAAAAAAAAAAABAgMEBgX/xAAsEQABAwEFBwMFAAAAAAAAAAABAAIRAwQSITFREyJBYbHB8DJxgSMzNDXh/9oADAMBAAIRAxEAPwDcL0uxWdQQz7FIZ/S/At1JPkBVa7QtYfsGHYOu3c3z4A/res70xnuLzjCYx2P5Y0HPQFiT9dq1sbZXbE1nZBVGoL10LRcbrPDrIQJ5L+scaFfoxufnapuX6wjjg+/ZSCLxyRg2kA6gqeUZbi4J8wQazOuedYiSDRspH5J4XA97sD9Rwaps/wBWoKbuKk43RK07MtXrhZbFwh/Ts3kfxeIc+wqdpzUYzhmRgBIgDXUna6tcB1vyOVZSDyCLehObJEdSM0+G+9RzuaxF4yeSrj8pHPJ4IFwas2gsLK+Y96CGiSExhx+F2aXc20+aptC36ElrXHNF128HiIROULQKKVah1Hg9M5esku8hpBGAi7iWa9hb5GlsXaFlDZhDE/ewvMSEE0ZTkG1jfpc9L8Gk2lUcLwGCZcBgrPRVex+uMqyzM3ifeDG8SO23wqZh4CTfp6nyqe+f4RdRjC+IymIykAXCqDa5Plc9KRpPHBOQmVFJso1bled5vPBExMkDWcW9yLr6gEEVxh1pl+Jz84dFma0hjMqwuYg4Fyhb1A+XvRsnyRGSLwT+iqtge0bKMersFmWNFdmlaFhGAn4vF0+VMdP6mg1CrbYp49tj9/Eybg3RlvwQbGm6jUYCXBIOByTiiiiqlJFFFFCFh/bSxGoj/KT+9I9BG2S4z+KL+r077aeNQt/LT097fHn4Uj0Fzk2MHvCT8LuL/UgV0Lv1x9h2WIfeTiuOdIJNHzgmw72G5PkN7C/y612qNn3Oi8R7yQj4+NuK8Ox/kM9wtNT0lNsWzZZiDDFeOOJiqKpI6HqbfiJ6knrf0qzaExUn7dI8pYDI6gcb0lCbwOgLKbG1rlL9areWumX5ekeMHfzKoBZSFMYA4RiP84qOCTbpa7W3Va9BSwHHyKeZWQOJALB4wxUKq/7fdtdSouLndc7uJRDn709+fnRGildqGVY3NtPRLDG8rLikcrGQG2qGuQSRY8j61XE0dJn+coJoMSsJw0qFsTIryI5dChBBPpcfA1YO1GOObJsMrmyNjolfxW8JDXufIVRdWjC5SMZBg5C0H2RHlQSF0jf7THtsbnaWUm4v5Vus18sa1pg48PjXsoPgEkp1kujs6xzZjFjRu76GONJuLP3YIR+t7iyk396m6Zy7UOW6fxeKmiL46RQiICL2jXannbk3c8/+UowUUWV5pl52QwKcZdu6xJkU/u7csWPh+FWrtInjOjkZWFjioPEp4t3y35HlRUc9zwzCHRw0w1OcCUNAiVXcm0nqLTGZ4OYd3KEJimESsHKSEs7OWNn2sb8fAcVMfAZtDr1Xw2Hnw4OJ3YktIhglT9YAPDmw6Ac0yzuSDMu0LAqGDxtBiFba1wbqotx7Gq1luAOS6fzabCo3fQzyRREFmKoFjNgCTci7G/WmHufvOiSNNSRjj85JQBgF60rkWY5dgZI5sHi3JEvgM0YgcMDZdu7gm9r262p/2f4XN8HmUwZZ48HtUQx4llZ1b8wBBPhHufT40iznK9PZRpEYrBzXxXhMUqzM0k7kjwsL+PdexBHF6RxJPidcOoDQSPmj7cV3rgDabtAFHBJ8txselTcDWa4znqNOU/3klN0hbpei9Y9rrUOJxer3eEzfuG3uhHG7I8u4NKHI4ACWXmrEuf4XGdo+EnDhYpMtdhuYAcyDg3NrjofgaxGyODQ7UT36K3aCYWgUV5DbhRWKVYsO7cUmg1MpI8EkIseOqtyP6fWqTpnPhkOYkspeN02SoDYkXuCp8mVgGHlxY8Gvo7VWlcBqzKu6mUmxurKbMhta4/uDway9uwjEDE/6obL9e6O76brf910FmtlnNn2VbDzksj6b795qipi8nmi3LjIAvX7zvEcexXaef4Sfaq7qfU+HxCJDh7mNJBI0jLYyOBZePJVBawPJ3E1o+N7GcsbTBjiuJ77hM/JJ/SbdFPoB781QIeybU8mYbDEqi9jIXXbb145P0qFjZYmONQOy1RUNUiIT05nl2dEzJNEm87nSWVEaMn8QO8jcATYFb3FuAeKuegMI8uKMwB7tYu7jYhh3hZw7uoP5QQqgkc2J6V+6U7LMoyCzMvfy/rkHAP8AxXoPnc+/lV4hgEdeZV2LHHYzjr51V7Q4+pcczyrBZxhdk0aSre+2RVYX9bHz5P1qHHpbKYsuaEQQiJuWjEaBWsbi4tY8gH5U4oqgPcBAKnASH/BOQ/Z9n2XD7d27b3Mdr2te1utuKmyZBls2UiBoYjEOkZjXYLHiy2sOfamNFMvccyiAleC03lmXspjgij2X2bI0G3dbdaw4vYXt1sKlYbLcNgy2xFTe5d9qgbmPVjbqTYcn0qVRSLicynCTQaSybC5j3qYeFZP1rGoPuenBrpLprK5omVoYmDyd4wMa2Z/1njlvc801op33HGUoCg4bKMLg42EaIgZizBFADE9SbDkn1NQJdGZDNEqthcOyoLKDDGQoJuQLji5JPHrT2ikHuGIKIXNI9iADgAWAAHFFdKKimv/Z"/>
          <p:cNvSpPr>
            <a:spLocks noChangeAspect="1" noChangeArrowheads="1"/>
          </p:cNvSpPr>
          <p:nvPr/>
        </p:nvSpPr>
        <p:spPr bwMode="auto">
          <a:xfrm>
            <a:off x="6469063" y="-3190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es-ES">
              <a:cs typeface="ヒラギノ角ゴ ProN W3"/>
            </a:endParaRPr>
          </a:p>
        </p:txBody>
      </p:sp>
      <p:sp>
        <p:nvSpPr>
          <p:cNvPr id="185348" name="AutoShape 9" descr="data:image/jpeg;base64,/9j/4AAQSkZJRgABAQAAAQABAAD/2wCEAAkGBggGBRQUExQWFBUWEyAYFxgVFhceHhkhHxkhIh0cICceJzIqHCUlIBwaIS8sJScuLDgwHR4xNTAqNSo3LCkBCQoKDQsNGQ4OGTUkHiQ1NTUqNDU1NTU0NTE1NTU1LzQ1NTUwLzQ1NDUwKSwpNTQsNSwvNC8vNTUsNC81MjU1LP/AABEIADAAggMBIgACEQEDEQH/xAAcAAACAwEBAQEAAAAAAAAAAAAABQQGBwMCCAH/xAA5EAACAQIFAQYDBQYHAAAAAAABAgMAEQQFBhIhMQcTIkFRYXGBkRQjMkJSFSRyc7HBFjM0Q2Kh0f/EABoBAAIDAQEAAAAAAAAAAAAAAAABAgMEBgX/xAAsEQABAwEFBwMFAAAAAAAAAAABAAIRAwQSITFREyJBYbHB8DJxgSMzNDXh/9oADAMBAAIRAxEAPwDcL0uxWdQQz7FIZ/S/At1JPkBVa7QtYfsGHYOu3c3z4A/res70xnuLzjCYx2P5Y0HPQFiT9dq1sbZXbE1nZBVGoL10LRcbrPDrIQJ5L+scaFfoxufnapuX6wjjg+/ZSCLxyRg2kA6gqeUZbi4J8wQazOuedYiSDRspH5J4XA97sD9Rwaps/wBWoKbuKk43RK07MtXrhZbFwh/Ts3kfxeIc+wqdpzUYzhmRgBIgDXUna6tcB1vyOVZSDyCLehObJEdSM0+G+9RzuaxF4yeSrj8pHPJ4IFwas2gsLK+Y96CGiSExhx+F2aXc20+aptC36ElrXHNF128HiIROULQKKVah1Hg9M5esku8hpBGAi7iWa9hb5GlsXaFlDZhDE/ewvMSEE0ZTkG1jfpc9L8Gk2lUcLwGCZcBgrPRVex+uMqyzM3ifeDG8SO23wqZh4CTfp6nyqe+f4RdRjC+IymIykAXCqDa5Plc9KRpPHBOQmVFJso1bled5vPBExMkDWcW9yLr6gEEVxh1pl+Jz84dFma0hjMqwuYg4Fyhb1A+XvRsnyRGSLwT+iqtge0bKMersFmWNFdmlaFhGAn4vF0+VMdP6mg1CrbYp49tj9/Eybg3RlvwQbGm6jUYCXBIOByTiiiiqlJFFFFCFh/bSxGoj/KT+9I9BG2S4z+KL+r077aeNQt/LT097fHn4Uj0Fzk2MHvCT8LuL/UgV0Lv1x9h2WIfeTiuOdIJNHzgmw72G5PkN7C/y612qNn3Oi8R7yQj4+NuK8Ox/kM9wtNT0lNsWzZZiDDFeOOJiqKpI6HqbfiJ6knrf0qzaExUn7dI8pYDI6gcb0lCbwOgLKbG1rlL9areWumX5ekeMHfzKoBZSFMYA4RiP84qOCTbpa7W3Va9BSwHHyKeZWQOJALB4wxUKq/7fdtdSouLndc7uJRDn709+fnRGildqGVY3NtPRLDG8rLikcrGQG2qGuQSRY8j61XE0dJn+coJoMSsJw0qFsTIryI5dChBBPpcfA1YO1GOObJsMrmyNjolfxW8JDXufIVRdWjC5SMZBg5C0H2RHlQSF0jf7THtsbnaWUm4v5Vus18sa1pg48PjXsoPgEkp1kujs6xzZjFjRu76GONJuLP3YIR+t7iyk396m6Zy7UOW6fxeKmiL46RQiICL2jXannbk3c8/+UowUUWV5pl52QwKcZdu6xJkU/u7csWPh+FWrtInjOjkZWFjioPEp4t3y35HlRUc9zwzCHRw0w1OcCUNAiVXcm0nqLTGZ4OYd3KEJimESsHKSEs7OWNn2sb8fAcVMfAZtDr1Xw2Hnw4OJ3YktIhglT9YAPDmw6Ac0yzuSDMu0LAqGDxtBiFba1wbqotx7Gq1luAOS6fzabCo3fQzyRREFmKoFjNgCTci7G/WmHufvOiSNNSRjj85JQBgF60rkWY5dgZI5sHi3JEvgM0YgcMDZdu7gm9r262p/2f4XN8HmUwZZ48HtUQx4llZ1b8wBBPhHufT40iznK9PZRpEYrBzXxXhMUqzM0k7kjwsL+PdexBHF6RxJPidcOoDQSPmj7cV3rgDabtAFHBJ8txselTcDWa4znqNOU/3klN0hbpei9Y9rrUOJxer3eEzfuG3uhHG7I8u4NKHI4ACWXmrEuf4XGdo+EnDhYpMtdhuYAcyDg3NrjofgaxGyODQ7UT36K3aCYWgUV5DbhRWKVYsO7cUmg1MpI8EkIseOqtyP6fWqTpnPhkOYkspeN02SoDYkXuCp8mVgGHlxY8Gvo7VWlcBqzKu6mUmxurKbMhta4/uDway9uwjEDE/6obL9e6O76brf910FmtlnNn2VbDzksj6b795qipi8nmi3LjIAvX7zvEcexXaef4Sfaq7qfU+HxCJDh7mNJBI0jLYyOBZePJVBawPJ3E1o+N7GcsbTBjiuJ77hM/JJ/SbdFPoB781QIeybU8mYbDEqi9jIXXbb145P0qFjZYmONQOy1RUNUiIT05nl2dEzJNEm87nSWVEaMn8QO8jcATYFb3FuAeKuegMI8uKMwB7tYu7jYhh3hZw7uoP5QQqgkc2J6V+6U7LMoyCzMvfy/rkHAP8AxXoPnc+/lV4hgEdeZV2LHHYzjr51V7Q4+pcczyrBZxhdk0aSre+2RVYX9bHz5P1qHHpbKYsuaEQQiJuWjEaBWsbi4tY8gH5U4oqgPcBAKnASH/BOQ/Z9n2XD7d27b3Mdr2te1utuKmyZBls2UiBoYjEOkZjXYLHiy2sOfamNFMvccyiAleC03lmXspjgij2X2bI0G3dbdaw4vYXt1sKlYbLcNgy2xFTe5d9qgbmPVjbqTYcn0qVRSLicynCTQaSybC5j3qYeFZP1rGoPuenBrpLprK5omVoYmDyd4wMa2Z/1njlvc801op33HGUoCg4bKMLg42EaIgZizBFADE9SbDkn1NQJdGZDNEqthcOyoLKDDGQoJuQLji5JPHrT2ikHuGIKIXNI9iADgAWAAHFFdKKimv/Z"/>
          <p:cNvSpPr>
            <a:spLocks noChangeAspect="1" noChangeArrowheads="1"/>
          </p:cNvSpPr>
          <p:nvPr/>
        </p:nvSpPr>
        <p:spPr bwMode="auto">
          <a:xfrm>
            <a:off x="6469063" y="-3190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es-ES">
              <a:cs typeface="ヒラギノ角ゴ ProN W3"/>
            </a:endParaRPr>
          </a:p>
        </p:txBody>
      </p:sp>
      <p:pic>
        <p:nvPicPr>
          <p:cNvPr id="185349" name="Imagen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98025" y="1347788"/>
            <a:ext cx="2232025" cy="99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5350" name="Imagen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9738" y="1276350"/>
            <a:ext cx="2338387" cy="168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5351" name="Rectángulo 4"/>
          <p:cNvSpPr>
            <a:spLocks noChangeArrowheads="1"/>
          </p:cNvSpPr>
          <p:nvPr/>
        </p:nvSpPr>
        <p:spPr bwMode="auto">
          <a:xfrm>
            <a:off x="814388" y="1563688"/>
            <a:ext cx="52673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000" b="1">
                <a:solidFill>
                  <a:srgbClr val="000090"/>
                </a:solidFill>
                <a:cs typeface="ヒラギノ角ゴ ProN W3"/>
              </a:rPr>
              <a:t>Eşleştirme Projesi TR 08 IB EN 03</a:t>
            </a:r>
            <a:endParaRPr lang="tr-TR" sz="2000">
              <a:solidFill>
                <a:srgbClr val="000090"/>
              </a:solidFill>
              <a:cs typeface="ヒラギノ角ゴ ProN W3"/>
            </a:endParaRPr>
          </a:p>
          <a:p>
            <a:r>
              <a:rPr lang="tr-TR" sz="2000">
                <a:solidFill>
                  <a:srgbClr val="000090"/>
                </a:solidFill>
                <a:cs typeface="ヒラギノ角ゴ ProN W3"/>
              </a:rPr>
              <a:t>IPPC – Entegre Kirlilik Önleme ve Kontrol</a:t>
            </a:r>
          </a:p>
          <a:p>
            <a:r>
              <a:rPr lang="tr-TR" sz="2000">
                <a:solidFill>
                  <a:srgbClr val="000090"/>
                </a:solidFill>
                <a:cs typeface="ヒラギノ角ゴ ProN W3"/>
              </a:rPr>
              <a:t>T.C. Çevre ve Şehircilik Bakanlığı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5" name="Rectangle 1"/>
          <p:cNvSpPr>
            <a:spLocks noGrp="1" noChangeArrowheads="1"/>
          </p:cNvSpPr>
          <p:nvPr>
            <p:ph type="title"/>
          </p:nvPr>
        </p:nvSpPr>
        <p:spPr>
          <a:xfrm>
            <a:off x="1101725" y="339725"/>
            <a:ext cx="10664825" cy="1714500"/>
          </a:xfrm>
        </p:spPr>
        <p:txBody>
          <a:bodyPr/>
          <a:lstStyle/>
          <a:p>
            <a:pPr algn="r" eaLnBrk="1" hangingPunct="1"/>
            <a:r>
              <a:rPr lang="en-US" sz="6000" smtClean="0">
                <a:solidFill>
                  <a:srgbClr val="343434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        </a:t>
            </a:r>
            <a:r>
              <a:rPr lang="tr-TR" sz="6000" smtClean="0">
                <a:solidFill>
                  <a:srgbClr val="343434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Eğitim içeriği</a:t>
            </a:r>
            <a:endParaRPr lang="en-US" sz="6000" smtClean="0">
              <a:solidFill>
                <a:srgbClr val="343434"/>
              </a:solidFill>
              <a:latin typeface="Tahoma" pitchFamily="34" charset="0"/>
              <a:sym typeface="Tahoma" pitchFamily="34" charset="0"/>
            </a:endParaRPr>
          </a:p>
        </p:txBody>
      </p:sp>
      <p:sp>
        <p:nvSpPr>
          <p:cNvPr id="175106" name="Rectangle 3"/>
          <p:cNvSpPr>
            <a:spLocks/>
          </p:cNvSpPr>
          <p:nvPr/>
        </p:nvSpPr>
        <p:spPr bwMode="auto">
          <a:xfrm>
            <a:off x="1533525" y="1981200"/>
            <a:ext cx="10298113" cy="69278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800100" indent="-800100" algn="just">
              <a:lnSpc>
                <a:spcPct val="150000"/>
              </a:lnSpc>
              <a:spcAft>
                <a:spcPts val="600"/>
              </a:spcAft>
              <a:buFontTx/>
              <a:buAutoNum type="arabicPeriod"/>
            </a:pPr>
            <a:r>
              <a:rPr lang="tr-TR" sz="200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Genel çalışma metodolojisi</a:t>
            </a:r>
            <a:endParaRPr lang="es-ES" sz="2000">
              <a:solidFill>
                <a:srgbClr val="606060"/>
              </a:solidFill>
              <a:latin typeface="Tahoma" pitchFamily="34" charset="0"/>
              <a:cs typeface="Tahoma" pitchFamily="34" charset="0"/>
              <a:sym typeface="Tahoma" pitchFamily="34" charset="0"/>
            </a:endParaRPr>
          </a:p>
          <a:p>
            <a:pPr marL="800100" indent="-800100" algn="just">
              <a:lnSpc>
                <a:spcPct val="150000"/>
              </a:lnSpc>
              <a:spcAft>
                <a:spcPts val="600"/>
              </a:spcAft>
              <a:buFontTx/>
              <a:buAutoNum type="arabicPeriod"/>
            </a:pPr>
            <a:r>
              <a:rPr lang="tr-TR" sz="200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Her Görevin kendi hedefleri</a:t>
            </a:r>
            <a:r>
              <a:rPr lang="es-ES" sz="200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 (M1, M2 &amp; M3) </a:t>
            </a:r>
          </a:p>
          <a:p>
            <a:pPr marL="800100" indent="-800100" algn="just">
              <a:lnSpc>
                <a:spcPct val="150000"/>
              </a:lnSpc>
              <a:spcAft>
                <a:spcPts val="600"/>
              </a:spcAft>
              <a:buFontTx/>
              <a:buAutoNum type="arabicPeriod"/>
            </a:pPr>
            <a:r>
              <a:rPr lang="tr-TR" sz="200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Uzmanlar &amp; Akbaşlar tarafından hazırlanan belgelerin sunumu</a:t>
            </a:r>
            <a:endParaRPr lang="es-ES" sz="2000">
              <a:solidFill>
                <a:srgbClr val="606060"/>
              </a:solidFill>
              <a:latin typeface="Tahoma" pitchFamily="34" charset="0"/>
              <a:cs typeface="Tahoma" pitchFamily="34" charset="0"/>
              <a:sym typeface="Tahoma" pitchFamily="34" charset="0"/>
            </a:endParaRPr>
          </a:p>
          <a:p>
            <a:pPr marL="800100" indent="-800100" algn="just">
              <a:lnSpc>
                <a:spcPct val="150000"/>
              </a:lnSpc>
              <a:spcAft>
                <a:spcPts val="600"/>
              </a:spcAft>
              <a:buFontTx/>
              <a:buAutoNum type="arabicPeriod"/>
            </a:pPr>
            <a:r>
              <a:rPr lang="tr-TR" sz="200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Önemli noktalar</a:t>
            </a:r>
            <a:r>
              <a:rPr lang="es-ES" sz="200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 </a:t>
            </a:r>
            <a:r>
              <a:rPr lang="tr-TR" sz="200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&amp; Entegre Çevre İzni uygulamasına başlanması için önerilerimiz</a:t>
            </a:r>
          </a:p>
          <a:p>
            <a:pPr marL="800100" indent="-800100" algn="just">
              <a:lnSpc>
                <a:spcPct val="150000"/>
              </a:lnSpc>
              <a:spcAft>
                <a:spcPts val="600"/>
              </a:spcAft>
              <a:buFontTx/>
              <a:buAutoNum type="arabicPeriod"/>
            </a:pPr>
            <a:r>
              <a:rPr lang="tr-TR" sz="200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Eğitim oturumları &amp; grup çalışmaları kuralları</a:t>
            </a:r>
          </a:p>
          <a:p>
            <a:pPr marL="800100" indent="-800100" algn="just">
              <a:lnSpc>
                <a:spcPct val="150000"/>
              </a:lnSpc>
              <a:spcAft>
                <a:spcPts val="600"/>
              </a:spcAft>
              <a:buFontTx/>
              <a:buAutoNum type="arabicPeriod"/>
            </a:pPr>
            <a:r>
              <a:rPr lang="tr-TR" sz="200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Başvuran tarafından sunulacak resmi belgelerin gösterilmesi (Görev 2)</a:t>
            </a:r>
          </a:p>
          <a:p>
            <a:pPr marL="800100" indent="-800100" algn="just">
              <a:lnSpc>
                <a:spcPct val="150000"/>
              </a:lnSpc>
              <a:spcAft>
                <a:spcPts val="600"/>
              </a:spcAft>
              <a:buFontTx/>
              <a:buAutoNum type="arabicPeriod"/>
            </a:pPr>
            <a:r>
              <a:rPr lang="tr-TR" sz="200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İzin başvurusunun ADIM ADIM analizi ve her bir adım ve alıştırma için ayrıntılı bilgi ve önemli hususlar</a:t>
            </a:r>
            <a:endParaRPr lang="es-ES" sz="2000">
              <a:solidFill>
                <a:srgbClr val="606060"/>
              </a:solidFill>
              <a:latin typeface="Tahoma" pitchFamily="34" charset="0"/>
              <a:cs typeface="Tahoma" pitchFamily="34" charset="0"/>
              <a:sym typeface="Tahoma" pitchFamily="34" charset="0"/>
            </a:endParaRPr>
          </a:p>
          <a:p>
            <a:pPr marL="800100" indent="-800100" algn="just">
              <a:lnSpc>
                <a:spcPct val="150000"/>
              </a:lnSpc>
              <a:spcAft>
                <a:spcPts val="600"/>
              </a:spcAft>
              <a:buFontTx/>
              <a:buAutoNum type="arabicPeriod"/>
            </a:pPr>
            <a:r>
              <a:rPr lang="es-ES" sz="200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 </a:t>
            </a:r>
            <a:r>
              <a:rPr lang="tr-TR" sz="200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Nihai Sonuç ve önemli sorular</a:t>
            </a:r>
            <a:endParaRPr lang="es-ES" sz="2000">
              <a:solidFill>
                <a:srgbClr val="606060"/>
              </a:solidFill>
              <a:latin typeface="Tahoma" pitchFamily="34" charset="0"/>
              <a:cs typeface="Tahoma" pitchFamily="34" charset="0"/>
              <a:sym typeface="Tahoma" pitchFamily="34" charset="0"/>
            </a:endParaRPr>
          </a:p>
          <a:p>
            <a:pPr marL="800100" indent="-800100" algn="just">
              <a:lnSpc>
                <a:spcPct val="150000"/>
              </a:lnSpc>
              <a:spcAft>
                <a:spcPts val="600"/>
              </a:spcAft>
            </a:pPr>
            <a:endParaRPr lang="es-ES" sz="2000">
              <a:solidFill>
                <a:srgbClr val="606060"/>
              </a:solidFill>
              <a:latin typeface="Tahoma" pitchFamily="34" charset="0"/>
              <a:cs typeface="Tahoma" pitchFamily="34" charset="0"/>
              <a:sym typeface="Tahoma" pitchFamily="34" charset="0"/>
            </a:endParaRPr>
          </a:p>
        </p:txBody>
      </p:sp>
      <p:pic>
        <p:nvPicPr>
          <p:cNvPr id="175107" name="Imagen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463" y="700088"/>
            <a:ext cx="1728787" cy="77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29" name="Rectangle 1"/>
          <p:cNvSpPr>
            <a:spLocks noGrp="1" noChangeArrowheads="1"/>
          </p:cNvSpPr>
          <p:nvPr>
            <p:ph type="title"/>
          </p:nvPr>
        </p:nvSpPr>
        <p:spPr>
          <a:xfrm>
            <a:off x="1101725" y="339725"/>
            <a:ext cx="10664825" cy="1714500"/>
          </a:xfrm>
        </p:spPr>
        <p:txBody>
          <a:bodyPr/>
          <a:lstStyle/>
          <a:p>
            <a:pPr algn="r" eaLnBrk="1" hangingPunct="1"/>
            <a:r>
              <a:rPr lang="en-US" sz="6000" smtClean="0">
                <a:solidFill>
                  <a:srgbClr val="343434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        </a:t>
            </a:r>
            <a:r>
              <a:rPr lang="tr-TR" sz="6000" smtClean="0">
                <a:solidFill>
                  <a:srgbClr val="343434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Görev hedefleri</a:t>
            </a:r>
            <a:endParaRPr lang="en-US" sz="6000" smtClean="0">
              <a:solidFill>
                <a:srgbClr val="343434"/>
              </a:solidFill>
              <a:latin typeface="Tahoma" pitchFamily="34" charset="0"/>
              <a:sym typeface="Tahoma" pitchFamily="34" charset="0"/>
            </a:endParaRPr>
          </a:p>
        </p:txBody>
      </p:sp>
      <p:sp>
        <p:nvSpPr>
          <p:cNvPr id="176130" name="Rectangle 3"/>
          <p:cNvSpPr>
            <a:spLocks/>
          </p:cNvSpPr>
          <p:nvPr/>
        </p:nvSpPr>
        <p:spPr bwMode="auto">
          <a:xfrm>
            <a:off x="1101725" y="2355850"/>
            <a:ext cx="10802938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tr-TR" sz="5400">
                <a:solidFill>
                  <a:srgbClr val="606060"/>
                </a:solidFill>
                <a:cs typeface="ヒラギノ角ゴ ProN W3"/>
              </a:rPr>
              <a:t>ÇŞB endüstriyel işletmecisinin </a:t>
            </a:r>
            <a:r>
              <a:rPr lang="tr-TR" sz="6000">
                <a:solidFill>
                  <a:srgbClr val="606060"/>
                </a:solidFill>
                <a:cs typeface="ヒラギノ角ゴ ProN W3"/>
              </a:rPr>
              <a:t>belge</a:t>
            </a:r>
            <a:r>
              <a:rPr lang="tr-TR" sz="5400">
                <a:solidFill>
                  <a:srgbClr val="606060"/>
                </a:solidFill>
                <a:cs typeface="ヒラギノ角ゴ ProN W3"/>
              </a:rPr>
              <a:t> sunumuna dair pratik örneklerle eğitim</a:t>
            </a:r>
          </a:p>
          <a:p>
            <a:pPr algn="ctr"/>
            <a:endParaRPr lang="tr-TR" sz="5400" b="1">
              <a:solidFill>
                <a:srgbClr val="606060"/>
              </a:solidFill>
              <a:latin typeface="Arial" charset="0"/>
              <a:cs typeface="ヒラギノ角ゴ ProN W3"/>
            </a:endParaRPr>
          </a:p>
          <a:p>
            <a:pPr algn="ctr"/>
            <a:r>
              <a:rPr lang="tr-TR" sz="5400">
                <a:solidFill>
                  <a:srgbClr val="606060"/>
                </a:solidFill>
                <a:latin typeface="Arial" charset="0"/>
                <a:cs typeface="ヒラギノ角ゴ ProN W3"/>
              </a:rPr>
              <a:t>Ek olarak bazı bilgiler / görev 1’de gündeme getirilen sorulara cevaplar sunulacak/tartışılacaktır</a:t>
            </a:r>
            <a:endParaRPr lang="en-US" sz="5400">
              <a:solidFill>
                <a:srgbClr val="606060"/>
              </a:solidFill>
              <a:latin typeface="Arial" charset="0"/>
              <a:cs typeface="ヒラギノ角ゴ ProN W3"/>
            </a:endParaRPr>
          </a:p>
        </p:txBody>
      </p:sp>
      <p:pic>
        <p:nvPicPr>
          <p:cNvPr id="176131" name="Imagen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463" y="700088"/>
            <a:ext cx="1728787" cy="77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3" name="Rectangle 1"/>
          <p:cNvSpPr>
            <a:spLocks noGrp="1" noChangeArrowheads="1"/>
          </p:cNvSpPr>
          <p:nvPr>
            <p:ph type="title"/>
          </p:nvPr>
        </p:nvSpPr>
        <p:spPr>
          <a:xfrm>
            <a:off x="1606550" y="773113"/>
            <a:ext cx="10664825" cy="1714500"/>
          </a:xfrm>
        </p:spPr>
        <p:txBody>
          <a:bodyPr/>
          <a:lstStyle/>
          <a:p>
            <a:pPr algn="r" eaLnBrk="1" hangingPunct="1"/>
            <a:r>
              <a:rPr lang="en-US" sz="4800" smtClean="0">
                <a:solidFill>
                  <a:srgbClr val="343434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        </a:t>
            </a:r>
            <a:r>
              <a:rPr lang="tr-TR" sz="4800" smtClean="0">
                <a:solidFill>
                  <a:srgbClr val="343434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Uzmanlar </a:t>
            </a:r>
            <a:r>
              <a:rPr lang="es-ES_tradnl" sz="4800" smtClean="0">
                <a:solidFill>
                  <a:srgbClr val="343434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ve </a:t>
            </a:r>
            <a:r>
              <a:rPr lang="en-US" sz="4800" smtClean="0">
                <a:solidFill>
                  <a:srgbClr val="343434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Akba</a:t>
            </a:r>
            <a:r>
              <a:rPr lang="tr-TR" sz="4800" smtClean="0">
                <a:solidFill>
                  <a:srgbClr val="343434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şlar Tekstil tarafından hazırlanan belgeler</a:t>
            </a:r>
            <a:endParaRPr lang="en-US" sz="4800" smtClean="0">
              <a:solidFill>
                <a:srgbClr val="343434"/>
              </a:solidFill>
              <a:latin typeface="Tahoma" pitchFamily="34" charset="0"/>
              <a:sym typeface="Tahoma" pitchFamily="34" charset="0"/>
            </a:endParaRPr>
          </a:p>
        </p:txBody>
      </p:sp>
      <p:sp>
        <p:nvSpPr>
          <p:cNvPr id="177154" name="Rectangle 3"/>
          <p:cNvSpPr>
            <a:spLocks/>
          </p:cNvSpPr>
          <p:nvPr/>
        </p:nvSpPr>
        <p:spPr bwMode="auto">
          <a:xfrm>
            <a:off x="1606550" y="2520950"/>
            <a:ext cx="10298113" cy="692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4000">
                <a:solidFill>
                  <a:srgbClr val="606060"/>
                </a:solidFill>
                <a:cs typeface="ヒラギノ角ゴ ProN W3"/>
              </a:rPr>
              <a:t>1. </a:t>
            </a:r>
            <a:r>
              <a:rPr lang="tr-TR" sz="4000">
                <a:solidFill>
                  <a:srgbClr val="606060"/>
                </a:solidFill>
                <a:cs typeface="ヒラギノ角ゴ ProN W3"/>
              </a:rPr>
              <a:t>Son görev açıklamaları ve önerilere göre boş kontrol listesi</a:t>
            </a:r>
            <a:endParaRPr lang="en-US" sz="4000">
              <a:solidFill>
                <a:srgbClr val="606060"/>
              </a:solidFill>
              <a:cs typeface="ヒラギノ角ゴ ProN W3"/>
            </a:endParaRPr>
          </a:p>
          <a:p>
            <a:r>
              <a:rPr lang="en-US" sz="4000">
                <a:solidFill>
                  <a:srgbClr val="606060"/>
                </a:solidFill>
                <a:cs typeface="ヒラギノ角ゴ ProN W3"/>
              </a:rPr>
              <a:t>(</a:t>
            </a:r>
            <a:r>
              <a:rPr lang="tr-TR" sz="4000">
                <a:solidFill>
                  <a:srgbClr val="606060"/>
                </a:solidFill>
                <a:latin typeface="Arial" charset="0"/>
                <a:cs typeface="ヒラギノ角ゴ ProN W3"/>
              </a:rPr>
              <a:t>izin başvurusunun ilgili bölümlerinde </a:t>
            </a:r>
            <a:endParaRPr lang="en-US" sz="4000">
              <a:solidFill>
                <a:srgbClr val="606060"/>
              </a:solidFill>
              <a:cs typeface="ヒラギノ角ゴ ProN W3"/>
            </a:endParaRPr>
          </a:p>
          <a:p>
            <a:r>
              <a:rPr lang="en-US" sz="4000">
                <a:solidFill>
                  <a:srgbClr val="606060"/>
                </a:solidFill>
                <a:cs typeface="ヒラギノ角ゴ ProN W3"/>
              </a:rPr>
              <a:t>2. </a:t>
            </a:r>
            <a:r>
              <a:rPr lang="tr-TR" sz="4000">
                <a:solidFill>
                  <a:srgbClr val="606060"/>
                </a:solidFill>
                <a:latin typeface="Arial" charset="0"/>
                <a:cs typeface="ヒラギノ角ゴ ProN W3"/>
              </a:rPr>
              <a:t>Akbaşlar temsilcileri ve uzmanlar tarafından tamamlanan izin başvurusu örneği</a:t>
            </a:r>
            <a:endParaRPr lang="en-US" sz="4000">
              <a:solidFill>
                <a:srgbClr val="606060"/>
              </a:solidFill>
              <a:latin typeface="Arial" charset="0"/>
              <a:cs typeface="ヒラギノ角ゴ ProN W3"/>
            </a:endParaRPr>
          </a:p>
          <a:p>
            <a:endParaRPr lang="en-US" sz="4000">
              <a:solidFill>
                <a:srgbClr val="606060"/>
              </a:solidFill>
              <a:cs typeface="ヒラギノ角ゴ ProN W3"/>
            </a:endParaRPr>
          </a:p>
          <a:p>
            <a:r>
              <a:rPr lang="en-US" sz="4000">
                <a:solidFill>
                  <a:srgbClr val="606060"/>
                </a:solidFill>
                <a:cs typeface="ヒラギノ角ゴ ProN W3"/>
              </a:rPr>
              <a:t>3. </a:t>
            </a:r>
            <a:r>
              <a:rPr lang="tr-TR" sz="4000">
                <a:solidFill>
                  <a:srgbClr val="606060"/>
                </a:solidFill>
                <a:latin typeface="Arial" charset="0"/>
                <a:cs typeface="ヒラギノ角ゴ ProN W3"/>
              </a:rPr>
              <a:t>Görev 1’de alınan girdilerle ilgili olarak k</a:t>
            </a:r>
            <a:r>
              <a:rPr lang="tr-TR" sz="4000">
                <a:solidFill>
                  <a:srgbClr val="606060"/>
                </a:solidFill>
                <a:cs typeface="ヒラギノ角ゴ ProN W3"/>
              </a:rPr>
              <a:t>atılımcılara verilecek bazı bilgi föyleri ve açıklayıcı örnekler</a:t>
            </a:r>
            <a:r>
              <a:rPr lang="en-US" sz="4000">
                <a:solidFill>
                  <a:srgbClr val="606060"/>
                </a:solidFill>
                <a:cs typeface="ヒラギノ角ゴ ProN W3"/>
              </a:rPr>
              <a:t> </a:t>
            </a:r>
            <a:r>
              <a:rPr lang="tr-TR" sz="4000">
                <a:solidFill>
                  <a:srgbClr val="606060"/>
                </a:solidFill>
                <a:latin typeface="Arial" charset="0"/>
                <a:cs typeface="ヒラギノ角ゴ ProN W3"/>
              </a:rPr>
              <a:t>(izin başvurusunun ilgili kısımlarında sunulmak üzere</a:t>
            </a:r>
            <a:r>
              <a:rPr lang="tr-TR" sz="4000">
                <a:solidFill>
                  <a:srgbClr val="606060"/>
                </a:solidFill>
                <a:cs typeface="ヒラギノ角ゴ ProN W3"/>
              </a:rPr>
              <a:t>)</a:t>
            </a:r>
            <a:endParaRPr lang="en-US" sz="4000">
              <a:solidFill>
                <a:srgbClr val="606060"/>
              </a:solidFill>
              <a:cs typeface="ヒラギノ角ゴ ProN W3"/>
            </a:endParaRPr>
          </a:p>
        </p:txBody>
      </p:sp>
      <p:pic>
        <p:nvPicPr>
          <p:cNvPr id="177155" name="Imagen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463" y="700088"/>
            <a:ext cx="1728787" cy="77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7" name="Rectangle 1"/>
          <p:cNvSpPr>
            <a:spLocks noGrp="1" noChangeArrowheads="1"/>
          </p:cNvSpPr>
          <p:nvPr>
            <p:ph type="title"/>
          </p:nvPr>
        </p:nvSpPr>
        <p:spPr>
          <a:xfrm>
            <a:off x="1606550" y="773113"/>
            <a:ext cx="10664825" cy="1714500"/>
          </a:xfrm>
        </p:spPr>
        <p:txBody>
          <a:bodyPr/>
          <a:lstStyle/>
          <a:p>
            <a:pPr algn="r" eaLnBrk="1" hangingPunct="1"/>
            <a:r>
              <a:rPr lang="tr-TR" sz="6000" smtClean="0">
                <a:solidFill>
                  <a:srgbClr val="343434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Görevle ilgili düşüncelerimiz</a:t>
            </a:r>
            <a:endParaRPr lang="en-US" sz="6000" smtClean="0">
              <a:solidFill>
                <a:srgbClr val="343434"/>
              </a:solidFill>
              <a:latin typeface="Tahoma" pitchFamily="34" charset="0"/>
              <a:sym typeface="Tahoma" pitchFamily="34" charset="0"/>
            </a:endParaRPr>
          </a:p>
        </p:txBody>
      </p:sp>
      <p:sp>
        <p:nvSpPr>
          <p:cNvPr id="178178" name="Rectangle 3"/>
          <p:cNvSpPr>
            <a:spLocks/>
          </p:cNvSpPr>
          <p:nvPr/>
        </p:nvSpPr>
        <p:spPr bwMode="auto">
          <a:xfrm>
            <a:off x="1533525" y="2644775"/>
            <a:ext cx="10298113" cy="692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tr-TR" sz="4400">
                <a:solidFill>
                  <a:srgbClr val="606060"/>
                </a:solidFill>
                <a:cs typeface="ヒラギノ角ゴ ProN W3"/>
              </a:rPr>
              <a:t>Görev 2'nin ana hedefi, </a:t>
            </a:r>
            <a:r>
              <a:rPr lang="tr-TR" sz="4400" b="1">
                <a:solidFill>
                  <a:srgbClr val="606060"/>
                </a:solidFill>
                <a:cs typeface="ヒラギノ角ゴ ProN W3"/>
              </a:rPr>
              <a:t>sanayi alanından başvuranlar tarafından hazırlanması gerekecek </a:t>
            </a:r>
            <a:r>
              <a:rPr lang="tr-TR" sz="4400" b="1" u="sng">
                <a:solidFill>
                  <a:srgbClr val="4118F0"/>
                </a:solidFill>
                <a:cs typeface="ヒラギノ角ゴ ProN W3"/>
              </a:rPr>
              <a:t>belgelerle ilgili </a:t>
            </a:r>
            <a:r>
              <a:rPr lang="tr-TR" sz="4400" b="1">
                <a:solidFill>
                  <a:srgbClr val="606060"/>
                </a:solidFill>
                <a:cs typeface="ヒラギノ角ゴ ProN W3"/>
              </a:rPr>
              <a:t>orta yüksek düzeyde bir </a:t>
            </a:r>
            <a:r>
              <a:rPr lang="tr-TR" sz="4400" b="1" u="sng">
                <a:solidFill>
                  <a:srgbClr val="4118F0"/>
                </a:solidFill>
                <a:cs typeface="ヒラギノ角ゴ ProN W3"/>
              </a:rPr>
              <a:t>anlayışa </a:t>
            </a:r>
            <a:r>
              <a:rPr lang="tr-TR" sz="4400" b="1">
                <a:solidFill>
                  <a:srgbClr val="606060"/>
                </a:solidFill>
                <a:cs typeface="ヒラギノ角ゴ ProN W3"/>
              </a:rPr>
              <a:t>ulaşmak ve </a:t>
            </a:r>
            <a:r>
              <a:rPr lang="tr-TR" sz="4400">
                <a:solidFill>
                  <a:srgbClr val="606060"/>
                </a:solidFill>
                <a:cs typeface="ヒラギノ角ゴ ProN W3"/>
              </a:rPr>
              <a:t>bunları </a:t>
            </a:r>
            <a:r>
              <a:rPr lang="tr-TR" sz="4400" b="1">
                <a:solidFill>
                  <a:srgbClr val="606060"/>
                </a:solidFill>
                <a:cs typeface="ヒラギノ角ゴ ProN W3"/>
              </a:rPr>
              <a:t>Bakanlığa </a:t>
            </a:r>
            <a:r>
              <a:rPr lang="tr-TR" sz="4400">
                <a:solidFill>
                  <a:srgbClr val="606060"/>
                </a:solidFill>
                <a:cs typeface="ヒラギノ角ゴ ProN W3"/>
              </a:rPr>
              <a:t>(ÇŞB) </a:t>
            </a:r>
            <a:r>
              <a:rPr lang="tr-TR" sz="4400" b="1">
                <a:solidFill>
                  <a:srgbClr val="606060"/>
                </a:solidFill>
                <a:cs typeface="ヒラギノ角ゴ ProN W3"/>
              </a:rPr>
              <a:t>sunmaktır.</a:t>
            </a:r>
            <a:endParaRPr lang="tr-TR" sz="4400">
              <a:solidFill>
                <a:srgbClr val="606060"/>
              </a:solidFill>
              <a:cs typeface="ヒラギノ角ゴ ProN W3"/>
            </a:endParaRPr>
          </a:p>
        </p:txBody>
      </p:sp>
      <p:pic>
        <p:nvPicPr>
          <p:cNvPr id="178179" name="Imagen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463" y="700088"/>
            <a:ext cx="1728787" cy="77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1" name="Rectangle 1"/>
          <p:cNvSpPr>
            <a:spLocks noGrp="1" noChangeArrowheads="1"/>
          </p:cNvSpPr>
          <p:nvPr>
            <p:ph type="title"/>
          </p:nvPr>
        </p:nvSpPr>
        <p:spPr>
          <a:xfrm>
            <a:off x="1606550" y="773113"/>
            <a:ext cx="10664825" cy="1714500"/>
          </a:xfrm>
        </p:spPr>
        <p:txBody>
          <a:bodyPr/>
          <a:lstStyle/>
          <a:p>
            <a:pPr algn="r" eaLnBrk="1" hangingPunct="1"/>
            <a:r>
              <a:rPr lang="tr-TR" sz="6000" smtClean="0">
                <a:solidFill>
                  <a:srgbClr val="343434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Önemli noktalar</a:t>
            </a:r>
            <a:endParaRPr lang="en-US" sz="6000" smtClean="0">
              <a:solidFill>
                <a:srgbClr val="343434"/>
              </a:solidFill>
              <a:latin typeface="Tahoma" pitchFamily="34" charset="0"/>
              <a:sym typeface="Tahoma" pitchFamily="34" charset="0"/>
            </a:endParaRPr>
          </a:p>
        </p:txBody>
      </p:sp>
      <p:sp>
        <p:nvSpPr>
          <p:cNvPr id="179202" name="Rectangle 3"/>
          <p:cNvSpPr>
            <a:spLocks/>
          </p:cNvSpPr>
          <p:nvPr/>
        </p:nvSpPr>
        <p:spPr bwMode="auto">
          <a:xfrm>
            <a:off x="1533525" y="2644775"/>
            <a:ext cx="10225088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en-US" sz="4400">
              <a:solidFill>
                <a:srgbClr val="606060"/>
              </a:solidFill>
              <a:cs typeface="ヒラギノ角ゴ ProN W3"/>
            </a:endParaRPr>
          </a:p>
          <a:p>
            <a:r>
              <a:rPr lang="tr-TR" sz="4400">
                <a:solidFill>
                  <a:srgbClr val="606060"/>
                </a:solidFill>
                <a:cs typeface="ヒラギノ角ゴ ProN W3"/>
              </a:rPr>
              <a:t>Diğer Üye Ülkelerin </a:t>
            </a:r>
            <a:r>
              <a:rPr lang="tr-TR" sz="4400">
                <a:solidFill>
                  <a:srgbClr val="606060"/>
                </a:solidFill>
                <a:latin typeface="Arial" charset="0"/>
                <a:cs typeface="ヒラギノ角ゴ ProN W3"/>
              </a:rPr>
              <a:t>ilk IPPC’yi anlaması ve uygulaması çok </a:t>
            </a:r>
            <a:r>
              <a:rPr lang="tr-TR" sz="4400">
                <a:solidFill>
                  <a:srgbClr val="606060"/>
                </a:solidFill>
                <a:cs typeface="ヒラギノ角ゴ ProN W3"/>
              </a:rPr>
              <a:t>uzun</a:t>
            </a:r>
            <a:r>
              <a:rPr lang="tr-TR" sz="4400">
                <a:solidFill>
                  <a:srgbClr val="606060"/>
                </a:solidFill>
                <a:latin typeface="Arial" charset="0"/>
                <a:cs typeface="ヒラギノ角ゴ ProN W3"/>
              </a:rPr>
              <a:t> sürmüştür. </a:t>
            </a:r>
            <a:r>
              <a:rPr lang="tr-TR" sz="4400">
                <a:solidFill>
                  <a:srgbClr val="606060"/>
                </a:solidFill>
                <a:cs typeface="ヒラギノ角ゴ ProN W3"/>
              </a:rPr>
              <a:t>Ancak Türkiye gibi yeni üye ülkeler </a:t>
            </a:r>
            <a:r>
              <a:rPr lang="tr-TR" sz="4400" b="1">
                <a:solidFill>
                  <a:srgbClr val="0000FF"/>
                </a:solidFill>
                <a:latin typeface="Arial" charset="0"/>
                <a:cs typeface="ヒラギノ角ゴ ProN W3"/>
              </a:rPr>
              <a:t>doğrudan daha kısıtlayıcı olan </a:t>
            </a:r>
            <a:r>
              <a:rPr lang="tr-TR" sz="4400" b="1">
                <a:solidFill>
                  <a:srgbClr val="0000FF"/>
                </a:solidFill>
                <a:cs typeface="ヒラギノ角ゴ ProN W3"/>
              </a:rPr>
              <a:t>Endüstriyel Emisyonlar Direktifine (EED) uy</a:t>
            </a:r>
            <a:r>
              <a:rPr lang="tr-TR" sz="4400" b="1">
                <a:solidFill>
                  <a:srgbClr val="0000FF"/>
                </a:solidFill>
                <a:latin typeface="Arial" charset="0"/>
                <a:cs typeface="ヒラギノ角ゴ ProN W3"/>
              </a:rPr>
              <a:t>um sağla</a:t>
            </a:r>
            <a:r>
              <a:rPr lang="tr-TR" sz="4400" b="1">
                <a:solidFill>
                  <a:srgbClr val="0000FF"/>
                </a:solidFill>
                <a:cs typeface="ヒラギノ角ゴ ProN W3"/>
              </a:rPr>
              <a:t>malıdır</a:t>
            </a:r>
            <a:r>
              <a:rPr lang="en-US" sz="4400" b="1">
                <a:solidFill>
                  <a:srgbClr val="0000FF"/>
                </a:solidFill>
                <a:cs typeface="ヒラギノ角ゴ ProN W3"/>
              </a:rPr>
              <a:t>. </a:t>
            </a:r>
            <a:r>
              <a:rPr lang="en-US" sz="4400">
                <a:solidFill>
                  <a:srgbClr val="606060"/>
                </a:solidFill>
                <a:cs typeface="ヒラギノ角ゴ ProN W3"/>
              </a:rPr>
              <a:t> </a:t>
            </a:r>
          </a:p>
        </p:txBody>
      </p:sp>
      <p:pic>
        <p:nvPicPr>
          <p:cNvPr id="179203" name="Imagen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463" y="700088"/>
            <a:ext cx="1728787" cy="77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5" name="Rectangle 1"/>
          <p:cNvSpPr>
            <a:spLocks noGrp="1" noChangeArrowheads="1"/>
          </p:cNvSpPr>
          <p:nvPr>
            <p:ph type="title"/>
          </p:nvPr>
        </p:nvSpPr>
        <p:spPr>
          <a:xfrm>
            <a:off x="1606550" y="233363"/>
            <a:ext cx="10664825" cy="1714500"/>
          </a:xfrm>
        </p:spPr>
        <p:txBody>
          <a:bodyPr/>
          <a:lstStyle/>
          <a:p>
            <a:pPr algn="r" eaLnBrk="1" hangingPunct="1"/>
            <a:r>
              <a:rPr lang="tr-TR" sz="6000" smtClean="0">
                <a:solidFill>
                  <a:srgbClr val="343434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Önemli noktalar</a:t>
            </a:r>
            <a:endParaRPr lang="en-US" sz="6000" smtClean="0">
              <a:solidFill>
                <a:srgbClr val="343434"/>
              </a:solidFill>
              <a:latin typeface="Tahoma" pitchFamily="34" charset="0"/>
              <a:sym typeface="Tahoma" pitchFamily="34" charset="0"/>
            </a:endParaRPr>
          </a:p>
        </p:txBody>
      </p:sp>
      <p:sp>
        <p:nvSpPr>
          <p:cNvPr id="22531" name="Rectangle 3"/>
          <p:cNvSpPr>
            <a:spLocks/>
          </p:cNvSpPr>
          <p:nvPr/>
        </p:nvSpPr>
        <p:spPr bwMode="auto">
          <a:xfrm>
            <a:off x="1533525" y="2105025"/>
            <a:ext cx="10298113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lang="tr-TR" sz="4400" dirty="0" err="1">
                <a:solidFill>
                  <a:srgbClr val="606060"/>
                </a:solidFill>
                <a:latin typeface="Gill Sans" pitchFamily="-84" charset="0"/>
                <a:ea typeface="ヒラギノ角ゴ ProN W3" pitchFamily="-84" charset="-128"/>
                <a:cs typeface="+mn-cs"/>
                <a:sym typeface="Gill Sans" pitchFamily="-84" charset="0"/>
              </a:rPr>
              <a:t>EED’e</a:t>
            </a:r>
            <a:r>
              <a:rPr lang="tr-TR" sz="4400" dirty="0">
                <a:solidFill>
                  <a:srgbClr val="606060"/>
                </a:solidFill>
                <a:latin typeface="Gill Sans" pitchFamily="-84" charset="0"/>
                <a:ea typeface="ヒラギノ角ゴ ProN W3" pitchFamily="-84" charset="-128"/>
                <a:cs typeface="+mn-cs"/>
                <a:sym typeface="Gill Sans" pitchFamily="-84" charset="0"/>
              </a:rPr>
              <a:t> göre, çevre bilgisi şu şekilde olmalıdır</a:t>
            </a:r>
            <a:r>
              <a:rPr lang="en-US" sz="4400" dirty="0">
                <a:solidFill>
                  <a:srgbClr val="606060"/>
                </a:solidFill>
                <a:latin typeface="Gill Sans" pitchFamily="-84" charset="0"/>
                <a:ea typeface="ヒラギノ角ゴ ProN W3" pitchFamily="-84" charset="-128"/>
                <a:cs typeface="+mn-cs"/>
                <a:sym typeface="Gill Sans" pitchFamily="-84" charset="0"/>
              </a:rPr>
              <a:t>:</a:t>
            </a:r>
          </a:p>
          <a:p>
            <a:pPr>
              <a:buFontTx/>
              <a:buChar char="-"/>
              <a:defRPr/>
            </a:pPr>
            <a:r>
              <a:rPr lang="tr-TR" sz="4400" dirty="0">
                <a:solidFill>
                  <a:srgbClr val="606060"/>
                </a:solidFill>
                <a:latin typeface="Gill Sans" pitchFamily="-84" charset="0"/>
                <a:ea typeface="ヒラギノ角ゴ ProN W3" pitchFamily="-84" charset="-128"/>
                <a:cs typeface="+mn-cs"/>
                <a:sym typeface="Gill Sans" pitchFamily="-84" charset="0"/>
              </a:rPr>
              <a:t>Kapsamlı</a:t>
            </a:r>
            <a:r>
              <a:rPr lang="en-US" sz="4400" dirty="0">
                <a:solidFill>
                  <a:srgbClr val="606060"/>
                </a:solidFill>
                <a:latin typeface="Gill Sans" pitchFamily="-84" charset="0"/>
                <a:ea typeface="ヒラギノ角ゴ ProN W3" pitchFamily="-84" charset="-128"/>
                <a:cs typeface="+mn-cs"/>
                <a:sym typeface="Gill Sans" pitchFamily="-84" charset="0"/>
              </a:rPr>
              <a:t>, </a:t>
            </a:r>
            <a:r>
              <a:rPr lang="tr-TR" sz="4400" dirty="0">
                <a:solidFill>
                  <a:srgbClr val="606060"/>
                </a:solidFill>
                <a:latin typeface="Gill Sans" pitchFamily="-84" charset="0"/>
                <a:ea typeface="ヒラギノ角ゴ ProN W3" pitchFamily="-84" charset="-128"/>
                <a:cs typeface="+mn-cs"/>
                <a:sym typeface="Gill Sans" pitchFamily="-84" charset="0"/>
              </a:rPr>
              <a:t>spesifik</a:t>
            </a:r>
            <a:r>
              <a:rPr lang="en-US" sz="4400" dirty="0">
                <a:solidFill>
                  <a:srgbClr val="606060"/>
                </a:solidFill>
                <a:latin typeface="Gill Sans" pitchFamily="-84" charset="0"/>
                <a:ea typeface="ヒラギノ角ゴ ProN W3" pitchFamily="-84" charset="-128"/>
                <a:cs typeface="+mn-cs"/>
                <a:sym typeface="Gill Sans" pitchFamily="-84" charset="0"/>
              </a:rPr>
              <a:t> </a:t>
            </a:r>
            <a:r>
              <a:rPr lang="tr-TR" sz="4400" dirty="0">
                <a:solidFill>
                  <a:srgbClr val="606060"/>
                </a:solidFill>
                <a:latin typeface="Gill Sans" pitchFamily="-84" charset="0"/>
                <a:ea typeface="ヒラギノ角ゴ ProN W3" pitchFamily="-84" charset="-128"/>
                <a:cs typeface="+mn-cs"/>
                <a:sym typeface="Gill Sans" pitchFamily="-84" charset="0"/>
              </a:rPr>
              <a:t>ve</a:t>
            </a:r>
            <a:r>
              <a:rPr lang="en-US" sz="4400" dirty="0">
                <a:solidFill>
                  <a:srgbClr val="606060"/>
                </a:solidFill>
                <a:latin typeface="Gill Sans" pitchFamily="-84" charset="0"/>
                <a:ea typeface="ヒラギノ角ゴ ProN W3" pitchFamily="-84" charset="-128"/>
                <a:cs typeface="+mn-cs"/>
                <a:sym typeface="Gill Sans" pitchFamily="-84" charset="0"/>
              </a:rPr>
              <a:t> </a:t>
            </a:r>
            <a:r>
              <a:rPr lang="en-US" sz="4400" dirty="0">
                <a:solidFill>
                  <a:srgbClr val="0000FF"/>
                </a:solidFill>
                <a:latin typeface="Gill Sans" pitchFamily="-84" charset="0"/>
                <a:ea typeface="ヒラギノ角ゴ ProN W3" pitchFamily="-84" charset="-128"/>
                <a:cs typeface="+mn-cs"/>
                <a:sym typeface="Gill Sans" pitchFamily="-84" charset="0"/>
              </a:rPr>
              <a:t>t</a:t>
            </a:r>
            <a:r>
              <a:rPr lang="tr-TR" sz="4400" dirty="0" err="1">
                <a:solidFill>
                  <a:srgbClr val="0000FF"/>
                </a:solidFill>
                <a:latin typeface="Gill Sans" pitchFamily="-84" charset="0"/>
                <a:ea typeface="ヒラギノ角ゴ ProN W3" pitchFamily="-84" charset="-128"/>
                <a:cs typeface="+mn-cs"/>
                <a:sym typeface="Gill Sans" pitchFamily="-84" charset="0"/>
              </a:rPr>
              <a:t>eknik</a:t>
            </a:r>
            <a:endParaRPr lang="en-US" sz="4400" dirty="0">
              <a:solidFill>
                <a:srgbClr val="0000FF"/>
              </a:solidFill>
              <a:latin typeface="Gill Sans" pitchFamily="-84" charset="0"/>
              <a:ea typeface="ヒラギノ角ゴ ProN W3" pitchFamily="-84" charset="-128"/>
              <a:cs typeface="+mn-cs"/>
              <a:sym typeface="Gill Sans" pitchFamily="-84" charset="0"/>
            </a:endParaRPr>
          </a:p>
          <a:p>
            <a:pPr>
              <a:buFontTx/>
              <a:buChar char="-"/>
              <a:defRPr/>
            </a:pPr>
            <a:r>
              <a:rPr lang="tr-TR" sz="4400" dirty="0">
                <a:solidFill>
                  <a:srgbClr val="4118F0"/>
                </a:solidFill>
                <a:latin typeface="Gill Sans" pitchFamily="-84" charset="0"/>
                <a:ea typeface="ヒラギノ角ゴ ProN W3" pitchFamily="-84" charset="-128"/>
                <a:cs typeface="+mn-cs"/>
                <a:sym typeface="Gill Sans" pitchFamily="-84" charset="0"/>
              </a:rPr>
              <a:t>Bakanlığın farklı dairelerine </a:t>
            </a:r>
            <a:r>
              <a:rPr lang="tr-TR" sz="4400" dirty="0">
                <a:solidFill>
                  <a:schemeClr val="bg2">
                    <a:lumMod val="75000"/>
                  </a:schemeClr>
                </a:solidFill>
                <a:latin typeface="Gill Sans" pitchFamily="-84" charset="0"/>
                <a:ea typeface="ヒラギノ角ゴ ProN W3" pitchFamily="-84" charset="-128"/>
                <a:cs typeface="+mn-cs"/>
                <a:sym typeface="Gill Sans" pitchFamily="-84" charset="0"/>
              </a:rPr>
              <a:t>birçok belge gönderilse de tüm bunlar </a:t>
            </a:r>
            <a:r>
              <a:rPr lang="tr-TR" sz="4400" dirty="0">
                <a:solidFill>
                  <a:srgbClr val="4118F0"/>
                </a:solidFill>
                <a:latin typeface="Gill Sans" pitchFamily="-84" charset="0"/>
                <a:ea typeface="ヒラギノ角ゴ ProN W3" pitchFamily="-84" charset="-128"/>
                <a:cs typeface="+mn-cs"/>
                <a:sym typeface="Gill Sans" pitchFamily="-84" charset="0"/>
              </a:rPr>
              <a:t>nihai bir izin yazarı </a:t>
            </a:r>
            <a:r>
              <a:rPr lang="tr-TR" sz="4400" dirty="0">
                <a:solidFill>
                  <a:schemeClr val="bg2">
                    <a:lumMod val="75000"/>
                  </a:schemeClr>
                </a:solidFill>
                <a:latin typeface="Gill Sans" pitchFamily="-84" charset="0"/>
                <a:ea typeface="ヒラギノ角ゴ ProN W3" pitchFamily="-84" charset="-128"/>
                <a:cs typeface="+mn-cs"/>
                <a:sym typeface="Gill Sans" pitchFamily="-84" charset="0"/>
              </a:rPr>
              <a:t>tarafından işleme tabi tutulur</a:t>
            </a:r>
          </a:p>
          <a:p>
            <a:pPr>
              <a:buFontTx/>
              <a:buChar char="-"/>
              <a:defRPr/>
            </a:pPr>
            <a:r>
              <a:rPr lang="tr-TR" sz="4400" dirty="0">
                <a:solidFill>
                  <a:srgbClr val="0000FF"/>
                </a:solidFill>
                <a:latin typeface="Gill Sans" pitchFamily="-84" charset="0"/>
                <a:ea typeface="ヒラギノ角ゴ ProN W3" pitchFamily="-84" charset="-128"/>
                <a:cs typeface="+mn-cs"/>
                <a:sym typeface="Gill Sans" pitchFamily="-84" charset="0"/>
              </a:rPr>
              <a:t>çok sayıda veri </a:t>
            </a:r>
            <a:r>
              <a:rPr lang="en-US" sz="4400" dirty="0">
                <a:solidFill>
                  <a:srgbClr val="606060"/>
                </a:solidFill>
                <a:latin typeface="Gill Sans" pitchFamily="-84" charset="0"/>
                <a:ea typeface="ヒラギノ角ゴ ProN W3" pitchFamily="-84" charset="-128"/>
                <a:cs typeface="+mn-cs"/>
                <a:sym typeface="Gill Sans" pitchFamily="-84" charset="0"/>
              </a:rPr>
              <a:t>(</a:t>
            </a:r>
            <a:r>
              <a:rPr lang="tr-TR" sz="4400" dirty="0">
                <a:solidFill>
                  <a:srgbClr val="606060"/>
                </a:solidFill>
                <a:latin typeface="Gill Sans" pitchFamily="-84" charset="0"/>
                <a:ea typeface="ヒラギノ角ゴ ProN W3" pitchFamily="-84" charset="-128"/>
                <a:cs typeface="+mn-cs"/>
                <a:sym typeface="Gill Sans" pitchFamily="-84" charset="0"/>
              </a:rPr>
              <a:t>emisyonlar</a:t>
            </a:r>
            <a:r>
              <a:rPr lang="en-US" sz="4400" dirty="0">
                <a:solidFill>
                  <a:srgbClr val="606060"/>
                </a:solidFill>
                <a:latin typeface="Gill Sans" pitchFamily="-84" charset="0"/>
                <a:ea typeface="ヒラギノ角ゴ ProN W3" pitchFamily="-84" charset="-128"/>
                <a:cs typeface="+mn-cs"/>
                <a:sym typeface="Gill Sans" pitchFamily="-84" charset="0"/>
              </a:rPr>
              <a:t>, </a:t>
            </a:r>
            <a:r>
              <a:rPr lang="tr-TR" sz="4400" dirty="0">
                <a:solidFill>
                  <a:srgbClr val="606060"/>
                </a:solidFill>
                <a:latin typeface="Gill Sans" pitchFamily="-84" charset="0"/>
                <a:ea typeface="ヒラギノ角ゴ ProN W3" pitchFamily="-84" charset="-128"/>
                <a:cs typeface="+mn-cs"/>
                <a:sym typeface="Gill Sans" pitchFamily="-84" charset="0"/>
              </a:rPr>
              <a:t>hava kalitesi</a:t>
            </a:r>
            <a:r>
              <a:rPr lang="en-US" sz="4400" dirty="0">
                <a:solidFill>
                  <a:srgbClr val="606060"/>
                </a:solidFill>
                <a:latin typeface="Gill Sans" pitchFamily="-84" charset="0"/>
                <a:ea typeface="ヒラギノ角ゴ ProN W3" pitchFamily="-84" charset="-128"/>
                <a:cs typeface="+mn-cs"/>
                <a:sym typeface="Gill Sans" pitchFamily="-84" charset="0"/>
              </a:rPr>
              <a:t>, </a:t>
            </a:r>
            <a:r>
              <a:rPr lang="tr-TR" sz="4400" dirty="0">
                <a:solidFill>
                  <a:srgbClr val="606060"/>
                </a:solidFill>
                <a:latin typeface="Gill Sans" pitchFamily="-84" charset="0"/>
                <a:ea typeface="ヒラギノ角ゴ ProN W3" pitchFamily="-84" charset="-128"/>
                <a:cs typeface="+mn-cs"/>
                <a:sym typeface="Gill Sans" pitchFamily="-84" charset="0"/>
              </a:rPr>
              <a:t>su boşaltımı,</a:t>
            </a:r>
            <a:r>
              <a:rPr lang="en-US" sz="4400" dirty="0">
                <a:solidFill>
                  <a:srgbClr val="606060"/>
                </a:solidFill>
                <a:latin typeface="Gill Sans" pitchFamily="-84" charset="0"/>
                <a:ea typeface="ヒラギノ角ゴ ProN W3" pitchFamily="-84" charset="-128"/>
                <a:cs typeface="+mn-cs"/>
                <a:sym typeface="Gill Sans" pitchFamily="-84" charset="0"/>
              </a:rPr>
              <a:t> </a:t>
            </a:r>
            <a:r>
              <a:rPr lang="tr-TR" sz="4400" dirty="0">
                <a:solidFill>
                  <a:srgbClr val="606060"/>
                </a:solidFill>
                <a:latin typeface="Gill Sans" pitchFamily="-84" charset="0"/>
                <a:ea typeface="ヒラギノ角ゴ ProN W3" pitchFamily="-84" charset="-128"/>
                <a:cs typeface="+mn-cs"/>
                <a:sym typeface="Gill Sans" pitchFamily="-84" charset="0"/>
              </a:rPr>
              <a:t>atık yönetimi</a:t>
            </a:r>
            <a:r>
              <a:rPr lang="en-US" sz="4400" dirty="0">
                <a:solidFill>
                  <a:srgbClr val="606060"/>
                </a:solidFill>
                <a:latin typeface="Gill Sans" pitchFamily="-84" charset="0"/>
                <a:ea typeface="ヒラギノ角ゴ ProN W3" pitchFamily="-84" charset="-128"/>
                <a:cs typeface="+mn-cs"/>
                <a:sym typeface="Gill Sans" pitchFamily="-84" charset="0"/>
              </a:rPr>
              <a:t>, </a:t>
            </a:r>
            <a:r>
              <a:rPr lang="tr-TR" sz="4400" dirty="0">
                <a:solidFill>
                  <a:srgbClr val="606060"/>
                </a:solidFill>
                <a:latin typeface="Gill Sans" pitchFamily="-84" charset="0"/>
                <a:ea typeface="ヒラギノ角ゴ ProN W3" pitchFamily="-84" charset="-128"/>
                <a:cs typeface="+mn-cs"/>
                <a:sym typeface="Gill Sans" pitchFamily="-84" charset="0"/>
              </a:rPr>
              <a:t>toprak koruma</a:t>
            </a:r>
            <a:r>
              <a:rPr lang="en-US" sz="4400" dirty="0">
                <a:solidFill>
                  <a:srgbClr val="606060"/>
                </a:solidFill>
                <a:latin typeface="Gill Sans" pitchFamily="-84" charset="0"/>
                <a:ea typeface="ヒラギノ角ゴ ProN W3" pitchFamily="-84" charset="-128"/>
                <a:cs typeface="+mn-cs"/>
                <a:sym typeface="Gill Sans" pitchFamily="-84" charset="0"/>
              </a:rPr>
              <a:t>, </a:t>
            </a:r>
            <a:r>
              <a:rPr lang="tr-TR" sz="4400" dirty="0">
                <a:solidFill>
                  <a:srgbClr val="606060"/>
                </a:solidFill>
                <a:latin typeface="Gill Sans" pitchFamily="-84" charset="0"/>
                <a:ea typeface="ヒラギノ角ゴ ProN W3" pitchFamily="-84" charset="-128"/>
                <a:cs typeface="+mn-cs"/>
                <a:sym typeface="Gill Sans" pitchFamily="-84" charset="0"/>
              </a:rPr>
              <a:t>gürültü</a:t>
            </a:r>
            <a:r>
              <a:rPr lang="en-US" sz="4400" dirty="0">
                <a:solidFill>
                  <a:srgbClr val="606060"/>
                </a:solidFill>
                <a:latin typeface="Gill Sans" pitchFamily="-84" charset="0"/>
                <a:ea typeface="ヒラギノ角ゴ ProN W3" pitchFamily="-84" charset="-128"/>
                <a:cs typeface="+mn-cs"/>
                <a:sym typeface="Gill Sans" pitchFamily="-84" charset="0"/>
              </a:rPr>
              <a:t>, </a:t>
            </a:r>
            <a:r>
              <a:rPr lang="tr-TR" sz="4400" dirty="0">
                <a:solidFill>
                  <a:srgbClr val="606060"/>
                </a:solidFill>
                <a:latin typeface="Gill Sans" pitchFamily="-84" charset="0"/>
                <a:ea typeface="ヒラギノ角ゴ ProN W3" pitchFamily="-84" charset="-128"/>
                <a:cs typeface="+mn-cs"/>
                <a:sym typeface="Gill Sans" pitchFamily="-84" charset="0"/>
              </a:rPr>
              <a:t>güvenlik</a:t>
            </a:r>
            <a:r>
              <a:rPr lang="en-US" sz="4400" dirty="0">
                <a:solidFill>
                  <a:srgbClr val="606060"/>
                </a:solidFill>
                <a:latin typeface="Gill Sans" pitchFamily="-84" charset="0"/>
                <a:ea typeface="ヒラギノ角ゴ ProN W3" pitchFamily="-84" charset="-128"/>
                <a:cs typeface="+mn-cs"/>
                <a:sym typeface="Gill Sans" pitchFamily="-84" charset="0"/>
              </a:rPr>
              <a:t>, …)</a:t>
            </a:r>
            <a:r>
              <a:rPr lang="tr-TR" sz="4400" dirty="0">
                <a:solidFill>
                  <a:srgbClr val="606060"/>
                </a:solidFill>
                <a:latin typeface="Gill Sans" pitchFamily="-84" charset="0"/>
                <a:ea typeface="ヒラギノ角ゴ ProN W3" pitchFamily="-84" charset="-128"/>
                <a:cs typeface="+mn-cs"/>
                <a:sym typeface="Gill Sans" pitchFamily="-84" charset="0"/>
              </a:rPr>
              <a:t> içermelidir.</a:t>
            </a:r>
            <a:endParaRPr lang="en-US" sz="4400" dirty="0">
              <a:solidFill>
                <a:srgbClr val="606060"/>
              </a:solidFill>
              <a:latin typeface="Gill Sans" pitchFamily="-84" charset="0"/>
              <a:ea typeface="ヒラギノ角ゴ ProN W3" pitchFamily="-84" charset="-128"/>
              <a:cs typeface="+mn-cs"/>
              <a:sym typeface="Gill Sans" pitchFamily="-84" charset="0"/>
            </a:endParaRPr>
          </a:p>
          <a:p>
            <a:pPr>
              <a:buFontTx/>
              <a:buChar char="-"/>
              <a:defRPr/>
            </a:pPr>
            <a:endParaRPr lang="en-US" sz="4400" dirty="0">
              <a:solidFill>
                <a:srgbClr val="606060"/>
              </a:solidFill>
              <a:latin typeface="Gill Sans" pitchFamily="-84" charset="0"/>
              <a:ea typeface="ヒラギノ角ゴ ProN W3" pitchFamily="-84" charset="-128"/>
              <a:cs typeface="+mn-cs"/>
              <a:sym typeface="Gill Sans" pitchFamily="-84" charset="0"/>
            </a:endParaRPr>
          </a:p>
          <a:p>
            <a:pPr>
              <a:defRPr/>
            </a:pPr>
            <a:r>
              <a:rPr lang="en-US" sz="4400" dirty="0">
                <a:solidFill>
                  <a:srgbClr val="606060"/>
                </a:solidFill>
                <a:latin typeface="Gill Sans" pitchFamily="-84" charset="0"/>
                <a:ea typeface="ヒラギノ角ゴ ProN W3" pitchFamily="-84" charset="-128"/>
                <a:cs typeface="+mn-cs"/>
                <a:sym typeface="Gill Sans" pitchFamily="-84" charset="0"/>
              </a:rPr>
              <a:t> </a:t>
            </a:r>
          </a:p>
        </p:txBody>
      </p:sp>
      <p:pic>
        <p:nvPicPr>
          <p:cNvPr id="180227" name="Imagen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463" y="700088"/>
            <a:ext cx="1728787" cy="77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9" name="Rectangle 1"/>
          <p:cNvSpPr>
            <a:spLocks noGrp="1" noChangeArrowheads="1"/>
          </p:cNvSpPr>
          <p:nvPr>
            <p:ph type="title"/>
          </p:nvPr>
        </p:nvSpPr>
        <p:spPr>
          <a:xfrm>
            <a:off x="1606550" y="773113"/>
            <a:ext cx="10664825" cy="1714500"/>
          </a:xfrm>
        </p:spPr>
        <p:txBody>
          <a:bodyPr/>
          <a:lstStyle/>
          <a:p>
            <a:pPr algn="r" eaLnBrk="1" hangingPunct="1"/>
            <a:r>
              <a:rPr lang="en-US" sz="6000" smtClean="0">
                <a:solidFill>
                  <a:srgbClr val="343434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        </a:t>
            </a:r>
            <a:r>
              <a:rPr lang="tr-TR" sz="6000" smtClean="0">
                <a:solidFill>
                  <a:srgbClr val="343434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Uzman tavsiyesi</a:t>
            </a:r>
            <a:endParaRPr lang="en-US" sz="6000" smtClean="0">
              <a:solidFill>
                <a:srgbClr val="343434"/>
              </a:solidFill>
              <a:latin typeface="Tahoma" pitchFamily="34" charset="0"/>
              <a:sym typeface="Tahoma" pitchFamily="34" charset="0"/>
            </a:endParaRPr>
          </a:p>
        </p:txBody>
      </p:sp>
      <p:sp>
        <p:nvSpPr>
          <p:cNvPr id="17410" name="Rectangle 3"/>
          <p:cNvSpPr>
            <a:spLocks/>
          </p:cNvSpPr>
          <p:nvPr/>
        </p:nvSpPr>
        <p:spPr bwMode="auto">
          <a:xfrm>
            <a:off x="1533525" y="2644775"/>
            <a:ext cx="10298113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0" tIns="0" rIns="0" bIns="0"/>
          <a:lstStyle/>
          <a:p>
            <a:pPr>
              <a:defRPr/>
            </a:pPr>
            <a:r>
              <a:rPr lang="tr-TR" sz="4400" dirty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cs typeface="+mn-cs"/>
                <a:sym typeface="Gill Sans" charset="0"/>
              </a:rPr>
              <a:t>İşletmecinin verdiği iyi bilgi şu anlamlara gelir</a:t>
            </a:r>
            <a:r>
              <a:rPr lang="en-US" sz="4400" dirty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cs typeface="+mn-cs"/>
                <a:sym typeface="Gill Sans" charset="0"/>
              </a:rPr>
              <a:t>:</a:t>
            </a:r>
          </a:p>
          <a:p>
            <a:pPr marL="571500" indent="-571500">
              <a:buFontTx/>
              <a:buChar char="-"/>
              <a:defRPr/>
            </a:pPr>
            <a:r>
              <a:rPr lang="tr-TR" sz="4400" dirty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cs typeface="+mn-cs"/>
                <a:sym typeface="Gill Sans" charset="0"/>
              </a:rPr>
              <a:t>İzin kullanımı için daha az bürokrasi ve zaman</a:t>
            </a:r>
            <a:endParaRPr lang="en-US" sz="4400" dirty="0">
              <a:solidFill>
                <a:schemeClr val="bg2">
                  <a:lumMod val="75000"/>
                </a:schemeClr>
              </a:solidFill>
              <a:latin typeface="Gill Sans" charset="0"/>
              <a:ea typeface="ヒラギノ角ゴ ProN W3" charset="0"/>
              <a:cs typeface="+mn-cs"/>
              <a:sym typeface="Gill Sans" charset="0"/>
            </a:endParaRPr>
          </a:p>
          <a:p>
            <a:pPr marL="571500" indent="-571500">
              <a:buFontTx/>
              <a:buChar char="-"/>
              <a:defRPr/>
            </a:pPr>
            <a:r>
              <a:rPr lang="tr-TR" sz="4400" dirty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cs typeface="+mn-cs"/>
                <a:sym typeface="Gill Sans" charset="0"/>
              </a:rPr>
              <a:t>Şirket işletmecilerinin gerçeklerine uygun izin kalitesi</a:t>
            </a:r>
            <a:endParaRPr lang="en-US" sz="4400" dirty="0">
              <a:solidFill>
                <a:schemeClr val="bg2">
                  <a:lumMod val="75000"/>
                </a:schemeClr>
              </a:solidFill>
              <a:latin typeface="Gill Sans" charset="0"/>
              <a:ea typeface="ヒラギノ角ゴ ProN W3" charset="0"/>
              <a:cs typeface="+mn-cs"/>
              <a:sym typeface="Gill Sans" charset="0"/>
            </a:endParaRPr>
          </a:p>
          <a:p>
            <a:pPr marL="571500" indent="-571500">
              <a:buFontTx/>
              <a:buChar char="-"/>
              <a:defRPr/>
            </a:pPr>
            <a:r>
              <a:rPr lang="tr-TR" sz="4400" dirty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cs typeface="+mn-cs"/>
                <a:sym typeface="Gill Sans" charset="0"/>
              </a:rPr>
              <a:t>İdare ve işletmeci için daha düşük maliyet</a:t>
            </a:r>
            <a:endParaRPr lang="en-US" sz="4400" dirty="0">
              <a:solidFill>
                <a:schemeClr val="bg2">
                  <a:lumMod val="75000"/>
                </a:schemeClr>
              </a:solidFill>
              <a:latin typeface="Gill Sans" charset="0"/>
              <a:ea typeface="ヒラギノ角ゴ ProN W3" charset="0"/>
              <a:cs typeface="+mn-cs"/>
              <a:sym typeface="Gill Sans" charset="0"/>
            </a:endParaRPr>
          </a:p>
          <a:p>
            <a:pPr marL="571500" indent="-571500">
              <a:buFontTx/>
              <a:buChar char="-"/>
              <a:defRPr/>
            </a:pPr>
            <a:endParaRPr lang="en-US" sz="4400" dirty="0">
              <a:solidFill>
                <a:schemeClr val="bg2">
                  <a:lumMod val="75000"/>
                </a:schemeClr>
              </a:solidFill>
              <a:latin typeface="Gill Sans" charset="0"/>
              <a:ea typeface="ヒラギノ角ゴ ProN W3" charset="0"/>
              <a:cs typeface="+mn-cs"/>
              <a:sym typeface="Gill Sans" charset="0"/>
            </a:endParaRPr>
          </a:p>
          <a:p>
            <a:pPr>
              <a:defRPr/>
            </a:pPr>
            <a:r>
              <a:rPr lang="en-US" sz="4400" dirty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cs typeface="+mn-cs"/>
                <a:sym typeface="Gill Sans" charset="0"/>
              </a:rPr>
              <a:t> </a:t>
            </a:r>
          </a:p>
        </p:txBody>
      </p:sp>
      <p:pic>
        <p:nvPicPr>
          <p:cNvPr id="181251" name="Imagen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463" y="700088"/>
            <a:ext cx="1728787" cy="77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ln w="9525"/>
          <a:extLst>
            <a:ext uri="{909E8E84-426E-40dd-AFC4-6F175D3DCCD1}"/>
            <a:ext uri="{91240B29-F687-4f45-9708-019B960494DF}"/>
            <a:ext uri="{FAA26D3D-D897-4be2-8F04-BA451C77F1D7}"/>
          </a:extLst>
        </p:spPr>
        <p:txBody>
          <a:bodyPr lIns="130046" rIns="65023"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tr-TR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Gill Sans" charset="0"/>
              </a:rPr>
              <a:t>İşletmeciden alınan kısmi bilgi</a:t>
            </a:r>
            <a:r>
              <a:rPr lang="es-MX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Gill Sans" charset="0"/>
              </a:rPr>
              <a:t> </a:t>
            </a:r>
            <a:br>
              <a:rPr lang="es-MX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Gill Sans" charset="0"/>
              </a:rPr>
            </a:br>
            <a:r>
              <a:rPr lang="es-MX" sz="3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Gill Sans" charset="0"/>
              </a:rPr>
              <a:t>(</a:t>
            </a:r>
            <a:r>
              <a:rPr lang="tr-TR" sz="3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Gill Sans" charset="0"/>
              </a:rPr>
              <a:t>deneyimlerimizden çıkardığımız dersler</a:t>
            </a:r>
            <a:r>
              <a:rPr lang="es-MX" sz="3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Gill Sans" charset="0"/>
              </a:rPr>
              <a:t>)</a:t>
            </a:r>
            <a:endParaRPr lang="es-MX" sz="3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sym typeface="Gill Sans" charset="0"/>
            </a:endParaRPr>
          </a:p>
        </p:txBody>
      </p:sp>
      <p:grpSp>
        <p:nvGrpSpPr>
          <p:cNvPr id="182274" name="18 Grupo"/>
          <p:cNvGrpSpPr>
            <a:grpSpLocks/>
          </p:cNvGrpSpPr>
          <p:nvPr/>
        </p:nvGrpSpPr>
        <p:grpSpPr bwMode="auto">
          <a:xfrm>
            <a:off x="0" y="3544888"/>
            <a:ext cx="13004800" cy="5540375"/>
            <a:chOff x="0" y="2492896"/>
            <a:chExt cx="9144000" cy="2952328"/>
          </a:xfrm>
        </p:grpSpPr>
        <p:grpSp>
          <p:nvGrpSpPr>
            <p:cNvPr id="182275" name="17 Grupo"/>
            <p:cNvGrpSpPr>
              <a:grpSpLocks/>
            </p:cNvGrpSpPr>
            <p:nvPr/>
          </p:nvGrpSpPr>
          <p:grpSpPr bwMode="auto">
            <a:xfrm>
              <a:off x="0" y="2492896"/>
              <a:ext cx="9144000" cy="2952328"/>
              <a:chOff x="0" y="2132856"/>
              <a:chExt cx="9144000" cy="2952328"/>
            </a:xfrm>
          </p:grpSpPr>
          <p:sp>
            <p:nvSpPr>
              <p:cNvPr id="11" name="10 Rectángulo"/>
              <p:cNvSpPr/>
              <p:nvPr/>
            </p:nvSpPr>
            <p:spPr>
              <a:xfrm>
                <a:off x="0" y="2132856"/>
                <a:ext cx="9144000" cy="2952328"/>
              </a:xfrm>
              <a:prstGeom prst="rect">
                <a:avLst/>
              </a:prstGeom>
              <a:solidFill>
                <a:srgbClr val="FF0000"/>
              </a:soli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MX">
                  <a:sym typeface="Gill Sans" charset="0"/>
                </a:endParaRPr>
              </a:p>
            </p:txBody>
          </p:sp>
          <p:grpSp>
            <p:nvGrpSpPr>
              <p:cNvPr id="182278" name="10 Grupo"/>
              <p:cNvGrpSpPr>
                <a:grpSpLocks/>
              </p:cNvGrpSpPr>
              <p:nvPr/>
            </p:nvGrpSpPr>
            <p:grpSpPr bwMode="auto">
              <a:xfrm>
                <a:off x="107156" y="2385792"/>
                <a:ext cx="8928572" cy="2504065"/>
                <a:chOff x="173672" y="2563419"/>
                <a:chExt cx="8625406" cy="2504065"/>
              </a:xfrm>
            </p:grpSpPr>
            <p:sp>
              <p:nvSpPr>
                <p:cNvPr id="6" name="5 CuadroTexto"/>
                <p:cNvSpPr txBox="1"/>
                <p:nvPr/>
              </p:nvSpPr>
              <p:spPr>
                <a:xfrm>
                  <a:off x="173672" y="3137812"/>
                  <a:ext cx="1867634" cy="925458"/>
                </a:xfrm>
                <a:prstGeom prst="roundRect">
                  <a:avLst/>
                </a:prstGeom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>
                  <a:spAutoFit/>
                </a:bodyPr>
                <a:lstStyle/>
                <a:p>
                  <a:pPr algn="ctr">
                    <a:defRPr/>
                  </a:pPr>
                  <a:r>
                    <a:rPr lang="tr-TR" sz="2400" b="1" dirty="0">
                      <a:solidFill>
                        <a:srgbClr val="FFFFFF"/>
                      </a:solidFill>
                      <a:effectLst>
                        <a:outerShdw blurRad="38100" dist="38100" dir="2700000" algn="tl">
                          <a:srgbClr val="808080"/>
                        </a:outerShdw>
                      </a:effectLst>
                      <a:sym typeface="Gill Sans" pitchFamily="-84" charset="0"/>
                    </a:rPr>
                    <a:t>Tesis, proses ve saha ile ilgili kötü çevresel bilgi</a:t>
                  </a:r>
                  <a:endParaRPr lang="es-MX" sz="2400" b="1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808080"/>
                      </a:outerShdw>
                    </a:effectLst>
                    <a:sym typeface="Gill Sans" pitchFamily="-84" charset="0"/>
                  </a:endParaRPr>
                </a:p>
              </p:txBody>
            </p:sp>
            <p:sp>
              <p:nvSpPr>
                <p:cNvPr id="7" name="6 CuadroTexto"/>
                <p:cNvSpPr>
                  <a:spLocks noChangeArrowheads="1"/>
                </p:cNvSpPr>
                <p:nvPr/>
              </p:nvSpPr>
              <p:spPr bwMode="auto">
                <a:xfrm>
                  <a:off x="2824159" y="2645475"/>
                  <a:ext cx="2786354" cy="2206210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EDEDED"/>
                    </a:gs>
                    <a:gs pos="64999">
                      <a:srgbClr val="D0D0D0"/>
                    </a:gs>
                    <a:gs pos="100000">
                      <a:srgbClr val="BCBCBC"/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20000" dir="5400000" rotWithShape="0">
                    <a:srgbClr val="808080">
                      <a:alpha val="37999"/>
                    </a:srgbClr>
                  </a:outerShdw>
                </a:effectLst>
              </p:spPr>
              <p:txBody>
                <a:bodyPr>
                  <a:spAutoFit/>
                </a:bodyPr>
                <a:lstStyle/>
                <a:p>
                  <a:pPr marL="386075" indent="-386075">
                    <a:buFontTx/>
                    <a:buBlip>
                      <a:blip r:embed="rId2"/>
                    </a:buBlip>
                    <a:defRPr/>
                  </a:pPr>
                  <a:r>
                    <a:rPr lang="tr-TR" sz="2000" dirty="0">
                      <a:solidFill>
                        <a:srgbClr val="C00000"/>
                      </a:solidFill>
                      <a:latin typeface="+mn-lt"/>
                      <a:ea typeface="+mn-ea"/>
                      <a:cs typeface="+mn-cs"/>
                      <a:sym typeface="Gill Sans" charset="0"/>
                    </a:rPr>
                    <a:t>Net olmayan izin kapsamı</a:t>
                  </a:r>
                  <a:endParaRPr lang="es-MX" sz="2000" dirty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  <a:sym typeface="Gill Sans" charset="0"/>
                  </a:endParaRPr>
                </a:p>
                <a:p>
                  <a:pPr marL="386075" indent="-386075">
                    <a:buFontTx/>
                    <a:buBlip>
                      <a:blip r:embed="rId2"/>
                    </a:buBlip>
                    <a:defRPr/>
                  </a:pPr>
                  <a:r>
                    <a:rPr lang="tr-TR" sz="2000" dirty="0">
                      <a:solidFill>
                        <a:srgbClr val="C00000"/>
                      </a:solidFill>
                      <a:latin typeface="+mn-lt"/>
                      <a:ea typeface="+mn-ea"/>
                      <a:cs typeface="+mn-cs"/>
                      <a:sym typeface="Gill Sans" charset="0"/>
                    </a:rPr>
                    <a:t>Uygun olmayan </a:t>
                  </a:r>
                  <a:r>
                    <a:rPr lang="tr-TR" sz="2000" dirty="0" err="1">
                      <a:solidFill>
                        <a:srgbClr val="C00000"/>
                      </a:solidFill>
                      <a:latin typeface="+mn-lt"/>
                      <a:ea typeface="+mn-ea"/>
                      <a:cs typeface="+mn-cs"/>
                      <a:sym typeface="Gill Sans" charset="0"/>
                    </a:rPr>
                    <a:t>ESD’ler</a:t>
                  </a:r>
                  <a:endParaRPr lang="es-MX" sz="2000" dirty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  <a:sym typeface="Gill Sans" charset="0"/>
                  </a:endParaRPr>
                </a:p>
                <a:p>
                  <a:pPr marL="386075" indent="-386075">
                    <a:buFontTx/>
                    <a:buBlip>
                      <a:blip r:embed="rId2"/>
                    </a:buBlip>
                    <a:defRPr/>
                  </a:pPr>
                  <a:r>
                    <a:rPr lang="tr-TR" sz="2000" dirty="0">
                      <a:solidFill>
                        <a:srgbClr val="C00000"/>
                      </a:solidFill>
                      <a:latin typeface="+mn-lt"/>
                      <a:ea typeface="+mn-ea"/>
                      <a:cs typeface="+mn-cs"/>
                      <a:sym typeface="Gill Sans" charset="0"/>
                    </a:rPr>
                    <a:t>Yüksek düzeyde işletme ve çevre riski</a:t>
                  </a:r>
                  <a:endParaRPr lang="es-MX" sz="2000" dirty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  <a:sym typeface="Gill Sans" charset="0"/>
                  </a:endParaRPr>
                </a:p>
                <a:p>
                  <a:pPr marL="386075" indent="-386075">
                    <a:buFontTx/>
                    <a:buBlip>
                      <a:blip r:embed="rId2"/>
                    </a:buBlip>
                    <a:defRPr/>
                  </a:pPr>
                  <a:r>
                    <a:rPr lang="tr-TR" sz="2000" dirty="0">
                      <a:solidFill>
                        <a:srgbClr val="C00000"/>
                      </a:solidFill>
                      <a:latin typeface="+mn-lt"/>
                      <a:ea typeface="+mn-ea"/>
                      <a:cs typeface="+mn-cs"/>
                      <a:sym typeface="Gill Sans" charset="0"/>
                    </a:rPr>
                    <a:t>Sağlık ve çevre riskleriyle Kötü İzleme Planları</a:t>
                  </a:r>
                  <a:endParaRPr lang="es-MX" sz="2000" dirty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  <a:sym typeface="Gill Sans" charset="0"/>
                  </a:endParaRPr>
                </a:p>
                <a:p>
                  <a:pPr marL="386075" indent="-386075">
                    <a:buFontTx/>
                    <a:buBlip>
                      <a:blip r:embed="rId2"/>
                    </a:buBlip>
                    <a:defRPr/>
                  </a:pPr>
                  <a:r>
                    <a:rPr lang="tr-TR" sz="2000" dirty="0">
                      <a:solidFill>
                        <a:srgbClr val="C00000"/>
                      </a:solidFill>
                      <a:latin typeface="+mn-lt"/>
                      <a:ea typeface="+mn-ea"/>
                      <a:cs typeface="+mn-cs"/>
                      <a:sym typeface="Gill Sans" charset="0"/>
                    </a:rPr>
                    <a:t>İşletmeciye yüksek izleme maliyeti ve sıklığı</a:t>
                  </a:r>
                  <a:r>
                    <a:rPr lang="es-MX" sz="2000" dirty="0">
                      <a:solidFill>
                        <a:srgbClr val="C00000"/>
                      </a:solidFill>
                      <a:latin typeface="+mn-lt"/>
                      <a:ea typeface="+mn-ea"/>
                      <a:cs typeface="+mn-cs"/>
                      <a:sym typeface="Gill Sans" charset="0"/>
                    </a:rPr>
                    <a:t> (</a:t>
                  </a:r>
                  <a:r>
                    <a:rPr lang="tr-TR" sz="2000" dirty="0">
                      <a:solidFill>
                        <a:srgbClr val="C00000"/>
                      </a:solidFill>
                      <a:latin typeface="+mn-lt"/>
                      <a:ea typeface="+mn-ea"/>
                      <a:cs typeface="+mn-cs"/>
                      <a:sym typeface="Gill Sans" charset="0"/>
                    </a:rPr>
                    <a:t>koruyucu yönelim</a:t>
                  </a:r>
                  <a:r>
                    <a:rPr lang="es-MX" sz="2000" dirty="0">
                      <a:solidFill>
                        <a:srgbClr val="C00000"/>
                      </a:solidFill>
                      <a:latin typeface="+mn-lt"/>
                      <a:ea typeface="+mn-ea"/>
                      <a:cs typeface="+mn-cs"/>
                      <a:sym typeface="Gill Sans" charset="0"/>
                    </a:rPr>
                    <a:t>)</a:t>
                  </a:r>
                </a:p>
                <a:p>
                  <a:pPr marL="386075" indent="-386075">
                    <a:buFontTx/>
                    <a:buBlip>
                      <a:blip r:embed="rId2"/>
                    </a:buBlip>
                    <a:defRPr/>
                  </a:pPr>
                  <a:r>
                    <a:rPr lang="tr-TR" sz="2000" dirty="0">
                      <a:solidFill>
                        <a:srgbClr val="C00000"/>
                      </a:solidFill>
                      <a:latin typeface="+mn-lt"/>
                      <a:ea typeface="+mn-ea"/>
                      <a:cs typeface="+mn-cs"/>
                      <a:sym typeface="Gill Sans" charset="0"/>
                    </a:rPr>
                    <a:t>Gelecekte AB Direktiflerine uyum sağlaması için işletmeciye ek maliyet</a:t>
                  </a:r>
                  <a:endParaRPr lang="es-MX" sz="2000" dirty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  <a:sym typeface="Gill Sans" charset="0"/>
                  </a:endParaRPr>
                </a:p>
              </p:txBody>
            </p:sp>
            <p:sp>
              <p:nvSpPr>
                <p:cNvPr id="8" name="7 CuadroTexto"/>
                <p:cNvSpPr>
                  <a:spLocks noChangeArrowheads="1"/>
                </p:cNvSpPr>
                <p:nvPr/>
              </p:nvSpPr>
              <p:spPr bwMode="auto">
                <a:xfrm>
                  <a:off x="6434342" y="2563418"/>
                  <a:ext cx="2364735" cy="2503980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EDEDED"/>
                    </a:gs>
                    <a:gs pos="64999">
                      <a:srgbClr val="D0D0D0"/>
                    </a:gs>
                    <a:gs pos="100000">
                      <a:srgbClr val="BCBCBC"/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20000" dir="5400000" rotWithShape="0">
                    <a:srgbClr val="808080">
                      <a:alpha val="37999"/>
                    </a:srgbClr>
                  </a:outerShdw>
                </a:effectLst>
              </p:spPr>
              <p:txBody>
                <a:bodyPr>
                  <a:spAutoFit/>
                </a:bodyPr>
                <a:lstStyle/>
                <a:p>
                  <a:pPr marL="264157" indent="-264157" algn="ctr">
                    <a:buFontTx/>
                    <a:buBlip>
                      <a:blip r:embed="rId2"/>
                    </a:buBlip>
                    <a:defRPr/>
                  </a:pPr>
                  <a:r>
                    <a:rPr lang="tr-TR" sz="2000" b="1" dirty="0">
                      <a:solidFill>
                        <a:srgbClr val="C00000"/>
                      </a:solidFill>
                      <a:latin typeface="+mn-lt"/>
                      <a:ea typeface="+mn-ea"/>
                      <a:cs typeface="+mn-cs"/>
                      <a:sym typeface="Gill Sans" charset="0"/>
                    </a:rPr>
                    <a:t>Gerçek bilgi olmaksızın yetersiz izinler</a:t>
                  </a:r>
                  <a:endParaRPr lang="es-MX" sz="2000" b="1" dirty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  <a:sym typeface="Gill Sans" charset="0"/>
                  </a:endParaRPr>
                </a:p>
                <a:p>
                  <a:pPr marL="264157" indent="-264157" algn="ctr">
                    <a:buFontTx/>
                    <a:buBlip>
                      <a:blip r:embed="rId2"/>
                    </a:buBlip>
                    <a:defRPr/>
                  </a:pPr>
                  <a:r>
                    <a:rPr lang="tr-TR" sz="2000" b="1" dirty="0">
                      <a:solidFill>
                        <a:srgbClr val="C00000"/>
                      </a:solidFill>
                      <a:latin typeface="+mn-lt"/>
                      <a:ea typeface="+mn-ea"/>
                      <a:cs typeface="+mn-cs"/>
                      <a:sym typeface="Gill Sans" charset="0"/>
                    </a:rPr>
                    <a:t>Devlet ve işletmeciler arasında işbirliği eksikliği</a:t>
                  </a:r>
                  <a:endParaRPr lang="es-MX" sz="2000" b="1" dirty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  <a:sym typeface="Gill Sans" charset="0"/>
                  </a:endParaRPr>
                </a:p>
                <a:p>
                  <a:pPr marL="264157" indent="-264157" algn="ctr">
                    <a:buFontTx/>
                    <a:buBlip>
                      <a:blip r:embed="rId2"/>
                    </a:buBlip>
                    <a:defRPr/>
                  </a:pPr>
                  <a:r>
                    <a:rPr lang="tr-TR" sz="2000" b="1" dirty="0">
                      <a:solidFill>
                        <a:srgbClr val="C00000"/>
                      </a:solidFill>
                      <a:latin typeface="+mn-lt"/>
                      <a:ea typeface="+mn-ea"/>
                      <a:cs typeface="+mn-cs"/>
                      <a:sym typeface="Gill Sans" charset="0"/>
                    </a:rPr>
                    <a:t>İki taraf için de yüksek maliyet</a:t>
                  </a:r>
                  <a:r>
                    <a:rPr lang="es-MX" sz="2000" b="1" dirty="0">
                      <a:solidFill>
                        <a:srgbClr val="C00000"/>
                      </a:solidFill>
                      <a:latin typeface="+mn-lt"/>
                      <a:ea typeface="+mn-ea"/>
                      <a:cs typeface="+mn-cs"/>
                      <a:sym typeface="Gill Sans" charset="0"/>
                    </a:rPr>
                    <a:t> </a:t>
                  </a:r>
                </a:p>
                <a:p>
                  <a:pPr marL="264157" indent="-264157" algn="ctr">
                    <a:buFontTx/>
                    <a:buBlip>
                      <a:blip r:embed="rId2"/>
                    </a:buBlip>
                    <a:defRPr/>
                  </a:pPr>
                  <a:r>
                    <a:rPr lang="tr-TR" sz="2000" b="1" dirty="0">
                      <a:solidFill>
                        <a:srgbClr val="C00000"/>
                      </a:solidFill>
                      <a:latin typeface="+mn-lt"/>
                      <a:ea typeface="+mn-ea"/>
                      <a:cs typeface="+mn-cs"/>
                      <a:sym typeface="Gill Sans" charset="0"/>
                    </a:rPr>
                    <a:t>İyi çevre denetimlerinin yapılmasının olanaksız olması</a:t>
                  </a:r>
                  <a:endParaRPr lang="es-MX" sz="2000" b="1" dirty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  <a:sym typeface="Gill Sans" charset="0"/>
                  </a:endParaRPr>
                </a:p>
                <a:p>
                  <a:pPr marL="264157" indent="-264157" algn="ctr">
                    <a:buFontTx/>
                    <a:buBlip>
                      <a:blip r:embed="rId2"/>
                    </a:buBlip>
                    <a:defRPr/>
                  </a:pPr>
                  <a:r>
                    <a:rPr lang="tr-TR" sz="2000" b="1" dirty="0">
                      <a:solidFill>
                        <a:srgbClr val="C00000"/>
                      </a:solidFill>
                      <a:latin typeface="+mn-lt"/>
                      <a:ea typeface="+mn-ea"/>
                      <a:cs typeface="+mn-cs"/>
                      <a:sym typeface="Gill Sans" charset="0"/>
                    </a:rPr>
                    <a:t>Sisteme karşı düşük güven</a:t>
                  </a:r>
                  <a:endParaRPr lang="es-MX" sz="2000" b="1" dirty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  <a:sym typeface="Gill Sans" charset="0"/>
                  </a:endParaRPr>
                </a:p>
              </p:txBody>
            </p:sp>
            <p:sp>
              <p:nvSpPr>
                <p:cNvPr id="9" name="8 Flecha derecha"/>
                <p:cNvSpPr>
                  <a:spLocks noChangeArrowheads="1"/>
                </p:cNvSpPr>
                <p:nvPr/>
              </p:nvSpPr>
              <p:spPr bwMode="auto">
                <a:xfrm>
                  <a:off x="2122179" y="3475341"/>
                  <a:ext cx="648064" cy="432275"/>
                </a:xfrm>
                <a:prstGeom prst="rightArrow">
                  <a:avLst>
                    <a:gd name="adj1" fmla="val 50000"/>
                    <a:gd name="adj2" fmla="val 50000"/>
                  </a:avLst>
                </a:prstGeom>
                <a:solidFill>
                  <a:srgbClr val="FFFF00"/>
                </a:solidFill>
                <a:ln w="38100">
                  <a:solidFill>
                    <a:srgbClr val="FFFF00"/>
                  </a:solidFill>
                  <a:miter lim="800000"/>
                  <a:headEnd/>
                  <a:tailEnd/>
                </a:ln>
                <a:effectLst>
                  <a:outerShdw dist="20000" dir="5400000" rotWithShape="0">
                    <a:srgbClr val="808080">
                      <a:alpha val="37999"/>
                    </a:srgbClr>
                  </a:outerShdw>
                </a:effectLst>
              </p:spPr>
              <p:txBody>
                <a:bodyPr anchor="ctr"/>
                <a:lstStyle/>
                <a:p>
                  <a:pPr algn="ctr">
                    <a:defRPr/>
                  </a:pPr>
                  <a:endParaRPr lang="es-MX">
                    <a:solidFill>
                      <a:schemeClr val="lt1"/>
                    </a:solidFill>
                    <a:latin typeface="+mn-lt"/>
                    <a:ea typeface="+mn-ea"/>
                    <a:cs typeface="+mn-cs"/>
                    <a:sym typeface="Gill Sans" charset="0"/>
                  </a:endParaRPr>
                </a:p>
              </p:txBody>
            </p:sp>
            <p:sp>
              <p:nvSpPr>
                <p:cNvPr id="10" name="9 Flecha derecha"/>
                <p:cNvSpPr/>
                <p:nvPr/>
              </p:nvSpPr>
              <p:spPr>
                <a:xfrm>
                  <a:off x="5717266" y="3475341"/>
                  <a:ext cx="648064" cy="432275"/>
                </a:xfrm>
                <a:prstGeom prst="rightArrow">
                  <a:avLst/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s-MX">
                    <a:sym typeface="Gill Sans" charset="0"/>
                  </a:endParaRPr>
                </a:p>
              </p:txBody>
            </p:sp>
          </p:grpSp>
        </p:grpSp>
        <p:pic>
          <p:nvPicPr>
            <p:cNvPr id="182276" name="Picture 2" descr="Traffic Light Clip Art"/>
            <p:cNvPicPr>
              <a:picLocks noChangeAspect="1" noChangeArrowheads="1"/>
            </p:cNvPicPr>
            <p:nvPr/>
          </p:nvPicPr>
          <p:blipFill>
            <a:blip r:embed="rId3"/>
            <a:srcRect b="59158"/>
            <a:stretch>
              <a:fillRect/>
            </a:stretch>
          </p:blipFill>
          <p:spPr bwMode="auto">
            <a:xfrm>
              <a:off x="323528" y="2564904"/>
              <a:ext cx="1348755" cy="648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ítulo y viñetas (izquierda)">
  <a:themeElements>
    <a:clrScheme name="Título y viñetas (izquierda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ítulo y viñetas (izquierda)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Título y viñetas (izquierda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En blanco">
  <a:themeElements>
    <a:clrScheme name="En blanc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n blanco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En blanc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Viñetas">
  <a:themeElements>
    <a:clrScheme name="Viñeta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iñetas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Viñeta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Título y viñetas">
  <a:themeElements>
    <a:clrScheme name="Título y viñeta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ítulo y viñetas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Título y viñeta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Título y viñetas (derecha)">
  <a:themeElements>
    <a:clrScheme name="Título y viñetas (derecha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ítulo y viñetas (derecha)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Título y viñetas (derecha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Título, viñetas y foto">
  <a:themeElements>
    <a:clrScheme name="Título, viñetas y fot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ítulo, viñetas y foto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Título, viñetas y fot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ítulo y viñetas (2 columnas)">
  <a:themeElements>
    <a:clrScheme name="Título y viñetas (2 columnas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ítulo y viñetas (2 columnas)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Título y viñetas (2 columnas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ítulo (centro)">
  <a:themeElements>
    <a:clrScheme name="Título (centro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ítulo (centro)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Título (centro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Título y subtítulo">
  <a:themeElements>
    <a:clrScheme name="Título y subtítul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ítulo y subtítulo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Título y subtítul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Foto (horizontal)">
  <a:themeElements>
    <a:clrScheme name="Foto (horizontal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oto (horizontal)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Foto (horizontal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Foto (reflejo horizontal)">
  <a:themeElements>
    <a:clrScheme name="Foto (reflejo horizontal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oto (reflejo horizontal)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Foto (reflejo horizontal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Foto (vertical)">
  <a:themeElements>
    <a:clrScheme name="Foto (vertical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oto (vertical)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Foto (vertical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Foto (reflejo vertical)">
  <a:themeElements>
    <a:clrScheme name="Foto (reflejo vertical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oto (reflejo vertical)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Foto (reflejo vertical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Título (arriba)">
  <a:themeElements>
    <a:clrScheme name="Título (arriba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ítulo (arriba)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Título (arriba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5573</TotalTime>
  <Pages>0</Pages>
  <Words>499</Words>
  <Characters>0</Characters>
  <Application>Microsoft Office PowerPoint</Application>
  <PresentationFormat>Custom</PresentationFormat>
  <Lines>0</Lines>
  <Paragraphs>84</Paragraphs>
  <Slides>12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Tasarım Şablonu</vt:lpstr>
      </vt:variant>
      <vt:variant>
        <vt:i4>14</vt:i4>
      </vt:variant>
      <vt:variant>
        <vt:lpstr>Slayt Başlıkları</vt:lpstr>
      </vt:variant>
      <vt:variant>
        <vt:i4>12</vt:i4>
      </vt:variant>
    </vt:vector>
  </HeadingPairs>
  <TitlesOfParts>
    <vt:vector size="31" baseType="lpstr">
      <vt:lpstr>Gill Sans</vt:lpstr>
      <vt:lpstr>ヒラギノ角ゴ ProN W3</vt:lpstr>
      <vt:lpstr>Arial</vt:lpstr>
      <vt:lpstr>Calibri</vt:lpstr>
      <vt:lpstr>Tahoma</vt:lpstr>
      <vt:lpstr>Título y viñetas (izquierda)</vt:lpstr>
      <vt:lpstr>Título y viñetas (2 columnas)</vt:lpstr>
      <vt:lpstr>Título (centro)</vt:lpstr>
      <vt:lpstr>Título y subtítulo</vt:lpstr>
      <vt:lpstr>Foto (horizontal)</vt:lpstr>
      <vt:lpstr>Foto (reflejo horizontal)</vt:lpstr>
      <vt:lpstr>Foto (vertical)</vt:lpstr>
      <vt:lpstr>Foto (reflejo vertical)</vt:lpstr>
      <vt:lpstr>Título (arriba)</vt:lpstr>
      <vt:lpstr>En blanco</vt:lpstr>
      <vt:lpstr>Viñetas</vt:lpstr>
      <vt:lpstr>Título y viñetas</vt:lpstr>
      <vt:lpstr>Título y viñetas (derecha)</vt:lpstr>
      <vt:lpstr>Título, viñetas y foto</vt:lpstr>
      <vt:lpstr>Slayt 1</vt:lpstr>
      <vt:lpstr>        Eğitim içeriği</vt:lpstr>
      <vt:lpstr>        Görev hedefleri</vt:lpstr>
      <vt:lpstr>        Uzmanlar ve Akbaşlar Tekstil tarafından hazırlanan belgeler</vt:lpstr>
      <vt:lpstr>Görevle ilgili düşüncelerimiz</vt:lpstr>
      <vt:lpstr>Önemli noktalar</vt:lpstr>
      <vt:lpstr>Önemli noktalar</vt:lpstr>
      <vt:lpstr>        Uzman tavsiyesi</vt:lpstr>
      <vt:lpstr>Slayt 9</vt:lpstr>
      <vt:lpstr>Slayt 10</vt:lpstr>
      <vt:lpstr>        Oyun kuralları</vt:lpstr>
      <vt:lpstr>Slayt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Quico</dc:creator>
  <cp:lastModifiedBy>Nihan</cp:lastModifiedBy>
  <cp:revision>156</cp:revision>
  <cp:lastPrinted>2011-02-08T09:59:36Z</cp:lastPrinted>
  <dcterms:created xsi:type="dcterms:W3CDTF">2011-02-08T09:44:32Z</dcterms:created>
  <dcterms:modified xsi:type="dcterms:W3CDTF">2013-01-06T09:21:15Z</dcterms:modified>
</cp:coreProperties>
</file>