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8" r:id="rId2"/>
    <p:sldId id="307" r:id="rId3"/>
    <p:sldId id="308" r:id="rId4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ED82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30" autoAdjust="0"/>
    <p:restoredTop sz="94660"/>
  </p:normalViewPr>
  <p:slideViewPr>
    <p:cSldViewPr>
      <p:cViewPr>
        <p:scale>
          <a:sx n="60" d="100"/>
          <a:sy n="60" d="100"/>
        </p:scale>
        <p:origin x="-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vicen_carbonell.AMBIENTE\Mis%20documentos\TURKEY\distribuci&#243;n%20por%20sectore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otX val="30"/>
      <c:perspective val="30"/>
    </c:view3D>
    <c:plotArea>
      <c:layout/>
      <c:pie3DChart>
        <c:varyColors val="1"/>
      </c:pie3DChart>
    </c:plotArea>
    <c:plotVisOnly val="1"/>
  </c:chart>
  <c:spPr>
    <a:solidFill>
      <a:schemeClr val="bg1"/>
    </a:solidFill>
  </c:sp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3.9800674662982954E-2"/>
                  <c:y val="0.13043007920745983"/>
                </c:manualLayout>
              </c:layout>
              <c:tx>
                <c:rich>
                  <a:bodyPr/>
                  <a:lstStyle/>
                  <a:p>
                    <a:r>
                      <a:rPr lang="tr-TR" sz="1460" baseline="0" smtClean="0"/>
                      <a:t>%</a:t>
                    </a:r>
                    <a:r>
                      <a:rPr lang="en-US" sz="1460" baseline="0" smtClean="0"/>
                      <a:t>5</a:t>
                    </a:r>
                    <a:r>
                      <a:rPr lang="en-US" smtClean="0"/>
                      <a:t>,63 </a:t>
                    </a:r>
                    <a:endParaRPr lang="tr-TR" smtClean="0"/>
                  </a:p>
                  <a:p>
                    <a:r>
                      <a:rPr lang="tr-TR" smtClean="0"/>
                      <a:t>BOYAMA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>
                <c:manualLayout>
                  <c:x val="-0.11727195405961194"/>
                  <c:y val="0.15851511003369054"/>
                </c:manualLayout>
              </c:layout>
              <c:tx>
                <c:rich>
                  <a:bodyPr/>
                  <a:lstStyle/>
                  <a:p>
                    <a:r>
                      <a:rPr lang="tr-TR" sz="1460" baseline="0" smtClean="0"/>
                      <a:t>%</a:t>
                    </a:r>
                    <a:r>
                      <a:rPr lang="en-US" sz="1460" baseline="0" smtClean="0"/>
                      <a:t>1</a:t>
                    </a:r>
                    <a:r>
                      <a:rPr lang="en-US" smtClean="0"/>
                      <a:t>5,49 </a:t>
                    </a:r>
                    <a:r>
                      <a:rPr lang="tr-TR" smtClean="0"/>
                      <a:t> İPLİK</a:t>
                    </a:r>
                    <a:endParaRPr lang="en-US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tr-TR" sz="1460" baseline="0" smtClean="0"/>
                      <a:t>%</a:t>
                    </a:r>
                    <a:r>
                      <a:rPr lang="en-US" sz="1460" baseline="0" smtClean="0"/>
                      <a:t>3</a:t>
                    </a:r>
                    <a:r>
                      <a:rPr lang="en-US" smtClean="0"/>
                      <a:t>2,39 </a:t>
                    </a:r>
                    <a:r>
                      <a:rPr lang="tr-TR" smtClean="0"/>
                      <a:t>KONFEKSİYON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tr-TR" sz="1460" baseline="0" smtClean="0"/>
                      <a:t>%</a:t>
                    </a:r>
                    <a:r>
                      <a:rPr lang="en-US" sz="1460" baseline="0" smtClean="0"/>
                      <a:t>4</a:t>
                    </a:r>
                    <a:r>
                      <a:rPr lang="en-US" smtClean="0"/>
                      <a:t>6,48 </a:t>
                    </a:r>
                    <a:r>
                      <a:rPr lang="tr-TR" smtClean="0"/>
                      <a:t>DOKUMA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60" baseline="0"/>
                </a:pPr>
                <a:endParaRPr lang="en-US"/>
              </a:p>
            </c:txPr>
            <c:showVal val="1"/>
            <c:showLeaderLines val="1"/>
          </c:dLbls>
          <c:val>
            <c:numRef>
              <c:f>Hoja1!$A$1:$A$4</c:f>
              <c:numCache>
                <c:formatCode>General</c:formatCode>
                <c:ptCount val="4"/>
                <c:pt idx="0">
                  <c:v>5.63</c:v>
                </c:pt>
                <c:pt idx="1">
                  <c:v>15.49</c:v>
                </c:pt>
                <c:pt idx="2">
                  <c:v>32.39</c:v>
                </c:pt>
                <c:pt idx="3">
                  <c:v>46.48</c:v>
                </c:pt>
              </c:numCache>
            </c:numRef>
          </c:val>
        </c:ser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 sz="1080" baseline="0">
          <a:latin typeface="Arial Narrow" pitchFamily="34" charset="0"/>
        </a:defRPr>
      </a:pPr>
      <a:endParaRPr lang="en-US"/>
    </a:p>
  </c:txPr>
  <c:externalData r:id="rId1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2" name="Picture 1" descr="28790_01 IPPC INSTALLATIONS_Valencia_TR_1.png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11755491" cy="5982535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AF55F2B-FEB5-4D05-B777-C325F1F6F491}" type="datetimeFigureOut">
              <a:rPr lang="es-ES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1882845-E952-4CB8-AA71-A3E735BAC90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9FBA2-1521-4997-A4F0-4EBCBA279632}" type="datetimeFigureOut">
              <a:rPr lang="es-ES" smtClean="0"/>
              <a:pPr/>
              <a:t>04/01/2013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F3C9E6-A948-42D0-9D75-CC40C3C4EBAB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CDD3D-B2C9-402D-8A5E-F83A93123E3A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72C48-AE4A-493D-A690-9C1483D8922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2A0F3-F510-47D3-9B0C-AB9B94545465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634AD-F2DE-4A5F-95D0-FCC49CF7180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34FC7-9612-4C94-A9FE-A896356BCEF0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1F150-C69D-4393-8557-D8637989FAB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9F584-6EE7-4CF1-817F-D326C515DBEE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AE142-F42E-4E21-9A3A-8E1711EE025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D4DD5-8750-46EF-AE66-E6FDDF6E1FCD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86B81-E2BB-4846-A007-C94BDF4589E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79D9F-B689-4B81-BA2A-4C6A5B619B7D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E6DCB-D511-4144-BCCF-075D4DD0706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60B1B-CBF4-4E52-9740-641DFFA91A70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16B48-89E0-46EF-AC81-300C0D3E441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F649C-FA8C-4327-A67A-8D8F28357F18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73978-A456-4D68-9075-DA2E48C7474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7AB0E-DFC9-4FA8-BDA7-D4AAF664B196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E064E-AF5F-4070-AECB-687545D8355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1698-07DF-4A99-80BC-DC90DD81B372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837FE-CBFD-420D-A305-FB51927F870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E47FE-D45F-4CF9-80B2-FF306F26DDE1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E6443-9C55-4409-92EB-DFEC5655170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14B3A1-3C3C-4115-91BB-13D8BD5EE121}" type="datetimeFigureOut">
              <a:rPr lang="es-ES" smtClean="0"/>
              <a:pPr>
                <a:defRPr/>
              </a:pPr>
              <a:t>04/01/2013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6C60A3-3DF0-4549-9B73-56E70765D3D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Rectángulo redondeado"/>
          <p:cNvSpPr/>
          <p:nvPr/>
        </p:nvSpPr>
        <p:spPr>
          <a:xfrm>
            <a:off x="2783631" y="476672"/>
            <a:ext cx="3948609" cy="70410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29396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smtClean="0"/>
              <a:t>Eşleştirme Projesi TR 08 IB EN 03</a:t>
            </a:r>
            <a:endParaRPr lang="en-GB"/>
          </a:p>
        </p:txBody>
      </p:sp>
      <p:grpSp>
        <p:nvGrpSpPr>
          <p:cNvPr id="2053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682812" y="1412776"/>
            <a:ext cx="805727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tr-TR" sz="2400" dirty="0" smtClean="0">
                <a:latin typeface="+mn-lt"/>
              </a:rPr>
              <a:t> </a:t>
            </a:r>
            <a:r>
              <a:rPr lang="es-ES_tradnl" sz="2400" dirty="0" smtClean="0">
                <a:latin typeface="+mn-lt"/>
              </a:rPr>
              <a:t>VALENCIA</a:t>
            </a:r>
            <a:r>
              <a:rPr lang="tr-TR" sz="2400" dirty="0" smtClean="0">
                <a:latin typeface="+mn-lt"/>
              </a:rPr>
              <a:t> BÖLGESİNDE IPPC </a:t>
            </a:r>
            <a:r>
              <a:rPr lang="tr-TR" sz="2400" dirty="0" smtClean="0">
                <a:latin typeface="+mn-lt"/>
              </a:rPr>
              <a:t>KAPSAMINDAKİ </a:t>
            </a:r>
            <a:r>
              <a:rPr lang="tr-TR" sz="2400" dirty="0" smtClean="0">
                <a:latin typeface="+mn-lt"/>
              </a:rPr>
              <a:t>TESİS SAYISI</a:t>
            </a:r>
            <a:r>
              <a:rPr lang="es-ES_tradnl" sz="2400" dirty="0" smtClean="0">
                <a:latin typeface="+mn-lt"/>
              </a:rPr>
              <a:t>: 451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ES_tradnl" sz="2400" dirty="0" smtClean="0">
                <a:latin typeface="+mn-lt"/>
              </a:rPr>
              <a:t> </a:t>
            </a:r>
            <a:r>
              <a:rPr lang="tr-TR" sz="2400" dirty="0" smtClean="0">
                <a:latin typeface="+mn-lt"/>
              </a:rPr>
              <a:t>TEKSTİL ENDÜSTRİSİNDE FAALİYET GÖSTEREN TESİS SAYISI</a:t>
            </a:r>
            <a:r>
              <a:rPr lang="es-ES_tradnl" sz="2400" dirty="0" smtClean="0">
                <a:latin typeface="+mn-lt"/>
              </a:rPr>
              <a:t>: 19</a:t>
            </a:r>
            <a:endParaRPr lang="es-ES" sz="2400" dirty="0">
              <a:latin typeface="+mn-lt"/>
            </a:endParaRPr>
          </a:p>
        </p:txBody>
      </p:sp>
      <p:graphicFrame>
        <p:nvGraphicFramePr>
          <p:cNvPr id="24" name="3 Gráfico"/>
          <p:cNvGraphicFramePr/>
          <p:nvPr/>
        </p:nvGraphicFramePr>
        <p:xfrm>
          <a:off x="642910" y="2357430"/>
          <a:ext cx="7963248" cy="3723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2771800" y="602686"/>
            <a:ext cx="39604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ES_tradnl" sz="2400" smtClean="0">
                <a:latin typeface="+mn-lt"/>
              </a:rPr>
              <a:t>IPPC TES</a:t>
            </a:r>
            <a:r>
              <a:rPr lang="tr-TR" sz="2400" smtClean="0">
                <a:latin typeface="+mn-lt"/>
              </a:rPr>
              <a:t>İS SAYISI: GÖREV 1</a:t>
            </a:r>
            <a:endParaRPr lang="es-ES" sz="240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Rectángulo redondeado"/>
          <p:cNvSpPr/>
          <p:nvPr/>
        </p:nvSpPr>
        <p:spPr>
          <a:xfrm>
            <a:off x="2783631" y="476672"/>
            <a:ext cx="3948609" cy="70410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smtClean="0"/>
              <a:t>Eşleştirme Projesi TR 08 IB EN 03</a:t>
            </a:r>
            <a:endParaRPr lang="en-GB"/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233484" y="1240681"/>
            <a:ext cx="89105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buFont typeface="Arial" pitchFamily="34" charset="0"/>
              <a:buChar char="•"/>
              <a:defRPr/>
            </a:pPr>
            <a:r>
              <a:rPr lang="tr-TR" sz="2400" dirty="0" smtClean="0">
                <a:latin typeface="+mn-lt"/>
              </a:rPr>
              <a:t> </a:t>
            </a:r>
            <a:r>
              <a:rPr lang="es-ES_tradnl" sz="2400" dirty="0" smtClean="0">
                <a:latin typeface="+mn-lt"/>
              </a:rPr>
              <a:t>VALENCIA</a:t>
            </a:r>
            <a:r>
              <a:rPr lang="tr-TR" sz="2400" dirty="0" smtClean="0">
                <a:latin typeface="+mn-lt"/>
              </a:rPr>
              <a:t> BÖLGESİNDE BULUNAN VE IPPC </a:t>
            </a:r>
            <a:r>
              <a:rPr lang="tr-TR" sz="2400" dirty="0" smtClean="0">
                <a:latin typeface="+mn-lt"/>
              </a:rPr>
              <a:t>KAPSAMINDA</a:t>
            </a:r>
            <a:endParaRPr lang="tr-TR" sz="2400" dirty="0" smtClean="0">
              <a:latin typeface="+mn-lt"/>
            </a:endParaRPr>
          </a:p>
          <a:p>
            <a:pPr algn="ctr">
              <a:defRPr/>
            </a:pPr>
            <a:r>
              <a:rPr lang="tr-TR" sz="2400" dirty="0" smtClean="0">
                <a:latin typeface="+mn-lt"/>
              </a:rPr>
              <a:t>OLMAYAN TEKSTİL TESİSİ SAYISI</a:t>
            </a:r>
            <a:r>
              <a:rPr lang="es-ES_tradnl" sz="2400" dirty="0" smtClean="0">
                <a:latin typeface="+mn-lt"/>
              </a:rPr>
              <a:t>: 71</a:t>
            </a:r>
          </a:p>
        </p:txBody>
      </p:sp>
      <p:graphicFrame>
        <p:nvGraphicFramePr>
          <p:cNvPr id="11" name="3 Gráfico"/>
          <p:cNvGraphicFramePr/>
          <p:nvPr/>
        </p:nvGraphicFramePr>
        <p:xfrm>
          <a:off x="755576" y="2071678"/>
          <a:ext cx="7632848" cy="4381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771800" y="602686"/>
            <a:ext cx="39604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ES_tradnl" sz="2400" smtClean="0">
                <a:latin typeface="+mn-lt"/>
              </a:rPr>
              <a:t>IPPC TESİS SAYISI: GÖREV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Rectángulo redondeado"/>
          <p:cNvSpPr/>
          <p:nvPr/>
        </p:nvSpPr>
        <p:spPr>
          <a:xfrm>
            <a:off x="2783631" y="476672"/>
            <a:ext cx="3948609" cy="70410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smtClean="0"/>
              <a:t>Eşleştirme </a:t>
            </a:r>
            <a:r>
              <a:rPr lang="en-GB" err="1" smtClean="0"/>
              <a:t>Proje</a:t>
            </a:r>
            <a:r>
              <a:rPr lang="tr-TR" smtClean="0"/>
              <a:t>si</a:t>
            </a:r>
            <a:r>
              <a:rPr lang="en-GB" smtClean="0"/>
              <a:t> </a:t>
            </a:r>
            <a:r>
              <a:rPr lang="en-GB"/>
              <a:t>TR 08 IB EN 03</a:t>
            </a:r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771800" y="602686"/>
            <a:ext cx="39604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ES_tradnl" sz="2400" smtClean="0">
                <a:latin typeface="+mn-lt"/>
              </a:rPr>
              <a:t>IPPC </a:t>
            </a:r>
            <a:r>
              <a:rPr lang="tr-TR" sz="2400" smtClean="0">
                <a:latin typeface="+mn-lt"/>
              </a:rPr>
              <a:t>TESİS SAYISI</a:t>
            </a:r>
            <a:r>
              <a:rPr lang="es-ES_tradnl" sz="2400" smtClean="0">
                <a:latin typeface="+mn-lt"/>
              </a:rPr>
              <a:t>: </a:t>
            </a:r>
            <a:r>
              <a:rPr lang="tr-TR" sz="2400" smtClean="0">
                <a:latin typeface="+mn-lt"/>
              </a:rPr>
              <a:t>GÖREV</a:t>
            </a:r>
            <a:r>
              <a:rPr lang="es-ES_tradnl" sz="2400" smtClean="0">
                <a:latin typeface="+mn-lt"/>
              </a:rPr>
              <a:t> 1</a:t>
            </a:r>
            <a:endParaRPr lang="es-ES" sz="2400">
              <a:latin typeface="+mn-lt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214282" y="1571612"/>
            <a:ext cx="871543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s-ES_tradnl" sz="2400" b="1" dirty="0" smtClean="0">
                <a:latin typeface="+mn-lt"/>
              </a:rPr>
              <a:t>VALENCIA </a:t>
            </a:r>
            <a:r>
              <a:rPr lang="tr-TR" sz="2400" b="1" dirty="0" smtClean="0">
                <a:latin typeface="+mn-lt"/>
              </a:rPr>
              <a:t>BÖLGESİ TEKSTİL SEKTÖRÜNÜN BAŞLICA ÖZELLİKLERİ</a:t>
            </a:r>
            <a:endParaRPr lang="es-ES_tradnl" sz="2400" b="1" dirty="0" smtClean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tr-TR" sz="2400" dirty="0" smtClean="0">
                <a:latin typeface="+mn-lt"/>
              </a:rPr>
              <a:t> KÜÇÜK VE ORTA BÜYÜKLÜKTE İŞLETMELER</a:t>
            </a:r>
            <a:endParaRPr lang="es-ES_tradnl" sz="2400" dirty="0" smtClean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s-ES_tradnl" sz="2400" dirty="0" smtClean="0">
                <a:latin typeface="+mn-lt"/>
              </a:rPr>
              <a:t> </a:t>
            </a:r>
            <a:r>
              <a:rPr lang="tr-TR" sz="2400" dirty="0" smtClean="0">
                <a:latin typeface="+mn-lt"/>
              </a:rPr>
              <a:t>GENELLİKLE AİLE ŞİRKETLERİ</a:t>
            </a:r>
            <a:endParaRPr lang="es-ES_tradnl" sz="2400" dirty="0" smtClean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s-ES_tradnl" sz="2400" dirty="0" smtClean="0">
                <a:latin typeface="+mn-lt"/>
              </a:rPr>
              <a:t> </a:t>
            </a:r>
            <a:r>
              <a:rPr lang="tr-TR" sz="2400" dirty="0" smtClean="0">
                <a:latin typeface="+mn-lt"/>
              </a:rPr>
              <a:t>KÖKLÜ GELENEĞE SAHİP BİR SEKTÖR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400" dirty="0" smtClean="0">
                <a:latin typeface="+mn-lt"/>
              </a:rPr>
              <a:t> PARÇALANMIŞ VE HETEROJEN YAPIDA: TÜM ÜRETİM DÖNGÜSÜNÜ KAPSAYAN ÇOK SAYIDA ALT-SEKTÖR BULUNMAKTADIR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400" dirty="0" smtClean="0">
                <a:latin typeface="+mn-lt"/>
              </a:rPr>
              <a:t> BÖLGEDE BULUNAN TOPLAM ENDÜSTRİNİN YAKLAŞIK %10’UNU TEMSİL EDER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400" dirty="0" smtClean="0">
                <a:latin typeface="+mn-lt"/>
              </a:rPr>
              <a:t> ÜÇ COĞRAFİ BÖLGEDE TOPLANMIŞTIR: L’ALCOIA, EL COMTAT VE LA VALL d’ALBAIDA.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400" dirty="0" smtClean="0">
                <a:latin typeface="+mn-lt"/>
              </a:rPr>
              <a:t> GÜÇLÜ TEKSTİL SEKTÖRÜNE SAHİP ŞEHİRLER: </a:t>
            </a:r>
            <a:r>
              <a:rPr lang="pt-BR" sz="2400" smtClean="0">
                <a:latin typeface="+mn-lt"/>
              </a:rPr>
              <a:t>ALCOI, ALBAIDA, BAÑERES, BOCAIRENT, ONTINYENT, MURO DE ALCOI</a:t>
            </a:r>
            <a:endParaRPr lang="es-ES_tradnl" sz="24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5606</TotalTime>
  <Words>165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Tema de Office</vt:lpstr>
      <vt:lpstr>Slide 1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Cesar</dc:creator>
  <cp:lastModifiedBy>muge</cp:lastModifiedBy>
  <cp:revision>421</cp:revision>
  <dcterms:created xsi:type="dcterms:W3CDTF">2008-11-07T08:49:28Z</dcterms:created>
  <dcterms:modified xsi:type="dcterms:W3CDTF">2013-01-04T13:05:32Z</dcterms:modified>
</cp:coreProperties>
</file>