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8" r:id="rId2"/>
    <p:sldId id="270" r:id="rId3"/>
    <p:sldId id="258" r:id="rId4"/>
    <p:sldId id="271" r:id="rId5"/>
    <p:sldId id="269" r:id="rId6"/>
    <p:sldId id="272" r:id="rId7"/>
    <p:sldId id="273" r:id="rId8"/>
    <p:sldId id="274" r:id="rId9"/>
    <p:sldId id="275" r:id="rId10"/>
    <p:sldId id="264" r:id="rId11"/>
    <p:sldId id="265" r:id="rId1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6771DF-7CFF-48F5-80A6-4835B2DC436A}" type="datetimeFigureOut">
              <a:rPr lang="es-ES" smtClean="0"/>
              <a:pPr/>
              <a:t>14/12/2012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4E96AD-D2F4-487B-B045-EB9F5A3BD9A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1DE37C-D82B-48A2-948A-4799DFDF32B2}" type="slidenum">
              <a:rPr lang="es-ES_tradnl"/>
              <a:pPr/>
              <a:t>1</a:t>
            </a:fld>
            <a:endParaRPr lang="es-ES_tradnl"/>
          </a:p>
        </p:txBody>
      </p:sp>
      <p:sp>
        <p:nvSpPr>
          <p:cNvPr id="324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4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10000"/>
              </a:lnSpc>
            </a:pPr>
            <a:r>
              <a:rPr lang="es-ES_tradnl">
                <a:latin typeface="Comic Sans MS" pitchFamily="66" charset="0"/>
              </a:rPr>
              <a:t>Los datos estimados se pueden obtener de opiniones de expertos, comparaciones con otros procesos similares, bibliografía, guías de buenas prácticas.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1DE37C-D82B-48A2-948A-4799DFDF32B2}" type="slidenum">
              <a:rPr lang="es-ES_tradnl"/>
              <a:pPr/>
              <a:t>11</a:t>
            </a:fld>
            <a:endParaRPr lang="es-ES_tradnl"/>
          </a:p>
        </p:txBody>
      </p:sp>
      <p:sp>
        <p:nvSpPr>
          <p:cNvPr id="324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4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10000"/>
              </a:lnSpc>
            </a:pPr>
            <a:r>
              <a:rPr lang="es-ES_tradnl">
                <a:latin typeface="Comic Sans MS" pitchFamily="66" charset="0"/>
              </a:rPr>
              <a:t>Los datos estimados se pueden obtener de opiniones de expertos, comparaciones con otros procesos similares, bibliografía, guías de buenas prácticas.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CustomShape 1"/>
          <p:cNvSpPr/>
          <p:nvPr/>
        </p:nvSpPr>
        <p:spPr>
          <a:xfrm>
            <a:off x="0" y="0"/>
            <a:ext cx="11900803" cy="10866088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C2449D8E-DD08-4D65-9454-55482EF3CE95}" type="slidenum">
              <a:rPr lang="en-GB">
                <a:solidFill>
                  <a:srgbClr val="000000"/>
                </a:solidFill>
                <a:latin typeface="Arial"/>
                <a:ea typeface="+mn-ea"/>
              </a:rPr>
              <a:pPr>
                <a:lnSpc>
                  <a:spcPct val="100000"/>
                </a:lnSpc>
              </a:pPr>
              <a:t>2</a:t>
            </a:fld>
            <a:endParaRPr/>
          </a:p>
        </p:txBody>
      </p:sp>
      <p:sp>
        <p:nvSpPr>
          <p:cNvPr id="524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11900803" cy="10866088"/>
          </a:xfrm>
          <a:prstGeom prst="rect">
            <a:avLst/>
          </a:prstGeom>
        </p:spPr>
        <p:txBody>
          <a:bodyPr lIns="90000" tIns="45000" rIns="90000" bIns="45000"/>
          <a:lstStyle/>
          <a:p>
            <a:pPr algn="just">
              <a:lnSpc>
                <a:spcPct val="110000"/>
              </a:lnSpc>
            </a:pPr>
            <a:r>
              <a:rPr lang="en-GB">
                <a:latin typeface="Comic Sans MS"/>
              </a:rPr>
              <a:t>Hay que destacar que habrá que decir cómo se obtienen los datos que se están notificando. Así tenemos tres opciones:</a:t>
            </a:r>
            <a:endParaRPr/>
          </a:p>
          <a:p>
            <a:pPr algn="just">
              <a:lnSpc>
                <a:spcPct val="110000"/>
              </a:lnSpc>
            </a:pPr>
            <a:endParaRPr/>
          </a:p>
          <a:p>
            <a:pPr algn="just">
              <a:lnSpc>
                <a:spcPct val="120000"/>
              </a:lnSpc>
              <a:buFont typeface="StarSymbol"/>
              <a:buChar char="l"/>
            </a:pPr>
            <a:r>
              <a:rPr lang="en-GB">
                <a:latin typeface="Comic Sans MS"/>
              </a:rPr>
              <a:t>Datos MEDIDOS: Los que se han obtenido a partir de medidas reales de concentración, aunque haya sido necesario hacer cálculos para pasar los datos a Kg/año.</a:t>
            </a:r>
            <a:endParaRPr/>
          </a:p>
          <a:p>
            <a:pPr algn="just">
              <a:lnSpc>
                <a:spcPct val="120000"/>
              </a:lnSpc>
            </a:pPr>
            <a:endParaRPr/>
          </a:p>
          <a:p>
            <a:pPr algn="just">
              <a:lnSpc>
                <a:spcPct val="120000"/>
              </a:lnSpc>
              <a:buFont typeface="StarSymbol"/>
              <a:buChar char="l"/>
            </a:pPr>
            <a:r>
              <a:rPr lang="en-GB">
                <a:latin typeface="Comic Sans MS"/>
              </a:rPr>
              <a:t>Datos CALCULADOS: Datos de emisión calculados a partir de datos de la actividad (Consumo de materias primas, de combustible, datos de producción) o balances de masas, etc.</a:t>
            </a:r>
            <a:endParaRPr/>
          </a:p>
          <a:p>
            <a:pPr algn="just">
              <a:lnSpc>
                <a:spcPct val="120000"/>
              </a:lnSpc>
            </a:pPr>
            <a:endParaRPr/>
          </a:p>
          <a:p>
            <a:pPr algn="just">
              <a:lnSpc>
                <a:spcPct val="120000"/>
              </a:lnSpc>
              <a:buFont typeface="StarSymbol"/>
              <a:buChar char="l"/>
            </a:pPr>
            <a:r>
              <a:rPr lang="en-GB">
                <a:latin typeface="Comic Sans MS"/>
              </a:rPr>
              <a:t>Datos ESTIMADOS: Basados en estimaciones no normalizadas. 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7783F0F-F2C9-4E6E-A2F3-77F80315C97C}" type="slidenum">
              <a:rPr lang="es-ES_tradnl"/>
              <a:pPr/>
              <a:t>3</a:t>
            </a:fld>
            <a:endParaRPr lang="es-ES_tradnl"/>
          </a:p>
        </p:txBody>
      </p:sp>
      <p:sp>
        <p:nvSpPr>
          <p:cNvPr id="314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4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10000"/>
              </a:lnSpc>
            </a:pPr>
            <a:r>
              <a:rPr lang="es-ES_tradnl">
                <a:latin typeface="Comic Sans MS" pitchFamily="66" charset="0"/>
              </a:rPr>
              <a:t>Los datos medidos, generalmente se obtienen a partir de las mediciones que realizan las OCAS a petición de las empresas.</a:t>
            </a:r>
          </a:p>
          <a:p>
            <a:pPr algn="just">
              <a:lnSpc>
                <a:spcPct val="110000"/>
              </a:lnSpc>
            </a:pPr>
            <a:endParaRPr lang="es-ES_tradnl">
              <a:latin typeface="Comic Sans MS" pitchFamily="66" charset="0"/>
            </a:endParaRPr>
          </a:p>
          <a:p>
            <a:pPr algn="just">
              <a:lnSpc>
                <a:spcPct val="110000"/>
              </a:lnSpc>
            </a:pPr>
            <a:r>
              <a:rPr lang="es-ES_tradnl">
                <a:latin typeface="Comic Sans MS" pitchFamily="66" charset="0"/>
              </a:rPr>
              <a:t>La mayoría de las empresas afectadas tienen la obligación de realizar mediciones de sus emisiones atmosféricas y analíticas de sus vertidos, ( exigidas por la legislación sectorial).</a:t>
            </a:r>
          </a:p>
          <a:p>
            <a:pPr algn="just">
              <a:lnSpc>
                <a:spcPct val="110000"/>
              </a:lnSpc>
            </a:pPr>
            <a:endParaRPr lang="es-ES_tradnl">
              <a:latin typeface="Comic Sans MS" pitchFamily="66" charset="0"/>
            </a:endParaRPr>
          </a:p>
          <a:p>
            <a:pPr algn="just">
              <a:lnSpc>
                <a:spcPct val="110000"/>
              </a:lnSpc>
            </a:pPr>
            <a:r>
              <a:rPr lang="es-ES_tradnl">
                <a:latin typeface="Comic Sans MS" pitchFamily="66" charset="0"/>
              </a:rPr>
              <a:t>Partiendo pues de estas mediciones se pueden expresar los datos en Kg/año, tal como se deben manifestar en el EPER, mediante la fórmula que aparece aquí.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CustomShape 1"/>
          <p:cNvSpPr/>
          <p:nvPr/>
        </p:nvSpPr>
        <p:spPr>
          <a:xfrm>
            <a:off x="0" y="0"/>
            <a:ext cx="11900803" cy="10866088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7E5F09FD-9C34-4C72-ABE5-8D65EA5997F1}" type="slidenum">
              <a:rPr lang="en-GB">
                <a:solidFill>
                  <a:srgbClr val="000000"/>
                </a:solidFill>
                <a:latin typeface="Arial"/>
                <a:ea typeface="+mn-ea"/>
              </a:rPr>
              <a:pPr>
                <a:lnSpc>
                  <a:spcPct val="100000"/>
                </a:lnSpc>
              </a:pPr>
              <a:t>4</a:t>
            </a:fld>
            <a:endParaRPr/>
          </a:p>
        </p:txBody>
      </p:sp>
      <p:sp>
        <p:nvSpPr>
          <p:cNvPr id="528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11900803" cy="10866088"/>
          </a:xfrm>
          <a:prstGeom prst="rect">
            <a:avLst/>
          </a:prstGeom>
        </p:spPr>
        <p:txBody>
          <a:bodyPr lIns="90000" tIns="45000" rIns="90000" bIns="45000"/>
          <a:lstStyle/>
          <a:p>
            <a:pPr algn="just">
              <a:lnSpc>
                <a:spcPct val="120000"/>
              </a:lnSpc>
              <a:buFont typeface="StarSymbol"/>
              <a:buChar char="l"/>
            </a:pPr>
            <a:r>
              <a:rPr lang="en-GB">
                <a:latin typeface="Comic Sans MS"/>
              </a:rPr>
              <a:t>En la tabla siguiente se indica el modo de cambiar las unidades para los contaminantes a la atmósfera más usuales.</a:t>
            </a:r>
            <a:endParaRPr/>
          </a:p>
          <a:p>
            <a:pPr algn="just">
              <a:lnSpc>
                <a:spcPct val="120000"/>
              </a:lnSpc>
            </a:pPr>
            <a:endParaRPr/>
          </a:p>
          <a:p>
            <a:pPr algn="just">
              <a:lnSpc>
                <a:spcPct val="120000"/>
              </a:lnSpc>
              <a:buFont typeface="StarSymbol"/>
              <a:buChar char="l"/>
            </a:pPr>
            <a:r>
              <a:rPr lang="en-GB">
                <a:latin typeface="Comic Sans MS"/>
              </a:rPr>
              <a:t>Recordar que en condiciones normales es a 0º C y 1 atm.</a:t>
            </a:r>
            <a:endParaRPr/>
          </a:p>
          <a:p>
            <a:pPr algn="just">
              <a:lnSpc>
                <a:spcPct val="120000"/>
              </a:lnSpc>
            </a:pPr>
            <a:endParaRPr/>
          </a:p>
          <a:p>
            <a:pPr algn="just">
              <a:lnSpc>
                <a:spcPct val="120000"/>
              </a:lnSpc>
              <a:buFont typeface="StarSymbol"/>
              <a:buChar char="l"/>
            </a:pPr>
            <a:r>
              <a:rPr lang="en-GB">
                <a:latin typeface="Comic Sans MS"/>
              </a:rPr>
              <a:t>Para realizar las mediciones existen multitud de métodos basados en normas.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63A9D3-1579-448F-8727-DA1CC615E000}" type="slidenum">
              <a:rPr lang="es-ES_tradnl"/>
              <a:pPr/>
              <a:t>5</a:t>
            </a:fld>
            <a:endParaRPr lang="es-ES_tradnl"/>
          </a:p>
        </p:txBody>
      </p:sp>
      <p:sp>
        <p:nvSpPr>
          <p:cNvPr id="320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0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20000"/>
              </a:lnSpc>
              <a:buFontTx/>
              <a:buChar char="•"/>
            </a:pPr>
            <a:r>
              <a:rPr lang="es-ES_tradnl">
                <a:latin typeface="Comic Sans MS" pitchFamily="66" charset="0"/>
              </a:rPr>
              <a:t>En la tabla siguiente se indica el modo de cambiar las unidades para los contaminantes a la atmósfera más usuales.</a:t>
            </a:r>
          </a:p>
          <a:p>
            <a:pPr algn="just">
              <a:lnSpc>
                <a:spcPct val="120000"/>
              </a:lnSpc>
              <a:buFontTx/>
              <a:buChar char="•"/>
            </a:pPr>
            <a:endParaRPr lang="es-ES_tradnl">
              <a:latin typeface="Comic Sans MS" pitchFamily="66" charset="0"/>
            </a:endParaRPr>
          </a:p>
          <a:p>
            <a:pPr algn="just">
              <a:lnSpc>
                <a:spcPct val="120000"/>
              </a:lnSpc>
              <a:buFontTx/>
              <a:buChar char="•"/>
            </a:pPr>
            <a:r>
              <a:rPr lang="es-ES_tradnl">
                <a:latin typeface="Comic Sans MS" pitchFamily="66" charset="0"/>
              </a:rPr>
              <a:t>Recordar que en condiciones normales es a 0º C y 1 atm.</a:t>
            </a:r>
          </a:p>
          <a:p>
            <a:pPr algn="just">
              <a:lnSpc>
                <a:spcPct val="120000"/>
              </a:lnSpc>
              <a:buFontTx/>
              <a:buChar char="•"/>
            </a:pPr>
            <a:endParaRPr lang="es-ES_tradnl">
              <a:latin typeface="Comic Sans MS" pitchFamily="66" charset="0"/>
            </a:endParaRPr>
          </a:p>
          <a:p>
            <a:pPr algn="just">
              <a:lnSpc>
                <a:spcPct val="120000"/>
              </a:lnSpc>
              <a:buFontTx/>
              <a:buChar char="•"/>
            </a:pPr>
            <a:r>
              <a:rPr lang="es-ES_tradnl">
                <a:latin typeface="Comic Sans MS" pitchFamily="66" charset="0"/>
              </a:rPr>
              <a:t>Para realizar las mediciones existen multitud de métodos basados en normas.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CustomShape 1"/>
          <p:cNvSpPr/>
          <p:nvPr/>
        </p:nvSpPr>
        <p:spPr>
          <a:xfrm>
            <a:off x="0" y="0"/>
            <a:ext cx="11900803" cy="10866088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9783269A-48D8-4149-8BF2-44BE3873B611}" type="slidenum">
              <a:rPr lang="en-GB">
                <a:solidFill>
                  <a:srgbClr val="000000"/>
                </a:solidFill>
                <a:latin typeface="Arial"/>
                <a:ea typeface="+mn-ea"/>
              </a:rPr>
              <a:pPr>
                <a:lnSpc>
                  <a:spcPct val="100000"/>
                </a:lnSpc>
              </a:pPr>
              <a:t>6</a:t>
            </a:fld>
            <a:endParaRPr/>
          </a:p>
        </p:txBody>
      </p:sp>
      <p:sp>
        <p:nvSpPr>
          <p:cNvPr id="530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11900803" cy="10866088"/>
          </a:xfrm>
          <a:prstGeom prst="rect">
            <a:avLst/>
          </a:prstGeom>
        </p:spPr>
        <p:txBody>
          <a:bodyPr lIns="90000" tIns="45000" rIns="90000" bIns="45000"/>
          <a:lstStyle/>
          <a:p>
            <a:pPr algn="just">
              <a:lnSpc>
                <a:spcPct val="110000"/>
              </a:lnSpc>
            </a:pPr>
            <a:r>
              <a:rPr lang="en-GB">
                <a:latin typeface="Comic Sans MS"/>
              </a:rPr>
              <a:t>La obtención de estos datos es el resultado de algunas operaciones o balances de materia.</a:t>
            </a:r>
            <a:endParaRPr/>
          </a:p>
          <a:p>
            <a:pPr algn="just">
              <a:lnSpc>
                <a:spcPct val="110000"/>
              </a:lnSpc>
            </a:pPr>
            <a:r>
              <a:rPr lang="en-GB">
                <a:latin typeface="Comic Sans MS"/>
              </a:rPr>
              <a:t>Para ello debe conocerse muy bien el proceso en cuestión, con las entradas y salidas, características de las materias primas y de los combustibles utilizados.</a:t>
            </a:r>
            <a:endParaRPr/>
          </a:p>
          <a:p>
            <a:pPr algn="just">
              <a:lnSpc>
                <a:spcPct val="110000"/>
              </a:lnSpc>
            </a:pPr>
            <a:endParaRPr/>
          </a:p>
          <a:p>
            <a:pPr algn="just">
              <a:lnSpc>
                <a:spcPct val="110000"/>
              </a:lnSpc>
            </a:pPr>
            <a:r>
              <a:rPr lang="en-GB">
                <a:latin typeface="Comic Sans MS"/>
              </a:rPr>
              <a:t>El cálculo a través de los factores de emisión, es el más extendido.</a:t>
            </a:r>
            <a:endParaRPr/>
          </a:p>
          <a:p>
            <a:pPr algn="just">
              <a:lnSpc>
                <a:spcPct val="110000"/>
              </a:lnSpc>
            </a:pPr>
            <a:r>
              <a:rPr lang="en-GB">
                <a:latin typeface="Comic Sans MS"/>
              </a:rPr>
              <a:t>Los FE pueden obtenerse de CORINAIR, de la EPA, DE LA UNIVERSIDAD DE KARLSRUHE (Alemania), del Intergovernmental Panel on Climate Change. 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CustomShape 1"/>
          <p:cNvSpPr/>
          <p:nvPr/>
        </p:nvSpPr>
        <p:spPr>
          <a:xfrm>
            <a:off x="0" y="0"/>
            <a:ext cx="11900803" cy="10866088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DC857B04-3E85-461F-AF58-E98A3A121B94}" type="slidenum">
              <a:rPr lang="en-GB">
                <a:solidFill>
                  <a:srgbClr val="000000"/>
                </a:solidFill>
                <a:latin typeface="Arial"/>
                <a:ea typeface="+mn-ea"/>
              </a:rPr>
              <a:pPr>
                <a:lnSpc>
                  <a:spcPct val="100000"/>
                </a:lnSpc>
              </a:pPr>
              <a:t>8</a:t>
            </a:fld>
            <a:endParaRPr/>
          </a:p>
        </p:txBody>
      </p:sp>
      <p:sp>
        <p:nvSpPr>
          <p:cNvPr id="532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11900803" cy="10866088"/>
          </a:xfrm>
          <a:prstGeom prst="rect">
            <a:avLst/>
          </a:prstGeom>
        </p:spPr>
        <p:txBody>
          <a:bodyPr lIns="90000" tIns="45000" rIns="90000" bIns="45000"/>
          <a:lstStyle/>
          <a:p>
            <a:pPr algn="just">
              <a:lnSpc>
                <a:spcPct val="110000"/>
              </a:lnSpc>
            </a:pPr>
            <a:r>
              <a:rPr lang="en-GB">
                <a:latin typeface="Comic Sans MS"/>
              </a:rPr>
              <a:t>Los datos estimados se pueden obtener de opiniones de expertos, comparaciones con otros procesos similares, bibliografía, guías de buenas prácticas.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CustomShape 1"/>
          <p:cNvSpPr/>
          <p:nvPr/>
        </p:nvSpPr>
        <p:spPr>
          <a:xfrm>
            <a:off x="0" y="0"/>
            <a:ext cx="11900803" cy="10866088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DC857B04-3E85-461F-AF58-E98A3A121B94}" type="slidenum">
              <a:rPr lang="en-GB">
                <a:solidFill>
                  <a:srgbClr val="000000"/>
                </a:solidFill>
                <a:latin typeface="Arial"/>
                <a:ea typeface="+mn-ea"/>
              </a:rPr>
              <a:pPr>
                <a:lnSpc>
                  <a:spcPct val="100000"/>
                </a:lnSpc>
              </a:pPr>
              <a:t>9</a:t>
            </a:fld>
            <a:endParaRPr/>
          </a:p>
        </p:txBody>
      </p:sp>
      <p:sp>
        <p:nvSpPr>
          <p:cNvPr id="532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11900803" cy="10866088"/>
          </a:xfrm>
          <a:prstGeom prst="rect">
            <a:avLst/>
          </a:prstGeom>
        </p:spPr>
        <p:txBody>
          <a:bodyPr lIns="90000" tIns="45000" rIns="90000" bIns="45000"/>
          <a:lstStyle/>
          <a:p>
            <a:pPr algn="just">
              <a:lnSpc>
                <a:spcPct val="110000"/>
              </a:lnSpc>
            </a:pPr>
            <a:r>
              <a:rPr lang="en-GB">
                <a:latin typeface="Comic Sans MS"/>
              </a:rPr>
              <a:t>Los datos estimados se pueden obtener de opiniones de expertos, comparaciones con otros procesos similares, bibliografía, guías de buenas prácticas.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1DE37C-D82B-48A2-948A-4799DFDF32B2}" type="slidenum">
              <a:rPr lang="es-ES_tradnl"/>
              <a:pPr/>
              <a:t>10</a:t>
            </a:fld>
            <a:endParaRPr lang="es-ES_tradnl"/>
          </a:p>
        </p:txBody>
      </p:sp>
      <p:sp>
        <p:nvSpPr>
          <p:cNvPr id="324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4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10000"/>
              </a:lnSpc>
            </a:pPr>
            <a:r>
              <a:rPr lang="es-ES_tradnl">
                <a:latin typeface="Comic Sans MS" pitchFamily="66" charset="0"/>
              </a:rPr>
              <a:t>Los datos estimados se pueden obtener de opiniones de expertos, comparaciones con otros procesos similares, bibliografía, guías de buenas prácticas.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71AB0-EA6C-4F4C-8175-F4F325844FB4}" type="datetimeFigureOut">
              <a:rPr lang="es-ES" smtClean="0"/>
              <a:pPr/>
              <a:t>14/12/2012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A2C05-704D-49E1-8A71-F259FEF432B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71AB0-EA6C-4F4C-8175-F4F325844FB4}" type="datetimeFigureOut">
              <a:rPr lang="es-ES" smtClean="0"/>
              <a:pPr/>
              <a:t>14/12/2012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A2C05-704D-49E1-8A71-F259FEF432B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71AB0-EA6C-4F4C-8175-F4F325844FB4}" type="datetimeFigureOut">
              <a:rPr lang="es-ES" smtClean="0"/>
              <a:pPr/>
              <a:t>14/12/2012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A2C05-704D-49E1-8A71-F259FEF432B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71AB0-EA6C-4F4C-8175-F4F325844FB4}" type="datetimeFigureOut">
              <a:rPr lang="es-ES" smtClean="0"/>
              <a:pPr/>
              <a:t>14/12/2012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A2C05-704D-49E1-8A71-F259FEF432B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71AB0-EA6C-4F4C-8175-F4F325844FB4}" type="datetimeFigureOut">
              <a:rPr lang="es-ES" smtClean="0"/>
              <a:pPr/>
              <a:t>14/12/2012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A2C05-704D-49E1-8A71-F259FEF432B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71AB0-EA6C-4F4C-8175-F4F325844FB4}" type="datetimeFigureOut">
              <a:rPr lang="es-ES" smtClean="0"/>
              <a:pPr/>
              <a:t>14/12/2012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A2C05-704D-49E1-8A71-F259FEF432B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71AB0-EA6C-4F4C-8175-F4F325844FB4}" type="datetimeFigureOut">
              <a:rPr lang="es-ES" smtClean="0"/>
              <a:pPr/>
              <a:t>14/12/2012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A2C05-704D-49E1-8A71-F259FEF432B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71AB0-EA6C-4F4C-8175-F4F325844FB4}" type="datetimeFigureOut">
              <a:rPr lang="es-ES" smtClean="0"/>
              <a:pPr/>
              <a:t>14/12/2012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A2C05-704D-49E1-8A71-F259FEF432B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71AB0-EA6C-4F4C-8175-F4F325844FB4}" type="datetimeFigureOut">
              <a:rPr lang="es-ES" smtClean="0"/>
              <a:pPr/>
              <a:t>14/12/2012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A2C05-704D-49E1-8A71-F259FEF432B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71AB0-EA6C-4F4C-8175-F4F325844FB4}" type="datetimeFigureOut">
              <a:rPr lang="es-ES" smtClean="0"/>
              <a:pPr/>
              <a:t>14/12/2012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A2C05-704D-49E1-8A71-F259FEF432B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71AB0-EA6C-4F4C-8175-F4F325844FB4}" type="datetimeFigureOut">
              <a:rPr lang="es-ES" smtClean="0"/>
              <a:pPr/>
              <a:t>14/12/2012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A2C05-704D-49E1-8A71-F259FEF432B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771AB0-EA6C-4F4C-8175-F4F325844FB4}" type="datetimeFigureOut">
              <a:rPr lang="es-ES" smtClean="0"/>
              <a:pPr/>
              <a:t>14/12/2012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6A2C05-704D-49E1-8A71-F259FEF432B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wmf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image" Target="../media/image1.png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wmf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wmf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wmf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wmf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86" name="Rectangle 2"/>
          <p:cNvSpPr>
            <a:spLocks noChangeArrowheads="1"/>
          </p:cNvSpPr>
          <p:nvPr/>
        </p:nvSpPr>
        <p:spPr bwMode="auto">
          <a:xfrm>
            <a:off x="1909763" y="2387600"/>
            <a:ext cx="7408862" cy="99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23587" name="Rectangle 3"/>
          <p:cNvSpPr>
            <a:spLocks noChangeArrowheads="1"/>
          </p:cNvSpPr>
          <p:nvPr/>
        </p:nvSpPr>
        <p:spPr bwMode="auto">
          <a:xfrm>
            <a:off x="1985963" y="3490913"/>
            <a:ext cx="6875462" cy="65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23588" name="Rectangle 4"/>
          <p:cNvSpPr>
            <a:spLocks noChangeArrowheads="1"/>
          </p:cNvSpPr>
          <p:nvPr/>
        </p:nvSpPr>
        <p:spPr bwMode="auto">
          <a:xfrm>
            <a:off x="1985963" y="4483100"/>
            <a:ext cx="6035675" cy="96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23589" name="Rectangle 5"/>
          <p:cNvSpPr>
            <a:spLocks noChangeArrowheads="1"/>
          </p:cNvSpPr>
          <p:nvPr/>
        </p:nvSpPr>
        <p:spPr bwMode="auto">
          <a:xfrm>
            <a:off x="992188" y="3440113"/>
            <a:ext cx="731837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23590" name="Rectangle 6"/>
          <p:cNvSpPr>
            <a:spLocks noChangeArrowheads="1"/>
          </p:cNvSpPr>
          <p:nvPr/>
        </p:nvSpPr>
        <p:spPr bwMode="auto">
          <a:xfrm>
            <a:off x="992188" y="4432300"/>
            <a:ext cx="731837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23591" name="Rectangle 7"/>
          <p:cNvSpPr>
            <a:spLocks noChangeArrowheads="1"/>
          </p:cNvSpPr>
          <p:nvPr/>
        </p:nvSpPr>
        <p:spPr bwMode="auto">
          <a:xfrm>
            <a:off x="687388" y="1379538"/>
            <a:ext cx="3592512" cy="84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23596" name="Text Box 12"/>
          <p:cNvSpPr txBox="1">
            <a:spLocks noChangeArrowheads="1"/>
          </p:cNvSpPr>
          <p:nvPr/>
        </p:nvSpPr>
        <p:spPr bwMode="auto">
          <a:xfrm>
            <a:off x="0" y="1196752"/>
            <a:ext cx="8534400" cy="1615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b="1" dirty="0" smtClean="0">
                <a:latin typeface="Comic Sans MS" pitchFamily="66" charset="0"/>
              </a:rPr>
              <a:t>T</a:t>
            </a:r>
            <a:r>
              <a:rPr lang="tr-TR" b="1" dirty="0" smtClean="0">
                <a:latin typeface="Comic Sans MS" pitchFamily="66" charset="0"/>
              </a:rPr>
              <a:t>İPİK HAVA EMİSYONLARI</a:t>
            </a:r>
            <a:r>
              <a:rPr lang="es-ES_tradnl" b="1" dirty="0" smtClean="0">
                <a:latin typeface="Comic Sans MS" pitchFamily="66" charset="0"/>
              </a:rPr>
              <a:t>:</a:t>
            </a:r>
            <a:endParaRPr lang="es-ES_tradnl" sz="1800" b="1" i="0" dirty="0">
              <a:latin typeface="Comic Sans MS" pitchFamily="66" charset="0"/>
            </a:endParaRPr>
          </a:p>
          <a:p>
            <a:pPr>
              <a:spcBef>
                <a:spcPct val="50000"/>
              </a:spcBef>
              <a:buFontTx/>
              <a:buChar char=""/>
            </a:pPr>
            <a:r>
              <a:rPr lang="tr-TR" b="1" dirty="0" smtClean="0">
                <a:latin typeface="Comic Sans MS" pitchFamily="66" charset="0"/>
              </a:rPr>
              <a:t>Kapalı bir liste değildir, belki başka kirleticiler de görülebilir</a:t>
            </a:r>
            <a:r>
              <a:rPr lang="es-ES_tradnl" b="1" dirty="0" smtClean="0">
                <a:latin typeface="Comic Sans MS" pitchFamily="66" charset="0"/>
              </a:rPr>
              <a:t>.</a:t>
            </a:r>
            <a:endParaRPr lang="es-ES_tradnl" sz="1800" b="1" i="0" dirty="0">
              <a:latin typeface="Comic Sans MS" pitchFamily="66" charset="0"/>
            </a:endParaRPr>
          </a:p>
          <a:p>
            <a:pPr>
              <a:spcBef>
                <a:spcPct val="50000"/>
              </a:spcBef>
              <a:buFontTx/>
              <a:buChar char=""/>
            </a:pPr>
            <a:endParaRPr lang="es-ES_tradnl" sz="1800" i="0" dirty="0">
              <a:latin typeface="Comic Sans MS" pitchFamily="66" charset="0"/>
            </a:endParaRPr>
          </a:p>
          <a:p>
            <a:pPr>
              <a:spcBef>
                <a:spcPct val="50000"/>
              </a:spcBef>
              <a:buFontTx/>
              <a:buChar char=" "/>
            </a:pPr>
            <a:endParaRPr lang="es-ES_tradnl" sz="1800" i="0" dirty="0"/>
          </a:p>
        </p:txBody>
      </p:sp>
      <p:pic>
        <p:nvPicPr>
          <p:cNvPr id="17" name="Picture 19" descr="C:\Documents and Settings\César\Mis documentos\Rumania\Related Projects\Turkey - IPPC\Preparacion defensa\images\Spain_flag_30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37439" y="357189"/>
            <a:ext cx="67583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2143125" y="384175"/>
            <a:ext cx="4714875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3200" dirty="0" smtClean="0">
                <a:solidFill>
                  <a:schemeClr val="bg1"/>
                </a:solidFill>
                <a:latin typeface="Book Antiqua" pitchFamily="18" charset="0"/>
              </a:rPr>
              <a:t>PROJECT REPORT</a:t>
            </a:r>
            <a:endParaRPr lang="en-GB" sz="3200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16" name="AutoShape 5"/>
          <p:cNvSpPr>
            <a:spLocks noChangeArrowheads="1"/>
          </p:cNvSpPr>
          <p:nvPr/>
        </p:nvSpPr>
        <p:spPr bwMode="auto">
          <a:xfrm>
            <a:off x="1979712" y="190500"/>
            <a:ext cx="5328591" cy="738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2143125" y="395010"/>
            <a:ext cx="5237187" cy="451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400" dirty="0" smtClean="0">
                <a:solidFill>
                  <a:schemeClr val="bg1"/>
                </a:solidFill>
                <a:latin typeface="Book Antiqua" pitchFamily="18" charset="0"/>
              </a:rPr>
              <a:t>HAVA EMİSYONLARI</a:t>
            </a:r>
            <a:r>
              <a:rPr lang="en-GB" sz="2400" dirty="0" smtClean="0">
                <a:solidFill>
                  <a:schemeClr val="bg1"/>
                </a:solidFill>
                <a:latin typeface="Book Antiqua" pitchFamily="18" charset="0"/>
              </a:rPr>
              <a:t>: </a:t>
            </a:r>
            <a:r>
              <a:rPr lang="tr-TR" sz="2400" dirty="0" smtClean="0">
                <a:solidFill>
                  <a:schemeClr val="bg1"/>
                </a:solidFill>
                <a:latin typeface="Book Antiqua" pitchFamily="18" charset="0"/>
              </a:rPr>
              <a:t>GÖREV </a:t>
            </a:r>
            <a:r>
              <a:rPr lang="en-GB" sz="2400" dirty="0" smtClean="0">
                <a:solidFill>
                  <a:schemeClr val="bg1"/>
                </a:solidFill>
                <a:latin typeface="Book Antiqua" pitchFamily="18" charset="0"/>
              </a:rPr>
              <a:t>12 </a:t>
            </a:r>
            <a:endParaRPr lang="en-GB" sz="2400" dirty="0">
              <a:solidFill>
                <a:schemeClr val="bg1"/>
              </a:solidFill>
              <a:latin typeface="Book Antiqua" pitchFamily="18" charset="0"/>
            </a:endParaRPr>
          </a:p>
        </p:txBody>
      </p:sp>
      <p:pic>
        <p:nvPicPr>
          <p:cNvPr id="23" name="Picture 20" descr="C:\Documents and Settings\César\Mis documentos\Rumania\Related Projects\Turkey - IPPC\Preparacion defensa\images\Poland_flag_300.png"/>
          <p:cNvPicPr preferRelativeResize="0"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66130" y="357189"/>
            <a:ext cx="692121" cy="49705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graphicFrame>
        <p:nvGraphicFramePr>
          <p:cNvPr id="18" name="17 Tabla"/>
          <p:cNvGraphicFramePr>
            <a:graphicFrameLocks noGrp="1"/>
          </p:cNvGraphicFramePr>
          <p:nvPr/>
        </p:nvGraphicFramePr>
        <p:xfrm>
          <a:off x="755576" y="2348881"/>
          <a:ext cx="7992888" cy="3683346"/>
        </p:xfrm>
        <a:graphic>
          <a:graphicData uri="http://schemas.openxmlformats.org/drawingml/2006/table">
            <a:tbl>
              <a:tblPr/>
              <a:tblGrid>
                <a:gridCol w="2923208"/>
                <a:gridCol w="5069680"/>
              </a:tblGrid>
              <a:tr h="408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tr-TR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Kirletici</a:t>
                      </a:r>
                      <a:endParaRPr lang="es-ES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tr-TR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Açıklamalar</a:t>
                      </a:r>
                      <a:endParaRPr lang="es-ES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609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8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CO, CO2, SO2, </a:t>
                      </a:r>
                      <a:r>
                        <a:rPr lang="en-US" sz="1800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NOx</a:t>
                      </a:r>
                      <a:r>
                        <a:rPr lang="en-US" sz="18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, </a:t>
                      </a:r>
                      <a:r>
                        <a:rPr lang="tr-TR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toz</a:t>
                      </a:r>
                      <a:endParaRPr lang="es-ES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tr-TR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Fosil yakıtlar yakan</a:t>
                      </a:r>
                      <a:r>
                        <a:rPr lang="tr-TR" sz="1800" baseline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tüm tesisler</a:t>
                      </a:r>
                      <a:r>
                        <a:rPr lang="en-US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: </a:t>
                      </a:r>
                      <a:r>
                        <a:rPr lang="tr-TR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fırınlar</a:t>
                      </a:r>
                      <a:r>
                        <a:rPr lang="en-US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, </a:t>
                      </a:r>
                      <a:r>
                        <a:rPr lang="tr-TR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ısıl işlem ve ısı verme amaçlı tesisler</a:t>
                      </a:r>
                      <a:r>
                        <a:rPr lang="en-US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, </a:t>
                      </a:r>
                      <a:r>
                        <a:rPr lang="tr-TR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kurutma</a:t>
                      </a:r>
                      <a:endParaRPr lang="es-ES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413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VOC</a:t>
                      </a:r>
                      <a:r>
                        <a:rPr lang="tr-TR" sz="180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ler</a:t>
                      </a:r>
                      <a:endParaRPr lang="es-ES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tr-TR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Boyama</a:t>
                      </a:r>
                      <a:r>
                        <a:rPr lang="en-US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, </a:t>
                      </a:r>
                      <a:r>
                        <a:rPr lang="tr-TR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baskı</a:t>
                      </a:r>
                      <a:r>
                        <a:rPr lang="en-US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, </a:t>
                      </a:r>
                      <a:r>
                        <a:rPr lang="tr-TR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astarlama</a:t>
                      </a:r>
                      <a:r>
                        <a:rPr lang="en-US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, </a:t>
                      </a:r>
                      <a:r>
                        <a:rPr lang="tr-TR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tabakalama</a:t>
                      </a:r>
                      <a:r>
                        <a:rPr lang="en-US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, </a:t>
                      </a:r>
                      <a:r>
                        <a:rPr lang="tr-TR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kuru temizleme </a:t>
                      </a:r>
                      <a:r>
                        <a:rPr lang="en-US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– </a:t>
                      </a:r>
                      <a:r>
                        <a:rPr lang="tr-TR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bunlar çoğaltılabileceğine göre bir indikatörün total karbon </a:t>
                      </a:r>
                      <a:r>
                        <a:rPr lang="tr-TR" sz="180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olarak kullanılması</a:t>
                      </a:r>
                      <a:r>
                        <a:rPr lang="tr-TR" sz="1800" baseline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800" baseline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önerilir</a:t>
                      </a:r>
                      <a:endParaRPr lang="es-ES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4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800" dirty="0" err="1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Formaldeh</a:t>
                      </a:r>
                      <a:r>
                        <a:rPr lang="tr-TR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it</a:t>
                      </a:r>
                      <a:r>
                        <a:rPr lang="en-US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endParaRPr lang="es-ES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Te</a:t>
                      </a:r>
                      <a:r>
                        <a:rPr lang="tr-TR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knolojik prosesler</a:t>
                      </a:r>
                      <a:r>
                        <a:rPr lang="en-US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: </a:t>
                      </a:r>
                      <a:r>
                        <a:rPr lang="tr-TR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yakma</a:t>
                      </a:r>
                      <a:r>
                        <a:rPr lang="en-US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, </a:t>
                      </a:r>
                      <a:r>
                        <a:rPr lang="tr-TR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ısı verme</a:t>
                      </a:r>
                      <a:r>
                        <a:rPr lang="en-US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,</a:t>
                      </a:r>
                      <a:r>
                        <a:rPr lang="tr-TR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baskı</a:t>
                      </a:r>
                      <a:endParaRPr lang="es-ES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4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Am</a:t>
                      </a:r>
                      <a:r>
                        <a:rPr lang="tr-TR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onyak</a:t>
                      </a:r>
                      <a:endParaRPr lang="es-ES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tr-TR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Tabakalama</a:t>
                      </a:r>
                      <a:endParaRPr lang="es-ES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4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tr-TR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K</a:t>
                      </a:r>
                      <a:r>
                        <a:rPr lang="en-US" sz="1800" dirty="0" err="1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lor</a:t>
                      </a:r>
                      <a:endParaRPr lang="es-ES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tr-TR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Ağartma işleminden</a:t>
                      </a:r>
                      <a:r>
                        <a:rPr lang="tr-TR" sz="1800" baseline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kaynaklanabilir</a:t>
                      </a:r>
                      <a:endParaRPr lang="es-ES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86" name="Rectangle 2"/>
          <p:cNvSpPr>
            <a:spLocks noChangeArrowheads="1"/>
          </p:cNvSpPr>
          <p:nvPr/>
        </p:nvSpPr>
        <p:spPr bwMode="auto">
          <a:xfrm>
            <a:off x="1909763" y="2387600"/>
            <a:ext cx="7408862" cy="99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23587" name="Rectangle 3"/>
          <p:cNvSpPr>
            <a:spLocks noChangeArrowheads="1"/>
          </p:cNvSpPr>
          <p:nvPr/>
        </p:nvSpPr>
        <p:spPr bwMode="auto">
          <a:xfrm>
            <a:off x="1985963" y="3490913"/>
            <a:ext cx="6875462" cy="65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23588" name="Rectangle 4"/>
          <p:cNvSpPr>
            <a:spLocks noChangeArrowheads="1"/>
          </p:cNvSpPr>
          <p:nvPr/>
        </p:nvSpPr>
        <p:spPr bwMode="auto">
          <a:xfrm>
            <a:off x="1985963" y="4483100"/>
            <a:ext cx="6035675" cy="96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23589" name="Rectangle 5"/>
          <p:cNvSpPr>
            <a:spLocks noChangeArrowheads="1"/>
          </p:cNvSpPr>
          <p:nvPr/>
        </p:nvSpPr>
        <p:spPr bwMode="auto">
          <a:xfrm>
            <a:off x="992188" y="3440113"/>
            <a:ext cx="731837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23590" name="Rectangle 6"/>
          <p:cNvSpPr>
            <a:spLocks noChangeArrowheads="1"/>
          </p:cNvSpPr>
          <p:nvPr/>
        </p:nvSpPr>
        <p:spPr bwMode="auto">
          <a:xfrm>
            <a:off x="992188" y="4432300"/>
            <a:ext cx="731837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23591" name="Rectangle 7"/>
          <p:cNvSpPr>
            <a:spLocks noChangeArrowheads="1"/>
          </p:cNvSpPr>
          <p:nvPr/>
        </p:nvSpPr>
        <p:spPr bwMode="auto">
          <a:xfrm>
            <a:off x="687388" y="1379538"/>
            <a:ext cx="3592512" cy="84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23596" name="Text Box 12"/>
          <p:cNvSpPr txBox="1">
            <a:spLocks noChangeArrowheads="1"/>
          </p:cNvSpPr>
          <p:nvPr/>
        </p:nvSpPr>
        <p:spPr bwMode="auto">
          <a:xfrm>
            <a:off x="251520" y="1196752"/>
            <a:ext cx="85344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b="1" u="sng" dirty="0" smtClean="0">
                <a:latin typeface="Comic Sans MS" pitchFamily="66" charset="0"/>
              </a:rPr>
              <a:t>ALIŞTIRMALAR</a:t>
            </a:r>
            <a:r>
              <a:rPr lang="es-ES_tradnl" b="1" u="sng" dirty="0" smtClean="0">
                <a:latin typeface="Comic Sans MS" pitchFamily="66" charset="0"/>
              </a:rPr>
              <a:t>.</a:t>
            </a:r>
          </a:p>
          <a:p>
            <a:pPr>
              <a:spcBef>
                <a:spcPct val="50000"/>
              </a:spcBef>
            </a:pPr>
            <a:endParaRPr lang="es-ES_tradnl" b="1" u="sng" dirty="0" smtClean="0">
              <a:latin typeface="Comic Sans MS" pitchFamily="66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ES_tradnl" dirty="0" smtClean="0">
                <a:latin typeface="Comic Sans MS" pitchFamily="66" charset="0"/>
              </a:rPr>
              <a:t>1. </a:t>
            </a:r>
            <a:r>
              <a:rPr lang="tr-TR" dirty="0" smtClean="0">
                <a:latin typeface="Comic Sans MS" pitchFamily="66" charset="0"/>
              </a:rPr>
              <a:t>Aşağıdaki verilere göre herbir kirletici için kütle emisyonlarının hesaplanması</a:t>
            </a:r>
            <a:r>
              <a:rPr lang="en-US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 (Kg/y</a:t>
            </a:r>
            <a:r>
              <a:rPr lang="tr-TR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ıl</a:t>
            </a:r>
            <a:r>
              <a:rPr lang="en-US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) :</a:t>
            </a:r>
            <a:endParaRPr lang="es-ES" sz="105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EMİSYON NOKTASI HAKKINDA VERİLER</a:t>
            </a:r>
            <a:r>
              <a:rPr lang="en-US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 (RAME 3):</a:t>
            </a:r>
            <a:endParaRPr lang="es-ES" sz="105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Akış</a:t>
            </a:r>
            <a:r>
              <a:rPr lang="en-US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: 4727 Nm</a:t>
            </a:r>
            <a:r>
              <a:rPr lang="en-US" baseline="30000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3</a:t>
            </a:r>
            <a:r>
              <a:rPr lang="en-US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/</a:t>
            </a:r>
            <a:r>
              <a:rPr lang="tr-TR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saat</a:t>
            </a:r>
            <a:endParaRPr lang="es-ES" sz="105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İşletme saatleri</a:t>
            </a:r>
            <a:r>
              <a:rPr lang="en-US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: </a:t>
            </a:r>
            <a:r>
              <a:rPr lang="tr-TR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yıl başı </a:t>
            </a:r>
            <a:r>
              <a:rPr lang="en-US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900 </a:t>
            </a:r>
            <a:r>
              <a:rPr lang="tr-TR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saat</a:t>
            </a:r>
            <a:r>
              <a:rPr lang="en-US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.</a:t>
            </a:r>
            <a:endParaRPr lang="es-ES" sz="105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Ölçümler </a:t>
            </a:r>
            <a:r>
              <a:rPr lang="en-US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mg/Nm</a:t>
            </a:r>
            <a:r>
              <a:rPr lang="en-US" baseline="30000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3</a:t>
            </a:r>
            <a:r>
              <a:rPr lang="tr-TR" baseline="30000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tr-TR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cinsinden verilmiş olup ölçülen oksijen konsantrasyonu </a:t>
            </a:r>
            <a:r>
              <a:rPr lang="en-US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19,5%</a:t>
            </a:r>
            <a:r>
              <a:rPr lang="tr-TR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’dur</a:t>
            </a:r>
            <a:r>
              <a:rPr lang="en-US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.</a:t>
            </a:r>
            <a:endParaRPr lang="es-ES" sz="1050" dirty="0" smtClean="0">
              <a:latin typeface="Arial" pitchFamily="34" charset="0"/>
            </a:endParaRPr>
          </a:p>
          <a:p>
            <a:pPr>
              <a:spcBef>
                <a:spcPct val="50000"/>
              </a:spcBef>
            </a:pPr>
            <a:endParaRPr lang="es-ES_tradnl" sz="1800" b="1" i="0" u="sng" dirty="0">
              <a:latin typeface="Comic Sans MS" pitchFamily="66" charset="0"/>
            </a:endParaRPr>
          </a:p>
          <a:p>
            <a:pPr>
              <a:spcBef>
                <a:spcPct val="50000"/>
              </a:spcBef>
            </a:pPr>
            <a:endParaRPr lang="es-ES_tradnl" sz="1800" i="0" dirty="0">
              <a:latin typeface="Comic Sans MS" pitchFamily="66" charset="0"/>
            </a:endParaRPr>
          </a:p>
          <a:p>
            <a:pPr>
              <a:spcBef>
                <a:spcPct val="50000"/>
              </a:spcBef>
              <a:buFontTx/>
              <a:buChar char=" "/>
            </a:pPr>
            <a:endParaRPr lang="es-ES_tradnl" sz="1800" i="0" dirty="0"/>
          </a:p>
        </p:txBody>
      </p:sp>
      <p:pic>
        <p:nvPicPr>
          <p:cNvPr id="17" name="Picture 19" descr="C:\Documents and Settings\César\Mis documentos\Rumania\Related Projects\Turkey - IPPC\Preparacion defensa\images\Spain_flag_30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37439" y="357189"/>
            <a:ext cx="67583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2143125" y="384175"/>
            <a:ext cx="4714875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3200" dirty="0" smtClean="0">
                <a:solidFill>
                  <a:schemeClr val="bg1"/>
                </a:solidFill>
                <a:latin typeface="Book Antiqua" pitchFamily="18" charset="0"/>
              </a:rPr>
              <a:t>PROJECT REPORT</a:t>
            </a:r>
            <a:endParaRPr lang="en-GB" sz="3200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16" name="AutoShape 5"/>
          <p:cNvSpPr>
            <a:spLocks noChangeArrowheads="1"/>
          </p:cNvSpPr>
          <p:nvPr/>
        </p:nvSpPr>
        <p:spPr bwMode="auto">
          <a:xfrm>
            <a:off x="1979712" y="190500"/>
            <a:ext cx="5328591" cy="738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2143125" y="395010"/>
            <a:ext cx="5237187" cy="451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400" dirty="0" smtClean="0">
                <a:solidFill>
                  <a:schemeClr val="bg1"/>
                </a:solidFill>
                <a:latin typeface="Book Antiqua" pitchFamily="18" charset="0"/>
              </a:rPr>
              <a:t>HAVA EMİSYONLARI</a:t>
            </a:r>
            <a:r>
              <a:rPr lang="en-GB" sz="2400" dirty="0" smtClean="0">
                <a:solidFill>
                  <a:schemeClr val="bg1"/>
                </a:solidFill>
                <a:latin typeface="Book Antiqua" pitchFamily="18" charset="0"/>
              </a:rPr>
              <a:t>: </a:t>
            </a:r>
            <a:r>
              <a:rPr lang="tr-TR" sz="2400" dirty="0" smtClean="0">
                <a:solidFill>
                  <a:schemeClr val="bg1"/>
                </a:solidFill>
                <a:latin typeface="Book Antiqua" pitchFamily="18" charset="0"/>
              </a:rPr>
              <a:t>GÖREV</a:t>
            </a:r>
            <a:r>
              <a:rPr lang="en-GB" sz="2400" dirty="0" smtClean="0">
                <a:solidFill>
                  <a:schemeClr val="bg1"/>
                </a:solidFill>
                <a:latin typeface="Book Antiqua" pitchFamily="18" charset="0"/>
              </a:rPr>
              <a:t>12 </a:t>
            </a:r>
            <a:endParaRPr lang="en-GB" sz="2400" dirty="0">
              <a:solidFill>
                <a:schemeClr val="bg1"/>
              </a:solidFill>
              <a:latin typeface="Book Antiqua" pitchFamily="18" charset="0"/>
            </a:endParaRPr>
          </a:p>
        </p:txBody>
      </p:sp>
      <p:pic>
        <p:nvPicPr>
          <p:cNvPr id="23" name="Picture 20" descr="C:\Documents and Settings\César\Mis documentos\Rumania\Related Projects\Turkey - IPPC\Preparacion defensa\images\Poland_flag_300.png"/>
          <p:cNvPicPr preferRelativeResize="0"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66130" y="357189"/>
            <a:ext cx="692121" cy="49705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graphicFrame>
        <p:nvGraphicFramePr>
          <p:cNvPr id="18" name="17 Tabla"/>
          <p:cNvGraphicFramePr>
            <a:graphicFrameLocks noGrp="1"/>
          </p:cNvGraphicFramePr>
          <p:nvPr/>
        </p:nvGraphicFramePr>
        <p:xfrm>
          <a:off x="2339752" y="3933056"/>
          <a:ext cx="4391025" cy="952500"/>
        </p:xfrm>
        <a:graphic>
          <a:graphicData uri="http://schemas.openxmlformats.org/drawingml/2006/table">
            <a:tbl>
              <a:tblPr/>
              <a:tblGrid>
                <a:gridCol w="1097280"/>
                <a:gridCol w="1097915"/>
                <a:gridCol w="1097915"/>
                <a:gridCol w="1097915"/>
              </a:tblGrid>
              <a:tr h="0">
                <a:tc>
                  <a:txBody>
                    <a:bodyPr/>
                    <a:lstStyle/>
                    <a:p>
                      <a:pPr indent="-226695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indent="-226695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omic Sans MS"/>
                          <a:ea typeface="Calibri"/>
                          <a:cs typeface="Times New Roman"/>
                        </a:rPr>
                        <a:t>Nº MEASURE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indent="-226695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 smtClean="0">
                          <a:latin typeface="Comic Sans MS"/>
                          <a:ea typeface="Calibri"/>
                          <a:cs typeface="Times New Roman"/>
                        </a:rPr>
                        <a:t>Kirletici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26695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Comic Sans MS"/>
                          <a:ea typeface="Calibri"/>
                          <a:cs typeface="Times New Roman"/>
                        </a:rPr>
                        <a:t>1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26695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Comic Sans MS"/>
                          <a:ea typeface="Calibri"/>
                          <a:cs typeface="Times New Roman"/>
                        </a:rPr>
                        <a:t>2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26695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Comic Sans MS"/>
                          <a:ea typeface="Calibri"/>
                          <a:cs typeface="Times New Roman"/>
                        </a:rPr>
                        <a:t>3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-226695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Comic Sans MS"/>
                          <a:ea typeface="Calibri"/>
                          <a:cs typeface="Times New Roman"/>
                        </a:rPr>
                        <a:t>CO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26695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Comic Sans MS"/>
                          <a:ea typeface="Calibri"/>
                          <a:cs typeface="Times New Roman"/>
                        </a:rPr>
                        <a:t>118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26695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Comic Sans MS"/>
                          <a:ea typeface="Calibri"/>
                          <a:cs typeface="Times New Roman"/>
                        </a:rPr>
                        <a:t>116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26695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Comic Sans MS"/>
                          <a:ea typeface="Calibri"/>
                          <a:cs typeface="Times New Roman"/>
                        </a:rPr>
                        <a:t>118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-226695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Comic Sans MS"/>
                          <a:ea typeface="Calibri"/>
                          <a:cs typeface="Times New Roman"/>
                        </a:rPr>
                        <a:t>NOx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26695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Comic Sans MS"/>
                          <a:ea typeface="Calibri"/>
                          <a:cs typeface="Times New Roman"/>
                        </a:rPr>
                        <a:t>15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26695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Comic Sans MS"/>
                          <a:ea typeface="Calibri"/>
                          <a:cs typeface="Times New Roman"/>
                        </a:rPr>
                        <a:t>15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26695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Comic Sans MS"/>
                          <a:ea typeface="Calibri"/>
                          <a:cs typeface="Times New Roman"/>
                        </a:rPr>
                        <a:t>14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-226695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Comic Sans MS"/>
                          <a:ea typeface="Calibri"/>
                          <a:cs typeface="Times New Roman"/>
                        </a:rPr>
                        <a:t>SO</a:t>
                      </a:r>
                      <a:r>
                        <a:rPr lang="en-US" sz="1400" baseline="-25000">
                          <a:latin typeface="Comic Sans MS"/>
                          <a:ea typeface="Calibri"/>
                          <a:cs typeface="Times New Roman"/>
                        </a:rPr>
                        <a:t>2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26695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omic Sans MS"/>
                          <a:ea typeface="Calibri"/>
                          <a:cs typeface="Times New Roman"/>
                        </a:rPr>
                        <a:t>26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26695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Comic Sans MS"/>
                          <a:ea typeface="Calibri"/>
                          <a:cs typeface="Times New Roman"/>
                        </a:rPr>
                        <a:t>24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26695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omic Sans MS"/>
                          <a:ea typeface="Calibri"/>
                          <a:cs typeface="Times New Roman"/>
                        </a:rPr>
                        <a:t>26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0" y="74711"/>
            <a:ext cx="26481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1</a:t>
            </a:r>
            <a:endParaRPr kumimoji="0" lang="es-E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323528" y="5134635"/>
            <a:ext cx="849694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Tx/>
              <a:buAutoNum type="arabicPeriod" startAt="2"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EF,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’i kullanarak, bir doğal gaz fırınından</a:t>
            </a:r>
            <a:r>
              <a:rPr lang="en-US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 3877 Nm</a:t>
            </a:r>
            <a:r>
              <a:rPr lang="en-US" baseline="30000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3</a:t>
            </a:r>
            <a:r>
              <a:rPr lang="en-US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/h</a:t>
            </a:r>
            <a:r>
              <a:rPr lang="tr-TR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’lik akışa sahip emisyonları hesaplayın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86" name="Rectangle 2"/>
          <p:cNvSpPr>
            <a:spLocks noChangeArrowheads="1"/>
          </p:cNvSpPr>
          <p:nvPr/>
        </p:nvSpPr>
        <p:spPr bwMode="auto">
          <a:xfrm>
            <a:off x="1909763" y="2387600"/>
            <a:ext cx="7408862" cy="99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23587" name="Rectangle 3"/>
          <p:cNvSpPr>
            <a:spLocks noChangeArrowheads="1"/>
          </p:cNvSpPr>
          <p:nvPr/>
        </p:nvSpPr>
        <p:spPr bwMode="auto">
          <a:xfrm>
            <a:off x="1985963" y="3490913"/>
            <a:ext cx="6875462" cy="65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23588" name="Rectangle 4"/>
          <p:cNvSpPr>
            <a:spLocks noChangeArrowheads="1"/>
          </p:cNvSpPr>
          <p:nvPr/>
        </p:nvSpPr>
        <p:spPr bwMode="auto">
          <a:xfrm>
            <a:off x="1985963" y="4483100"/>
            <a:ext cx="6035675" cy="96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23589" name="Rectangle 5"/>
          <p:cNvSpPr>
            <a:spLocks noChangeArrowheads="1"/>
          </p:cNvSpPr>
          <p:nvPr/>
        </p:nvSpPr>
        <p:spPr bwMode="auto">
          <a:xfrm>
            <a:off x="992188" y="3440113"/>
            <a:ext cx="731837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23590" name="Rectangle 6"/>
          <p:cNvSpPr>
            <a:spLocks noChangeArrowheads="1"/>
          </p:cNvSpPr>
          <p:nvPr/>
        </p:nvSpPr>
        <p:spPr bwMode="auto">
          <a:xfrm>
            <a:off x="992188" y="4432300"/>
            <a:ext cx="731837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23591" name="Rectangle 7"/>
          <p:cNvSpPr>
            <a:spLocks noChangeArrowheads="1"/>
          </p:cNvSpPr>
          <p:nvPr/>
        </p:nvSpPr>
        <p:spPr bwMode="auto">
          <a:xfrm>
            <a:off x="687388" y="1379538"/>
            <a:ext cx="7917060" cy="84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3. </a:t>
            </a:r>
            <a:r>
              <a:rPr lang="tr-TR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Kütle dengesini kullanarak amonyum emisyonlarının hesaplanması</a:t>
            </a:r>
            <a:r>
              <a:rPr lang="en-US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s-ES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NH</a:t>
            </a:r>
            <a:r>
              <a:rPr lang="en-US" baseline="-30000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3</a:t>
            </a:r>
            <a:r>
              <a:rPr lang="en-US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emis</a:t>
            </a:r>
            <a:r>
              <a:rPr lang="tr-TR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yonu</a:t>
            </a:r>
            <a:r>
              <a:rPr lang="en-US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 (Kg/y</a:t>
            </a:r>
            <a:r>
              <a:rPr lang="tr-TR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ıl</a:t>
            </a:r>
            <a:r>
              <a:rPr lang="en-US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)= [(Kg NH</a:t>
            </a:r>
            <a:r>
              <a:rPr lang="en-US" baseline="-30000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3 </a:t>
            </a:r>
            <a:r>
              <a:rPr lang="en-US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/ Kg </a:t>
            </a:r>
            <a:r>
              <a:rPr lang="tr-TR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hammadde tüketimi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NH</a:t>
            </a:r>
            <a:r>
              <a:rPr lang="en-US" baseline="-30000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3</a:t>
            </a:r>
            <a:r>
              <a:rPr lang="tr-TR" baseline="-30000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tr-TR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 içeren</a:t>
            </a:r>
            <a:r>
              <a:rPr lang="en-US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 ) x Kg </a:t>
            </a:r>
            <a:r>
              <a:rPr lang="tr-TR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bir yıl içerisindeki tüketim</a:t>
            </a:r>
            <a:r>
              <a:rPr lang="en-US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] </a:t>
            </a:r>
            <a:r>
              <a:rPr lang="en-US" dirty="0" smtClean="0">
                <a:ea typeface="Calibri" pitchFamily="34" charset="0"/>
                <a:cs typeface="Times New Roman" pitchFamily="18" charset="0"/>
              </a:rPr>
              <a:t>–</a:t>
            </a:r>
            <a:r>
              <a:rPr lang="en-US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tr-TR" baseline="-30000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tr-TR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bir yılda atık su içerisindeki </a:t>
            </a:r>
            <a:r>
              <a:rPr lang="en-US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Kg NH</a:t>
            </a:r>
            <a:r>
              <a:rPr lang="en-US" baseline="-30000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3</a:t>
            </a:r>
            <a:r>
              <a:rPr lang="en-US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s-ES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Üre için ise</a:t>
            </a:r>
            <a:r>
              <a:rPr lang="en-US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s-ES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1000 Kg </a:t>
            </a:r>
            <a:r>
              <a:rPr lang="tr-TR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üre </a:t>
            </a:r>
            <a:r>
              <a:rPr lang="en-US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x [(17 Kg NH</a:t>
            </a:r>
            <a:r>
              <a:rPr lang="en-US" baseline="-30000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3</a:t>
            </a:r>
            <a:r>
              <a:rPr lang="en-US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/</a:t>
            </a:r>
            <a:r>
              <a:rPr lang="en-US" dirty="0" err="1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Kmol</a:t>
            </a:r>
            <a:r>
              <a:rPr lang="en-US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 NH</a:t>
            </a:r>
            <a:r>
              <a:rPr lang="en-US" baseline="-30000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3</a:t>
            </a:r>
            <a:r>
              <a:rPr lang="en-US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) /(60 Kg </a:t>
            </a:r>
            <a:r>
              <a:rPr lang="tr-TR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üre</a:t>
            </a:r>
            <a:r>
              <a:rPr lang="en-US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/</a:t>
            </a:r>
            <a:r>
              <a:rPr lang="en-US" dirty="0" err="1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Kmol</a:t>
            </a:r>
            <a:r>
              <a:rPr lang="en-US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tr-TR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üre</a:t>
            </a:r>
            <a:r>
              <a:rPr lang="en-US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)] x (2Kmol NH</a:t>
            </a:r>
            <a:r>
              <a:rPr lang="en-US" baseline="-30000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3</a:t>
            </a:r>
            <a:r>
              <a:rPr lang="en-US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/ </a:t>
            </a:r>
            <a:r>
              <a:rPr lang="en-US" dirty="0" err="1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Kmol</a:t>
            </a:r>
            <a:r>
              <a:rPr lang="en-US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tr-TR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üre</a:t>
            </a:r>
            <a:r>
              <a:rPr lang="en-US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)= 566,66 Kg NH</a:t>
            </a:r>
            <a:r>
              <a:rPr lang="en-US" baseline="-30000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3</a:t>
            </a:r>
            <a:endParaRPr lang="es-ES" dirty="0" smtClean="0">
              <a:latin typeface="Arial" pitchFamily="34" charset="0"/>
            </a:endParaRPr>
          </a:p>
          <a:p>
            <a:endParaRPr lang="es-ES" dirty="0"/>
          </a:p>
        </p:txBody>
      </p:sp>
      <p:pic>
        <p:nvPicPr>
          <p:cNvPr id="17" name="Picture 19" descr="C:\Documents and Settings\César\Mis documentos\Rumania\Related Projects\Turkey - IPPC\Preparacion defensa\images\Spain_flag_30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37439" y="357189"/>
            <a:ext cx="67583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2143125" y="384175"/>
            <a:ext cx="4714875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3200" dirty="0" smtClean="0">
                <a:solidFill>
                  <a:schemeClr val="bg1"/>
                </a:solidFill>
                <a:latin typeface="Book Antiqua" pitchFamily="18" charset="0"/>
              </a:rPr>
              <a:t>PROJECT REPORT</a:t>
            </a:r>
            <a:endParaRPr lang="en-GB" sz="3200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16" name="AutoShape 5"/>
          <p:cNvSpPr>
            <a:spLocks noChangeArrowheads="1"/>
          </p:cNvSpPr>
          <p:nvPr/>
        </p:nvSpPr>
        <p:spPr bwMode="auto">
          <a:xfrm>
            <a:off x="1979712" y="190500"/>
            <a:ext cx="5328591" cy="738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2143125" y="395010"/>
            <a:ext cx="5237187" cy="451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400" dirty="0" smtClean="0">
                <a:solidFill>
                  <a:schemeClr val="bg1"/>
                </a:solidFill>
                <a:latin typeface="Book Antiqua" pitchFamily="18" charset="0"/>
              </a:rPr>
              <a:t>HAVA EMİSYONLARI</a:t>
            </a:r>
            <a:r>
              <a:rPr lang="en-GB" sz="2400" dirty="0" smtClean="0">
                <a:solidFill>
                  <a:schemeClr val="bg1"/>
                </a:solidFill>
                <a:latin typeface="Book Antiqua" pitchFamily="18" charset="0"/>
              </a:rPr>
              <a:t>: </a:t>
            </a:r>
            <a:r>
              <a:rPr lang="tr-TR" sz="2400" dirty="0" smtClean="0">
                <a:solidFill>
                  <a:schemeClr val="bg1"/>
                </a:solidFill>
                <a:latin typeface="Book Antiqua" pitchFamily="18" charset="0"/>
              </a:rPr>
              <a:t>GÖREV</a:t>
            </a:r>
            <a:r>
              <a:rPr lang="en-GB" sz="2400" dirty="0" smtClean="0">
                <a:solidFill>
                  <a:schemeClr val="bg1"/>
                </a:solidFill>
                <a:latin typeface="Book Antiqua" pitchFamily="18" charset="0"/>
              </a:rPr>
              <a:t>12 </a:t>
            </a:r>
            <a:endParaRPr lang="en-GB" sz="2400" dirty="0">
              <a:solidFill>
                <a:schemeClr val="bg1"/>
              </a:solidFill>
              <a:latin typeface="Book Antiqua" pitchFamily="18" charset="0"/>
            </a:endParaRPr>
          </a:p>
        </p:txBody>
      </p:sp>
      <p:pic>
        <p:nvPicPr>
          <p:cNvPr id="23" name="Picture 20" descr="C:\Documents and Settings\César\Mis documentos\Rumania\Related Projects\Turkey - IPPC\Preparacion defensa\images\Poland_flag_300.png"/>
          <p:cNvPicPr preferRelativeResize="0"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66130" y="357189"/>
            <a:ext cx="692121" cy="49705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CustomShape 1"/>
          <p:cNvSpPr/>
          <p:nvPr/>
        </p:nvSpPr>
        <p:spPr>
          <a:xfrm>
            <a:off x="1909800" y="2387520"/>
            <a:ext cx="7407720" cy="994320"/>
          </a:xfrm>
          <a:prstGeom prst="rect">
            <a:avLst/>
          </a:prstGeom>
        </p:spPr>
      </p:sp>
      <p:sp>
        <p:nvSpPr>
          <p:cNvPr id="239" name="CustomShape 2"/>
          <p:cNvSpPr/>
          <p:nvPr/>
        </p:nvSpPr>
        <p:spPr>
          <a:xfrm>
            <a:off x="3809880" y="3200400"/>
            <a:ext cx="4723200" cy="548280"/>
          </a:xfrm>
          <a:prstGeom prst="rect">
            <a:avLst/>
          </a:prstGeom>
          <a:ln w="31680">
            <a:solidFill>
              <a:srgbClr val="FF6600"/>
            </a:solidFill>
            <a:miter/>
          </a:ln>
        </p:spPr>
        <p:txBody>
          <a:bodyPr lIns="0" tIns="0" rIns="0" bIns="0"/>
          <a:lstStyle/>
          <a:p>
            <a:pPr algn="ctr">
              <a:lnSpc>
                <a:spcPct val="100000"/>
              </a:lnSpc>
            </a:pPr>
            <a:r>
              <a:rPr lang="en-GB" b="1">
                <a:solidFill>
                  <a:srgbClr val="000000"/>
                </a:solidFill>
                <a:latin typeface="Comic Sans MS"/>
              </a:rPr>
              <a:t>Gerçek emisyon ölçümleriyle elde edilir</a:t>
            </a:r>
            <a:endParaRPr/>
          </a:p>
        </p:txBody>
      </p:sp>
      <p:sp>
        <p:nvSpPr>
          <p:cNvPr id="240" name="CustomShape 3"/>
          <p:cNvSpPr/>
          <p:nvPr/>
        </p:nvSpPr>
        <p:spPr>
          <a:xfrm>
            <a:off x="1986120" y="3490920"/>
            <a:ext cx="6874560" cy="654480"/>
          </a:xfrm>
          <a:prstGeom prst="rect">
            <a:avLst/>
          </a:prstGeom>
        </p:spPr>
      </p:sp>
      <p:sp>
        <p:nvSpPr>
          <p:cNvPr id="241" name="CustomShape 4"/>
          <p:cNvSpPr/>
          <p:nvPr/>
        </p:nvSpPr>
        <p:spPr>
          <a:xfrm>
            <a:off x="1986120" y="4483080"/>
            <a:ext cx="6034680" cy="959400"/>
          </a:xfrm>
          <a:prstGeom prst="rect">
            <a:avLst/>
          </a:prstGeom>
        </p:spPr>
      </p:sp>
      <p:sp>
        <p:nvSpPr>
          <p:cNvPr id="242" name="CustomShape 5"/>
          <p:cNvSpPr/>
          <p:nvPr/>
        </p:nvSpPr>
        <p:spPr>
          <a:xfrm>
            <a:off x="992160" y="3440160"/>
            <a:ext cx="730800" cy="705240"/>
          </a:xfrm>
          <a:prstGeom prst="rect">
            <a:avLst/>
          </a:prstGeom>
        </p:spPr>
      </p:sp>
      <p:sp>
        <p:nvSpPr>
          <p:cNvPr id="243" name="CustomShape 6"/>
          <p:cNvSpPr/>
          <p:nvPr/>
        </p:nvSpPr>
        <p:spPr>
          <a:xfrm>
            <a:off x="992160" y="4432320"/>
            <a:ext cx="730800" cy="705240"/>
          </a:xfrm>
          <a:prstGeom prst="rect">
            <a:avLst/>
          </a:prstGeom>
        </p:spPr>
      </p:sp>
      <p:sp>
        <p:nvSpPr>
          <p:cNvPr id="244" name="CustomShape 7"/>
          <p:cNvSpPr/>
          <p:nvPr/>
        </p:nvSpPr>
        <p:spPr>
          <a:xfrm>
            <a:off x="687240" y="1379520"/>
            <a:ext cx="3591360" cy="842040"/>
          </a:xfrm>
          <a:prstGeom prst="rect">
            <a:avLst/>
          </a:prstGeom>
        </p:spPr>
      </p:sp>
      <p:sp>
        <p:nvSpPr>
          <p:cNvPr id="245" name="CustomShape 8"/>
          <p:cNvSpPr/>
          <p:nvPr/>
        </p:nvSpPr>
        <p:spPr>
          <a:xfrm>
            <a:off x="1066680" y="380880"/>
            <a:ext cx="7542720" cy="456120"/>
          </a:xfrm>
          <a:prstGeom prst="rect">
            <a:avLst/>
          </a:prstGeom>
        </p:spPr>
      </p:sp>
      <p:sp>
        <p:nvSpPr>
          <p:cNvPr id="246" name="CustomShape 9"/>
          <p:cNvSpPr/>
          <p:nvPr/>
        </p:nvSpPr>
        <p:spPr>
          <a:xfrm>
            <a:off x="412560" y="3200400"/>
            <a:ext cx="1963440" cy="548280"/>
          </a:xfrm>
          <a:prstGeom prst="rect">
            <a:avLst/>
          </a:prstGeom>
          <a:solidFill>
            <a:srgbClr val="FFCC99"/>
          </a:solidFill>
          <a:ln w="31680">
            <a:solidFill>
              <a:srgbClr val="FF6600"/>
            </a:solidFill>
            <a:miter/>
          </a:ln>
        </p:spPr>
        <p:txBody>
          <a:bodyPr lIns="0" tIns="0" rIns="0" bIns="0"/>
          <a:lstStyle/>
          <a:p>
            <a:pPr algn="ctr">
              <a:lnSpc>
                <a:spcPct val="100000"/>
              </a:lnSpc>
            </a:pPr>
            <a:r>
              <a:rPr lang="en-GB" b="1" dirty="0">
                <a:solidFill>
                  <a:srgbClr val="000000"/>
                </a:solidFill>
                <a:latin typeface="Comic Sans MS"/>
              </a:rPr>
              <a:t>ÖLÇÜLEN VERİLER</a:t>
            </a:r>
            <a:endParaRPr dirty="0"/>
          </a:p>
        </p:txBody>
      </p:sp>
      <p:sp>
        <p:nvSpPr>
          <p:cNvPr id="247" name="Line 10"/>
          <p:cNvSpPr/>
          <p:nvPr/>
        </p:nvSpPr>
        <p:spPr>
          <a:xfrm>
            <a:off x="2590560" y="3429000"/>
            <a:ext cx="990720" cy="0"/>
          </a:xfrm>
          <a:prstGeom prst="line">
            <a:avLst/>
          </a:prstGeom>
          <a:ln w="38160">
            <a:solidFill>
              <a:srgbClr val="FF6600"/>
            </a:solidFill>
            <a:round/>
            <a:tailEnd type="triangle" w="med" len="med"/>
          </a:ln>
        </p:spPr>
      </p:sp>
      <p:sp>
        <p:nvSpPr>
          <p:cNvPr id="248" name="CustomShape 11"/>
          <p:cNvSpPr/>
          <p:nvPr/>
        </p:nvSpPr>
        <p:spPr>
          <a:xfrm>
            <a:off x="360000" y="4191120"/>
            <a:ext cx="2001240" cy="548280"/>
          </a:xfrm>
          <a:prstGeom prst="rect">
            <a:avLst/>
          </a:prstGeom>
          <a:solidFill>
            <a:srgbClr val="FFCC99"/>
          </a:solidFill>
          <a:ln w="31680">
            <a:solidFill>
              <a:srgbClr val="FF6600"/>
            </a:solidFill>
            <a:miter/>
          </a:ln>
        </p:spPr>
        <p:txBody>
          <a:bodyPr lIns="0" tIns="0" rIns="0" bIns="0"/>
          <a:lstStyle/>
          <a:p>
            <a:pPr algn="ctr">
              <a:lnSpc>
                <a:spcPct val="100000"/>
              </a:lnSpc>
            </a:pPr>
            <a:r>
              <a:rPr lang="en-GB" b="1" dirty="0">
                <a:solidFill>
                  <a:srgbClr val="000000"/>
                </a:solidFill>
                <a:latin typeface="Comic Sans MS"/>
              </a:rPr>
              <a:t>HESAPLANAN VERİLER</a:t>
            </a:r>
            <a:endParaRPr dirty="0"/>
          </a:p>
        </p:txBody>
      </p:sp>
      <p:sp>
        <p:nvSpPr>
          <p:cNvPr id="249" name="Line 12"/>
          <p:cNvSpPr/>
          <p:nvPr/>
        </p:nvSpPr>
        <p:spPr>
          <a:xfrm>
            <a:off x="2666880" y="4572000"/>
            <a:ext cx="990720" cy="0"/>
          </a:xfrm>
          <a:prstGeom prst="line">
            <a:avLst/>
          </a:prstGeom>
          <a:ln w="38160">
            <a:solidFill>
              <a:srgbClr val="FF6600"/>
            </a:solidFill>
            <a:round/>
            <a:tailEnd type="triangle" w="med" len="med"/>
          </a:ln>
        </p:spPr>
      </p:sp>
      <p:sp>
        <p:nvSpPr>
          <p:cNvPr id="250" name="CustomShape 13"/>
          <p:cNvSpPr/>
          <p:nvPr/>
        </p:nvSpPr>
        <p:spPr>
          <a:xfrm>
            <a:off x="288000" y="5355720"/>
            <a:ext cx="2160000" cy="548280"/>
          </a:xfrm>
          <a:prstGeom prst="rect">
            <a:avLst/>
          </a:prstGeom>
          <a:solidFill>
            <a:srgbClr val="FFCC99"/>
          </a:solidFill>
          <a:ln w="31680">
            <a:solidFill>
              <a:srgbClr val="FF6600"/>
            </a:solidFill>
            <a:miter/>
          </a:ln>
        </p:spPr>
        <p:txBody>
          <a:bodyPr lIns="0" tIns="0" rIns="0" bIns="0"/>
          <a:lstStyle/>
          <a:p>
            <a:pPr algn="ctr">
              <a:lnSpc>
                <a:spcPct val="100000"/>
              </a:lnSpc>
            </a:pPr>
            <a:r>
              <a:rPr lang="en-GB" b="1" dirty="0">
                <a:solidFill>
                  <a:srgbClr val="000000"/>
                </a:solidFill>
                <a:latin typeface="Comic Sans MS"/>
              </a:rPr>
              <a:t>TAHMİN EDİLEN VERİLER</a:t>
            </a:r>
            <a:endParaRPr dirty="0"/>
          </a:p>
        </p:txBody>
      </p:sp>
      <p:sp>
        <p:nvSpPr>
          <p:cNvPr id="251" name="Line 14"/>
          <p:cNvSpPr/>
          <p:nvPr/>
        </p:nvSpPr>
        <p:spPr>
          <a:xfrm>
            <a:off x="2514600" y="5638680"/>
            <a:ext cx="990360" cy="0"/>
          </a:xfrm>
          <a:prstGeom prst="line">
            <a:avLst/>
          </a:prstGeom>
          <a:ln w="38160">
            <a:solidFill>
              <a:srgbClr val="FF6600"/>
            </a:solidFill>
            <a:round/>
            <a:tailEnd type="triangle" w="med" len="med"/>
          </a:ln>
        </p:spPr>
      </p:sp>
      <p:sp>
        <p:nvSpPr>
          <p:cNvPr id="252" name="CustomShape 15"/>
          <p:cNvSpPr/>
          <p:nvPr/>
        </p:nvSpPr>
        <p:spPr>
          <a:xfrm>
            <a:off x="3809880" y="4267080"/>
            <a:ext cx="4723200" cy="548280"/>
          </a:xfrm>
          <a:prstGeom prst="rect">
            <a:avLst/>
          </a:prstGeom>
          <a:ln w="31680">
            <a:solidFill>
              <a:srgbClr val="FF6600"/>
            </a:solidFill>
            <a:miter/>
          </a:ln>
        </p:spPr>
        <p:txBody>
          <a:bodyPr lIns="0" tIns="0" rIns="0" bIns="0"/>
          <a:lstStyle/>
          <a:p>
            <a:pPr algn="ctr">
              <a:lnSpc>
                <a:spcPct val="100000"/>
              </a:lnSpc>
            </a:pPr>
            <a:r>
              <a:rPr lang="en-GB" b="1">
                <a:solidFill>
                  <a:srgbClr val="000000"/>
                </a:solidFill>
                <a:latin typeface="Comic Sans MS"/>
              </a:rPr>
              <a:t>Aktivite verileri veya kütle dengesinden hesaplanır</a:t>
            </a:r>
            <a:endParaRPr/>
          </a:p>
        </p:txBody>
      </p:sp>
      <p:sp>
        <p:nvSpPr>
          <p:cNvPr id="253" name="CustomShape 16"/>
          <p:cNvSpPr/>
          <p:nvPr/>
        </p:nvSpPr>
        <p:spPr>
          <a:xfrm>
            <a:off x="3809880" y="5486400"/>
            <a:ext cx="4723200" cy="273960"/>
          </a:xfrm>
          <a:prstGeom prst="rect">
            <a:avLst/>
          </a:prstGeom>
          <a:ln w="31680">
            <a:solidFill>
              <a:srgbClr val="FF6600"/>
            </a:solidFill>
            <a:miter/>
          </a:ln>
        </p:spPr>
        <p:txBody>
          <a:bodyPr lIns="0" tIns="0" rIns="0" bIns="0"/>
          <a:lstStyle/>
          <a:p>
            <a:pPr algn="ctr">
              <a:lnSpc>
                <a:spcPct val="100000"/>
              </a:lnSpc>
            </a:pPr>
            <a:r>
              <a:rPr lang="en-GB" b="1">
                <a:solidFill>
                  <a:srgbClr val="000000"/>
                </a:solidFill>
                <a:latin typeface="Comic Sans MS"/>
              </a:rPr>
              <a:t>Standart olmayan tahminlere dayanır</a:t>
            </a:r>
            <a:endParaRPr/>
          </a:p>
        </p:txBody>
      </p:sp>
      <p:sp>
        <p:nvSpPr>
          <p:cNvPr id="254" name="CustomShape 17"/>
          <p:cNvSpPr/>
          <p:nvPr/>
        </p:nvSpPr>
        <p:spPr>
          <a:xfrm>
            <a:off x="395536" y="1124744"/>
            <a:ext cx="8380800" cy="945000"/>
          </a:xfrm>
          <a:prstGeom prst="rect">
            <a:avLst/>
          </a:prstGeom>
          <a:solidFill>
            <a:srgbClr val="FFCC66"/>
          </a:solidFill>
          <a:ln w="31680">
            <a:solidFill>
              <a:srgbClr val="FF6600"/>
            </a:solidFill>
            <a:miter/>
          </a:ln>
        </p:spPr>
        <p:txBody>
          <a:bodyPr lIns="92160" tIns="46080" rIns="92160" bIns="46080"/>
          <a:lstStyle/>
          <a:p>
            <a:pPr algn="ctr">
              <a:lnSpc>
                <a:spcPct val="100000"/>
              </a:lnSpc>
            </a:pPr>
            <a:r>
              <a:rPr lang="tr-TR" sz="2800" b="1" dirty="0" smtClean="0">
                <a:solidFill>
                  <a:srgbClr val="1F497D"/>
                </a:solidFill>
                <a:latin typeface="Comic Sans MS"/>
              </a:rPr>
              <a:t>SALIM BİLDİRİMİ İÇİN METODOLOJİ</a:t>
            </a:r>
            <a:endParaRPr dirty="0"/>
          </a:p>
        </p:txBody>
      </p:sp>
      <p:pic>
        <p:nvPicPr>
          <p:cNvPr id="255" name="Picture 1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37600" y="357120"/>
            <a:ext cx="674640" cy="498960"/>
          </a:xfrm>
          <a:prstGeom prst="rect">
            <a:avLst/>
          </a:prstGeom>
        </p:spPr>
      </p:pic>
      <p:pic>
        <p:nvPicPr>
          <p:cNvPr id="256" name="Picture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66240" y="357120"/>
            <a:ext cx="691200" cy="496080"/>
          </a:xfrm>
          <a:prstGeom prst="rect">
            <a:avLst/>
          </a:prstGeom>
        </p:spPr>
      </p:pic>
      <p:pic>
        <p:nvPicPr>
          <p:cNvPr id="257" name="Picture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14200" y="285840"/>
            <a:ext cx="1641960" cy="662400"/>
          </a:xfrm>
          <a:prstGeom prst="rect">
            <a:avLst/>
          </a:prstGeom>
        </p:spPr>
      </p:pic>
      <p:sp>
        <p:nvSpPr>
          <p:cNvPr id="258" name="CustomShape 18"/>
          <p:cNvSpPr/>
          <p:nvPr/>
        </p:nvSpPr>
        <p:spPr>
          <a:xfrm>
            <a:off x="2071670" y="214290"/>
            <a:ext cx="4534560" cy="737280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17375E"/>
              </a:gs>
              <a:gs pos="100000">
                <a:srgbClr val="3366CC"/>
              </a:gs>
            </a:gsLst>
            <a:path path="rect"/>
          </a:gradFill>
          <a:ln w="19080">
            <a:solidFill>
              <a:srgbClr val="000000"/>
            </a:solidFill>
            <a:round/>
          </a:ln>
        </p:spPr>
      </p:sp>
      <p:sp>
        <p:nvSpPr>
          <p:cNvPr id="259" name="CustomShape 19"/>
          <p:cNvSpPr/>
          <p:nvPr/>
        </p:nvSpPr>
        <p:spPr>
          <a:xfrm>
            <a:off x="2143080" y="332280"/>
            <a:ext cx="4713840" cy="57600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 algn="ctr">
              <a:lnSpc>
                <a:spcPts val="123"/>
              </a:lnSpc>
            </a:pPr>
            <a:r>
              <a:rPr lang="en-GB" sz="3200" dirty="0">
                <a:solidFill>
                  <a:srgbClr val="FFFFFF"/>
                </a:solidFill>
                <a:latin typeface="Book Antiqua"/>
              </a:rPr>
              <a:t>PROJE RAPORU</a:t>
            </a:r>
            <a:endParaRPr/>
          </a:p>
        </p:txBody>
      </p:sp>
      <p:sp>
        <p:nvSpPr>
          <p:cNvPr id="24" name="4 Marcador de pie de página"/>
          <p:cNvSpPr txBox="1">
            <a:spLocks/>
          </p:cNvSpPr>
          <p:nvPr/>
        </p:nvSpPr>
        <p:spPr>
          <a:xfrm>
            <a:off x="6631019" y="6475414"/>
            <a:ext cx="2584451" cy="382610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100" b="0" i="0" u="none" strike="noStrike" kern="1200" cap="none" spc="0" normalizeH="0" baseline="0" noProof="0" smtClean="0">
                <a:ln>
                  <a:noFill/>
                </a:ln>
                <a:solidFill>
                  <a:srgbClr val="A7D87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Twinning project - TR/2008/IB/EN/03 </a:t>
            </a:r>
            <a:endParaRPr kumimoji="0" lang="nl-NL" sz="1100" b="0" i="0" u="none" strike="noStrike" kern="1200" cap="none" spc="0" normalizeH="0" baseline="0" noProof="0" dirty="0" smtClean="0">
              <a:ln>
                <a:noFill/>
              </a:ln>
              <a:solidFill>
                <a:srgbClr val="A7D87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AutoShape 5"/>
          <p:cNvSpPr>
            <a:spLocks noChangeArrowheads="1"/>
          </p:cNvSpPr>
          <p:nvPr/>
        </p:nvSpPr>
        <p:spPr bwMode="auto">
          <a:xfrm>
            <a:off x="2000232" y="214290"/>
            <a:ext cx="5214974" cy="738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tr-TR" sz="2400" b="1" dirty="0" smtClean="0">
                <a:solidFill>
                  <a:schemeClr val="bg1"/>
                </a:solidFill>
                <a:latin typeface="Book Antiqua" pitchFamily="18" charset="0"/>
              </a:rPr>
              <a:t>HAVA EMİSYONLARI: </a:t>
            </a:r>
            <a:r>
              <a:rPr lang="tr-TR" sz="2400" b="1" dirty="0" smtClean="0">
                <a:solidFill>
                  <a:schemeClr val="bg1"/>
                </a:solidFill>
                <a:latin typeface="Book Antiqua" pitchFamily="18" charset="0"/>
              </a:rPr>
              <a:t>GÖREV</a:t>
            </a:r>
            <a:r>
              <a:rPr lang="tr-TR" sz="2400" b="1" dirty="0" smtClean="0">
                <a:solidFill>
                  <a:schemeClr val="bg1"/>
                </a:solidFill>
                <a:latin typeface="Book Antiqua" pitchFamily="18" charset="0"/>
              </a:rPr>
              <a:t> </a:t>
            </a:r>
            <a:r>
              <a:rPr lang="tr-TR" sz="2400" b="1" dirty="0" smtClean="0">
                <a:solidFill>
                  <a:schemeClr val="bg1"/>
                </a:solidFill>
                <a:latin typeface="Book Antiqua" pitchFamily="18" charset="0"/>
              </a:rPr>
              <a:t>12 </a:t>
            </a:r>
            <a:endParaRPr lang="es-ES" sz="2400" b="1" dirty="0">
              <a:solidFill>
                <a:schemeClr val="bg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str">
                                      <p:cBhvr additive="repl">
                                        <p:cTn id="7" dur="500" fill="hold"/>
                                        <p:tgtEl>
                                          <p:spTgt spid="254"/>
                                        </p:tgtEl>
                                      </p:cBhvr>
                                      <p:tavLst>
                                        <p:tav tm="100000">
                                          <p:val>
                                            <p:strVal val="width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id="8" dur="500" fill="hold"/>
                                        <p:tgtEl>
                                          <p:spTgt spid="254"/>
                                        </p:tgtEl>
                                      </p:cBhvr>
                                      <p:tavLst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6" name="Rectangle 2"/>
          <p:cNvSpPr>
            <a:spLocks noChangeArrowheads="1"/>
          </p:cNvSpPr>
          <p:nvPr/>
        </p:nvSpPr>
        <p:spPr bwMode="auto">
          <a:xfrm>
            <a:off x="1909763" y="2387600"/>
            <a:ext cx="7408862" cy="99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13348" name="Rectangle 4"/>
          <p:cNvSpPr>
            <a:spLocks noChangeArrowheads="1"/>
          </p:cNvSpPr>
          <p:nvPr/>
        </p:nvSpPr>
        <p:spPr bwMode="auto">
          <a:xfrm>
            <a:off x="1985963" y="3490913"/>
            <a:ext cx="6875462" cy="65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13349" name="Rectangle 5"/>
          <p:cNvSpPr>
            <a:spLocks noChangeArrowheads="1"/>
          </p:cNvSpPr>
          <p:nvPr/>
        </p:nvSpPr>
        <p:spPr bwMode="auto">
          <a:xfrm>
            <a:off x="1985963" y="4483100"/>
            <a:ext cx="6035675" cy="96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13350" name="Rectangle 6"/>
          <p:cNvSpPr>
            <a:spLocks noChangeArrowheads="1"/>
          </p:cNvSpPr>
          <p:nvPr/>
        </p:nvSpPr>
        <p:spPr bwMode="auto">
          <a:xfrm>
            <a:off x="992188" y="3440113"/>
            <a:ext cx="731837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13351" name="Rectangle 7"/>
          <p:cNvSpPr>
            <a:spLocks noChangeArrowheads="1"/>
          </p:cNvSpPr>
          <p:nvPr/>
        </p:nvSpPr>
        <p:spPr bwMode="auto">
          <a:xfrm>
            <a:off x="992188" y="4432300"/>
            <a:ext cx="731837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13352" name="Rectangle 8"/>
          <p:cNvSpPr>
            <a:spLocks noChangeArrowheads="1"/>
          </p:cNvSpPr>
          <p:nvPr/>
        </p:nvSpPr>
        <p:spPr bwMode="auto">
          <a:xfrm>
            <a:off x="687388" y="1379538"/>
            <a:ext cx="3592512" cy="84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13353" name="Text Box 9"/>
          <p:cNvSpPr txBox="1">
            <a:spLocks noChangeArrowheads="1"/>
          </p:cNvSpPr>
          <p:nvPr/>
        </p:nvSpPr>
        <p:spPr bwMode="auto">
          <a:xfrm>
            <a:off x="1066800" y="381000"/>
            <a:ext cx="7543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s-ES" i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313356" name="Rectangle 12"/>
          <p:cNvSpPr>
            <a:spLocks noChangeArrowheads="1"/>
          </p:cNvSpPr>
          <p:nvPr/>
        </p:nvSpPr>
        <p:spPr bwMode="auto">
          <a:xfrm>
            <a:off x="762000" y="1524000"/>
            <a:ext cx="7620000" cy="307777"/>
          </a:xfrm>
          <a:prstGeom prst="rect">
            <a:avLst/>
          </a:prstGeom>
          <a:solidFill>
            <a:srgbClr val="FFCC66"/>
          </a:solidFill>
          <a:ln w="31750">
            <a:solidFill>
              <a:srgbClr val="FF6600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tr-TR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ÖLÇÜLMÜŞ VERİLER</a:t>
            </a:r>
            <a:endParaRPr lang="es-ES_tradnl" i="0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13364" name="Text Box 20"/>
          <p:cNvSpPr txBox="1">
            <a:spLocks noChangeArrowheads="1"/>
          </p:cNvSpPr>
          <p:nvPr/>
        </p:nvSpPr>
        <p:spPr bwMode="auto">
          <a:xfrm>
            <a:off x="304800" y="2133600"/>
            <a:ext cx="8534400" cy="3277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"/>
            </a:pPr>
            <a:r>
              <a:rPr lang="es-ES_tradnl" sz="1800" b="1" i="0" dirty="0" smtClean="0">
                <a:latin typeface="Comic Sans MS" pitchFamily="66" charset="0"/>
              </a:rPr>
              <a:t> </a:t>
            </a:r>
            <a:r>
              <a:rPr lang="tr-TR" sz="1800" b="1" i="0" dirty="0" smtClean="0">
                <a:latin typeface="Comic Sans MS" pitchFamily="66" charset="0"/>
              </a:rPr>
              <a:t>Emisyon noktasında yapılan gerçek ölçümlere dayanıyorsa</a:t>
            </a:r>
            <a:endParaRPr lang="es-ES_tradnl" sz="1800" b="1" i="0" dirty="0">
              <a:latin typeface="Comic Sans MS" pitchFamily="66" charset="0"/>
            </a:endParaRPr>
          </a:p>
          <a:p>
            <a:pPr>
              <a:spcBef>
                <a:spcPct val="50000"/>
              </a:spcBef>
              <a:buFontTx/>
              <a:buChar char=""/>
            </a:pPr>
            <a:r>
              <a:rPr lang="es-ES_tradnl" sz="1800" b="1" i="0" dirty="0">
                <a:latin typeface="Comic Sans MS" pitchFamily="66" charset="0"/>
              </a:rPr>
              <a:t> </a:t>
            </a:r>
            <a:r>
              <a:rPr lang="tr-TR" b="1" dirty="0" smtClean="0">
                <a:latin typeface="Comic Sans MS" pitchFamily="66" charset="0"/>
              </a:rPr>
              <a:t>Kabul edilmiş standart ölçüm yöntemlerinin bir sonucu ise</a:t>
            </a:r>
            <a:endParaRPr lang="es-ES_tradnl" b="1" dirty="0" smtClean="0">
              <a:latin typeface="Comic Sans MS" pitchFamily="66" charset="0"/>
            </a:endParaRPr>
          </a:p>
          <a:p>
            <a:pPr>
              <a:spcBef>
                <a:spcPct val="50000"/>
              </a:spcBef>
              <a:buFontTx/>
              <a:buChar char=""/>
            </a:pPr>
            <a:r>
              <a:rPr lang="es-ES_tradnl" sz="1800" b="1" i="0" dirty="0">
                <a:latin typeface="Comic Sans MS" pitchFamily="66" charset="0"/>
              </a:rPr>
              <a:t> </a:t>
            </a:r>
            <a:r>
              <a:rPr lang="tr-TR" sz="1800" b="1" i="0" dirty="0" smtClean="0">
                <a:latin typeface="Comic Sans MS" pitchFamily="66" charset="0"/>
              </a:rPr>
              <a:t>Kısa süreli bir defalık sonuçlara dayanarak hesaplandıysa</a:t>
            </a:r>
          </a:p>
          <a:p>
            <a:pPr>
              <a:spcBef>
                <a:spcPct val="50000"/>
              </a:spcBef>
              <a:buFontTx/>
              <a:buChar char=""/>
            </a:pPr>
            <a:r>
              <a:rPr lang="tr-TR" b="1" dirty="0" smtClean="0">
                <a:latin typeface="Comic Sans MS" pitchFamily="66" charset="0"/>
              </a:rPr>
              <a:t>Veriler ölçülmüştür</a:t>
            </a:r>
            <a:endParaRPr lang="es-ES_tradnl" b="1" dirty="0" smtClean="0">
              <a:latin typeface="Comic Sans MS" pitchFamily="66" charset="0"/>
            </a:endParaRPr>
          </a:p>
          <a:p>
            <a:pPr>
              <a:spcBef>
                <a:spcPct val="50000"/>
              </a:spcBef>
            </a:pPr>
            <a:r>
              <a:rPr lang="tr-TR" b="1" dirty="0" smtClean="0">
                <a:latin typeface="Comic Sans MS" pitchFamily="66" charset="0"/>
              </a:rPr>
              <a:t>Veriler kg/yıl cinsinden ifade edilir</a:t>
            </a:r>
            <a:r>
              <a:rPr lang="es-ES_tradnl" sz="1800" b="1" i="0" dirty="0" smtClean="0">
                <a:latin typeface="Comic Sans MS" pitchFamily="66" charset="0"/>
              </a:rPr>
              <a:t>.</a:t>
            </a:r>
            <a:endParaRPr lang="es-ES_tradnl" sz="1800" b="1" i="0" dirty="0">
              <a:latin typeface="Comic Sans MS" pitchFamily="66" charset="0"/>
            </a:endParaRPr>
          </a:p>
          <a:p>
            <a:pPr>
              <a:spcBef>
                <a:spcPct val="50000"/>
              </a:spcBef>
            </a:pPr>
            <a:endParaRPr lang="es-ES_tradnl" sz="1800" i="0" dirty="0">
              <a:latin typeface="Comic Sans MS" pitchFamily="66" charset="0"/>
            </a:endParaRPr>
          </a:p>
          <a:p>
            <a:pPr>
              <a:spcBef>
                <a:spcPct val="50000"/>
              </a:spcBef>
              <a:buFontTx/>
              <a:buChar char=""/>
            </a:pPr>
            <a:endParaRPr lang="es-ES_tradnl" sz="1800" i="0" dirty="0">
              <a:latin typeface="Comic Sans MS" pitchFamily="66" charset="0"/>
            </a:endParaRPr>
          </a:p>
          <a:p>
            <a:pPr>
              <a:spcBef>
                <a:spcPct val="50000"/>
              </a:spcBef>
              <a:buFontTx/>
              <a:buChar char=" "/>
            </a:pPr>
            <a:endParaRPr lang="es-ES_tradnl" sz="1800" i="0" dirty="0"/>
          </a:p>
        </p:txBody>
      </p:sp>
      <p:graphicFrame>
        <p:nvGraphicFramePr>
          <p:cNvPr id="313365" name="Object 21"/>
          <p:cNvGraphicFramePr>
            <a:graphicFrameLocks noChangeAspect="1"/>
          </p:cNvGraphicFramePr>
          <p:nvPr/>
        </p:nvGraphicFramePr>
        <p:xfrm>
          <a:off x="403225" y="4876800"/>
          <a:ext cx="8337550" cy="593725"/>
        </p:xfrm>
        <a:graphic>
          <a:graphicData uri="http://schemas.openxmlformats.org/presentationml/2006/ole">
            <p:oleObj spid="_x0000_s1026" name="Ecuación" r:id="rId4" imgW="5905440" imgH="419040" progId="Equation.3">
              <p:embed/>
            </p:oleObj>
          </a:graphicData>
        </a:graphic>
      </p:graphicFrame>
      <p:pic>
        <p:nvPicPr>
          <p:cNvPr id="18" name="Picture 19" descr="C:\Documents and Settings\César\Mis documentos\Rumania\Related Projects\Turkey - IPPC\Preparacion defensa\images\Spain_flag_30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37439" y="357189"/>
            <a:ext cx="67583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8" descr="turkey-eu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AutoShape 5"/>
          <p:cNvSpPr>
            <a:spLocks noChangeArrowheads="1"/>
          </p:cNvSpPr>
          <p:nvPr/>
        </p:nvSpPr>
        <p:spPr bwMode="auto">
          <a:xfrm>
            <a:off x="1979712" y="190500"/>
            <a:ext cx="5328591" cy="738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 sz="2000" dirty="0">
              <a:latin typeface="Arial" charset="0"/>
            </a:endParaRPr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2143109" y="395010"/>
            <a:ext cx="5237204" cy="451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400" b="1" dirty="0" smtClean="0">
                <a:solidFill>
                  <a:schemeClr val="bg1"/>
                </a:solidFill>
                <a:latin typeface="Book Antiqua" pitchFamily="18" charset="0"/>
              </a:rPr>
              <a:t>HAVA EMİSYONLARI</a:t>
            </a:r>
            <a:r>
              <a:rPr lang="en-GB" sz="2400" b="1" dirty="0" smtClean="0">
                <a:solidFill>
                  <a:schemeClr val="bg1"/>
                </a:solidFill>
                <a:latin typeface="Book Antiqua" pitchFamily="18" charset="0"/>
              </a:rPr>
              <a:t>:</a:t>
            </a:r>
            <a:r>
              <a:rPr lang="tr-TR" sz="2400" b="1" dirty="0" smtClean="0">
                <a:solidFill>
                  <a:schemeClr val="bg1"/>
                </a:solidFill>
                <a:latin typeface="Book Antiqua" pitchFamily="18" charset="0"/>
              </a:rPr>
              <a:t> GÖREV</a:t>
            </a:r>
            <a:r>
              <a:rPr lang="en-GB" sz="2400" b="1" dirty="0" smtClean="0">
                <a:solidFill>
                  <a:schemeClr val="bg1"/>
                </a:solidFill>
                <a:latin typeface="Book Antiqua" pitchFamily="18" charset="0"/>
              </a:rPr>
              <a:t> 12 </a:t>
            </a:r>
            <a:endParaRPr lang="en-GB" sz="2400" b="1" dirty="0">
              <a:solidFill>
                <a:schemeClr val="bg1"/>
              </a:solidFill>
              <a:latin typeface="Book Antiqua" pitchFamily="18" charset="0"/>
            </a:endParaRPr>
          </a:p>
        </p:txBody>
      </p:sp>
      <p:pic>
        <p:nvPicPr>
          <p:cNvPr id="26" name="Picture 20" descr="C:\Documents and Settings\César\Mis documentos\Rumania\Related Projects\Turkey - IPPC\Preparacion defensa\images\Poland_flag_300.png"/>
          <p:cNvPicPr preferRelativeResize="0"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66130" y="357189"/>
            <a:ext cx="692121" cy="49705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CustomShape 1"/>
          <p:cNvSpPr/>
          <p:nvPr/>
        </p:nvSpPr>
        <p:spPr>
          <a:xfrm>
            <a:off x="1909800" y="2362320"/>
            <a:ext cx="7407720" cy="994320"/>
          </a:xfrm>
          <a:prstGeom prst="rect">
            <a:avLst/>
          </a:prstGeom>
        </p:spPr>
      </p:sp>
      <p:sp>
        <p:nvSpPr>
          <p:cNvPr id="275" name="CustomShape 2"/>
          <p:cNvSpPr/>
          <p:nvPr/>
        </p:nvSpPr>
        <p:spPr>
          <a:xfrm>
            <a:off x="1986120" y="3490920"/>
            <a:ext cx="6874560" cy="654480"/>
          </a:xfrm>
          <a:prstGeom prst="rect">
            <a:avLst/>
          </a:prstGeom>
        </p:spPr>
      </p:sp>
      <p:sp>
        <p:nvSpPr>
          <p:cNvPr id="276" name="CustomShape 3"/>
          <p:cNvSpPr/>
          <p:nvPr/>
        </p:nvSpPr>
        <p:spPr>
          <a:xfrm>
            <a:off x="1986120" y="4483080"/>
            <a:ext cx="6034680" cy="959400"/>
          </a:xfrm>
          <a:prstGeom prst="rect">
            <a:avLst/>
          </a:prstGeom>
        </p:spPr>
      </p:sp>
      <p:sp>
        <p:nvSpPr>
          <p:cNvPr id="277" name="CustomShape 4"/>
          <p:cNvSpPr/>
          <p:nvPr/>
        </p:nvSpPr>
        <p:spPr>
          <a:xfrm>
            <a:off x="992160" y="3440160"/>
            <a:ext cx="730800" cy="705240"/>
          </a:xfrm>
          <a:prstGeom prst="rect">
            <a:avLst/>
          </a:prstGeom>
        </p:spPr>
      </p:sp>
      <p:sp>
        <p:nvSpPr>
          <p:cNvPr id="278" name="CustomShape 5"/>
          <p:cNvSpPr/>
          <p:nvPr/>
        </p:nvSpPr>
        <p:spPr>
          <a:xfrm>
            <a:off x="992160" y="4432320"/>
            <a:ext cx="730800" cy="705240"/>
          </a:xfrm>
          <a:prstGeom prst="rect">
            <a:avLst/>
          </a:prstGeom>
        </p:spPr>
      </p:sp>
      <p:sp>
        <p:nvSpPr>
          <p:cNvPr id="279" name="CustomShape 6"/>
          <p:cNvSpPr/>
          <p:nvPr/>
        </p:nvSpPr>
        <p:spPr>
          <a:xfrm>
            <a:off x="687240" y="1379520"/>
            <a:ext cx="3591360" cy="842040"/>
          </a:xfrm>
          <a:prstGeom prst="rect">
            <a:avLst/>
          </a:prstGeom>
        </p:spPr>
      </p:sp>
      <p:sp>
        <p:nvSpPr>
          <p:cNvPr id="280" name="CustomShape 7"/>
          <p:cNvSpPr/>
          <p:nvPr/>
        </p:nvSpPr>
        <p:spPr>
          <a:xfrm>
            <a:off x="1066680" y="380880"/>
            <a:ext cx="7542720" cy="456120"/>
          </a:xfrm>
          <a:prstGeom prst="rect">
            <a:avLst/>
          </a:prstGeom>
        </p:spPr>
      </p:sp>
      <p:sp>
        <p:nvSpPr>
          <p:cNvPr id="281" name="CustomShape 8"/>
          <p:cNvSpPr/>
          <p:nvPr/>
        </p:nvSpPr>
        <p:spPr>
          <a:xfrm>
            <a:off x="755576" y="1484784"/>
            <a:ext cx="7619040" cy="304560"/>
          </a:xfrm>
          <a:prstGeom prst="rect">
            <a:avLst/>
          </a:prstGeom>
          <a:solidFill>
            <a:srgbClr val="FFCC66"/>
          </a:solidFill>
          <a:ln w="31680">
            <a:solidFill>
              <a:srgbClr val="FF6600"/>
            </a:solidFill>
            <a:miter/>
          </a:ln>
        </p:spPr>
        <p:txBody>
          <a:bodyPr lIns="0" tIns="0" rIns="0" bIns="0"/>
          <a:lstStyle/>
          <a:p>
            <a:pPr algn="ctr">
              <a:lnSpc>
                <a:spcPct val="100000"/>
              </a:lnSpc>
            </a:pPr>
            <a:r>
              <a:rPr lang="en-GB" sz="2000" b="1" dirty="0" smtClean="0">
                <a:solidFill>
                  <a:srgbClr val="000000"/>
                </a:solidFill>
                <a:latin typeface="Comic Sans MS"/>
              </a:rPr>
              <a:t>ÖLÇÜLEN VERİLER</a:t>
            </a:r>
            <a:endParaRPr lang="en-GB" sz="2000" dirty="0"/>
          </a:p>
        </p:txBody>
      </p:sp>
      <p:sp>
        <p:nvSpPr>
          <p:cNvPr id="283" name="CustomShape 10"/>
          <p:cNvSpPr/>
          <p:nvPr/>
        </p:nvSpPr>
        <p:spPr>
          <a:xfrm>
            <a:off x="533520" y="1998360"/>
            <a:ext cx="8076240" cy="36396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GB" b="1" dirty="0">
                <a:solidFill>
                  <a:srgbClr val="000000"/>
                </a:solidFill>
                <a:latin typeface="Comic Sans MS"/>
              </a:rPr>
              <a:t>KONSANTRASYON </a:t>
            </a:r>
            <a:r>
              <a:rPr lang="en-GB" b="1" dirty="0">
                <a:latin typeface="Comic Sans MS"/>
              </a:rPr>
              <a:t>ppm</a:t>
            </a:r>
            <a:r>
              <a:rPr lang="en-GB" b="1" dirty="0">
                <a:solidFill>
                  <a:srgbClr val="000000"/>
                </a:solidFill>
                <a:latin typeface="Comic Sans MS"/>
              </a:rPr>
              <a:t>            KONSANTRASYON  mg/Nm3</a:t>
            </a:r>
            <a:endParaRPr dirty="0"/>
          </a:p>
        </p:txBody>
      </p:sp>
      <p:sp>
        <p:nvSpPr>
          <p:cNvPr id="284" name="Line 11"/>
          <p:cNvSpPr/>
          <p:nvPr/>
        </p:nvSpPr>
        <p:spPr>
          <a:xfrm>
            <a:off x="3419872" y="2180340"/>
            <a:ext cx="990720" cy="0"/>
          </a:xfrm>
          <a:prstGeom prst="line">
            <a:avLst/>
          </a:prstGeom>
          <a:ln w="31680">
            <a:solidFill>
              <a:srgbClr val="FF6600"/>
            </a:solidFill>
            <a:round/>
            <a:tailEnd type="triangle" w="med" len="med"/>
          </a:ln>
        </p:spPr>
      </p:sp>
      <p:sp>
        <p:nvSpPr>
          <p:cNvPr id="285" name="CustomShape 12"/>
          <p:cNvSpPr/>
          <p:nvPr/>
        </p:nvSpPr>
        <p:spPr>
          <a:xfrm>
            <a:off x="762120" y="6078600"/>
            <a:ext cx="7390440" cy="36396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GB" b="1">
                <a:solidFill>
                  <a:srgbClr val="000000"/>
                </a:solidFill>
                <a:latin typeface="Comic Sans MS"/>
              </a:rPr>
              <a:t>UNE, DIN, … DOĞRULTUSUNDA ÖLÇÜMLER</a:t>
            </a:r>
            <a:endParaRPr/>
          </a:p>
        </p:txBody>
      </p:sp>
      <p:pic>
        <p:nvPicPr>
          <p:cNvPr id="286" name="Picture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437600" y="357120"/>
            <a:ext cx="674640" cy="498960"/>
          </a:xfrm>
          <a:prstGeom prst="rect">
            <a:avLst/>
          </a:prstGeom>
        </p:spPr>
      </p:pic>
      <p:pic>
        <p:nvPicPr>
          <p:cNvPr id="287" name="Picture 2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166240" y="357120"/>
            <a:ext cx="691200" cy="496080"/>
          </a:xfrm>
          <a:prstGeom prst="rect">
            <a:avLst/>
          </a:prstGeom>
        </p:spPr>
      </p:pic>
      <p:pic>
        <p:nvPicPr>
          <p:cNvPr id="288" name="Picture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14200" y="285840"/>
            <a:ext cx="1641960" cy="662400"/>
          </a:xfrm>
          <a:prstGeom prst="rect">
            <a:avLst/>
          </a:prstGeom>
        </p:spPr>
      </p:pic>
      <p:sp>
        <p:nvSpPr>
          <p:cNvPr id="289" name="CustomShape 13"/>
          <p:cNvSpPr/>
          <p:nvPr/>
        </p:nvSpPr>
        <p:spPr>
          <a:xfrm>
            <a:off x="2195640" y="190440"/>
            <a:ext cx="4534560" cy="737280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17375E"/>
              </a:gs>
              <a:gs pos="100000">
                <a:srgbClr val="3366CC"/>
              </a:gs>
            </a:gsLst>
            <a:path path="rect"/>
          </a:gradFill>
          <a:ln w="19080">
            <a:solidFill>
              <a:srgbClr val="000000"/>
            </a:solidFill>
            <a:round/>
          </a:ln>
        </p:spPr>
      </p:sp>
      <p:sp>
        <p:nvSpPr>
          <p:cNvPr id="290" name="CustomShape 14"/>
          <p:cNvSpPr/>
          <p:nvPr/>
        </p:nvSpPr>
        <p:spPr>
          <a:xfrm>
            <a:off x="2143080" y="332280"/>
            <a:ext cx="4713840" cy="57600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 algn="ctr">
              <a:lnSpc>
                <a:spcPts val="123"/>
              </a:lnSpc>
            </a:pPr>
            <a:r>
              <a:rPr lang="en-GB" sz="3200">
                <a:solidFill>
                  <a:srgbClr val="FFFFFF"/>
                </a:solidFill>
                <a:latin typeface="Book Antiqua"/>
              </a:rPr>
              <a:t>PROJE RAPORU</a:t>
            </a:r>
            <a:endParaRPr/>
          </a:p>
        </p:txBody>
      </p:sp>
      <p:graphicFrame>
        <p:nvGraphicFramePr>
          <p:cNvPr id="291" name="Table 15"/>
          <p:cNvGraphicFramePr/>
          <p:nvPr>
            <p:extLst>
              <p:ext uri="{D42A27DB-BD31-4B8C-83A1-F6EECF244321}">
                <p14:modId xmlns="" xmlns:p14="http://schemas.microsoft.com/office/powerpoint/2010/main" val="2825748494"/>
              </p:ext>
            </p:extLst>
          </p:nvPr>
        </p:nvGraphicFramePr>
        <p:xfrm>
          <a:off x="568786" y="2514780"/>
          <a:ext cx="8190128" cy="2555999"/>
        </p:xfrm>
        <a:graphic>
          <a:graphicData uri="http://schemas.openxmlformats.org/drawingml/2006/table">
            <a:tbl>
              <a:tblPr/>
              <a:tblGrid>
                <a:gridCol w="2729326"/>
                <a:gridCol w="2729326"/>
                <a:gridCol w="2731476"/>
              </a:tblGrid>
              <a:tr h="662184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DÖNÜŞTÜRÜLECEK DEĞER</a:t>
                      </a:r>
                      <a:endParaRPr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HEDEF</a:t>
                      </a:r>
                      <a:endParaRPr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ÇARPAN DEĞERİ</a:t>
                      </a:r>
                      <a:endParaRPr/>
                    </a:p>
                  </a:txBody>
                  <a:tcPr/>
                </a:tc>
              </a:tr>
              <a:tr h="378763"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ppm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NOx</a:t>
                      </a:r>
                      <a:endParaRPr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mg/Nm</a:t>
                      </a:r>
                      <a:r>
                        <a:rPr lang="en-GB" baseline="30000" dirty="0"/>
                        <a:t>3</a:t>
                      </a:r>
                      <a:endParaRPr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2,05</a:t>
                      </a:r>
                      <a:endParaRPr/>
                    </a:p>
                  </a:txBody>
                  <a:tcPr/>
                </a:tc>
              </a:tr>
              <a:tr h="378763"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ppm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SOx</a:t>
                      </a:r>
                      <a:endParaRPr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2,86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78763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ppm CO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1,25</a:t>
                      </a:r>
                      <a:endParaRPr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78763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ppm N2O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1,96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78763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ppm CH4</a:t>
                      </a:r>
                      <a:endParaRPr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0,71</a:t>
                      </a:r>
                      <a:endParaRPr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622952460"/>
              </p:ext>
            </p:extLst>
          </p:nvPr>
        </p:nvGraphicFramePr>
        <p:xfrm>
          <a:off x="1143000" y="5130800"/>
          <a:ext cx="7126288" cy="787400"/>
        </p:xfrm>
        <a:graphic>
          <a:graphicData uri="http://schemas.openxmlformats.org/presentationml/2006/ole">
            <p:oleObj spid="_x0000_s25602" name="Denklem" r:id="rId7" imgW="3543120" imgH="393480" progId="Equation.3">
              <p:embed/>
            </p:oleObj>
          </a:graphicData>
        </a:graphic>
      </p:graphicFrame>
      <p:sp>
        <p:nvSpPr>
          <p:cNvPr id="20" name="4 Marcador de pie de página"/>
          <p:cNvSpPr txBox="1">
            <a:spLocks/>
          </p:cNvSpPr>
          <p:nvPr/>
        </p:nvSpPr>
        <p:spPr>
          <a:xfrm>
            <a:off x="6631019" y="6475414"/>
            <a:ext cx="2584451" cy="382610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100" b="0" i="0" u="none" strike="noStrike" kern="1200" cap="none" spc="0" normalizeH="0" baseline="0" noProof="0" smtClean="0">
                <a:ln>
                  <a:noFill/>
                </a:ln>
                <a:solidFill>
                  <a:srgbClr val="A7D87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Twinning project - TR/2008/IB/EN/03 </a:t>
            </a:r>
            <a:endParaRPr kumimoji="0" lang="nl-NL" sz="1100" b="0" i="0" u="none" strike="noStrike" kern="1200" cap="none" spc="0" normalizeH="0" baseline="0" noProof="0" dirty="0" smtClean="0">
              <a:ln>
                <a:noFill/>
              </a:ln>
              <a:solidFill>
                <a:srgbClr val="A7D87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490" name="Rectangle 2"/>
          <p:cNvSpPr>
            <a:spLocks noChangeArrowheads="1"/>
          </p:cNvSpPr>
          <p:nvPr/>
        </p:nvSpPr>
        <p:spPr bwMode="auto">
          <a:xfrm>
            <a:off x="1909763" y="2387600"/>
            <a:ext cx="7408862" cy="99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19491" name="Rectangle 3"/>
          <p:cNvSpPr>
            <a:spLocks noChangeArrowheads="1"/>
          </p:cNvSpPr>
          <p:nvPr/>
        </p:nvSpPr>
        <p:spPr bwMode="auto">
          <a:xfrm>
            <a:off x="1985963" y="3490913"/>
            <a:ext cx="6875462" cy="65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19492" name="Rectangle 4"/>
          <p:cNvSpPr>
            <a:spLocks noChangeArrowheads="1"/>
          </p:cNvSpPr>
          <p:nvPr/>
        </p:nvSpPr>
        <p:spPr bwMode="auto">
          <a:xfrm>
            <a:off x="1985963" y="4483100"/>
            <a:ext cx="6035675" cy="96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19493" name="Rectangle 5"/>
          <p:cNvSpPr>
            <a:spLocks noChangeArrowheads="1"/>
          </p:cNvSpPr>
          <p:nvPr/>
        </p:nvSpPr>
        <p:spPr bwMode="auto">
          <a:xfrm>
            <a:off x="992188" y="3440113"/>
            <a:ext cx="731837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19494" name="Rectangle 6"/>
          <p:cNvSpPr>
            <a:spLocks noChangeArrowheads="1"/>
          </p:cNvSpPr>
          <p:nvPr/>
        </p:nvSpPr>
        <p:spPr bwMode="auto">
          <a:xfrm>
            <a:off x="992188" y="4432300"/>
            <a:ext cx="731837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19495" name="Rectangle 7"/>
          <p:cNvSpPr>
            <a:spLocks noChangeArrowheads="1"/>
          </p:cNvSpPr>
          <p:nvPr/>
        </p:nvSpPr>
        <p:spPr bwMode="auto">
          <a:xfrm>
            <a:off x="687388" y="1379538"/>
            <a:ext cx="3592512" cy="84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19496" name="Text Box 8"/>
          <p:cNvSpPr txBox="1">
            <a:spLocks noChangeArrowheads="1"/>
          </p:cNvSpPr>
          <p:nvPr/>
        </p:nvSpPr>
        <p:spPr bwMode="auto">
          <a:xfrm>
            <a:off x="1066800" y="381000"/>
            <a:ext cx="7543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s-ES" i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319500" name="Text Box 12"/>
          <p:cNvSpPr txBox="1">
            <a:spLocks noChangeArrowheads="1"/>
          </p:cNvSpPr>
          <p:nvPr/>
        </p:nvSpPr>
        <p:spPr bwMode="auto">
          <a:xfrm>
            <a:off x="304800" y="2133600"/>
            <a:ext cx="853440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"/>
            </a:pPr>
            <a:endParaRPr lang="es-ES_tradnl" sz="1800" i="0"/>
          </a:p>
          <a:p>
            <a:pPr>
              <a:spcBef>
                <a:spcPct val="50000"/>
              </a:spcBef>
              <a:buFontTx/>
              <a:buChar char=" "/>
            </a:pPr>
            <a:endParaRPr lang="es-ES_tradnl" sz="1800" i="0"/>
          </a:p>
        </p:txBody>
      </p:sp>
      <p:pic>
        <p:nvPicPr>
          <p:cNvPr id="22" name="Picture 19" descr="C:\Documents and Settings\César\Mis documentos\Rumania\Related Projects\Turkey - IPPC\Preparacion defensa\images\Spain_flag_30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37439" y="357189"/>
            <a:ext cx="67583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AutoShape 5"/>
          <p:cNvSpPr>
            <a:spLocks noChangeArrowheads="1"/>
          </p:cNvSpPr>
          <p:nvPr/>
        </p:nvSpPr>
        <p:spPr bwMode="auto">
          <a:xfrm>
            <a:off x="1979712" y="190500"/>
            <a:ext cx="5328591" cy="738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28" name="Rectangle 7"/>
          <p:cNvSpPr>
            <a:spLocks noChangeArrowheads="1"/>
          </p:cNvSpPr>
          <p:nvPr/>
        </p:nvSpPr>
        <p:spPr bwMode="auto">
          <a:xfrm>
            <a:off x="2143125" y="395010"/>
            <a:ext cx="5237187" cy="451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400" dirty="0" smtClean="0">
                <a:solidFill>
                  <a:schemeClr val="bg1"/>
                </a:solidFill>
                <a:latin typeface="Book Antiqua" pitchFamily="18" charset="0"/>
              </a:rPr>
              <a:t>HAVA EMİSYONLARI</a:t>
            </a:r>
            <a:r>
              <a:rPr lang="en-GB" sz="2400" dirty="0" smtClean="0">
                <a:solidFill>
                  <a:schemeClr val="bg1"/>
                </a:solidFill>
                <a:latin typeface="Book Antiqua" pitchFamily="18" charset="0"/>
              </a:rPr>
              <a:t>: </a:t>
            </a:r>
            <a:r>
              <a:rPr lang="tr-TR" sz="2400" dirty="0" smtClean="0">
                <a:solidFill>
                  <a:schemeClr val="bg1"/>
                </a:solidFill>
                <a:latin typeface="Book Antiqua" pitchFamily="18" charset="0"/>
              </a:rPr>
              <a:t>GÖREV </a:t>
            </a:r>
            <a:r>
              <a:rPr lang="en-GB" sz="2400" dirty="0" smtClean="0">
                <a:solidFill>
                  <a:schemeClr val="bg1"/>
                </a:solidFill>
                <a:latin typeface="Book Antiqua" pitchFamily="18" charset="0"/>
              </a:rPr>
              <a:t>12 </a:t>
            </a:r>
            <a:endParaRPr lang="en-GB" sz="2400" dirty="0">
              <a:solidFill>
                <a:schemeClr val="bg1"/>
              </a:solidFill>
              <a:latin typeface="Book Antiqua" pitchFamily="18" charset="0"/>
            </a:endParaRPr>
          </a:p>
        </p:txBody>
      </p:sp>
      <p:pic>
        <p:nvPicPr>
          <p:cNvPr id="29" name="Picture 20" descr="C:\Documents and Settings\César\Mis documentos\Rumania\Related Projects\Turkey - IPPC\Preparacion defensa\images\Poland_flag_300.png"/>
          <p:cNvPicPr preferRelativeResize="0"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66130" y="357189"/>
            <a:ext cx="692121" cy="49705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3" name="22 Rectángulo"/>
          <p:cNvSpPr/>
          <p:nvPr/>
        </p:nvSpPr>
        <p:spPr>
          <a:xfrm>
            <a:off x="539552" y="1412776"/>
            <a:ext cx="7992888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en-US" sz="1600" dirty="0" smtClean="0">
              <a:solidFill>
                <a:prstClr val="black"/>
              </a:solidFill>
              <a:latin typeface="Comic Sans MS" pitchFamily="66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es-ES" sz="1600" dirty="0" smtClean="0">
              <a:solidFill>
                <a:prstClr val="black"/>
              </a:solidFill>
              <a:latin typeface="Comic Sans MS" pitchFamily="66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prstClr val="black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                                                    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prstClr val="black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E</a:t>
            </a:r>
            <a:r>
              <a:rPr lang="en-US" sz="1600" baseline="-30000" dirty="0" smtClean="0">
                <a:solidFill>
                  <a:prstClr val="black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s</a:t>
            </a:r>
            <a:r>
              <a:rPr lang="en-US" sz="1600" dirty="0" smtClean="0">
                <a:solidFill>
                  <a:prstClr val="black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= </a:t>
            </a:r>
            <a:r>
              <a:rPr lang="en-US" sz="1600" u="sng" dirty="0" smtClean="0">
                <a:solidFill>
                  <a:prstClr val="black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21- O</a:t>
            </a:r>
            <a:r>
              <a:rPr lang="en-US" sz="1600" u="sng" baseline="-30000" dirty="0" smtClean="0">
                <a:solidFill>
                  <a:prstClr val="black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s </a:t>
            </a:r>
            <a:r>
              <a:rPr lang="en-US" sz="1600" dirty="0" smtClean="0">
                <a:solidFill>
                  <a:prstClr val="black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x E</a:t>
            </a:r>
            <a:r>
              <a:rPr lang="en-US" sz="1600" baseline="-30000" dirty="0" smtClean="0">
                <a:solidFill>
                  <a:prstClr val="black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M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prstClr val="black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                                                            21-O</a:t>
            </a:r>
            <a:r>
              <a:rPr lang="en-US" sz="1600" baseline="-30000" dirty="0" smtClean="0">
                <a:solidFill>
                  <a:prstClr val="black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M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es-ES" sz="1600" dirty="0" smtClean="0">
              <a:solidFill>
                <a:prstClr val="black"/>
              </a:solidFill>
              <a:latin typeface="Comic Sans MS" pitchFamily="66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prstClr val="black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E</a:t>
            </a:r>
            <a:r>
              <a:rPr lang="en-US" sz="1600" baseline="-30000" dirty="0" smtClean="0">
                <a:solidFill>
                  <a:prstClr val="black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S</a:t>
            </a:r>
            <a:r>
              <a:rPr lang="en-US" sz="1600" dirty="0" smtClean="0">
                <a:solidFill>
                  <a:prstClr val="black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= </a:t>
            </a:r>
            <a:r>
              <a:rPr lang="tr-TR" sz="1600" dirty="0" smtClean="0">
                <a:solidFill>
                  <a:prstClr val="black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standart oksijen konsantrasyonu yüzdesinde hesaplanmış emisyon konsantrasyonu</a:t>
            </a:r>
            <a:endParaRPr lang="en-US" sz="1600" dirty="0" smtClean="0">
              <a:solidFill>
                <a:prstClr val="black"/>
              </a:solidFill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es-ES" sz="1600" dirty="0" smtClean="0">
              <a:solidFill>
                <a:prstClr val="black"/>
              </a:solidFill>
              <a:latin typeface="Comic Sans MS" pitchFamily="66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prstClr val="black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E</a:t>
            </a:r>
            <a:r>
              <a:rPr lang="en-US" sz="1600" baseline="-30000" dirty="0" smtClean="0">
                <a:solidFill>
                  <a:prstClr val="black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M</a:t>
            </a:r>
            <a:r>
              <a:rPr lang="en-US" sz="1600" dirty="0" smtClean="0">
                <a:solidFill>
                  <a:prstClr val="black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= </a:t>
            </a:r>
            <a:r>
              <a:rPr lang="tr-TR" sz="1600" dirty="0" smtClean="0">
                <a:solidFill>
                  <a:prstClr val="black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ölçülen emisyon konsantrasyonu</a:t>
            </a:r>
            <a:endParaRPr lang="en-US" sz="1600" dirty="0" smtClean="0">
              <a:solidFill>
                <a:prstClr val="black"/>
              </a:solidFill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es-ES" sz="1600" dirty="0" smtClean="0">
              <a:solidFill>
                <a:prstClr val="black"/>
              </a:solidFill>
              <a:latin typeface="Comic Sans MS" pitchFamily="66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prstClr val="black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O</a:t>
            </a:r>
            <a:r>
              <a:rPr lang="en-US" sz="1600" baseline="-30000" dirty="0" smtClean="0">
                <a:solidFill>
                  <a:prstClr val="black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S</a:t>
            </a:r>
            <a:r>
              <a:rPr lang="en-US" sz="1600" dirty="0" smtClean="0">
                <a:solidFill>
                  <a:prstClr val="black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= </a:t>
            </a:r>
            <a:r>
              <a:rPr lang="en-US" sz="1600" dirty="0" err="1" smtClean="0">
                <a:solidFill>
                  <a:prstClr val="black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standar</a:t>
            </a:r>
            <a:r>
              <a:rPr lang="tr-TR" sz="1600" dirty="0" smtClean="0">
                <a:solidFill>
                  <a:prstClr val="black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t oksijen konsantrasyonu</a:t>
            </a:r>
            <a:endParaRPr lang="en-US" sz="1600" dirty="0" smtClean="0">
              <a:solidFill>
                <a:prstClr val="black"/>
              </a:solidFill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es-ES" sz="1600" dirty="0" smtClean="0">
              <a:solidFill>
                <a:prstClr val="black"/>
              </a:solidFill>
              <a:latin typeface="Comic Sans MS" pitchFamily="66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prstClr val="black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O</a:t>
            </a:r>
            <a:r>
              <a:rPr lang="en-US" sz="1600" baseline="-30000" dirty="0" smtClean="0">
                <a:solidFill>
                  <a:prstClr val="black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M</a:t>
            </a:r>
            <a:r>
              <a:rPr lang="en-US" sz="1600" dirty="0" smtClean="0">
                <a:solidFill>
                  <a:prstClr val="black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= </a:t>
            </a:r>
            <a:r>
              <a:rPr lang="tr-TR" sz="1600" dirty="0" smtClean="0">
                <a:solidFill>
                  <a:prstClr val="black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ölçülen standart konsantrasyon</a:t>
            </a:r>
            <a:endParaRPr lang="en-US" sz="1600" dirty="0" smtClean="0">
              <a:solidFill>
                <a:prstClr val="black"/>
              </a:solidFill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25" name="Rectangle 12"/>
          <p:cNvSpPr>
            <a:spLocks noChangeArrowheads="1"/>
          </p:cNvSpPr>
          <p:nvPr/>
        </p:nvSpPr>
        <p:spPr bwMode="auto">
          <a:xfrm>
            <a:off x="323528" y="1052736"/>
            <a:ext cx="8568952" cy="830997"/>
          </a:xfrm>
          <a:prstGeom prst="rect">
            <a:avLst/>
          </a:prstGeom>
          <a:solidFill>
            <a:srgbClr val="FFCC66"/>
          </a:solidFill>
          <a:ln w="31750">
            <a:solidFill>
              <a:srgbClr val="FF6600"/>
            </a:solidFill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lvl="0"/>
            <a:r>
              <a:rPr lang="tr-TR" b="1" dirty="0" smtClean="0">
                <a:solidFill>
                  <a:prstClr val="black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Standart oksijen konsantrasyonu yüzdesinde emisyon hesaplamasını yapmak için formül:</a:t>
            </a:r>
            <a:endParaRPr lang="en-US" b="1" dirty="0" smtClean="0">
              <a:solidFill>
                <a:prstClr val="black"/>
              </a:solidFill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es-ES_tradnl" i="0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CustomShape 1"/>
          <p:cNvSpPr/>
          <p:nvPr/>
        </p:nvSpPr>
        <p:spPr>
          <a:xfrm>
            <a:off x="1909800" y="2387520"/>
            <a:ext cx="7407720" cy="994320"/>
          </a:xfrm>
          <a:prstGeom prst="rect">
            <a:avLst/>
          </a:prstGeom>
        </p:spPr>
      </p:sp>
      <p:sp>
        <p:nvSpPr>
          <p:cNvPr id="293" name="CustomShape 2"/>
          <p:cNvSpPr/>
          <p:nvPr/>
        </p:nvSpPr>
        <p:spPr>
          <a:xfrm>
            <a:off x="1986120" y="3490920"/>
            <a:ext cx="6874560" cy="654480"/>
          </a:xfrm>
          <a:prstGeom prst="rect">
            <a:avLst/>
          </a:prstGeom>
        </p:spPr>
      </p:sp>
      <p:sp>
        <p:nvSpPr>
          <p:cNvPr id="294" name="CustomShape 3"/>
          <p:cNvSpPr/>
          <p:nvPr/>
        </p:nvSpPr>
        <p:spPr>
          <a:xfrm>
            <a:off x="1986120" y="4483080"/>
            <a:ext cx="6034680" cy="959400"/>
          </a:xfrm>
          <a:prstGeom prst="rect">
            <a:avLst/>
          </a:prstGeom>
        </p:spPr>
      </p:sp>
      <p:sp>
        <p:nvSpPr>
          <p:cNvPr id="295" name="CustomShape 4"/>
          <p:cNvSpPr/>
          <p:nvPr/>
        </p:nvSpPr>
        <p:spPr>
          <a:xfrm>
            <a:off x="992160" y="3440160"/>
            <a:ext cx="730800" cy="705240"/>
          </a:xfrm>
          <a:prstGeom prst="rect">
            <a:avLst/>
          </a:prstGeom>
        </p:spPr>
      </p:sp>
      <p:sp>
        <p:nvSpPr>
          <p:cNvPr id="296" name="CustomShape 5"/>
          <p:cNvSpPr/>
          <p:nvPr/>
        </p:nvSpPr>
        <p:spPr>
          <a:xfrm>
            <a:off x="992160" y="4432320"/>
            <a:ext cx="730800" cy="705240"/>
          </a:xfrm>
          <a:prstGeom prst="rect">
            <a:avLst/>
          </a:prstGeom>
        </p:spPr>
      </p:sp>
      <p:sp>
        <p:nvSpPr>
          <p:cNvPr id="297" name="CustomShape 6"/>
          <p:cNvSpPr/>
          <p:nvPr/>
        </p:nvSpPr>
        <p:spPr>
          <a:xfrm>
            <a:off x="687240" y="1379520"/>
            <a:ext cx="3591360" cy="842040"/>
          </a:xfrm>
          <a:prstGeom prst="rect">
            <a:avLst/>
          </a:prstGeom>
        </p:spPr>
      </p:sp>
      <p:sp>
        <p:nvSpPr>
          <p:cNvPr id="298" name="CustomShape 7"/>
          <p:cNvSpPr/>
          <p:nvPr/>
        </p:nvSpPr>
        <p:spPr>
          <a:xfrm>
            <a:off x="1066680" y="380880"/>
            <a:ext cx="7542720" cy="456120"/>
          </a:xfrm>
          <a:prstGeom prst="rect">
            <a:avLst/>
          </a:prstGeom>
        </p:spPr>
      </p:sp>
      <p:sp>
        <p:nvSpPr>
          <p:cNvPr id="299" name="CustomShape 8"/>
          <p:cNvSpPr/>
          <p:nvPr/>
        </p:nvSpPr>
        <p:spPr>
          <a:xfrm>
            <a:off x="762120" y="1523880"/>
            <a:ext cx="7619040" cy="304560"/>
          </a:xfrm>
          <a:prstGeom prst="rect">
            <a:avLst/>
          </a:prstGeom>
          <a:solidFill>
            <a:srgbClr val="FFCC66"/>
          </a:solidFill>
          <a:ln w="31680">
            <a:solidFill>
              <a:srgbClr val="FF6600"/>
            </a:solidFill>
            <a:miter/>
          </a:ln>
        </p:spPr>
        <p:txBody>
          <a:bodyPr lIns="0" tIns="0" rIns="0" bIns="0"/>
          <a:lstStyle/>
          <a:p>
            <a:pPr algn="ctr">
              <a:lnSpc>
                <a:spcPct val="100000"/>
              </a:lnSpc>
            </a:pPr>
            <a:r>
              <a:rPr lang="en-GB" sz="2000" b="1">
                <a:solidFill>
                  <a:srgbClr val="000000"/>
                </a:solidFill>
                <a:latin typeface="Comic Sans MS"/>
              </a:rPr>
              <a:t>HESAPLANAN VERİLER</a:t>
            </a:r>
            <a:endParaRPr/>
          </a:p>
        </p:txBody>
      </p:sp>
      <p:sp>
        <p:nvSpPr>
          <p:cNvPr id="300" name="CustomShape 9"/>
          <p:cNvSpPr/>
          <p:nvPr/>
        </p:nvSpPr>
        <p:spPr>
          <a:xfrm>
            <a:off x="304920" y="2133720"/>
            <a:ext cx="8533440" cy="201168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buFont typeface="StarSymbol"/>
              <a:buChar char=""/>
            </a:pPr>
            <a:r>
              <a:rPr lang="en-GB" b="1" dirty="0" err="1" smtClean="0">
                <a:solidFill>
                  <a:srgbClr val="000000"/>
                </a:solidFill>
                <a:latin typeface="Comic Sans MS"/>
              </a:rPr>
              <a:t>Aktivite</a:t>
            </a:r>
            <a:r>
              <a:rPr lang="en-GB" b="1" dirty="0" smtClean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>
                <a:solidFill>
                  <a:srgbClr val="000000"/>
                </a:solidFill>
                <a:latin typeface="Comic Sans MS"/>
              </a:rPr>
              <a:t>verileri</a:t>
            </a:r>
            <a:r>
              <a:rPr lang="en-GB" b="1" dirty="0">
                <a:solidFill>
                  <a:srgbClr val="000000"/>
                </a:solidFill>
                <a:latin typeface="Comic Sans MS"/>
              </a:rPr>
              <a:t> (</a:t>
            </a:r>
            <a:r>
              <a:rPr lang="en-GB" b="1" dirty="0" err="1">
                <a:solidFill>
                  <a:srgbClr val="000000"/>
                </a:solidFill>
                <a:latin typeface="Comic Sans MS"/>
              </a:rPr>
              <a:t>tüketimler</a:t>
            </a:r>
            <a:r>
              <a:rPr lang="en-GB" b="1" dirty="0">
                <a:solidFill>
                  <a:srgbClr val="000000"/>
                </a:solidFill>
                <a:latin typeface="Comic Sans MS"/>
              </a:rPr>
              <a:t>, </a:t>
            </a:r>
            <a:r>
              <a:rPr lang="en-GB" b="1" dirty="0" err="1">
                <a:solidFill>
                  <a:srgbClr val="000000"/>
                </a:solidFill>
                <a:latin typeface="Comic Sans MS"/>
              </a:rPr>
              <a:t>üretim</a:t>
            </a:r>
            <a:r>
              <a:rPr lang="en-GB" b="1" dirty="0">
                <a:solidFill>
                  <a:srgbClr val="000000"/>
                </a:solidFill>
                <a:latin typeface="Comic Sans MS"/>
              </a:rPr>
              <a:t>, ...) </a:t>
            </a:r>
            <a:r>
              <a:rPr lang="en-GB" b="1" dirty="0" err="1">
                <a:solidFill>
                  <a:srgbClr val="000000"/>
                </a:solidFill>
                <a:latin typeface="Comic Sans MS"/>
              </a:rPr>
              <a:t>ve</a:t>
            </a:r>
            <a:r>
              <a:rPr lang="en-GB" b="1" dirty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>
                <a:solidFill>
                  <a:srgbClr val="000000"/>
                </a:solidFill>
                <a:latin typeface="Comic Sans MS"/>
              </a:rPr>
              <a:t>emisyon</a:t>
            </a:r>
            <a:r>
              <a:rPr lang="en-GB" b="1" dirty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>
                <a:solidFill>
                  <a:srgbClr val="000000"/>
                </a:solidFill>
                <a:latin typeface="Comic Sans MS"/>
              </a:rPr>
              <a:t>faktörleri</a:t>
            </a:r>
            <a:r>
              <a:rPr lang="en-GB" b="1" dirty="0">
                <a:solidFill>
                  <a:srgbClr val="000000"/>
                </a:solidFill>
                <a:latin typeface="Comic Sans MS"/>
              </a:rPr>
              <a:t> (EF) </a:t>
            </a:r>
            <a:r>
              <a:rPr lang="en-GB" b="1" dirty="0" err="1">
                <a:solidFill>
                  <a:srgbClr val="000000"/>
                </a:solidFill>
                <a:latin typeface="Comic Sans MS"/>
              </a:rPr>
              <a:t>üzerinden</a:t>
            </a:r>
            <a:r>
              <a:rPr lang="en-GB" b="1" dirty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>
                <a:solidFill>
                  <a:srgbClr val="000000"/>
                </a:solidFill>
                <a:latin typeface="Comic Sans MS"/>
              </a:rPr>
              <a:t>hesaplamalara</a:t>
            </a:r>
            <a:r>
              <a:rPr lang="en-GB" b="1" dirty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latin typeface="Comic Sans MS"/>
              </a:rPr>
              <a:t>dayanıyorsa</a:t>
            </a:r>
            <a:r>
              <a:rPr lang="tr-TR" b="1" dirty="0" smtClean="0">
                <a:solidFill>
                  <a:srgbClr val="000000"/>
                </a:solidFill>
                <a:latin typeface="Comic Sans MS"/>
              </a:rPr>
              <a:t>,</a:t>
            </a:r>
            <a:endParaRPr dirty="0"/>
          </a:p>
          <a:p>
            <a:pPr>
              <a:lnSpc>
                <a:spcPct val="100000"/>
              </a:lnSpc>
              <a:buFont typeface="StarSymbol"/>
              <a:buChar char=""/>
            </a:pPr>
            <a:r>
              <a:rPr lang="en-GB" b="1" dirty="0" err="1">
                <a:solidFill>
                  <a:srgbClr val="000000"/>
                </a:solidFill>
                <a:latin typeface="Comic Sans MS"/>
              </a:rPr>
              <a:t>Sıcaklık</a:t>
            </a:r>
            <a:r>
              <a:rPr lang="en-GB" b="1" dirty="0">
                <a:solidFill>
                  <a:srgbClr val="000000"/>
                </a:solidFill>
                <a:latin typeface="Comic Sans MS"/>
              </a:rPr>
              <a:t>, </a:t>
            </a:r>
            <a:r>
              <a:rPr lang="en-GB" b="1" dirty="0" err="1">
                <a:solidFill>
                  <a:srgbClr val="000000"/>
                </a:solidFill>
                <a:latin typeface="Comic Sans MS"/>
              </a:rPr>
              <a:t>radyasyon</a:t>
            </a:r>
            <a:r>
              <a:rPr lang="en-GB" b="1" dirty="0">
                <a:solidFill>
                  <a:srgbClr val="000000"/>
                </a:solidFill>
                <a:latin typeface="Comic Sans MS"/>
              </a:rPr>
              <a:t>, vb. </a:t>
            </a:r>
            <a:r>
              <a:rPr lang="en-GB" b="1" dirty="0" err="1">
                <a:solidFill>
                  <a:srgbClr val="000000"/>
                </a:solidFill>
                <a:latin typeface="Comic Sans MS"/>
              </a:rPr>
              <a:t>hesaba</a:t>
            </a:r>
            <a:r>
              <a:rPr lang="en-GB" b="1" dirty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>
                <a:solidFill>
                  <a:srgbClr val="000000"/>
                </a:solidFill>
                <a:latin typeface="Comic Sans MS"/>
              </a:rPr>
              <a:t>katan</a:t>
            </a:r>
            <a:r>
              <a:rPr lang="en-GB" b="1" dirty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>
                <a:solidFill>
                  <a:srgbClr val="000000"/>
                </a:solidFill>
                <a:latin typeface="Comic Sans MS"/>
              </a:rPr>
              <a:t>daha</a:t>
            </a:r>
            <a:r>
              <a:rPr lang="en-GB" b="1" dirty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>
                <a:solidFill>
                  <a:srgbClr val="000000"/>
                </a:solidFill>
                <a:latin typeface="Comic Sans MS"/>
              </a:rPr>
              <a:t>karmaşık</a:t>
            </a:r>
            <a:r>
              <a:rPr lang="en-GB" b="1" dirty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>
                <a:solidFill>
                  <a:srgbClr val="000000"/>
                </a:solidFill>
                <a:latin typeface="Comic Sans MS"/>
              </a:rPr>
              <a:t>hesaplama</a:t>
            </a:r>
            <a:r>
              <a:rPr lang="en-GB" b="1" dirty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>
                <a:solidFill>
                  <a:srgbClr val="000000"/>
                </a:solidFill>
                <a:latin typeface="Comic Sans MS"/>
              </a:rPr>
              <a:t>yöntemlerine</a:t>
            </a:r>
            <a:r>
              <a:rPr lang="en-GB" b="1" dirty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latin typeface="Comic Sans MS"/>
              </a:rPr>
              <a:t>dayanıyorsa</a:t>
            </a:r>
            <a:r>
              <a:rPr lang="tr-TR" b="1" dirty="0" smtClean="0">
                <a:solidFill>
                  <a:srgbClr val="000000"/>
                </a:solidFill>
                <a:latin typeface="Comic Sans MS"/>
              </a:rPr>
              <a:t>,</a:t>
            </a:r>
          </a:p>
          <a:p>
            <a:pPr>
              <a:lnSpc>
                <a:spcPct val="100000"/>
              </a:lnSpc>
              <a:buFont typeface="StarSymbol"/>
              <a:buChar char=""/>
            </a:pPr>
            <a:r>
              <a:rPr lang="tr-TR" b="1" dirty="0" smtClean="0">
                <a:solidFill>
                  <a:srgbClr val="000000"/>
                </a:solidFill>
                <a:latin typeface="Comic Sans MS"/>
              </a:rPr>
              <a:t>VERİLER HESAPLANMIŞTIR.</a:t>
            </a:r>
            <a:endParaRPr dirty="0"/>
          </a:p>
          <a:p>
            <a:pPr>
              <a:lnSpc>
                <a:spcPct val="100000"/>
              </a:lnSpc>
              <a:buFont typeface="StarSymbol"/>
              <a:buChar char=""/>
            </a:pPr>
            <a:r>
              <a:rPr lang="en-GB" b="1" dirty="0">
                <a:solidFill>
                  <a:srgbClr val="000000"/>
                </a:solidFill>
                <a:latin typeface="Comic Sans MS"/>
              </a:rPr>
              <a:t>EF ÖRNEKLERİ:</a:t>
            </a:r>
            <a:endParaRPr dirty="0"/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r>
              <a:rPr lang="en-GB" b="1" dirty="0">
                <a:solidFill>
                  <a:srgbClr val="000000"/>
                </a:solidFill>
                <a:latin typeface="Arial"/>
              </a:rPr>
              <a:t>	</a:t>
            </a:r>
            <a:endParaRPr dirty="0"/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endParaRPr dirty="0"/>
          </a:p>
        </p:txBody>
      </p:sp>
      <p:pic>
        <p:nvPicPr>
          <p:cNvPr id="301" name="Picture 1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37600" y="357120"/>
            <a:ext cx="674640" cy="498960"/>
          </a:xfrm>
          <a:prstGeom prst="rect">
            <a:avLst/>
          </a:prstGeom>
        </p:spPr>
      </p:pic>
      <p:pic>
        <p:nvPicPr>
          <p:cNvPr id="302" name="Picture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66240" y="357120"/>
            <a:ext cx="691200" cy="496080"/>
          </a:xfrm>
          <a:prstGeom prst="rect">
            <a:avLst/>
          </a:prstGeom>
        </p:spPr>
      </p:pic>
      <p:pic>
        <p:nvPicPr>
          <p:cNvPr id="303" name="Picture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14200" y="285840"/>
            <a:ext cx="1641960" cy="662400"/>
          </a:xfrm>
          <a:prstGeom prst="rect">
            <a:avLst/>
          </a:prstGeom>
        </p:spPr>
      </p:pic>
      <p:sp>
        <p:nvSpPr>
          <p:cNvPr id="304" name="CustomShape 10"/>
          <p:cNvSpPr/>
          <p:nvPr/>
        </p:nvSpPr>
        <p:spPr>
          <a:xfrm>
            <a:off x="2195640" y="190440"/>
            <a:ext cx="4534560" cy="737280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17375E"/>
              </a:gs>
              <a:gs pos="100000">
                <a:srgbClr val="3366CC"/>
              </a:gs>
            </a:gsLst>
            <a:path path="rect"/>
          </a:gradFill>
          <a:ln w="19080">
            <a:solidFill>
              <a:srgbClr val="000000"/>
            </a:solidFill>
            <a:round/>
          </a:ln>
        </p:spPr>
      </p:sp>
      <p:sp>
        <p:nvSpPr>
          <p:cNvPr id="305" name="CustomShape 11"/>
          <p:cNvSpPr/>
          <p:nvPr/>
        </p:nvSpPr>
        <p:spPr>
          <a:xfrm>
            <a:off x="2143080" y="332280"/>
            <a:ext cx="4713840" cy="57600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 algn="ctr">
              <a:lnSpc>
                <a:spcPts val="123"/>
              </a:lnSpc>
            </a:pPr>
            <a:r>
              <a:rPr lang="en-GB" sz="3200">
                <a:solidFill>
                  <a:srgbClr val="FFFFFF"/>
                </a:solidFill>
                <a:latin typeface="Book Antiqua"/>
              </a:rPr>
              <a:t>PROJE RAPORU</a:t>
            </a:r>
            <a:endParaRPr/>
          </a:p>
        </p:txBody>
      </p:sp>
      <p:graphicFrame>
        <p:nvGraphicFramePr>
          <p:cNvPr id="306" name="Table 12"/>
          <p:cNvGraphicFramePr/>
          <p:nvPr>
            <p:extLst>
              <p:ext uri="{D42A27DB-BD31-4B8C-83A1-F6EECF244321}">
                <p14:modId xmlns="" xmlns:p14="http://schemas.microsoft.com/office/powerpoint/2010/main" val="3131599452"/>
              </p:ext>
            </p:extLst>
          </p:nvPr>
        </p:nvGraphicFramePr>
        <p:xfrm>
          <a:off x="632144" y="3818160"/>
          <a:ext cx="7749016" cy="2659187"/>
        </p:xfrm>
        <a:graphic>
          <a:graphicData uri="http://schemas.openxmlformats.org/drawingml/2006/table">
            <a:tbl>
              <a:tblPr/>
              <a:tblGrid>
                <a:gridCol w="2771200"/>
                <a:gridCol w="4977816"/>
              </a:tblGrid>
              <a:tr h="332155">
                <a:tc>
                  <a:txBody>
                    <a:bodyPr/>
                    <a:lstStyle/>
                    <a:p>
                      <a:r>
                        <a:rPr lang="en-GB" dirty="0"/>
                        <a:t>İŞLEM</a:t>
                      </a:r>
                      <a:endParaRPr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EMİSYON FAKTÖRÜ (EF)</a:t>
                      </a:r>
                      <a:endParaRPr/>
                    </a:p>
                  </a:txBody>
                  <a:tcPr/>
                </a:tc>
              </a:tr>
              <a:tr h="830387">
                <a:tc>
                  <a:txBody>
                    <a:bodyPr/>
                    <a:lstStyle/>
                    <a:p>
                      <a:r>
                        <a:rPr lang="en-GB"/>
                        <a:t>HERHANGİ BİR PROSES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KİRLETİCİ KG / ÜRÜN TONU</a:t>
                      </a:r>
                      <a:endParaRPr/>
                    </a:p>
                    <a:p>
                      <a:r>
                        <a:rPr lang="en-GB"/>
                        <a:t>KİRLETİCİ KG / TÜKETİLEN HAMMADDE TONU</a:t>
                      </a:r>
                      <a:endParaRPr/>
                    </a:p>
                  </a:txBody>
                  <a:tcPr/>
                </a:tc>
              </a:tr>
              <a:tr h="1328618">
                <a:tc>
                  <a:txBody>
                    <a:bodyPr/>
                    <a:lstStyle/>
                    <a:p>
                      <a:r>
                        <a:rPr lang="en-GB" dirty="0"/>
                        <a:t>ENDÜSTRİYEL YAKMA</a:t>
                      </a:r>
                      <a:endParaRPr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KİRLETİCİ </a:t>
                      </a:r>
                      <a:r>
                        <a:rPr lang="en-GB" dirty="0" smtClean="0"/>
                        <a:t>K</a:t>
                      </a:r>
                      <a:r>
                        <a:rPr lang="tr-TR" dirty="0" smtClean="0"/>
                        <a:t>g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/>
                        <a:t>/ DOĞAL GAZ </a:t>
                      </a:r>
                      <a:r>
                        <a:rPr lang="en-GB" dirty="0" err="1"/>
                        <a:t>Kwsa</a:t>
                      </a:r>
                      <a:endParaRPr dirty="0"/>
                    </a:p>
                    <a:p>
                      <a:r>
                        <a:rPr lang="en-GB" dirty="0"/>
                        <a:t>KİRLETİCİ </a:t>
                      </a:r>
                      <a:r>
                        <a:rPr lang="en-GB" dirty="0" smtClean="0"/>
                        <a:t>K</a:t>
                      </a:r>
                      <a:r>
                        <a:rPr lang="tr-TR" dirty="0" smtClean="0"/>
                        <a:t>g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/>
                        <a:t>/ DOĞAL GAZ Nm</a:t>
                      </a:r>
                      <a:r>
                        <a:rPr lang="en-GB" baseline="30000" dirty="0"/>
                        <a:t>3</a:t>
                      </a:r>
                      <a:endParaRPr baseline="30000" dirty="0"/>
                    </a:p>
                    <a:p>
                      <a:r>
                        <a:rPr lang="en-GB" dirty="0"/>
                        <a:t>KİRLETİCİ </a:t>
                      </a:r>
                      <a:r>
                        <a:rPr lang="en-GB" dirty="0" smtClean="0"/>
                        <a:t>K</a:t>
                      </a:r>
                      <a:r>
                        <a:rPr lang="tr-TR" dirty="0" smtClean="0"/>
                        <a:t>g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/>
                        <a:t>/ DOĞAL GAZ </a:t>
                      </a:r>
                      <a:r>
                        <a:rPr lang="tr-TR" dirty="0" smtClean="0"/>
                        <a:t>kalori</a:t>
                      </a:r>
                      <a:endParaRPr dirty="0"/>
                    </a:p>
                    <a:p>
                      <a:r>
                        <a:rPr lang="en-GB" dirty="0"/>
                        <a:t>KİRLETİCİ </a:t>
                      </a:r>
                      <a:r>
                        <a:rPr lang="en-GB" dirty="0" smtClean="0"/>
                        <a:t>K</a:t>
                      </a:r>
                      <a:r>
                        <a:rPr lang="tr-TR" dirty="0" smtClean="0"/>
                        <a:t>g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/>
                        <a:t>/ YANICI MADDE (</a:t>
                      </a:r>
                      <a:r>
                        <a:rPr lang="en-GB" dirty="0" err="1"/>
                        <a:t>yakıt</a:t>
                      </a:r>
                      <a:r>
                        <a:rPr lang="en-GB" dirty="0"/>
                        <a:t>, </a:t>
                      </a:r>
                      <a:r>
                        <a:rPr lang="en-GB" dirty="0" err="1"/>
                        <a:t>propan</a:t>
                      </a:r>
                      <a:r>
                        <a:rPr lang="en-GB" dirty="0"/>
                        <a:t>, </a:t>
                      </a:r>
                      <a:r>
                        <a:rPr lang="en-GB" dirty="0" err="1"/>
                        <a:t>kömür</a:t>
                      </a:r>
                      <a:r>
                        <a:rPr lang="en-GB" dirty="0"/>
                        <a:t>, ...) TONU</a:t>
                      </a:r>
                      <a:endParaRPr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7" name="4 Marcador de pie de página"/>
          <p:cNvSpPr txBox="1">
            <a:spLocks/>
          </p:cNvSpPr>
          <p:nvPr/>
        </p:nvSpPr>
        <p:spPr>
          <a:xfrm>
            <a:off x="6631019" y="6475414"/>
            <a:ext cx="2584451" cy="382610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100" b="0" i="0" u="none" strike="noStrike" kern="1200" cap="none" spc="0" normalizeH="0" baseline="0" noProof="0" smtClean="0">
                <a:ln>
                  <a:noFill/>
                </a:ln>
                <a:solidFill>
                  <a:srgbClr val="A7D87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Twinning project - TR/2008/IB/EN/03 </a:t>
            </a:r>
            <a:endParaRPr kumimoji="0" lang="nl-NL" sz="1100" b="0" i="0" u="none" strike="noStrike" kern="1200" cap="none" spc="0" normalizeH="0" baseline="0" noProof="0" dirty="0" smtClean="0">
              <a:ln>
                <a:noFill/>
              </a:ln>
              <a:solidFill>
                <a:srgbClr val="A7D87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CustomShape 1"/>
          <p:cNvSpPr/>
          <p:nvPr/>
        </p:nvSpPr>
        <p:spPr>
          <a:xfrm>
            <a:off x="2195640" y="190440"/>
            <a:ext cx="4534560" cy="737280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17375E"/>
              </a:gs>
              <a:gs pos="100000">
                <a:srgbClr val="3366CC"/>
              </a:gs>
            </a:gsLst>
            <a:path path="rect"/>
          </a:gradFill>
          <a:ln w="19080">
            <a:solidFill>
              <a:srgbClr val="000000"/>
            </a:solidFill>
            <a:round/>
          </a:ln>
        </p:spPr>
      </p:sp>
      <p:pic>
        <p:nvPicPr>
          <p:cNvPr id="308" name="Picture 1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437600" y="357120"/>
            <a:ext cx="674640" cy="498960"/>
          </a:xfrm>
          <a:prstGeom prst="rect">
            <a:avLst/>
          </a:prstGeom>
        </p:spPr>
      </p:pic>
      <p:pic>
        <p:nvPicPr>
          <p:cNvPr id="309" name="Picture 2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166240" y="357120"/>
            <a:ext cx="691200" cy="496080"/>
          </a:xfrm>
          <a:prstGeom prst="rect">
            <a:avLst/>
          </a:prstGeom>
        </p:spPr>
      </p:pic>
      <p:pic>
        <p:nvPicPr>
          <p:cNvPr id="310" name="Picture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14200" y="285840"/>
            <a:ext cx="1641960" cy="662400"/>
          </a:xfrm>
          <a:prstGeom prst="rect">
            <a:avLst/>
          </a:prstGeom>
        </p:spPr>
      </p:pic>
      <p:sp>
        <p:nvSpPr>
          <p:cNvPr id="312" name="CustomShape 3"/>
          <p:cNvSpPr/>
          <p:nvPr/>
        </p:nvSpPr>
        <p:spPr>
          <a:xfrm>
            <a:off x="323640" y="1484640"/>
            <a:ext cx="8533440" cy="724788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en-GB" b="1">
                <a:solidFill>
                  <a:srgbClr val="000000"/>
                </a:solidFill>
                <a:latin typeface="Comic Sans MS"/>
              </a:rPr>
              <a:t> BREF TEKSTİL SEKTÖRÜ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en-GB" b="1">
                <a:solidFill>
                  <a:srgbClr val="000000"/>
                </a:solidFill>
                <a:latin typeface="Comic Sans MS"/>
              </a:rPr>
              <a:t> ABD EPA (Emisyon faktörü ve envanteri grubu)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en-GB" b="1">
                <a:solidFill>
                  <a:srgbClr val="000000"/>
                </a:solidFill>
                <a:latin typeface="Comic Sans MS"/>
              </a:rPr>
              <a:t> EEA CORINAIR (Atmosferik emisyon envanteri rehber kitabı)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en-GB" b="1">
                <a:solidFill>
                  <a:srgbClr val="000000"/>
                </a:solidFill>
                <a:latin typeface="Comic Sans MS"/>
              </a:rPr>
              <a:t>ÖRNEK: emisyon (Kg/yıl)= EF x yakıt tüketimi/yıl</a:t>
            </a:r>
            <a:endParaRPr/>
          </a:p>
          <a:p>
            <a:pPr>
              <a:lnSpc>
                <a:spcPct val="100000"/>
              </a:lnSpc>
            </a:pPr>
            <a:r>
              <a:rPr lang="en-GB" b="1">
                <a:solidFill>
                  <a:srgbClr val="000000"/>
                </a:solidFill>
                <a:latin typeface="Comic Sans MS"/>
              </a:rPr>
              <a:t>Burada EF= Gaz kg / yakıt birimi</a:t>
            </a:r>
            <a:endParaRPr/>
          </a:p>
          <a:p>
            <a:pPr>
              <a:lnSpc>
                <a:spcPct val="100000"/>
              </a:lnSpc>
            </a:pPr>
            <a:r>
              <a:rPr lang="en-GB" b="1">
                <a:solidFill>
                  <a:srgbClr val="000000"/>
                </a:solidFill>
                <a:latin typeface="Comic Sans MS"/>
              </a:rPr>
              <a:t>Doğal gazla çalışan bir kazan için:</a:t>
            </a:r>
            <a:endParaRPr/>
          </a:p>
          <a:p>
            <a:pPr>
              <a:lnSpc>
                <a:spcPct val="100000"/>
              </a:lnSpc>
            </a:pPr>
            <a:r>
              <a:rPr lang="en-GB" b="1">
                <a:solidFill>
                  <a:srgbClr val="000000"/>
                </a:solidFill>
                <a:latin typeface="Comic Sans MS"/>
              </a:rPr>
              <a:t>EF= 62 g/GJ NOx    1,4 g/GJ CH4    5 g/GJ NMVOCs</a:t>
            </a:r>
            <a:endParaRPr/>
          </a:p>
          <a:p>
            <a:pPr>
              <a:lnSpc>
                <a:spcPct val="100000"/>
              </a:lnSpc>
            </a:pPr>
            <a:r>
              <a:rPr lang="en-GB" b="1">
                <a:solidFill>
                  <a:srgbClr val="000000"/>
                </a:solidFill>
                <a:latin typeface="Comic Sans MS"/>
              </a:rPr>
              <a:t>Eğer elimizdeki gaz tüketim değeri Nm3 cinsinden ise GJ karşılığını bulmak için bu değeri 0,038 ile çarpmalıyız.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en-GB" b="1">
                <a:solidFill>
                  <a:srgbClr val="000000"/>
                </a:solidFill>
                <a:latin typeface="Arial"/>
              </a:rPr>
              <a:t>	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313" name="CustomShape 4"/>
          <p:cNvSpPr/>
          <p:nvPr/>
        </p:nvSpPr>
        <p:spPr>
          <a:xfrm>
            <a:off x="467640" y="1196640"/>
            <a:ext cx="7619040" cy="304560"/>
          </a:xfrm>
          <a:prstGeom prst="rect">
            <a:avLst/>
          </a:prstGeom>
          <a:solidFill>
            <a:srgbClr val="FFCC66"/>
          </a:solidFill>
          <a:ln w="31680">
            <a:solidFill>
              <a:srgbClr val="FF6600"/>
            </a:solidFill>
            <a:miter/>
          </a:ln>
        </p:spPr>
        <p:txBody>
          <a:bodyPr lIns="0" tIns="0" rIns="0" bIns="0"/>
          <a:lstStyle/>
          <a:p>
            <a:pPr algn="ctr">
              <a:lnSpc>
                <a:spcPct val="100000"/>
              </a:lnSpc>
            </a:pPr>
            <a:r>
              <a:rPr lang="en-GB" sz="2000" b="1">
                <a:solidFill>
                  <a:srgbClr val="000000"/>
                </a:solidFill>
                <a:latin typeface="Comic Sans MS"/>
              </a:rPr>
              <a:t>EMİSYON FAKTÖRLERİ VERİ KAYNAKLARI</a:t>
            </a:r>
            <a:endParaRPr/>
          </a:p>
        </p:txBody>
      </p:sp>
      <p:sp>
        <p:nvSpPr>
          <p:cNvPr id="314" name="CustomShape 5"/>
          <p:cNvSpPr/>
          <p:nvPr/>
        </p:nvSpPr>
        <p:spPr>
          <a:xfrm>
            <a:off x="2143080" y="332280"/>
            <a:ext cx="4713840" cy="57600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 algn="ctr">
              <a:lnSpc>
                <a:spcPts val="123"/>
              </a:lnSpc>
            </a:pPr>
            <a:r>
              <a:rPr lang="en-GB" sz="3200">
                <a:solidFill>
                  <a:srgbClr val="FFFFFF"/>
                </a:solidFill>
                <a:latin typeface="Book Antiqua"/>
              </a:rPr>
              <a:t>PROJE RAPORU</a:t>
            </a:r>
            <a:endParaRPr/>
          </a:p>
        </p:txBody>
      </p:sp>
      <p:sp>
        <p:nvSpPr>
          <p:cNvPr id="10" name="4 Marcador de pie de página"/>
          <p:cNvSpPr txBox="1">
            <a:spLocks/>
          </p:cNvSpPr>
          <p:nvPr/>
        </p:nvSpPr>
        <p:spPr>
          <a:xfrm>
            <a:off x="6631019" y="6475414"/>
            <a:ext cx="2584451" cy="382610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100" b="0" i="0" u="none" strike="noStrike" kern="1200" cap="none" spc="0" normalizeH="0" baseline="0" noProof="0" smtClean="0">
                <a:ln>
                  <a:noFill/>
                </a:ln>
                <a:solidFill>
                  <a:srgbClr val="A7D87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Twinning project - TR/2008/IB/EN/03 </a:t>
            </a:r>
            <a:endParaRPr kumimoji="0" lang="nl-NL" sz="1100" b="0" i="0" u="none" strike="noStrike" kern="1200" cap="none" spc="0" normalizeH="0" baseline="0" noProof="0" dirty="0" smtClean="0">
              <a:ln>
                <a:noFill/>
              </a:ln>
              <a:solidFill>
                <a:srgbClr val="A7D87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CustomShape 1"/>
          <p:cNvSpPr/>
          <p:nvPr/>
        </p:nvSpPr>
        <p:spPr>
          <a:xfrm>
            <a:off x="1909800" y="2387520"/>
            <a:ext cx="7407720" cy="994320"/>
          </a:xfrm>
          <a:prstGeom prst="rect">
            <a:avLst/>
          </a:prstGeom>
        </p:spPr>
      </p:sp>
      <p:sp>
        <p:nvSpPr>
          <p:cNvPr id="316" name="CustomShape 2"/>
          <p:cNvSpPr/>
          <p:nvPr/>
        </p:nvSpPr>
        <p:spPr>
          <a:xfrm>
            <a:off x="1986120" y="3490920"/>
            <a:ext cx="6874560" cy="654480"/>
          </a:xfrm>
          <a:prstGeom prst="rect">
            <a:avLst/>
          </a:prstGeom>
        </p:spPr>
      </p:sp>
      <p:sp>
        <p:nvSpPr>
          <p:cNvPr id="317" name="CustomShape 3"/>
          <p:cNvSpPr/>
          <p:nvPr/>
        </p:nvSpPr>
        <p:spPr>
          <a:xfrm>
            <a:off x="1986120" y="4483080"/>
            <a:ext cx="6034680" cy="959400"/>
          </a:xfrm>
          <a:prstGeom prst="rect">
            <a:avLst/>
          </a:prstGeom>
        </p:spPr>
      </p:sp>
      <p:sp>
        <p:nvSpPr>
          <p:cNvPr id="318" name="CustomShape 4"/>
          <p:cNvSpPr/>
          <p:nvPr/>
        </p:nvSpPr>
        <p:spPr>
          <a:xfrm>
            <a:off x="992160" y="3440160"/>
            <a:ext cx="730800" cy="705240"/>
          </a:xfrm>
          <a:prstGeom prst="rect">
            <a:avLst/>
          </a:prstGeom>
        </p:spPr>
      </p:sp>
      <p:sp>
        <p:nvSpPr>
          <p:cNvPr id="319" name="CustomShape 5"/>
          <p:cNvSpPr/>
          <p:nvPr/>
        </p:nvSpPr>
        <p:spPr>
          <a:xfrm>
            <a:off x="992160" y="4432320"/>
            <a:ext cx="730800" cy="705240"/>
          </a:xfrm>
          <a:prstGeom prst="rect">
            <a:avLst/>
          </a:prstGeom>
        </p:spPr>
      </p:sp>
      <p:sp>
        <p:nvSpPr>
          <p:cNvPr id="320" name="CustomShape 6"/>
          <p:cNvSpPr/>
          <p:nvPr/>
        </p:nvSpPr>
        <p:spPr>
          <a:xfrm>
            <a:off x="687240" y="1379520"/>
            <a:ext cx="3591360" cy="842040"/>
          </a:xfrm>
          <a:prstGeom prst="rect">
            <a:avLst/>
          </a:prstGeom>
        </p:spPr>
      </p:sp>
      <p:sp>
        <p:nvSpPr>
          <p:cNvPr id="321" name="CustomShape 7"/>
          <p:cNvSpPr/>
          <p:nvPr/>
        </p:nvSpPr>
        <p:spPr>
          <a:xfrm>
            <a:off x="762120" y="1523880"/>
            <a:ext cx="7619040" cy="304560"/>
          </a:xfrm>
          <a:prstGeom prst="rect">
            <a:avLst/>
          </a:prstGeom>
          <a:solidFill>
            <a:srgbClr val="FFCC66"/>
          </a:solidFill>
          <a:ln w="31680">
            <a:solidFill>
              <a:srgbClr val="FF6600"/>
            </a:solidFill>
            <a:miter/>
          </a:ln>
        </p:spPr>
        <p:txBody>
          <a:bodyPr lIns="0" tIns="0" rIns="0" bIns="0"/>
          <a:lstStyle/>
          <a:p>
            <a:pPr algn="ctr">
              <a:lnSpc>
                <a:spcPct val="100000"/>
              </a:lnSpc>
            </a:pPr>
            <a:r>
              <a:rPr lang="en-GB" b="1">
                <a:solidFill>
                  <a:srgbClr val="000000"/>
                </a:solidFill>
                <a:latin typeface="Comic Sans MS"/>
              </a:rPr>
              <a:t>TAHMİN EDİLEN VERİLER</a:t>
            </a:r>
            <a:endParaRPr/>
          </a:p>
        </p:txBody>
      </p:sp>
      <p:sp>
        <p:nvSpPr>
          <p:cNvPr id="322" name="CustomShape 8"/>
          <p:cNvSpPr/>
          <p:nvPr/>
        </p:nvSpPr>
        <p:spPr>
          <a:xfrm>
            <a:off x="304920" y="2362320"/>
            <a:ext cx="8533440" cy="219348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buFont typeface="StarSymbol"/>
              <a:buChar char=""/>
            </a:pPr>
            <a:r>
              <a:rPr lang="en-GB" b="1" dirty="0" err="1" smtClean="0">
                <a:solidFill>
                  <a:srgbClr val="000000"/>
                </a:solidFill>
                <a:latin typeface="Comic Sans MS"/>
              </a:rPr>
              <a:t>Yayınlanan</a:t>
            </a:r>
            <a:r>
              <a:rPr lang="en-GB" b="1" dirty="0" smtClean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latin typeface="Comic Sans MS"/>
              </a:rPr>
              <a:t>referanslara</a:t>
            </a:r>
            <a:r>
              <a:rPr lang="en-GB" b="1" dirty="0" smtClean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latin typeface="Comic Sans MS"/>
              </a:rPr>
              <a:t>değil</a:t>
            </a:r>
            <a:r>
              <a:rPr lang="en-GB" b="1" dirty="0" smtClean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latin typeface="Comic Sans MS"/>
              </a:rPr>
              <a:t>yetkililerin</a:t>
            </a:r>
            <a:r>
              <a:rPr lang="en-GB" b="1" dirty="0" smtClean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latin typeface="Comic Sans MS"/>
              </a:rPr>
              <a:t>görüşlerine</a:t>
            </a:r>
            <a:r>
              <a:rPr lang="en-GB" b="1" dirty="0" smtClean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latin typeface="Comic Sans MS"/>
              </a:rPr>
              <a:t>dayanıyorsa</a:t>
            </a:r>
            <a:r>
              <a:rPr lang="tr-TR" b="1" dirty="0" smtClean="0">
                <a:solidFill>
                  <a:srgbClr val="000000"/>
                </a:solidFill>
                <a:latin typeface="Comic Sans MS"/>
              </a:rPr>
              <a:t>,</a:t>
            </a:r>
            <a:endParaRPr lang="en-GB" dirty="0" smtClean="0"/>
          </a:p>
          <a:p>
            <a:pPr>
              <a:lnSpc>
                <a:spcPct val="100000"/>
              </a:lnSpc>
              <a:buFont typeface="StarSymbol"/>
              <a:buChar char=""/>
            </a:pPr>
            <a:endParaRPr lang="tr-TR" b="1" dirty="0" smtClean="0">
              <a:solidFill>
                <a:srgbClr val="000000"/>
              </a:solidFill>
              <a:latin typeface="Comic Sans MS"/>
            </a:endParaRPr>
          </a:p>
          <a:p>
            <a:pPr>
              <a:lnSpc>
                <a:spcPct val="100000"/>
              </a:lnSpc>
              <a:buFont typeface="StarSymbol"/>
              <a:buChar char=""/>
            </a:pPr>
            <a:r>
              <a:rPr lang="en-GB" b="1" dirty="0" err="1" smtClean="0">
                <a:solidFill>
                  <a:srgbClr val="000000"/>
                </a:solidFill>
                <a:latin typeface="Comic Sans MS"/>
              </a:rPr>
              <a:t>Varsayımlara</a:t>
            </a:r>
            <a:r>
              <a:rPr lang="en-GB" b="1" dirty="0" smtClean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latin typeface="Comic Sans MS"/>
              </a:rPr>
              <a:t>dayanıyorsa</a:t>
            </a:r>
            <a:r>
              <a:rPr lang="en-GB" b="1" dirty="0" smtClean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latin typeface="Comic Sans MS"/>
              </a:rPr>
              <a:t>ve</a:t>
            </a:r>
            <a:r>
              <a:rPr lang="en-GB" b="1" dirty="0" smtClean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latin typeface="Comic Sans MS"/>
              </a:rPr>
              <a:t>emisyon</a:t>
            </a:r>
            <a:r>
              <a:rPr lang="en-GB" b="1" dirty="0" smtClean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latin typeface="Comic Sans MS"/>
              </a:rPr>
              <a:t>tahmini</a:t>
            </a:r>
            <a:r>
              <a:rPr lang="en-GB" b="1" dirty="0" smtClean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latin typeface="Comic Sans MS"/>
              </a:rPr>
              <a:t>için</a:t>
            </a:r>
            <a:r>
              <a:rPr lang="en-GB" b="1" dirty="0" smtClean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latin typeface="Comic Sans MS"/>
              </a:rPr>
              <a:t>geçerli</a:t>
            </a:r>
            <a:r>
              <a:rPr lang="en-GB" b="1" dirty="0" smtClean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latin typeface="Comic Sans MS"/>
              </a:rPr>
              <a:t>metodolojilere</a:t>
            </a:r>
            <a:r>
              <a:rPr lang="en-GB" b="1" dirty="0" smtClean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latin typeface="Comic Sans MS"/>
              </a:rPr>
              <a:t>veya</a:t>
            </a:r>
            <a:r>
              <a:rPr lang="en-GB" b="1" dirty="0" smtClean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latin typeface="Comic Sans MS"/>
              </a:rPr>
              <a:t>iyi</a:t>
            </a:r>
            <a:r>
              <a:rPr lang="en-GB" b="1" dirty="0" smtClean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latin typeface="Comic Sans MS"/>
              </a:rPr>
              <a:t>uygulama</a:t>
            </a:r>
            <a:r>
              <a:rPr lang="en-GB" b="1" dirty="0" smtClean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latin typeface="Comic Sans MS"/>
              </a:rPr>
              <a:t>rehberliklerine</a:t>
            </a:r>
            <a:r>
              <a:rPr lang="en-GB" b="1" dirty="0" smtClean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latin typeface="Comic Sans MS"/>
              </a:rPr>
              <a:t>dayanmıyorsa</a:t>
            </a:r>
            <a:r>
              <a:rPr lang="tr-TR" b="1" dirty="0" smtClean="0">
                <a:solidFill>
                  <a:srgbClr val="000000"/>
                </a:solidFill>
                <a:latin typeface="Comic Sans MS"/>
              </a:rPr>
              <a:t>,</a:t>
            </a:r>
          </a:p>
          <a:p>
            <a:pPr>
              <a:buFont typeface="StarSymbol"/>
              <a:buChar char=""/>
            </a:pPr>
            <a:endParaRPr lang="tr-TR" b="1" dirty="0" smtClean="0">
              <a:solidFill>
                <a:srgbClr val="000000"/>
              </a:solidFill>
              <a:latin typeface="Comic Sans MS"/>
            </a:endParaRPr>
          </a:p>
          <a:p>
            <a:pPr>
              <a:buFont typeface="StarSymbol"/>
              <a:buChar char=""/>
            </a:pPr>
            <a:r>
              <a:rPr lang="en-GB" b="1" dirty="0" smtClean="0">
                <a:solidFill>
                  <a:srgbClr val="000000"/>
                </a:solidFill>
                <a:latin typeface="Comic Sans MS"/>
              </a:rPr>
              <a:t>VERİLER KESTİRİM YOLUYLA HESAPLANMIŞTIR</a:t>
            </a:r>
            <a:r>
              <a:rPr lang="tr-TR" b="1" dirty="0" smtClean="0">
                <a:solidFill>
                  <a:srgbClr val="000000"/>
                </a:solidFill>
                <a:latin typeface="Comic Sans MS"/>
              </a:rPr>
              <a:t>.</a:t>
            </a:r>
            <a:endParaRPr lang="en-GB" dirty="0" smtClean="0"/>
          </a:p>
          <a:p>
            <a:pPr>
              <a:lnSpc>
                <a:spcPct val="100000"/>
              </a:lnSpc>
              <a:buFont typeface="StarSymbol"/>
              <a:buChar char=""/>
            </a:pPr>
            <a:endParaRPr lang="en-GB" dirty="0" smtClean="0"/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endParaRPr dirty="0"/>
          </a:p>
        </p:txBody>
      </p:sp>
      <p:pic>
        <p:nvPicPr>
          <p:cNvPr id="323" name="Picture 1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37600" y="357120"/>
            <a:ext cx="674640" cy="498960"/>
          </a:xfrm>
          <a:prstGeom prst="rect">
            <a:avLst/>
          </a:prstGeom>
        </p:spPr>
      </p:pic>
      <p:pic>
        <p:nvPicPr>
          <p:cNvPr id="324" name="Picture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66240" y="357120"/>
            <a:ext cx="691200" cy="496080"/>
          </a:xfrm>
          <a:prstGeom prst="rect">
            <a:avLst/>
          </a:prstGeom>
        </p:spPr>
      </p:pic>
      <p:pic>
        <p:nvPicPr>
          <p:cNvPr id="325" name="Picture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14200" y="285840"/>
            <a:ext cx="1641960" cy="662400"/>
          </a:xfrm>
          <a:prstGeom prst="rect">
            <a:avLst/>
          </a:prstGeom>
        </p:spPr>
      </p:pic>
      <p:sp>
        <p:nvSpPr>
          <p:cNvPr id="326" name="CustomShape 9"/>
          <p:cNvSpPr/>
          <p:nvPr/>
        </p:nvSpPr>
        <p:spPr>
          <a:xfrm>
            <a:off x="2195640" y="190440"/>
            <a:ext cx="4534560" cy="737280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17375E"/>
              </a:gs>
              <a:gs pos="100000">
                <a:srgbClr val="3366CC"/>
              </a:gs>
            </a:gsLst>
            <a:path path="rect"/>
          </a:gradFill>
          <a:ln w="19080">
            <a:solidFill>
              <a:srgbClr val="000000"/>
            </a:solidFill>
            <a:round/>
          </a:ln>
        </p:spPr>
      </p:sp>
      <p:sp>
        <p:nvSpPr>
          <p:cNvPr id="327" name="CustomShape 10"/>
          <p:cNvSpPr/>
          <p:nvPr/>
        </p:nvSpPr>
        <p:spPr>
          <a:xfrm>
            <a:off x="2143080" y="332280"/>
            <a:ext cx="4713840" cy="57600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 algn="ctr">
              <a:lnSpc>
                <a:spcPts val="123"/>
              </a:lnSpc>
            </a:pPr>
            <a:r>
              <a:rPr lang="en-GB" sz="3200">
                <a:solidFill>
                  <a:srgbClr val="FFFFFF"/>
                </a:solidFill>
                <a:latin typeface="Book Antiqua"/>
              </a:rPr>
              <a:t>PROJE RAPORU</a:t>
            </a:r>
            <a:endParaRPr/>
          </a:p>
        </p:txBody>
      </p:sp>
      <p:sp>
        <p:nvSpPr>
          <p:cNvPr id="15" name="4 Marcador de pie de página"/>
          <p:cNvSpPr txBox="1">
            <a:spLocks/>
          </p:cNvSpPr>
          <p:nvPr/>
        </p:nvSpPr>
        <p:spPr>
          <a:xfrm>
            <a:off x="6631019" y="6475414"/>
            <a:ext cx="2584451" cy="382610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100" b="0" i="0" u="none" strike="noStrike" kern="1200" cap="none" spc="0" normalizeH="0" baseline="0" noProof="0" smtClean="0">
                <a:ln>
                  <a:noFill/>
                </a:ln>
                <a:solidFill>
                  <a:srgbClr val="A7D87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Twinning project - TR/2008/IB/EN/03 </a:t>
            </a:r>
            <a:endParaRPr kumimoji="0" lang="nl-NL" sz="1100" b="0" i="0" u="none" strike="noStrike" kern="1200" cap="none" spc="0" normalizeH="0" baseline="0" noProof="0" dirty="0" smtClean="0">
              <a:ln>
                <a:noFill/>
              </a:ln>
              <a:solidFill>
                <a:srgbClr val="A7D87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CustomShape 1"/>
          <p:cNvSpPr/>
          <p:nvPr/>
        </p:nvSpPr>
        <p:spPr>
          <a:xfrm>
            <a:off x="1909800" y="2387520"/>
            <a:ext cx="7407720" cy="994320"/>
          </a:xfrm>
          <a:prstGeom prst="rect">
            <a:avLst/>
          </a:prstGeom>
        </p:spPr>
      </p:sp>
      <p:sp>
        <p:nvSpPr>
          <p:cNvPr id="316" name="CustomShape 2"/>
          <p:cNvSpPr/>
          <p:nvPr/>
        </p:nvSpPr>
        <p:spPr>
          <a:xfrm>
            <a:off x="1986120" y="3490920"/>
            <a:ext cx="6874560" cy="654480"/>
          </a:xfrm>
          <a:prstGeom prst="rect">
            <a:avLst/>
          </a:prstGeom>
        </p:spPr>
      </p:sp>
      <p:sp>
        <p:nvSpPr>
          <p:cNvPr id="317" name="CustomShape 3"/>
          <p:cNvSpPr/>
          <p:nvPr/>
        </p:nvSpPr>
        <p:spPr>
          <a:xfrm>
            <a:off x="1986120" y="4483080"/>
            <a:ext cx="6034680" cy="959400"/>
          </a:xfrm>
          <a:prstGeom prst="rect">
            <a:avLst/>
          </a:prstGeom>
        </p:spPr>
      </p:sp>
      <p:sp>
        <p:nvSpPr>
          <p:cNvPr id="318" name="CustomShape 4"/>
          <p:cNvSpPr/>
          <p:nvPr/>
        </p:nvSpPr>
        <p:spPr>
          <a:xfrm>
            <a:off x="992160" y="3440160"/>
            <a:ext cx="730800" cy="705240"/>
          </a:xfrm>
          <a:prstGeom prst="rect">
            <a:avLst/>
          </a:prstGeom>
        </p:spPr>
      </p:sp>
      <p:sp>
        <p:nvSpPr>
          <p:cNvPr id="319" name="CustomShape 5"/>
          <p:cNvSpPr/>
          <p:nvPr/>
        </p:nvSpPr>
        <p:spPr>
          <a:xfrm>
            <a:off x="992160" y="4432320"/>
            <a:ext cx="730800" cy="705240"/>
          </a:xfrm>
          <a:prstGeom prst="rect">
            <a:avLst/>
          </a:prstGeom>
        </p:spPr>
      </p:sp>
      <p:sp>
        <p:nvSpPr>
          <p:cNvPr id="320" name="CustomShape 6"/>
          <p:cNvSpPr/>
          <p:nvPr/>
        </p:nvSpPr>
        <p:spPr>
          <a:xfrm>
            <a:off x="687240" y="1379520"/>
            <a:ext cx="3591360" cy="842040"/>
          </a:xfrm>
          <a:prstGeom prst="rect">
            <a:avLst/>
          </a:prstGeom>
        </p:spPr>
      </p:sp>
      <p:sp>
        <p:nvSpPr>
          <p:cNvPr id="321" name="CustomShape 7"/>
          <p:cNvSpPr/>
          <p:nvPr/>
        </p:nvSpPr>
        <p:spPr>
          <a:xfrm>
            <a:off x="762120" y="1523880"/>
            <a:ext cx="7619040" cy="304560"/>
          </a:xfrm>
          <a:prstGeom prst="rect">
            <a:avLst/>
          </a:prstGeom>
          <a:solidFill>
            <a:srgbClr val="FFCC66"/>
          </a:solidFill>
          <a:ln w="31680">
            <a:solidFill>
              <a:srgbClr val="FF6600"/>
            </a:solidFill>
            <a:miter/>
          </a:ln>
        </p:spPr>
        <p:txBody>
          <a:bodyPr lIns="0" tIns="0" rIns="0" bIns="0"/>
          <a:lstStyle/>
          <a:p>
            <a:pPr algn="ctr">
              <a:lnSpc>
                <a:spcPct val="100000"/>
              </a:lnSpc>
            </a:pPr>
            <a:r>
              <a:rPr lang="en-GB" b="1">
                <a:solidFill>
                  <a:srgbClr val="000000"/>
                </a:solidFill>
                <a:latin typeface="Comic Sans MS"/>
              </a:rPr>
              <a:t>TAHMİN EDİLEN VERİLER</a:t>
            </a:r>
            <a:endParaRPr/>
          </a:p>
        </p:txBody>
      </p:sp>
      <p:sp>
        <p:nvSpPr>
          <p:cNvPr id="322" name="CustomShape 8"/>
          <p:cNvSpPr/>
          <p:nvPr/>
        </p:nvSpPr>
        <p:spPr>
          <a:xfrm>
            <a:off x="304920" y="2362320"/>
            <a:ext cx="8533440" cy="219348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buFont typeface="StarSymbol"/>
              <a:buChar char=""/>
            </a:pPr>
            <a:r>
              <a:rPr lang="en-GB" b="1" dirty="0" err="1" smtClean="0">
                <a:solidFill>
                  <a:srgbClr val="000000"/>
                </a:solidFill>
                <a:latin typeface="Comic Sans MS"/>
              </a:rPr>
              <a:t>Yayınlanan</a:t>
            </a:r>
            <a:r>
              <a:rPr lang="en-GB" b="1" dirty="0" smtClean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latin typeface="Comic Sans MS"/>
              </a:rPr>
              <a:t>referanslara</a:t>
            </a:r>
            <a:r>
              <a:rPr lang="en-GB" b="1" dirty="0" smtClean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latin typeface="Comic Sans MS"/>
              </a:rPr>
              <a:t>değil</a:t>
            </a:r>
            <a:r>
              <a:rPr lang="en-GB" b="1" dirty="0" smtClean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latin typeface="Comic Sans MS"/>
              </a:rPr>
              <a:t>yetkililerin</a:t>
            </a:r>
            <a:r>
              <a:rPr lang="en-GB" b="1" dirty="0" smtClean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latin typeface="Comic Sans MS"/>
              </a:rPr>
              <a:t>görüşlerine</a:t>
            </a:r>
            <a:r>
              <a:rPr lang="en-GB" b="1" dirty="0" smtClean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latin typeface="Comic Sans MS"/>
              </a:rPr>
              <a:t>dayanıyorsa</a:t>
            </a:r>
            <a:r>
              <a:rPr lang="tr-TR" b="1" dirty="0" smtClean="0">
                <a:solidFill>
                  <a:srgbClr val="000000"/>
                </a:solidFill>
                <a:latin typeface="Comic Sans MS"/>
              </a:rPr>
              <a:t>,</a:t>
            </a:r>
            <a:endParaRPr lang="en-GB" dirty="0" smtClean="0"/>
          </a:p>
          <a:p>
            <a:pPr>
              <a:lnSpc>
                <a:spcPct val="100000"/>
              </a:lnSpc>
              <a:buFont typeface="StarSymbol"/>
              <a:buChar char=""/>
            </a:pPr>
            <a:endParaRPr lang="tr-TR" b="1" dirty="0" smtClean="0">
              <a:solidFill>
                <a:srgbClr val="000000"/>
              </a:solidFill>
              <a:latin typeface="Comic Sans MS"/>
            </a:endParaRPr>
          </a:p>
          <a:p>
            <a:pPr>
              <a:lnSpc>
                <a:spcPct val="100000"/>
              </a:lnSpc>
              <a:buFont typeface="StarSymbol"/>
              <a:buChar char=""/>
            </a:pPr>
            <a:r>
              <a:rPr lang="en-GB" b="1" dirty="0" err="1" smtClean="0">
                <a:solidFill>
                  <a:srgbClr val="000000"/>
                </a:solidFill>
                <a:latin typeface="Comic Sans MS"/>
              </a:rPr>
              <a:t>Varsayımlara</a:t>
            </a:r>
            <a:r>
              <a:rPr lang="en-GB" b="1" dirty="0" smtClean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latin typeface="Comic Sans MS"/>
              </a:rPr>
              <a:t>dayanıyorsa</a:t>
            </a:r>
            <a:r>
              <a:rPr lang="en-GB" b="1" dirty="0" smtClean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latin typeface="Comic Sans MS"/>
              </a:rPr>
              <a:t>ve</a:t>
            </a:r>
            <a:r>
              <a:rPr lang="en-GB" b="1" dirty="0" smtClean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latin typeface="Comic Sans MS"/>
              </a:rPr>
              <a:t>emisyon</a:t>
            </a:r>
            <a:r>
              <a:rPr lang="en-GB" b="1" dirty="0" smtClean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latin typeface="Comic Sans MS"/>
              </a:rPr>
              <a:t>tahmini</a:t>
            </a:r>
            <a:r>
              <a:rPr lang="en-GB" b="1" dirty="0" smtClean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latin typeface="Comic Sans MS"/>
              </a:rPr>
              <a:t>için</a:t>
            </a:r>
            <a:r>
              <a:rPr lang="en-GB" b="1" dirty="0" smtClean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latin typeface="Comic Sans MS"/>
              </a:rPr>
              <a:t>geçerli</a:t>
            </a:r>
            <a:r>
              <a:rPr lang="en-GB" b="1" dirty="0" smtClean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latin typeface="Comic Sans MS"/>
              </a:rPr>
              <a:t>metodolojilere</a:t>
            </a:r>
            <a:r>
              <a:rPr lang="en-GB" b="1" dirty="0" smtClean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latin typeface="Comic Sans MS"/>
              </a:rPr>
              <a:t>veya</a:t>
            </a:r>
            <a:r>
              <a:rPr lang="en-GB" b="1" dirty="0" smtClean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latin typeface="Comic Sans MS"/>
              </a:rPr>
              <a:t>iyi</a:t>
            </a:r>
            <a:r>
              <a:rPr lang="en-GB" b="1" dirty="0" smtClean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latin typeface="Comic Sans MS"/>
              </a:rPr>
              <a:t>uygulama</a:t>
            </a:r>
            <a:r>
              <a:rPr lang="en-GB" b="1" dirty="0" smtClean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latin typeface="Comic Sans MS"/>
              </a:rPr>
              <a:t>rehberliklerine</a:t>
            </a:r>
            <a:r>
              <a:rPr lang="en-GB" b="1" dirty="0" smtClean="0">
                <a:solidFill>
                  <a:srgbClr val="000000"/>
                </a:solidFill>
                <a:latin typeface="Comic Sans MS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latin typeface="Comic Sans MS"/>
              </a:rPr>
              <a:t>dayanmıyorsa</a:t>
            </a:r>
            <a:r>
              <a:rPr lang="tr-TR" b="1" dirty="0" smtClean="0">
                <a:solidFill>
                  <a:srgbClr val="000000"/>
                </a:solidFill>
                <a:latin typeface="Comic Sans MS"/>
              </a:rPr>
              <a:t>,</a:t>
            </a:r>
          </a:p>
          <a:p>
            <a:pPr>
              <a:buFont typeface="StarSymbol"/>
              <a:buChar char=""/>
            </a:pPr>
            <a:endParaRPr lang="tr-TR" b="1" dirty="0" smtClean="0">
              <a:solidFill>
                <a:srgbClr val="000000"/>
              </a:solidFill>
              <a:latin typeface="Comic Sans MS"/>
            </a:endParaRPr>
          </a:p>
          <a:p>
            <a:pPr>
              <a:buFont typeface="StarSymbol"/>
              <a:buChar char=""/>
            </a:pPr>
            <a:r>
              <a:rPr lang="en-GB" b="1" dirty="0" smtClean="0">
                <a:solidFill>
                  <a:srgbClr val="000000"/>
                </a:solidFill>
                <a:latin typeface="Comic Sans MS"/>
              </a:rPr>
              <a:t>VERİLER KESTİRİM YOLUYLA HESAPLANMIŞTIR</a:t>
            </a:r>
            <a:r>
              <a:rPr lang="tr-TR" b="1" dirty="0" smtClean="0">
                <a:solidFill>
                  <a:srgbClr val="000000"/>
                </a:solidFill>
                <a:latin typeface="Comic Sans MS"/>
              </a:rPr>
              <a:t>.</a:t>
            </a:r>
            <a:endParaRPr lang="en-GB" dirty="0" smtClean="0"/>
          </a:p>
          <a:p>
            <a:pPr>
              <a:lnSpc>
                <a:spcPct val="100000"/>
              </a:lnSpc>
              <a:buFont typeface="StarSymbol"/>
              <a:buChar char=""/>
            </a:pPr>
            <a:endParaRPr lang="en-GB" dirty="0" smtClean="0"/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endParaRPr dirty="0"/>
          </a:p>
        </p:txBody>
      </p:sp>
      <p:pic>
        <p:nvPicPr>
          <p:cNvPr id="323" name="Picture 1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37600" y="357120"/>
            <a:ext cx="674640" cy="498960"/>
          </a:xfrm>
          <a:prstGeom prst="rect">
            <a:avLst/>
          </a:prstGeom>
        </p:spPr>
      </p:pic>
      <p:pic>
        <p:nvPicPr>
          <p:cNvPr id="324" name="Picture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66240" y="357120"/>
            <a:ext cx="691200" cy="496080"/>
          </a:xfrm>
          <a:prstGeom prst="rect">
            <a:avLst/>
          </a:prstGeom>
        </p:spPr>
      </p:pic>
      <p:pic>
        <p:nvPicPr>
          <p:cNvPr id="325" name="Picture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14200" y="285840"/>
            <a:ext cx="1641960" cy="662400"/>
          </a:xfrm>
          <a:prstGeom prst="rect">
            <a:avLst/>
          </a:prstGeom>
        </p:spPr>
      </p:pic>
      <p:sp>
        <p:nvSpPr>
          <p:cNvPr id="326" name="CustomShape 9"/>
          <p:cNvSpPr/>
          <p:nvPr/>
        </p:nvSpPr>
        <p:spPr>
          <a:xfrm>
            <a:off x="2195640" y="190440"/>
            <a:ext cx="4534560" cy="737280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17375E"/>
              </a:gs>
              <a:gs pos="100000">
                <a:srgbClr val="3366CC"/>
              </a:gs>
            </a:gsLst>
            <a:path path="rect"/>
          </a:gradFill>
          <a:ln w="19080">
            <a:solidFill>
              <a:srgbClr val="000000"/>
            </a:solidFill>
            <a:round/>
          </a:ln>
        </p:spPr>
      </p:sp>
      <p:sp>
        <p:nvSpPr>
          <p:cNvPr id="327" name="CustomShape 10"/>
          <p:cNvSpPr/>
          <p:nvPr/>
        </p:nvSpPr>
        <p:spPr>
          <a:xfrm>
            <a:off x="2143080" y="332280"/>
            <a:ext cx="4713840" cy="57600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 algn="ctr">
              <a:lnSpc>
                <a:spcPts val="123"/>
              </a:lnSpc>
            </a:pPr>
            <a:r>
              <a:rPr lang="en-GB" sz="3200" dirty="0">
                <a:solidFill>
                  <a:srgbClr val="FFFFFF"/>
                </a:solidFill>
                <a:latin typeface="Book Antiqua"/>
              </a:rPr>
              <a:t>PROJE RAPORU</a:t>
            </a:r>
            <a:endParaRPr/>
          </a:p>
        </p:txBody>
      </p:sp>
      <p:sp>
        <p:nvSpPr>
          <p:cNvPr id="15" name="4 Marcador de pie de página"/>
          <p:cNvSpPr txBox="1">
            <a:spLocks/>
          </p:cNvSpPr>
          <p:nvPr/>
        </p:nvSpPr>
        <p:spPr>
          <a:xfrm>
            <a:off x="6631019" y="6475414"/>
            <a:ext cx="2584451" cy="382610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100" b="0" i="0" u="none" strike="noStrike" kern="1200" cap="none" spc="0" normalizeH="0" baseline="0" noProof="0" smtClean="0">
                <a:ln>
                  <a:noFill/>
                </a:ln>
                <a:solidFill>
                  <a:srgbClr val="A7D87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Twinning project - TR/2008/IB/EN/03 </a:t>
            </a:r>
            <a:endParaRPr kumimoji="0" lang="nl-NL" sz="1100" b="0" i="0" u="none" strike="noStrike" kern="1200" cap="none" spc="0" normalizeH="0" baseline="0" noProof="0" dirty="0" smtClean="0">
              <a:ln>
                <a:noFill/>
              </a:ln>
              <a:solidFill>
                <a:srgbClr val="A7D87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AutoShape 5"/>
          <p:cNvSpPr>
            <a:spLocks noChangeArrowheads="1"/>
          </p:cNvSpPr>
          <p:nvPr/>
        </p:nvSpPr>
        <p:spPr bwMode="auto">
          <a:xfrm>
            <a:off x="1979712" y="190500"/>
            <a:ext cx="5328591" cy="738188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17" name="AutoShape 5"/>
          <p:cNvSpPr>
            <a:spLocks noChangeArrowheads="1"/>
          </p:cNvSpPr>
          <p:nvPr/>
        </p:nvSpPr>
        <p:spPr bwMode="auto">
          <a:xfrm>
            <a:off x="2000232" y="214290"/>
            <a:ext cx="5328591" cy="738188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tr-TR" sz="2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Book Antiqua" pitchFamily="18" charset="0"/>
              </a:rPr>
              <a:t>   HAVA EMİSYONLARI : GÖREV 12</a:t>
            </a:r>
            <a:endParaRPr lang="es-ES"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1183</Words>
  <Application>Microsoft Office PowerPoint</Application>
  <PresentationFormat>Presentación en pantalla (4:3)</PresentationFormat>
  <Paragraphs>207</Paragraphs>
  <Slides>11</Slides>
  <Notes>10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2</vt:i4>
      </vt:variant>
      <vt:variant>
        <vt:lpstr>Títulos de diapositiva</vt:lpstr>
      </vt:variant>
      <vt:variant>
        <vt:i4>11</vt:i4>
      </vt:variant>
    </vt:vector>
  </HeadingPairs>
  <TitlesOfParts>
    <vt:vector size="14" baseType="lpstr">
      <vt:lpstr>Tema de Office</vt:lpstr>
      <vt:lpstr>Microsoft Editor de ecuaciones 3.0</vt:lpstr>
      <vt:lpstr>Denklem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juan</dc:creator>
  <cp:lastModifiedBy>Exper</cp:lastModifiedBy>
  <cp:revision>27</cp:revision>
  <dcterms:created xsi:type="dcterms:W3CDTF">2012-12-01T16:16:21Z</dcterms:created>
  <dcterms:modified xsi:type="dcterms:W3CDTF">2012-12-14T09:58:15Z</dcterms:modified>
</cp:coreProperties>
</file>