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8" r:id="rId2"/>
    <p:sldId id="307" r:id="rId3"/>
    <p:sldId id="308" r:id="rId4"/>
    <p:sldId id="309" r:id="rId5"/>
    <p:sldId id="312" r:id="rId6"/>
    <p:sldId id="313" r:id="rId7"/>
    <p:sldId id="314" r:id="rId8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ED82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30" autoAdjust="0"/>
    <p:restoredTop sz="94660"/>
  </p:normalViewPr>
  <p:slideViewPr>
    <p:cSldViewPr>
      <p:cViewPr>
        <p:scale>
          <a:sx n="60" d="100"/>
          <a:sy n="60" d="100"/>
        </p:scale>
        <p:origin x="-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6"/>
              </a:solidFill>
            </c:spPr>
          </c:dPt>
          <c:dPt>
            <c:idx val="2"/>
            <c:spPr>
              <a:solidFill>
                <a:srgbClr val="DDDD61"/>
              </a:solidFill>
            </c:spPr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val>
            <c:numRef>
              <c:f>Hoja1!$B$1:$B$5</c:f>
              <c:numCache>
                <c:formatCode>General</c:formatCode>
                <c:ptCount val="5"/>
                <c:pt idx="0">
                  <c:v>5</c:v>
                </c:pt>
                <c:pt idx="1">
                  <c:v>15</c:v>
                </c:pt>
                <c:pt idx="2">
                  <c:v>15</c:v>
                </c:pt>
                <c:pt idx="3">
                  <c:v>25</c:v>
                </c:pt>
                <c:pt idx="4">
                  <c:v>40</c:v>
                </c:pt>
              </c:numCache>
            </c:numRef>
          </c:val>
        </c:ser>
        <c:shape val="box"/>
        <c:axId val="47753472"/>
        <c:axId val="47759360"/>
        <c:axId val="0"/>
      </c:bar3DChart>
      <c:catAx>
        <c:axId val="47753472"/>
        <c:scaling>
          <c:orientation val="minMax"/>
        </c:scaling>
        <c:delete val="1"/>
        <c:axPos val="b"/>
        <c:tickLblPos val="none"/>
        <c:crossAx val="47759360"/>
        <c:crosses val="autoZero"/>
        <c:auto val="1"/>
        <c:lblAlgn val="ctr"/>
        <c:lblOffset val="100"/>
      </c:catAx>
      <c:valAx>
        <c:axId val="47759360"/>
        <c:scaling>
          <c:orientation val="minMax"/>
        </c:scaling>
        <c:delete val="1"/>
        <c:axPos val="l"/>
        <c:numFmt formatCode="General" sourceLinked="1"/>
        <c:tickLblPos val="none"/>
        <c:crossAx val="47753472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/>
      <c:bar3DChart>
        <c:barDir val="col"/>
        <c:grouping val="stacked"/>
        <c:ser>
          <c:idx val="0"/>
          <c:order val="0"/>
          <c:dPt>
            <c:idx val="0"/>
            <c:spPr>
              <a:solidFill>
                <a:schemeClr val="accent2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chemeClr val="accent3">
                  <a:lumMod val="75000"/>
                </a:schemeClr>
              </a:solidFill>
            </c:spPr>
          </c:dPt>
          <c:val>
            <c:numRef>
              <c:f>Hoja1!$A$1:$A$4</c:f>
              <c:numCache>
                <c:formatCode>General</c:formatCode>
                <c:ptCount val="4"/>
                <c:pt idx="0">
                  <c:v>58</c:v>
                </c:pt>
                <c:pt idx="1">
                  <c:v>48</c:v>
                </c:pt>
                <c:pt idx="2">
                  <c:v>65</c:v>
                </c:pt>
                <c:pt idx="3">
                  <c:v>45</c:v>
                </c:pt>
              </c:numCache>
            </c:numRef>
          </c:val>
        </c:ser>
        <c:shape val="cylinder"/>
        <c:axId val="83499264"/>
        <c:axId val="83501056"/>
        <c:axId val="0"/>
      </c:bar3DChart>
      <c:catAx>
        <c:axId val="83499264"/>
        <c:scaling>
          <c:orientation val="minMax"/>
        </c:scaling>
        <c:delete val="1"/>
        <c:axPos val="b"/>
        <c:tickLblPos val="none"/>
        <c:crossAx val="83501056"/>
        <c:crosses val="autoZero"/>
        <c:auto val="1"/>
        <c:lblAlgn val="ctr"/>
        <c:lblOffset val="100"/>
      </c:catAx>
      <c:valAx>
        <c:axId val="8350105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83499264"/>
        <c:crosses val="autoZero"/>
        <c:crossBetween val="between"/>
      </c:valAx>
    </c:plotArea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AF55F2B-FEB5-4D05-B777-C325F1F6F491}" type="datetimeFigureOut">
              <a:rPr lang="es-ES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882845-E952-4CB8-AA71-A3E735BAC90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9FBA2-1521-4997-A4F0-4EBCBA279632}" type="datetimeFigureOut">
              <a:rPr lang="es-ES" smtClean="0"/>
              <a:pPr/>
              <a:t>04/01/2013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3C9E6-A948-42D0-9D75-CC40C3C4EBAB}" type="slidenum">
              <a:rPr lang="es-ES" smtClean="0"/>
              <a:pPr/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DD3D-B2C9-402D-8A5E-F83A93123E3A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2C48-AE4A-493D-A690-9C1483D89227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A0F3-F510-47D3-9B0C-AB9B94545465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34AD-F2DE-4A5F-95D0-FCC49CF71809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4FC7-9612-4C94-A9FE-A896356BCEF0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F150-C69D-4393-8557-D8637989FAB2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F584-6EE7-4CF1-817F-D326C515DBEE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142-F42E-4E21-9A3A-8E1711EE025F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D4DD5-8750-46EF-AE66-E6FDDF6E1FCD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86B81-E2BB-4846-A007-C94BDF4589E1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9D9F-B689-4B81-BA2A-4C6A5B619B7D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E6DCB-D511-4144-BCCF-075D4DD0706C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0B1B-CBF4-4E52-9740-641DFFA91A70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6B48-89E0-46EF-AC81-300C0D3E441D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649C-FA8C-4327-A67A-8D8F28357F18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73978-A456-4D68-9075-DA2E48C74740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AB0E-DFC9-4FA8-BDA7-D4AAF664B196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E064E-AF5F-4070-AECB-687545D8355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1698-07DF-4A99-80BC-DC90DD81B372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37FE-CBFD-420D-A305-FB51927F8700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47FE-D45F-4CF9-80B2-FF306F26DDE1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6443-9C55-4409-92EB-DFEC56551709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4B3A1-3C3C-4115-91BB-13D8BD5EE121}" type="datetimeFigureOut">
              <a:rPr lang="es-ES" smtClean="0"/>
              <a:pPr>
                <a:defRPr/>
              </a:pPr>
              <a:t>04/01/2013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6C60A3-3DF0-4549-9B73-56E70765D3D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699791" y="357166"/>
            <a:ext cx="3960441" cy="92869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 dirty="0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 smtClean="0"/>
              <a:t>Eşleştirme Projesi TR 08 IB EN 03</a:t>
            </a:r>
          </a:p>
        </p:txBody>
      </p:sp>
      <p:grpSp>
        <p:nvGrpSpPr>
          <p:cNvPr id="2053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67055" y="521506"/>
            <a:ext cx="38469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tr-TR" b="1" dirty="0" smtClean="0">
                <a:latin typeface="+mn-lt"/>
              </a:rPr>
              <a:t>GÖREV 3</a:t>
            </a:r>
            <a:r>
              <a:rPr lang="tr-TR" b="1" dirty="0" smtClean="0">
                <a:latin typeface="+mn-lt"/>
              </a:rPr>
              <a:t>:</a:t>
            </a:r>
            <a:r>
              <a:rPr lang="tr-TR" b="1" dirty="0" smtClean="0">
                <a:latin typeface="+mn-lt"/>
              </a:rPr>
              <a:t> IPPC’NİN </a:t>
            </a:r>
            <a:r>
              <a:rPr lang="tr-TR" b="1" dirty="0" smtClean="0">
                <a:latin typeface="+mn-lt"/>
              </a:rPr>
              <a:t> UYGULANMASI</a:t>
            </a:r>
            <a:endParaRPr lang="es-ES_tradnl" b="1" dirty="0" smtClean="0">
              <a:latin typeface="+mn-lt"/>
            </a:endParaRPr>
          </a:p>
          <a:p>
            <a:pPr algn="ctr">
              <a:defRPr/>
            </a:pPr>
            <a:r>
              <a:rPr lang="es-ES_tradnl" b="1" dirty="0" smtClean="0">
                <a:latin typeface="+mn-lt"/>
              </a:rPr>
              <a:t>VALENCIA</a:t>
            </a:r>
            <a:r>
              <a:rPr lang="tr-TR" b="1" dirty="0" smtClean="0">
                <a:latin typeface="+mn-lt"/>
              </a:rPr>
              <a:t>’DAKİ</a:t>
            </a:r>
            <a:r>
              <a:rPr lang="es-ES_tradnl" b="1" dirty="0" smtClean="0">
                <a:latin typeface="+mn-lt"/>
              </a:rPr>
              <a:t> (</a:t>
            </a:r>
            <a:r>
              <a:rPr lang="tr-TR" b="1" dirty="0" smtClean="0">
                <a:latin typeface="+mn-lt"/>
              </a:rPr>
              <a:t>İSPANYA</a:t>
            </a:r>
            <a:r>
              <a:rPr lang="es-ES_tradnl" b="1" dirty="0" smtClean="0">
                <a:latin typeface="+mn-lt"/>
              </a:rPr>
              <a:t>)</a:t>
            </a:r>
            <a:r>
              <a:rPr lang="tr-TR" b="1" dirty="0" smtClean="0">
                <a:latin typeface="+mn-lt"/>
              </a:rPr>
              <a:t> UYGULAMA</a:t>
            </a:r>
            <a:endParaRPr lang="es-ES" b="1" dirty="0">
              <a:latin typeface="+mn-lt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323528" y="1571613"/>
            <a:ext cx="85347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−"/>
            </a:pPr>
            <a:r>
              <a:rPr lang="tr-TR" dirty="0" smtClean="0"/>
              <a:t> BİLGİLER, IMEDES VE GAS NATURAL FOUNDATION KURULUŞLARININ BİR YAYINI OLAN “VALENCIA BÖLGESİNDE IPPC </a:t>
            </a:r>
            <a:r>
              <a:rPr lang="tr-TR" dirty="0" smtClean="0"/>
              <a:t> UYGULAMALARI</a:t>
            </a:r>
            <a:r>
              <a:rPr lang="tr-TR" dirty="0" smtClean="0"/>
              <a:t>” İSİMLİ YAYINI </a:t>
            </a:r>
            <a:r>
              <a:rPr lang="tr-TR" dirty="0" smtClean="0"/>
              <a:t>TEMEL ALMAKTADIR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−"/>
            </a:pPr>
            <a:endParaRPr lang="tr-TR" dirty="0" smtClean="0"/>
          </a:p>
          <a:p>
            <a:pPr>
              <a:buFont typeface="Arial" pitchFamily="34" charset="0"/>
              <a:buChar char="−"/>
            </a:pPr>
            <a:r>
              <a:rPr lang="tr-TR" dirty="0" smtClean="0"/>
              <a:t> VALENCIA BÖLGESİNDE BULUNAN YERLEŞİK ENDÜSTRİ, ÜLKE GSYİH’SİNİN %10’UNU TEMSİL ETMEKTEDİR.</a:t>
            </a:r>
          </a:p>
          <a:p>
            <a:pPr>
              <a:buFont typeface="Arial" pitchFamily="34" charset="0"/>
              <a:buChar char="−"/>
            </a:pPr>
            <a:endParaRPr lang="tr-TR" dirty="0" smtClean="0"/>
          </a:p>
          <a:p>
            <a:pPr>
              <a:buFont typeface="Arial" pitchFamily="34" charset="0"/>
              <a:buChar char="−"/>
            </a:pPr>
            <a:r>
              <a:rPr lang="tr-TR" dirty="0" smtClean="0"/>
              <a:t> İSPANYA’DA BULUNAN 5 BİN’DEN FAZLA TESİSİ İLGİLENDİRMEKTEDİR. </a:t>
            </a:r>
          </a:p>
          <a:p>
            <a:pPr>
              <a:buFont typeface="Arial" pitchFamily="34" charset="0"/>
              <a:buChar char="−"/>
            </a:pPr>
            <a:endParaRPr lang="tr-TR" dirty="0" smtClean="0"/>
          </a:p>
          <a:p>
            <a:pPr>
              <a:buFont typeface="Arial" pitchFamily="34" charset="0"/>
              <a:buChar char="−"/>
            </a:pPr>
            <a:r>
              <a:rPr lang="tr-TR" dirty="0" smtClean="0"/>
              <a:t> AŞAĞIDAKİ YÖNTEM İZLENMİŞTİR: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dirty="0" smtClean="0"/>
              <a:t>IPPC’NİN ŞİRKETLER ÜZERİNDE TANIMLAYICI (DIAGNOSTIC) GENEL ETKİSİ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dirty="0" smtClean="0"/>
              <a:t>VAKA ANALİZLERİ.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dirty="0" smtClean="0"/>
              <a:t>SONUÇLAR VE RAPORLAR: 386 TESİSE TALEP YAPILDI.  SADECE 130 ŞİRKET YANIT VERDİ.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dirty="0" smtClean="0"/>
              <a:t>10 TESİSİN DETAYLI İNCELEMESİ: BİR TEKSTİL TESİSİ (İLK EÇİ BELGESİNİ ALAN TESİS).</a:t>
            </a:r>
          </a:p>
          <a:p>
            <a:pPr>
              <a:buFontTx/>
              <a:buChar char="-"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 smtClean="0"/>
              <a:t>Eşleştirme Projesi 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22 CuadroTexto"/>
          <p:cNvSpPr txBox="1"/>
          <p:nvPr/>
        </p:nvSpPr>
        <p:spPr>
          <a:xfrm>
            <a:off x="323528" y="1844824"/>
            <a:ext cx="860619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b="1" dirty="0" smtClean="0"/>
              <a:t>EÇİ İLE İLGİLİ YENİ </a:t>
            </a:r>
            <a:r>
              <a:rPr lang="tr-TR" b="1" dirty="0" smtClean="0"/>
              <a:t>PROSEDÜRÜN</a:t>
            </a:r>
            <a:r>
              <a:rPr lang="tr-TR" b="1" dirty="0" smtClean="0"/>
              <a:t> </a:t>
            </a:r>
            <a:r>
              <a:rPr lang="tr-TR" b="1" dirty="0" smtClean="0"/>
              <a:t>ZAYIF YÖNLERİ:</a:t>
            </a:r>
            <a:endParaRPr lang="es-ES" b="1" dirty="0" smtClean="0"/>
          </a:p>
          <a:p>
            <a:pPr>
              <a:buFontTx/>
              <a:buChar char="-"/>
            </a:pPr>
            <a:endParaRPr lang="es-ES" dirty="0" smtClean="0"/>
          </a:p>
          <a:p>
            <a:pPr>
              <a:buFontTx/>
              <a:buChar char="-"/>
            </a:pPr>
            <a:r>
              <a:rPr lang="tr-TR" dirty="0" smtClean="0"/>
              <a:t> </a:t>
            </a:r>
            <a:r>
              <a:rPr lang="es-ES" dirty="0" smtClean="0"/>
              <a:t>B</a:t>
            </a:r>
            <a:r>
              <a:rPr lang="tr-TR" dirty="0" smtClean="0"/>
              <a:t>İLGİ EKSİKLİĞİ, TEKNİK VE İNSAN KAYNAKLARI YETERSİZLİĞİ.</a:t>
            </a:r>
          </a:p>
          <a:p>
            <a:pPr>
              <a:buFontTx/>
              <a:buChar char="-"/>
            </a:pPr>
            <a:r>
              <a:rPr lang="tr-TR" dirty="0" smtClean="0"/>
              <a:t> KURUMLAR ARASI KOORDİNASYONDA ZORLUKLAR.</a:t>
            </a:r>
          </a:p>
          <a:p>
            <a:pPr>
              <a:buFontTx/>
              <a:buChar char="-"/>
            </a:pPr>
            <a:r>
              <a:rPr lang="tr-TR" dirty="0" smtClean="0"/>
              <a:t> </a:t>
            </a:r>
            <a:r>
              <a:rPr lang="tr-TR" dirty="0" smtClean="0"/>
              <a:t>DAHİL OLAN TÜM AKTÖRLERİ </a:t>
            </a:r>
            <a:r>
              <a:rPr lang="tr-TR" dirty="0" smtClean="0"/>
              <a:t>ETKİLEYEN </a:t>
            </a:r>
            <a:r>
              <a:rPr lang="tr-TR" dirty="0" smtClean="0"/>
              <a:t>YENİ PROSEDÜR.</a:t>
            </a:r>
            <a:endParaRPr lang="tr-TR" dirty="0" smtClean="0"/>
          </a:p>
          <a:p>
            <a:pPr>
              <a:buFontTx/>
              <a:buChar char="-"/>
            </a:pPr>
            <a:r>
              <a:rPr lang="tr-TR" dirty="0" smtClean="0"/>
              <a:t> BAŞVURU İÇİN GEREKLİ ÇOK SAYIDA BELGE.</a:t>
            </a:r>
          </a:p>
          <a:p>
            <a:pPr>
              <a:buFontTx/>
              <a:buChar char="-"/>
            </a:pPr>
            <a:r>
              <a:rPr lang="tr-TR" dirty="0" smtClean="0"/>
              <a:t> MET (BAT) DÖKÜMANLARININ KULLANIMINDA</a:t>
            </a:r>
          </a:p>
          <a:p>
            <a:r>
              <a:rPr lang="tr-TR" dirty="0" smtClean="0"/>
              <a:t>  BELİRSİZLİKLER.</a:t>
            </a:r>
            <a:endParaRPr lang="es-ES" dirty="0" smtClean="0"/>
          </a:p>
          <a:p>
            <a:pPr>
              <a:buFontTx/>
              <a:buChar char="-"/>
            </a:pPr>
            <a:endParaRPr lang="es-ES" dirty="0" smtClean="0"/>
          </a:p>
          <a:p>
            <a:r>
              <a:rPr lang="tr-TR" b="1" dirty="0" smtClean="0"/>
              <a:t>DOĞURDUĞU SONUÇLAR:</a:t>
            </a:r>
          </a:p>
          <a:p>
            <a:endParaRPr lang="tr-TR" b="1" dirty="0" smtClean="0"/>
          </a:p>
          <a:p>
            <a:pPr>
              <a:buFont typeface="Arial" pitchFamily="34" charset="0"/>
              <a:buChar char="−"/>
            </a:pPr>
            <a:r>
              <a:rPr lang="tr-TR" b="1" dirty="0" smtClean="0"/>
              <a:t> </a:t>
            </a:r>
            <a:r>
              <a:rPr lang="tr-TR" dirty="0" smtClean="0"/>
              <a:t>ÜRETİM SÜREÇLERİNDE ÖNEMLİ DEĞİŞİKLİKLER.</a:t>
            </a:r>
          </a:p>
          <a:p>
            <a:pPr>
              <a:buFont typeface="Arial" pitchFamily="34" charset="0"/>
              <a:buChar char="−"/>
            </a:pPr>
            <a:r>
              <a:rPr lang="tr-TR" b="1" dirty="0" smtClean="0"/>
              <a:t> </a:t>
            </a:r>
            <a:r>
              <a:rPr lang="tr-TR" dirty="0" smtClean="0"/>
              <a:t>İDARİ YÜKLERDE ÖNEMLİ ORANDA AZALMA.</a:t>
            </a:r>
          </a:p>
          <a:p>
            <a:pPr>
              <a:buFont typeface="Arial" pitchFamily="34" charset="0"/>
              <a:buChar char="−"/>
            </a:pPr>
            <a:r>
              <a:rPr lang="tr-TR" b="1" dirty="0" smtClean="0"/>
              <a:t> </a:t>
            </a:r>
            <a:r>
              <a:rPr lang="tr-TR" dirty="0" smtClean="0"/>
              <a:t>ATMOSFERE SALINAN EMİSYONLAR, SU </a:t>
            </a:r>
            <a:r>
              <a:rPr lang="tr-TR" dirty="0" smtClean="0"/>
              <a:t>DEŞARJI </a:t>
            </a:r>
            <a:r>
              <a:rPr lang="tr-TR" dirty="0" smtClean="0"/>
              <a:t>VE </a:t>
            </a:r>
            <a:r>
              <a:rPr lang="tr-TR" dirty="0" smtClean="0"/>
              <a:t>ATIK YÖNETİM KONTROLU BAKIMINDAN İYİLEŞMELER.</a:t>
            </a:r>
          </a:p>
          <a:p>
            <a:pPr>
              <a:buFont typeface="Arial" pitchFamily="34" charset="0"/>
              <a:buChar char="−"/>
            </a:pPr>
            <a:r>
              <a:rPr lang="tr-TR" b="1" dirty="0" smtClean="0"/>
              <a:t> </a:t>
            </a:r>
            <a:r>
              <a:rPr lang="tr-TR" dirty="0" smtClean="0"/>
              <a:t>REKABET GÜCÜNDE ARTIŞ.</a:t>
            </a:r>
            <a:endParaRPr lang="tr-TR" dirty="0" smtClean="0"/>
          </a:p>
          <a:p>
            <a:pPr>
              <a:buFont typeface="Arial" pitchFamily="34" charset="0"/>
              <a:buChar char="−"/>
            </a:pPr>
            <a:r>
              <a:rPr lang="tr-TR" b="1" dirty="0" smtClean="0"/>
              <a:t> </a:t>
            </a:r>
            <a:r>
              <a:rPr lang="tr-TR" dirty="0" smtClean="0"/>
              <a:t>ÇEVRE ÜZERİNDEKİ ETKİNİN AZALTILMASI.</a:t>
            </a:r>
            <a:endParaRPr lang="es-ES" b="1" dirty="0" smtClean="0"/>
          </a:p>
        </p:txBody>
      </p:sp>
      <p:pic>
        <p:nvPicPr>
          <p:cNvPr id="10" name="9 Imagen" descr="chimeneas cogeneració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3330370"/>
            <a:ext cx="2339752" cy="1754814"/>
          </a:xfrm>
          <a:prstGeom prst="rect">
            <a:avLst/>
          </a:prstGeom>
        </p:spPr>
      </p:pic>
      <p:sp>
        <p:nvSpPr>
          <p:cNvPr id="11" name="10 Rectángulo redondeado"/>
          <p:cNvSpPr/>
          <p:nvPr/>
        </p:nvSpPr>
        <p:spPr>
          <a:xfrm>
            <a:off x="2699791" y="357166"/>
            <a:ext cx="3960441" cy="92869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 dirty="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767051" y="521506"/>
            <a:ext cx="38469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lang="tr-TR" b="1" dirty="0" smtClean="0">
                <a:solidFill>
                  <a:prstClr val="black"/>
                </a:solidFill>
                <a:latin typeface="Calibri"/>
              </a:rPr>
              <a:t>GÖREV 3: IPPC’NİN  UYGULANMASI</a:t>
            </a:r>
            <a:endParaRPr lang="es-ES_tradnl" b="1" dirty="0" smtClean="0">
              <a:solidFill>
                <a:prstClr val="black"/>
              </a:solidFill>
              <a:latin typeface="Calibri"/>
            </a:endParaRPr>
          </a:p>
          <a:p>
            <a:pPr algn="ctr">
              <a:defRPr/>
            </a:pPr>
            <a:r>
              <a:rPr lang="es-ES_tradnl" b="1" dirty="0" smtClean="0">
                <a:latin typeface="+mn-lt"/>
              </a:rPr>
              <a:t>VALENCIA’DAKİ </a:t>
            </a:r>
            <a:r>
              <a:rPr lang="es-ES_tradnl" b="1" dirty="0" smtClean="0">
                <a:latin typeface="+mn-lt"/>
              </a:rPr>
              <a:t>(İSPANYA) UYGULAMA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smtClean="0"/>
              <a:t>Eşleştirme </a:t>
            </a:r>
            <a:r>
              <a:rPr lang="en-GB" dirty="0" err="1" smtClean="0"/>
              <a:t>Proje</a:t>
            </a:r>
            <a:r>
              <a:rPr lang="tr-TR" smtClean="0"/>
              <a:t>si</a:t>
            </a:r>
            <a:r>
              <a:rPr lang="en-GB" dirty="0" smtClean="0"/>
              <a:t> </a:t>
            </a:r>
            <a:r>
              <a:rPr lang="en-GB" dirty="0"/>
              <a:t>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3 Gráfico"/>
          <p:cNvGraphicFramePr/>
          <p:nvPr/>
        </p:nvGraphicFramePr>
        <p:xfrm>
          <a:off x="755576" y="1772815"/>
          <a:ext cx="7848872" cy="2980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323528" y="1700808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E</a:t>
            </a:r>
            <a:r>
              <a:rPr lang="tr-TR" b="1" dirty="0" smtClean="0"/>
              <a:t>Çİ </a:t>
            </a:r>
            <a:r>
              <a:rPr lang="tr-TR" b="1" dirty="0" smtClean="0"/>
              <a:t>ALINMASI</a:t>
            </a:r>
            <a:r>
              <a:rPr lang="tr-TR" b="1" dirty="0" smtClean="0"/>
              <a:t> </a:t>
            </a:r>
            <a:r>
              <a:rPr lang="tr-TR" b="1" dirty="0" smtClean="0"/>
              <a:t>SÜRECİNDEKİ </a:t>
            </a:r>
            <a:r>
              <a:rPr lang="tr-TR" b="1" dirty="0" smtClean="0"/>
              <a:t>AŞAMALARIN KARMAŞIKLIĞI</a:t>
            </a:r>
            <a:endParaRPr lang="es-ES" b="1" dirty="0"/>
          </a:p>
        </p:txBody>
      </p:sp>
      <p:sp>
        <p:nvSpPr>
          <p:cNvPr id="20" name="19 CuadroTexto"/>
          <p:cNvSpPr txBox="1"/>
          <p:nvPr/>
        </p:nvSpPr>
        <p:spPr>
          <a:xfrm>
            <a:off x="1555644" y="476316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smtClean="0"/>
              <a:t>BİLGİYE</a:t>
            </a:r>
          </a:p>
          <a:p>
            <a:r>
              <a:rPr lang="tr-TR" sz="1400" smtClean="0"/>
              <a:t>ERİŞİM</a:t>
            </a:r>
            <a:endParaRPr lang="es-ES" sz="14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2411760" y="479715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HALKIN BİLGİLENDİRİLMESİ</a:t>
            </a:r>
            <a:endParaRPr lang="tr-TR" sz="1400" dirty="0" smtClean="0"/>
          </a:p>
        </p:txBody>
      </p:sp>
      <p:sp>
        <p:nvSpPr>
          <p:cNvPr id="24" name="23 CuadroTexto"/>
          <p:cNvSpPr txBox="1"/>
          <p:nvPr/>
        </p:nvSpPr>
        <p:spPr>
          <a:xfrm>
            <a:off x="4199420" y="4797152"/>
            <a:ext cx="13727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YETKİLİ</a:t>
            </a:r>
          </a:p>
          <a:p>
            <a:r>
              <a:rPr lang="tr-TR" sz="1400" dirty="0" smtClean="0"/>
              <a:t>KURUMLAR</a:t>
            </a:r>
          </a:p>
          <a:p>
            <a:r>
              <a:rPr lang="tr-TR" sz="1400" dirty="0" smtClean="0"/>
              <a:t>İLE TEMAS</a:t>
            </a:r>
            <a:endParaRPr lang="es-ES" sz="14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5500694" y="4786322"/>
            <a:ext cx="1491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TERMİN TARİHLERİNE UYUM</a:t>
            </a:r>
            <a:endParaRPr lang="es-ES" sz="14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6786578" y="4786322"/>
            <a:ext cx="1659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smtClean="0"/>
              <a:t>RAPORLAMA</a:t>
            </a:r>
            <a:endParaRPr lang="es-ES" sz="1400" dirty="0"/>
          </a:p>
        </p:txBody>
      </p:sp>
      <p:sp>
        <p:nvSpPr>
          <p:cNvPr id="17" name="16 Rectángulo redondeado"/>
          <p:cNvSpPr/>
          <p:nvPr/>
        </p:nvSpPr>
        <p:spPr>
          <a:xfrm>
            <a:off x="2699791" y="357166"/>
            <a:ext cx="3960441" cy="92869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767051" y="521506"/>
            <a:ext cx="38469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lang="tr-TR" b="1" dirty="0" smtClean="0">
                <a:solidFill>
                  <a:prstClr val="black"/>
                </a:solidFill>
                <a:latin typeface="Calibri"/>
              </a:rPr>
              <a:t>GÖREV 3: IPPC’NİN  UYGULANMASI</a:t>
            </a:r>
            <a:endParaRPr lang="es-ES_tradnl" b="1" dirty="0" smtClean="0">
              <a:solidFill>
                <a:prstClr val="black"/>
              </a:solidFill>
              <a:latin typeface="Calibri"/>
            </a:endParaRPr>
          </a:p>
          <a:p>
            <a:pPr algn="ctr">
              <a:defRPr/>
            </a:pPr>
            <a:r>
              <a:rPr lang="es-ES_tradnl" b="1" dirty="0" smtClean="0">
                <a:latin typeface="+mn-lt"/>
              </a:rPr>
              <a:t>VALENCIA’DAKİ </a:t>
            </a:r>
            <a:r>
              <a:rPr lang="es-ES_tradnl" b="1" dirty="0" smtClean="0">
                <a:latin typeface="+mn-lt"/>
              </a:rPr>
              <a:t>(İSPANYA) UYGULAMA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857785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 smtClean="0"/>
              <a:t>Eşleştirme Projesi TR 08 IB EN 03</a:t>
            </a:r>
            <a:endParaRPr lang="en-GB" dirty="0"/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251520" y="1340768"/>
            <a:ext cx="83924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smtClean="0"/>
              <a:t>KULLANILAN TEKNOLOJİLER ÜZERİNDEKİ ETKİLER:</a:t>
            </a:r>
            <a:endParaRPr lang="es-ES" b="1" dirty="0" smtClean="0"/>
          </a:p>
          <a:p>
            <a:endParaRPr lang="es-ES" b="1" dirty="0" smtClean="0"/>
          </a:p>
          <a:p>
            <a:pPr>
              <a:buFont typeface="Arial" pitchFamily="34" charset="0"/>
              <a:buChar char="−"/>
            </a:pPr>
            <a:r>
              <a:rPr lang="tr-TR" smtClean="0"/>
              <a:t>TESİSLERİN %</a:t>
            </a:r>
            <a:r>
              <a:rPr lang="es-ES" dirty="0" smtClean="0"/>
              <a:t>55</a:t>
            </a:r>
            <a:r>
              <a:rPr lang="tr-TR" smtClean="0"/>
              <a:t>’İ MET’LER KONUSUNDA FİKİR SAHİBİ</a:t>
            </a:r>
            <a:r>
              <a:rPr lang="es-ES" dirty="0" smtClean="0"/>
              <a:t>.</a:t>
            </a:r>
          </a:p>
          <a:p>
            <a:pPr>
              <a:buFont typeface="Arial" pitchFamily="34" charset="0"/>
              <a:buChar char="−"/>
            </a:pPr>
            <a:r>
              <a:rPr lang="tr-TR" smtClean="0"/>
              <a:t>%</a:t>
            </a:r>
            <a:r>
              <a:rPr lang="es-ES" dirty="0" smtClean="0"/>
              <a:t>80</a:t>
            </a:r>
            <a:r>
              <a:rPr lang="tr-TR" smtClean="0"/>
              <a:t>’İ (MEVCUT TESİSLER İÇİN) DÜZELTİCİ TEDBİRLER UYGULUYORLAR.</a:t>
            </a:r>
            <a:endParaRPr lang="es-ES" dirty="0" smtClean="0"/>
          </a:p>
          <a:p>
            <a:pPr>
              <a:buFont typeface="Arial" pitchFamily="34" charset="0"/>
              <a:buChar char="−"/>
            </a:pPr>
            <a:r>
              <a:rPr lang="tr-TR" smtClean="0"/>
              <a:t>%</a:t>
            </a:r>
            <a:r>
              <a:rPr lang="es-ES" dirty="0" smtClean="0"/>
              <a:t>20</a:t>
            </a:r>
            <a:r>
              <a:rPr lang="tr-TR" smtClean="0"/>
              <a:t>’İ</a:t>
            </a:r>
            <a:r>
              <a:rPr lang="es-ES" dirty="0" smtClean="0"/>
              <a:t> </a:t>
            </a:r>
            <a:r>
              <a:rPr lang="tr-TR" smtClean="0"/>
              <a:t>ÖNLEYİCİ TEDBİRLER UYGULUYORLAR.</a:t>
            </a:r>
            <a:endParaRPr lang="es-ES" dirty="0" smtClean="0"/>
          </a:p>
          <a:p>
            <a:endParaRPr lang="es-ES" dirty="0" smtClean="0"/>
          </a:p>
          <a:p>
            <a:r>
              <a:rPr lang="tr-TR" b="1" smtClean="0"/>
              <a:t>DÜZELTİCİ AMAÇLA UYGULANAN TEKNOLOJİLERİN AMAÇLARI</a:t>
            </a:r>
            <a:r>
              <a:rPr lang="es-ES" dirty="0" smtClean="0"/>
              <a:t>:</a:t>
            </a:r>
            <a:endParaRPr lang="es-ES" dirty="0"/>
          </a:p>
        </p:txBody>
      </p:sp>
      <p:graphicFrame>
        <p:nvGraphicFramePr>
          <p:cNvPr id="12" name="2 Gráfico"/>
          <p:cNvGraphicFramePr/>
          <p:nvPr/>
        </p:nvGraphicFramePr>
        <p:xfrm>
          <a:off x="1187624" y="3429000"/>
          <a:ext cx="6912768" cy="3031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13 CuadroTexto"/>
          <p:cNvSpPr txBox="1"/>
          <p:nvPr/>
        </p:nvSpPr>
        <p:spPr>
          <a:xfrm>
            <a:off x="2143108" y="378619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/>
              <a:t>%</a:t>
            </a:r>
            <a:r>
              <a:rPr lang="es-ES" dirty="0" smtClean="0"/>
              <a:t>58</a:t>
            </a:r>
            <a:endParaRPr lang="es-ES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636466" y="413123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/>
              <a:t>%</a:t>
            </a:r>
            <a:r>
              <a:rPr lang="es-ES" dirty="0" smtClean="0"/>
              <a:t>48</a:t>
            </a:r>
            <a:endParaRPr lang="es-ES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000628" y="357187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/>
              <a:t>%</a:t>
            </a:r>
            <a:r>
              <a:rPr lang="es-ES" dirty="0" smtClean="0"/>
              <a:t>65</a:t>
            </a:r>
            <a:endParaRPr lang="es-ES" dirty="0"/>
          </a:p>
        </p:txBody>
      </p:sp>
      <p:sp>
        <p:nvSpPr>
          <p:cNvPr id="19" name="18 CuadroTexto"/>
          <p:cNvSpPr txBox="1"/>
          <p:nvPr/>
        </p:nvSpPr>
        <p:spPr>
          <a:xfrm>
            <a:off x="6422548" y="421481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/>
              <a:t>%</a:t>
            </a:r>
            <a:r>
              <a:rPr lang="es-ES" dirty="0" smtClean="0"/>
              <a:t>45</a:t>
            </a:r>
            <a:endParaRPr lang="es-ES" dirty="0"/>
          </a:p>
        </p:txBody>
      </p:sp>
      <p:sp>
        <p:nvSpPr>
          <p:cNvPr id="20" name="19 CuadroTexto"/>
          <p:cNvSpPr txBox="1"/>
          <p:nvPr/>
        </p:nvSpPr>
        <p:spPr>
          <a:xfrm>
            <a:off x="2491748" y="6143644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smtClean="0"/>
              <a:t>GÜRÜLTÜ</a:t>
            </a:r>
            <a:endParaRPr lang="es-ES" sz="14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206260" y="5929330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smtClean="0"/>
              <a:t>ATIK</a:t>
            </a:r>
            <a:endParaRPr lang="es-ES" sz="14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4774344" y="592933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smtClean="0"/>
              <a:t>HAVA TEMİZLEME</a:t>
            </a:r>
            <a:endParaRPr lang="es-ES" sz="14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7000892" y="5906176"/>
            <a:ext cx="2786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ATIK SU</a:t>
            </a:r>
          </a:p>
          <a:p>
            <a:r>
              <a:rPr lang="tr-TR" sz="1400" dirty="0" smtClean="0"/>
              <a:t>ARITMA </a:t>
            </a:r>
            <a:r>
              <a:rPr lang="tr-TR" sz="1400" dirty="0" smtClean="0"/>
              <a:t>TESİSİ</a:t>
            </a:r>
            <a:endParaRPr lang="es-ES" sz="1400" dirty="0"/>
          </a:p>
        </p:txBody>
      </p:sp>
      <p:sp>
        <p:nvSpPr>
          <p:cNvPr id="23" name="22 Rectángulo redondeado"/>
          <p:cNvSpPr/>
          <p:nvPr/>
        </p:nvSpPr>
        <p:spPr>
          <a:xfrm>
            <a:off x="2699791" y="357166"/>
            <a:ext cx="3960441" cy="92869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 dirty="0"/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767051" y="521506"/>
            <a:ext cx="38469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lang="tr-TR" b="1" dirty="0" smtClean="0">
                <a:solidFill>
                  <a:prstClr val="black"/>
                </a:solidFill>
                <a:latin typeface="Calibri"/>
              </a:rPr>
              <a:t>GÖREV 3: IPPC’NİN  UYGULANMASI</a:t>
            </a:r>
            <a:endParaRPr lang="es-ES_tradnl" b="1" dirty="0" smtClean="0">
              <a:solidFill>
                <a:prstClr val="black"/>
              </a:solidFill>
              <a:latin typeface="Calibri"/>
            </a:endParaRPr>
          </a:p>
          <a:p>
            <a:pPr algn="ctr">
              <a:defRPr/>
            </a:pPr>
            <a:r>
              <a:rPr lang="es-ES_tradnl" b="1" dirty="0" smtClean="0">
                <a:latin typeface="+mn-lt"/>
              </a:rPr>
              <a:t>VALENCIA’DAKİ </a:t>
            </a:r>
            <a:r>
              <a:rPr lang="es-ES_tradnl" b="1" dirty="0" smtClean="0">
                <a:latin typeface="+mn-lt"/>
              </a:rPr>
              <a:t>(İSPANYA) UYGULAMA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 smtClean="0"/>
              <a:t>Eşleştirme Projesi TR 08 IB EN 03</a:t>
            </a:r>
            <a:endParaRPr lang="en-GB" dirty="0"/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251520" y="1340768"/>
            <a:ext cx="828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MET’LERİN </a:t>
            </a:r>
            <a:r>
              <a:rPr lang="tr-TR" b="1" dirty="0" smtClean="0"/>
              <a:t>UYGULANMASI</a:t>
            </a:r>
            <a:r>
              <a:rPr lang="es-ES" b="1" dirty="0" smtClean="0"/>
              <a:t>:</a:t>
            </a:r>
            <a:endParaRPr lang="es-ES" b="1" dirty="0" smtClean="0"/>
          </a:p>
          <a:p>
            <a:endParaRPr lang="es-ES" b="1" dirty="0" smtClean="0"/>
          </a:p>
          <a:p>
            <a:r>
              <a:rPr lang="es-ES" b="1" dirty="0" smtClean="0"/>
              <a:t>ŞİRKETLER</a:t>
            </a:r>
            <a:r>
              <a:rPr lang="tr-TR" b="1" dirty="0" smtClean="0"/>
              <a:t>,</a:t>
            </a:r>
            <a:r>
              <a:rPr lang="es-ES" b="1" dirty="0" smtClean="0"/>
              <a:t> </a:t>
            </a:r>
            <a:r>
              <a:rPr lang="es-ES" b="1" dirty="0" smtClean="0"/>
              <a:t>SARFEDİLEN ÇABAYI VE ALINAN TEDBİRLERİ GENELDE REKABET </a:t>
            </a:r>
            <a:r>
              <a:rPr lang="tr-TR" b="1" dirty="0" smtClean="0"/>
              <a:t>GÜCÜ </a:t>
            </a:r>
            <a:r>
              <a:rPr lang="es-ES" b="1" dirty="0" smtClean="0"/>
              <a:t>VE </a:t>
            </a:r>
            <a:r>
              <a:rPr lang="es-ES" b="1" dirty="0" smtClean="0"/>
              <a:t>KURUMSAL İMAJ BAKIMINDAN OLUMLU OLARAK DEĞERLENDİRİYOR</a:t>
            </a:r>
            <a:r>
              <a:rPr lang="tr-TR" b="1" dirty="0" smtClean="0"/>
              <a:t>LAR.</a:t>
            </a:r>
            <a:endParaRPr lang="es-ES" b="1" dirty="0" smtClean="0"/>
          </a:p>
        </p:txBody>
      </p:sp>
      <p:sp>
        <p:nvSpPr>
          <p:cNvPr id="12" name="11 Rectángulo redondeado"/>
          <p:cNvSpPr/>
          <p:nvPr/>
        </p:nvSpPr>
        <p:spPr>
          <a:xfrm>
            <a:off x="2699791" y="357166"/>
            <a:ext cx="3960441" cy="92869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 dirty="0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767051" y="521506"/>
            <a:ext cx="38469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lang="tr-TR" b="1" dirty="0" smtClean="0">
                <a:solidFill>
                  <a:prstClr val="black"/>
                </a:solidFill>
                <a:latin typeface="Calibri"/>
              </a:rPr>
              <a:t>GÖREV 3: IPPC’NİN  UYGULANMASI</a:t>
            </a:r>
            <a:endParaRPr lang="es-ES_tradnl" b="1" dirty="0" smtClean="0">
              <a:solidFill>
                <a:prstClr val="black"/>
              </a:solidFill>
              <a:latin typeface="Calibri"/>
            </a:endParaRPr>
          </a:p>
          <a:p>
            <a:pPr algn="ctr">
              <a:defRPr/>
            </a:pPr>
            <a:r>
              <a:rPr lang="es-ES_tradnl" b="1" dirty="0" smtClean="0">
                <a:latin typeface="+mn-lt"/>
              </a:rPr>
              <a:t>VALENCIA’DAKİ </a:t>
            </a:r>
            <a:r>
              <a:rPr lang="es-ES_tradnl" b="1" dirty="0" smtClean="0">
                <a:latin typeface="+mn-lt"/>
              </a:rPr>
              <a:t>(İSPANYA) UYGULAMA</a:t>
            </a:r>
          </a:p>
        </p:txBody>
      </p:sp>
      <p:pic>
        <p:nvPicPr>
          <p:cNvPr id="14" name="Picture 13" descr="Document1 - Microsoft Word_2012-12-17_16-19-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0756" y="2786058"/>
            <a:ext cx="5024450" cy="3694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 smtClean="0"/>
              <a:t>Eşleştirme Projesi TR 08 IB EN 03</a:t>
            </a:r>
            <a:endParaRPr lang="en-GB" dirty="0"/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251520" y="1268760"/>
            <a:ext cx="849694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E</a:t>
            </a:r>
            <a:r>
              <a:rPr lang="tr-TR" b="1" dirty="0" smtClean="0"/>
              <a:t>K</a:t>
            </a:r>
            <a:r>
              <a:rPr lang="es-ES" b="1" dirty="0" smtClean="0"/>
              <a:t>ONOM</a:t>
            </a:r>
            <a:r>
              <a:rPr lang="tr-TR" b="1" dirty="0" smtClean="0"/>
              <a:t>İK ETKİ</a:t>
            </a:r>
            <a:r>
              <a:rPr lang="es-ES" b="1" dirty="0" smtClean="0"/>
              <a:t>: </a:t>
            </a:r>
          </a:p>
          <a:p>
            <a:endParaRPr lang="es-ES" sz="1100" b="1" dirty="0" smtClean="0"/>
          </a:p>
          <a:p>
            <a:pPr lvl="1"/>
            <a:r>
              <a:rPr lang="tr-TR" dirty="0" smtClean="0"/>
              <a:t>Tesislerin </a:t>
            </a:r>
            <a:r>
              <a:rPr lang="tr-TR" dirty="0" smtClean="0"/>
              <a:t>çoğunluğunda, </a:t>
            </a:r>
            <a:r>
              <a:rPr lang="tr-TR" dirty="0" smtClean="0"/>
              <a:t>IPPC şartlarını yerine getirmek için gerekli yatırım miktarı 1 Milyon Euro’nun altında kalmıştır.</a:t>
            </a:r>
            <a:endParaRPr lang="en-US" dirty="0" smtClean="0"/>
          </a:p>
          <a:p>
            <a:pPr lvl="1"/>
            <a:endParaRPr lang="en-US" sz="1100" dirty="0" smtClean="0"/>
          </a:p>
          <a:p>
            <a:pPr lvl="1"/>
            <a:r>
              <a:rPr lang="tr-TR" dirty="0" smtClean="0"/>
              <a:t>Tesislerin </a:t>
            </a:r>
            <a:r>
              <a:rPr lang="tr-TR" dirty="0" smtClean="0"/>
              <a:t>1/3’ü </a:t>
            </a:r>
            <a:r>
              <a:rPr lang="tr-TR" dirty="0" smtClean="0"/>
              <a:t>100.000 Euro’nun altında bir </a:t>
            </a:r>
            <a:r>
              <a:rPr lang="tr-TR" dirty="0" smtClean="0"/>
              <a:t>miktarda harcama yapmıştır.</a:t>
            </a:r>
            <a:endParaRPr lang="es-ES" dirty="0" smtClean="0"/>
          </a:p>
          <a:p>
            <a:endParaRPr lang="es-ES" sz="1100" b="1" dirty="0" smtClean="0"/>
          </a:p>
          <a:p>
            <a:r>
              <a:rPr lang="tr-TR" b="1" dirty="0" smtClean="0"/>
              <a:t>ÇEVRESEL</a:t>
            </a:r>
            <a:r>
              <a:rPr lang="tr-TR" b="1" dirty="0" smtClean="0"/>
              <a:t> </a:t>
            </a:r>
            <a:r>
              <a:rPr lang="tr-TR" b="1" dirty="0" smtClean="0"/>
              <a:t>ETKİ</a:t>
            </a:r>
            <a:r>
              <a:rPr lang="es-ES" b="1" dirty="0" smtClean="0"/>
              <a:t>: </a:t>
            </a:r>
            <a:r>
              <a:rPr lang="tr-TR" b="1" dirty="0" smtClean="0"/>
              <a:t> ŞİRKETLER NE DÜŞÜNÜYORLAR?</a:t>
            </a:r>
            <a:endParaRPr lang="es-ES" b="1" dirty="0" smtClean="0"/>
          </a:p>
          <a:p>
            <a:endParaRPr lang="es-ES" sz="1100" dirty="0" smtClean="0"/>
          </a:p>
          <a:p>
            <a:pPr lvl="1"/>
            <a:r>
              <a:rPr lang="tr-TR" dirty="0" smtClean="0"/>
              <a:t>ŞİRKETLERİN %</a:t>
            </a:r>
            <a:r>
              <a:rPr lang="es-ES" dirty="0" smtClean="0"/>
              <a:t>78</a:t>
            </a:r>
            <a:r>
              <a:rPr lang="tr-TR" dirty="0" smtClean="0"/>
              <a:t>’İ</a:t>
            </a:r>
            <a:r>
              <a:rPr lang="es-ES" dirty="0" smtClean="0"/>
              <a:t> </a:t>
            </a:r>
            <a:r>
              <a:rPr lang="tr-TR" dirty="0" smtClean="0"/>
              <a:t>ÇEVREYE ETKİLERİNİ AZALTIYORLAR.</a:t>
            </a:r>
            <a:endParaRPr lang="es-ES" dirty="0" smtClean="0"/>
          </a:p>
          <a:p>
            <a:pPr lvl="1"/>
            <a:endParaRPr lang="es-ES" sz="1100" dirty="0" smtClean="0"/>
          </a:p>
          <a:p>
            <a:pPr lvl="1"/>
            <a:r>
              <a:rPr lang="tr-TR" dirty="0" smtClean="0"/>
              <a:t>%</a:t>
            </a:r>
            <a:r>
              <a:rPr lang="es-ES" dirty="0" smtClean="0"/>
              <a:t>20</a:t>
            </a:r>
            <a:r>
              <a:rPr lang="tr-TR" dirty="0" smtClean="0"/>
              <a:t>’Sİ</a:t>
            </a:r>
            <a:r>
              <a:rPr lang="es-ES" dirty="0" smtClean="0"/>
              <a:t> </a:t>
            </a:r>
            <a:r>
              <a:rPr lang="tr-TR" dirty="0" smtClean="0"/>
              <a:t>REKABET GÜÇLERİNİ ARTIRIYOR.</a:t>
            </a:r>
            <a:endParaRPr lang="es-ES" dirty="0" smtClean="0"/>
          </a:p>
          <a:p>
            <a:endParaRPr lang="es-ES" sz="1100" b="1" dirty="0" smtClean="0"/>
          </a:p>
          <a:p>
            <a:r>
              <a:rPr lang="tr-TR" b="1" dirty="0" smtClean="0"/>
              <a:t>NİHAİ SONUÇLAR</a:t>
            </a:r>
            <a:r>
              <a:rPr lang="es-ES" b="1" dirty="0" smtClean="0"/>
              <a:t>:</a:t>
            </a:r>
          </a:p>
          <a:p>
            <a:pPr lvl="1"/>
            <a:r>
              <a:rPr lang="tr-TR" b="1" dirty="0" smtClean="0"/>
              <a:t>IPPC</a:t>
            </a:r>
            <a:r>
              <a:rPr lang="tr-TR" b="1" dirty="0" smtClean="0"/>
              <a:t>, </a:t>
            </a:r>
            <a:r>
              <a:rPr lang="tr-TR" b="1" dirty="0" smtClean="0"/>
              <a:t>KİRLETİCİ </a:t>
            </a:r>
            <a:r>
              <a:rPr lang="tr-TR" b="1" dirty="0" smtClean="0"/>
              <a:t>VASFI EN YÜKSEK </a:t>
            </a:r>
            <a:r>
              <a:rPr lang="tr-TR" b="1" dirty="0" smtClean="0"/>
              <a:t>OLAN ENDÜSTRİYEL </a:t>
            </a:r>
            <a:r>
              <a:rPr lang="tr-TR" b="1" dirty="0" smtClean="0"/>
              <a:t>FAALİYETLERDEN KAYNAKLANAN ÇEVRESEL ETKİYİ VE İNSAN SAĞLIĞI ÜZERİNDEKİ RİSKLERİ AZALTMIŞTIR.</a:t>
            </a:r>
          </a:p>
          <a:p>
            <a:pPr lvl="1"/>
            <a:r>
              <a:rPr lang="tr-TR" b="1" dirty="0" smtClean="0"/>
              <a:t>IPPC REKABET GÜCÜNÜ VE KURUMSAL İMAJI İYİLEŞTİRMİŞTİR.</a:t>
            </a:r>
            <a:endParaRPr lang="es-ES" b="1" dirty="0" smtClean="0"/>
          </a:p>
          <a:p>
            <a:pPr lvl="1"/>
            <a:r>
              <a:rPr lang="tr-TR" b="1" dirty="0" smtClean="0"/>
              <a:t>IPPC ÇEVRE KONUSUNDA VERİLEN TAAHHÜDÜ GÜÇLENDİRMİŞTİR.</a:t>
            </a:r>
            <a:endParaRPr lang="es-ES" b="1" dirty="0" smtClean="0"/>
          </a:p>
          <a:p>
            <a:endParaRPr lang="es-ES" b="1" dirty="0" smtClean="0"/>
          </a:p>
          <a:p>
            <a:endParaRPr lang="es-ES" dirty="0"/>
          </a:p>
        </p:txBody>
      </p:sp>
      <p:sp>
        <p:nvSpPr>
          <p:cNvPr id="10" name="9 Rectángulo redondeado"/>
          <p:cNvSpPr/>
          <p:nvPr/>
        </p:nvSpPr>
        <p:spPr>
          <a:xfrm>
            <a:off x="2699791" y="357166"/>
            <a:ext cx="3960441" cy="92869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 dirty="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767051" y="521506"/>
            <a:ext cx="38469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lang="tr-TR" b="1" dirty="0" smtClean="0">
                <a:solidFill>
                  <a:prstClr val="black"/>
                </a:solidFill>
                <a:latin typeface="Calibri"/>
              </a:rPr>
              <a:t>GÖREV 3: IPPC’NİN  UYGULANMASI</a:t>
            </a:r>
            <a:endParaRPr lang="es-ES_tradnl" b="1" dirty="0" smtClean="0">
              <a:solidFill>
                <a:prstClr val="black"/>
              </a:solidFill>
              <a:latin typeface="Calibri"/>
            </a:endParaRPr>
          </a:p>
          <a:p>
            <a:pPr algn="ctr">
              <a:defRPr/>
            </a:pPr>
            <a:r>
              <a:rPr lang="es-ES_tradnl" b="1" dirty="0" smtClean="0">
                <a:latin typeface="+mn-lt"/>
              </a:rPr>
              <a:t>VALENCIA’DAKİ </a:t>
            </a:r>
            <a:r>
              <a:rPr lang="es-ES_tradnl" b="1" dirty="0" smtClean="0">
                <a:latin typeface="+mn-lt"/>
              </a:rPr>
              <a:t>(İSPANYA) UYGULAMA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CuadroTexto"/>
          <p:cNvSpPr txBox="1"/>
          <p:nvPr/>
        </p:nvSpPr>
        <p:spPr>
          <a:xfrm>
            <a:off x="251520" y="1340768"/>
            <a:ext cx="88924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ÖZEL DURUMLAR</a:t>
            </a:r>
            <a:r>
              <a:rPr lang="es-ES" b="1" dirty="0" smtClean="0"/>
              <a:t>: TE</a:t>
            </a:r>
            <a:r>
              <a:rPr lang="tr-TR" b="1" dirty="0" smtClean="0"/>
              <a:t>KSTİL ENDÜSTRİSİ</a:t>
            </a:r>
            <a:endParaRPr lang="es-ES" b="1" dirty="0" smtClean="0"/>
          </a:p>
          <a:p>
            <a:endParaRPr lang="es-ES" b="1" dirty="0" smtClean="0"/>
          </a:p>
          <a:p>
            <a:pPr>
              <a:buFontTx/>
              <a:buChar char="-"/>
            </a:pPr>
            <a:r>
              <a:rPr lang="tr-TR" b="1" dirty="0" smtClean="0"/>
              <a:t> KUMAŞLARIN EMPRİME, BOYAMA VE APRELEME İŞLEMLERİ.</a:t>
            </a:r>
            <a:endParaRPr lang="es-ES" b="1" dirty="0" smtClean="0"/>
          </a:p>
          <a:p>
            <a:pPr>
              <a:buFontTx/>
              <a:buChar char="-"/>
            </a:pPr>
            <a:r>
              <a:rPr lang="tr-TR" b="1" dirty="0" smtClean="0"/>
              <a:t> </a:t>
            </a:r>
            <a:r>
              <a:rPr lang="es-ES" b="1" dirty="0" smtClean="0"/>
              <a:t>1967</a:t>
            </a:r>
            <a:r>
              <a:rPr lang="tr-TR" b="1" dirty="0" smtClean="0"/>
              <a:t> YILINDA KURULMUŞTUR.</a:t>
            </a:r>
            <a:endParaRPr lang="es-ES" b="1" dirty="0" smtClean="0"/>
          </a:p>
          <a:p>
            <a:pPr>
              <a:buFontTx/>
              <a:buChar char="-"/>
            </a:pPr>
            <a:r>
              <a:rPr lang="es-ES" b="1" dirty="0" smtClean="0"/>
              <a:t> 250 </a:t>
            </a:r>
            <a:r>
              <a:rPr lang="tr-TR" b="1" dirty="0" smtClean="0"/>
              <a:t>ÇALIŞANI BULUNMAKTADIR.</a:t>
            </a:r>
            <a:endParaRPr lang="es-ES" b="1" dirty="0" smtClean="0"/>
          </a:p>
          <a:p>
            <a:pPr>
              <a:buFontTx/>
              <a:buChar char="-"/>
            </a:pPr>
            <a:r>
              <a:rPr lang="tr-TR" b="1" dirty="0" smtClean="0"/>
              <a:t> </a:t>
            </a:r>
            <a:r>
              <a:rPr lang="es-ES" b="1" dirty="0" smtClean="0"/>
              <a:t>1990 </a:t>
            </a:r>
            <a:r>
              <a:rPr lang="tr-TR" b="1" dirty="0" smtClean="0"/>
              <a:t>YILINDAN BU YANA ÇEVRESEL </a:t>
            </a:r>
            <a:r>
              <a:rPr lang="tr-TR" b="1" dirty="0" smtClean="0"/>
              <a:t>KONU</a:t>
            </a:r>
            <a:r>
              <a:rPr lang="tr-TR" b="1" dirty="0" smtClean="0"/>
              <a:t>LARA </a:t>
            </a:r>
            <a:r>
              <a:rPr lang="tr-TR" b="1" dirty="0" smtClean="0"/>
              <a:t>YATIRIM YAPMAKTADIR.</a:t>
            </a:r>
          </a:p>
          <a:p>
            <a:pPr>
              <a:buFontTx/>
              <a:buChar char="-"/>
            </a:pPr>
            <a:r>
              <a:rPr lang="tr-TR" b="1" dirty="0" smtClean="0"/>
              <a:t> </a:t>
            </a:r>
            <a:r>
              <a:rPr lang="es-ES" b="1" dirty="0" smtClean="0"/>
              <a:t>ISO 14.001</a:t>
            </a:r>
            <a:r>
              <a:rPr lang="tr-TR" b="1" dirty="0" smtClean="0"/>
              <a:t> SERTİFİKASI BULUNMAKTADIR.</a:t>
            </a:r>
            <a:endParaRPr lang="es-ES" b="1" dirty="0" smtClean="0"/>
          </a:p>
          <a:p>
            <a:pPr>
              <a:buFontTx/>
              <a:buChar char="-"/>
            </a:pPr>
            <a:r>
              <a:rPr lang="tr-TR" b="1" dirty="0" smtClean="0"/>
              <a:t> EÇİ </a:t>
            </a:r>
            <a:r>
              <a:rPr lang="tr-TR" b="1" dirty="0" smtClean="0"/>
              <a:t>ALINMASI İÇİN </a:t>
            </a:r>
            <a:r>
              <a:rPr lang="tr-TR" b="1" dirty="0" smtClean="0"/>
              <a:t>AYRILAN YATIRIM TUTARI: 1 MİLYON </a:t>
            </a:r>
            <a:r>
              <a:rPr lang="es-ES" b="1" dirty="0" smtClean="0"/>
              <a:t>€</a:t>
            </a:r>
          </a:p>
          <a:p>
            <a:endParaRPr lang="es-ES" b="1" dirty="0" smtClean="0"/>
          </a:p>
          <a:p>
            <a:pPr>
              <a:buFontTx/>
              <a:buChar char="-"/>
            </a:pPr>
            <a:r>
              <a:rPr lang="es-ES" b="1" dirty="0" smtClean="0"/>
              <a:t> </a:t>
            </a:r>
            <a:r>
              <a:rPr lang="tr-TR" b="1" dirty="0" smtClean="0"/>
              <a:t>ÇEVRE İLE İLGİLİ YATIRIMLAR</a:t>
            </a:r>
            <a:r>
              <a:rPr lang="es-ES" b="1" dirty="0" smtClean="0"/>
              <a:t>:</a:t>
            </a:r>
          </a:p>
          <a:p>
            <a:pPr lvl="1">
              <a:buFont typeface="Arial" charset="0"/>
              <a:buChar char="•"/>
            </a:pPr>
            <a:r>
              <a:rPr lang="tr-TR" b="1" dirty="0" smtClean="0"/>
              <a:t>KOSTİK SODA </a:t>
            </a:r>
            <a:r>
              <a:rPr lang="tr-TR" b="1" dirty="0" smtClean="0"/>
              <a:t>GERİ KAZANIM TESİSİ.</a:t>
            </a:r>
            <a:endParaRPr lang="es-ES" b="1" dirty="0" smtClean="0"/>
          </a:p>
          <a:p>
            <a:pPr lvl="1">
              <a:buFont typeface="Arial" charset="0"/>
              <a:buChar char="•"/>
            </a:pPr>
            <a:r>
              <a:rPr lang="tr-TR" b="1" dirty="0" smtClean="0"/>
              <a:t>ÇAMUR ATIKLARIN </a:t>
            </a:r>
            <a:r>
              <a:rPr lang="tr-TR" b="1" dirty="0" smtClean="0"/>
              <a:t>ISIL (Thermal) ARITIMI</a:t>
            </a:r>
            <a:r>
              <a:rPr lang="es-ES" b="1" dirty="0" smtClean="0"/>
              <a:t>.</a:t>
            </a:r>
          </a:p>
          <a:p>
            <a:pPr lvl="1">
              <a:buFont typeface="Arial" charset="0"/>
              <a:buChar char="•"/>
            </a:pPr>
            <a:r>
              <a:rPr lang="tr-TR" b="1" dirty="0" smtClean="0"/>
              <a:t>AKTİF </a:t>
            </a:r>
            <a:r>
              <a:rPr lang="tr-TR" b="1" dirty="0" smtClean="0"/>
              <a:t>ÇAMUR TESİSİ</a:t>
            </a:r>
            <a:r>
              <a:rPr lang="es-ES" b="1" dirty="0" smtClean="0"/>
              <a:t>.</a:t>
            </a:r>
          </a:p>
          <a:p>
            <a:pPr lvl="1">
              <a:buFont typeface="Arial" charset="0"/>
              <a:buChar char="•"/>
            </a:pPr>
            <a:r>
              <a:rPr lang="es-ES" b="1" dirty="0" smtClean="0"/>
              <a:t>ELE</a:t>
            </a:r>
            <a:r>
              <a:rPr lang="tr-TR" b="1" dirty="0" smtClean="0"/>
              <a:t>K</a:t>
            </a:r>
            <a:r>
              <a:rPr lang="es-ES" b="1" dirty="0" smtClean="0"/>
              <a:t>TROSTAT</a:t>
            </a:r>
            <a:r>
              <a:rPr lang="tr-TR" b="1" dirty="0" smtClean="0"/>
              <a:t>İK ÇÖKELTME</a:t>
            </a:r>
            <a:r>
              <a:rPr lang="es-ES" b="1" dirty="0" smtClean="0"/>
              <a:t>.</a:t>
            </a:r>
          </a:p>
          <a:p>
            <a:pPr lvl="1">
              <a:buFont typeface="Arial" charset="0"/>
              <a:buChar char="•"/>
            </a:pPr>
            <a:r>
              <a:rPr lang="tr-TR" b="1" dirty="0" smtClean="0"/>
              <a:t>KOJENERASYON.</a:t>
            </a:r>
            <a:endParaRPr lang="es-ES" b="1" dirty="0" smtClean="0"/>
          </a:p>
          <a:p>
            <a:pPr>
              <a:buFont typeface="Arial" charset="0"/>
              <a:buChar char="•"/>
            </a:pPr>
            <a:endParaRPr lang="tr-TR" b="1" dirty="0" smtClean="0"/>
          </a:p>
          <a:p>
            <a:pPr>
              <a:buFont typeface="Arial" charset="0"/>
              <a:buChar char="•"/>
            </a:pPr>
            <a:endParaRPr lang="es-ES" b="1" dirty="0" smtClean="0"/>
          </a:p>
          <a:p>
            <a:r>
              <a:rPr lang="es-ES" b="1" dirty="0" smtClean="0"/>
              <a:t>- </a:t>
            </a:r>
            <a:r>
              <a:rPr lang="tr-TR" b="1" dirty="0" smtClean="0"/>
              <a:t>SONUÇLAR</a:t>
            </a:r>
            <a:r>
              <a:rPr lang="es-ES" b="1" dirty="0" smtClean="0"/>
              <a:t>: </a:t>
            </a:r>
            <a:r>
              <a:rPr lang="tr-TR" b="1" dirty="0" smtClean="0"/>
              <a:t>YARDIMCI </a:t>
            </a:r>
            <a:r>
              <a:rPr lang="tr-TR" b="1" dirty="0" smtClean="0"/>
              <a:t>MALZEMELER, </a:t>
            </a:r>
            <a:r>
              <a:rPr lang="tr-TR" b="1" dirty="0" smtClean="0"/>
              <a:t>SU TÜKETİMİ, ATIK ÜRETİMİ VE ENERJİ TÜKETİMİNDE TASARRUF.</a:t>
            </a:r>
            <a:endParaRPr lang="es-ES" b="1" dirty="0" smtClean="0"/>
          </a:p>
          <a:p>
            <a:pPr>
              <a:buFontTx/>
              <a:buChar char="-"/>
            </a:pPr>
            <a:endParaRPr lang="es-ES" b="1" dirty="0" smtClean="0"/>
          </a:p>
          <a:p>
            <a:endParaRPr lang="es-ES" b="1" dirty="0" smtClean="0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5286445" y="6488668"/>
            <a:ext cx="40719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dirty="0" smtClean="0"/>
              <a:t>Eşleştirme Projesi 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22 Imagen" descr="Colorant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3645024"/>
            <a:ext cx="3168352" cy="2376264"/>
          </a:xfrm>
          <a:prstGeom prst="rect">
            <a:avLst/>
          </a:prstGeom>
        </p:spPr>
      </p:pic>
      <p:sp>
        <p:nvSpPr>
          <p:cNvPr id="12" name="11 Rectángulo redondeado"/>
          <p:cNvSpPr/>
          <p:nvPr/>
        </p:nvSpPr>
        <p:spPr>
          <a:xfrm>
            <a:off x="2699791" y="357166"/>
            <a:ext cx="3960441" cy="92869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 dirty="0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767051" y="521506"/>
            <a:ext cx="38469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lang="tr-TR" b="1" dirty="0" smtClean="0">
                <a:solidFill>
                  <a:prstClr val="black"/>
                </a:solidFill>
                <a:latin typeface="Calibri"/>
              </a:rPr>
              <a:t>GÖREV 3: IPPC’NİN  UYGULANMASI</a:t>
            </a:r>
            <a:endParaRPr lang="es-ES_tradnl" b="1" dirty="0" smtClean="0">
              <a:solidFill>
                <a:prstClr val="black"/>
              </a:solidFill>
              <a:latin typeface="Calibri"/>
            </a:endParaRPr>
          </a:p>
          <a:p>
            <a:pPr algn="ctr">
              <a:defRPr/>
            </a:pPr>
            <a:r>
              <a:rPr lang="es-ES_tradnl" b="1" dirty="0" smtClean="0">
                <a:latin typeface="+mn-lt"/>
              </a:rPr>
              <a:t>VALENCIA’DAKİ </a:t>
            </a:r>
            <a:r>
              <a:rPr lang="es-ES_tradnl" b="1" dirty="0" smtClean="0">
                <a:latin typeface="+mn-lt"/>
              </a:rPr>
              <a:t>(İSPANYA) UYGULAMA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5942</TotalTime>
  <Words>594</Words>
  <Application>Microsoft Office PowerPoint</Application>
  <PresentationFormat>On-screen Show (4:3)</PresentationFormat>
  <Paragraphs>110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Tema de Office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muge</cp:lastModifiedBy>
  <cp:revision>468</cp:revision>
  <dcterms:created xsi:type="dcterms:W3CDTF">2008-11-07T08:49:28Z</dcterms:created>
  <dcterms:modified xsi:type="dcterms:W3CDTF">2013-01-04T13:22:12Z</dcterms:modified>
</cp:coreProperties>
</file>