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2" r:id="rId2"/>
    <p:sldId id="256" r:id="rId3"/>
    <p:sldId id="257" r:id="rId4"/>
    <p:sldId id="258" r:id="rId5"/>
    <p:sldId id="259" r:id="rId6"/>
    <p:sldId id="260" r:id="rId7"/>
    <p:sldId id="261" r:id="rId8"/>
  </p:sldIdLst>
  <p:sldSz cx="9144000" cy="6858000" type="screen4x3"/>
  <p:notesSz cx="6858000" cy="9144000"/>
  <p:defaultTextStyle>
    <a:defPPr>
      <a:defRPr lang="es-E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0" d="100"/>
          <a:sy n="60" d="100"/>
        </p:scale>
        <p:origin x="10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A24571-7A8A-473B-9A35-89B0A1C1665D}" type="datetimeFigureOut">
              <a:rPr lang="es-ES"/>
              <a:pPr>
                <a:defRPr/>
              </a:pPr>
              <a:t>03/01/2013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3D39E6-2A68-4D89-AFAD-A4CC029770EB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881DEA-6FEF-402A-9B37-AB2453FAA9EA}" type="datetimeFigureOut">
              <a:rPr lang="es-ES"/>
              <a:pPr>
                <a:defRPr/>
              </a:pPr>
              <a:t>03/01/2013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17D2E7-2D46-4785-B6FA-ABEE21D2C325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14A994-CE46-4520-8AD1-514E046D90C7}" type="datetimeFigureOut">
              <a:rPr lang="es-ES"/>
              <a:pPr>
                <a:defRPr/>
              </a:pPr>
              <a:t>03/01/2013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A14709-186D-4AFB-B88E-30B86BFA2749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EAEE91-68B4-4241-8DED-78764C531812}" type="datetimeFigureOut">
              <a:rPr lang="es-ES"/>
              <a:pPr>
                <a:defRPr/>
              </a:pPr>
              <a:t>03/01/2013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590898-1E9B-4E0B-BFF8-447AC038EB22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E13B59-AD3A-4F51-8D74-9E81D4AE0AF3}" type="datetimeFigureOut">
              <a:rPr lang="es-ES"/>
              <a:pPr>
                <a:defRPr/>
              </a:pPr>
              <a:t>03/01/2013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D80D60-0832-4574-9B00-3EDF7386BB58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D9CB4E-B572-4541-9BAE-EB6C82FFA381}" type="datetimeFigureOut">
              <a:rPr lang="es-ES"/>
              <a:pPr>
                <a:defRPr/>
              </a:pPr>
              <a:t>03/01/2013</a:t>
            </a:fld>
            <a:endParaRPr lang="es-ES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17F217-F730-4217-9E1D-EE1196F4300D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21676C-8AB9-4FB6-AF10-31D7A47A1FB3}" type="datetimeFigureOut">
              <a:rPr lang="es-ES"/>
              <a:pPr>
                <a:defRPr/>
              </a:pPr>
              <a:t>03/01/2013</a:t>
            </a:fld>
            <a:endParaRPr lang="es-ES"/>
          </a:p>
        </p:txBody>
      </p:sp>
      <p:sp>
        <p:nvSpPr>
          <p:cNvPr id="8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9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F13A46-5F85-4BE1-88AB-2B98B73ADC5A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23D796-3BB1-4D4C-9466-9D74820823EE}" type="datetimeFigureOut">
              <a:rPr lang="es-ES"/>
              <a:pPr>
                <a:defRPr/>
              </a:pPr>
              <a:t>03/01/2013</a:t>
            </a:fld>
            <a:endParaRPr lang="es-ES"/>
          </a:p>
        </p:txBody>
      </p:sp>
      <p:sp>
        <p:nvSpPr>
          <p:cNvPr id="4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41422F-37C6-49C1-B174-29EA67EE2BA7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BC921E-C705-487C-A695-65409C95DD03}" type="datetimeFigureOut">
              <a:rPr lang="es-ES"/>
              <a:pPr>
                <a:defRPr/>
              </a:pPr>
              <a:t>03/01/2013</a:t>
            </a:fld>
            <a:endParaRPr lang="es-ES"/>
          </a:p>
        </p:txBody>
      </p:sp>
      <p:sp>
        <p:nvSpPr>
          <p:cNvPr id="3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FC066B-74AB-4EAB-BA28-20D8CD01C38F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EB9A5F-73C0-4D47-917C-286AB1A1029F}" type="datetimeFigureOut">
              <a:rPr lang="es-ES"/>
              <a:pPr>
                <a:defRPr/>
              </a:pPr>
              <a:t>03/01/2013</a:t>
            </a:fld>
            <a:endParaRPr lang="es-ES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98AA38-4F81-4AE4-8C8A-92853FE5F33D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ES" noProof="0" smtClean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3B6DD0-0DF3-4F40-B4C4-C52446475745}" type="datetimeFigureOut">
              <a:rPr lang="es-ES"/>
              <a:pPr>
                <a:defRPr/>
              </a:pPr>
              <a:t>03/01/2013</a:t>
            </a:fld>
            <a:endParaRPr lang="es-ES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F20C83-F8D0-4894-97FD-351ABE85E0DA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1 Marcador de título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título del patrón</a:t>
            </a:r>
          </a:p>
        </p:txBody>
      </p:sp>
      <p:sp>
        <p:nvSpPr>
          <p:cNvPr id="1027" name="2 Marcador de texto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6136B3D-83CB-49CE-B0A0-AEF8A2A25E2B}" type="datetimeFigureOut">
              <a:rPr lang="es-ES"/>
              <a:pPr>
                <a:defRPr/>
              </a:pPr>
              <a:t>03/01/2013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C5186735-5452-43D9-AB1B-C1FE9DBDAA2B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w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Rectángulo redondeado"/>
          <p:cNvSpPr/>
          <p:nvPr/>
        </p:nvSpPr>
        <p:spPr>
          <a:xfrm>
            <a:off x="285750" y="1989138"/>
            <a:ext cx="8215313" cy="2868612"/>
          </a:xfrm>
          <a:prstGeom prst="roundRect">
            <a:avLst/>
          </a:prstGeom>
          <a:gradFill flip="none" rotWithShape="1">
            <a:gsLst>
              <a:gs pos="0">
                <a:schemeClr val="accent1"/>
              </a:gs>
              <a:gs pos="100000">
                <a:srgbClr val="3366FF"/>
              </a:gs>
            </a:gsLst>
            <a:lin ang="2700000" scaled="1"/>
            <a:tileRect/>
          </a:gradFill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ts val="2800"/>
              </a:lnSpc>
              <a:defRPr/>
            </a:pPr>
            <a:endParaRPr lang="es-ES"/>
          </a:p>
        </p:txBody>
      </p:sp>
      <p:sp>
        <p:nvSpPr>
          <p:cNvPr id="2051" name="1 Título"/>
          <p:cNvSpPr>
            <a:spLocks noGrp="1"/>
          </p:cNvSpPr>
          <p:nvPr>
            <p:ph type="ctrTitle"/>
          </p:nvPr>
        </p:nvSpPr>
        <p:spPr>
          <a:xfrm>
            <a:off x="357188" y="1988840"/>
            <a:ext cx="8103244" cy="2880320"/>
          </a:xfrm>
        </p:spPr>
        <p:txBody>
          <a:bodyPr/>
          <a:lstStyle/>
          <a:p>
            <a:pPr eaLnBrk="1" hangingPunct="1"/>
            <a:r>
              <a:rPr lang="es-ES" dirty="0" err="1" smtClean="0"/>
              <a:t>Başvuruya</a:t>
            </a:r>
            <a:r>
              <a:rPr lang="es-ES" dirty="0" smtClean="0"/>
              <a:t> </a:t>
            </a:r>
            <a:r>
              <a:rPr lang="es-ES" dirty="0" err="1" smtClean="0"/>
              <a:t>eklenmesi</a:t>
            </a:r>
            <a:r>
              <a:rPr lang="es-ES" dirty="0" smtClean="0"/>
              <a:t> ve </a:t>
            </a:r>
            <a:r>
              <a:rPr lang="es-ES" dirty="0" err="1" smtClean="0"/>
              <a:t>başvuruda</a:t>
            </a:r>
            <a:r>
              <a:rPr lang="es-ES" dirty="0" smtClean="0"/>
              <a:t> </a:t>
            </a:r>
            <a:r>
              <a:rPr lang="es-ES" smtClean="0"/>
              <a:t>düzeltilmesi</a:t>
            </a:r>
            <a:r>
              <a:rPr lang="es-ES" dirty="0" smtClean="0"/>
              <a:t> </a:t>
            </a:r>
            <a:r>
              <a:rPr lang="es-ES" dirty="0" err="1" smtClean="0"/>
              <a:t>gereken</a:t>
            </a:r>
            <a:r>
              <a:rPr lang="es-ES" dirty="0" smtClean="0"/>
              <a:t> </a:t>
            </a:r>
            <a:r>
              <a:rPr lang="es-ES" dirty="0" err="1" smtClean="0"/>
              <a:t>bazı</a:t>
            </a:r>
            <a:r>
              <a:rPr lang="es-ES" dirty="0" smtClean="0"/>
              <a:t> </a:t>
            </a:r>
            <a:r>
              <a:rPr lang="es-ES" dirty="0" err="1" smtClean="0"/>
              <a:t>bilgileri</a:t>
            </a:r>
            <a:r>
              <a:rPr lang="es-ES" dirty="0" smtClean="0"/>
              <a:t> </a:t>
            </a:r>
            <a:r>
              <a:rPr lang="es-ES" dirty="0" err="1" smtClean="0"/>
              <a:t>gösteren</a:t>
            </a:r>
            <a:r>
              <a:rPr lang="es-ES" dirty="0" smtClean="0"/>
              <a:t> </a:t>
            </a:r>
            <a:r>
              <a:rPr lang="es-ES" dirty="0" err="1" smtClean="0"/>
              <a:t>örnekler</a:t>
            </a:r>
            <a:endParaRPr lang="es-ES" dirty="0" smtClean="0"/>
          </a:p>
        </p:txBody>
      </p:sp>
      <p:sp>
        <p:nvSpPr>
          <p:cNvPr id="2052" name="Rectangle 7"/>
          <p:cNvSpPr>
            <a:spLocks noChangeArrowheads="1"/>
          </p:cNvSpPr>
          <p:nvPr/>
        </p:nvSpPr>
        <p:spPr bwMode="auto">
          <a:xfrm>
            <a:off x="2286000" y="500063"/>
            <a:ext cx="478631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en-GB" smtClean="0"/>
              <a:t>E</a:t>
            </a:r>
            <a:r>
              <a:rPr lang="tr-TR" smtClean="0"/>
              <a:t>şleştirme </a:t>
            </a:r>
            <a:r>
              <a:rPr lang="en-GB" smtClean="0"/>
              <a:t>Proje</a:t>
            </a:r>
            <a:r>
              <a:rPr lang="tr-TR" smtClean="0"/>
              <a:t>si</a:t>
            </a:r>
            <a:r>
              <a:rPr lang="en-GB" smtClean="0"/>
              <a:t> </a:t>
            </a:r>
            <a:r>
              <a:rPr lang="en-GB"/>
              <a:t>TR 08 IB EN 03</a:t>
            </a:r>
          </a:p>
        </p:txBody>
      </p:sp>
      <p:grpSp>
        <p:nvGrpSpPr>
          <p:cNvPr id="2053" name="27 Grupo"/>
          <p:cNvGrpSpPr>
            <a:grpSpLocks/>
          </p:cNvGrpSpPr>
          <p:nvPr/>
        </p:nvGrpSpPr>
        <p:grpSpPr bwMode="auto">
          <a:xfrm>
            <a:off x="6786563" y="428625"/>
            <a:ext cx="1992312" cy="714375"/>
            <a:chOff x="6286512" y="285728"/>
            <a:chExt cx="2493060" cy="790573"/>
          </a:xfrm>
        </p:grpSpPr>
        <p:pic>
          <p:nvPicPr>
            <p:cNvPr id="2055" name="Picture 19" descr="C:\Documents and Settings\César\Mis documentos\Rumania\Related Projects\Turkey - IPPC\Preparacion defensa\images\Spain_flag_300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286512" y="285728"/>
              <a:ext cx="1185860" cy="7905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56" name="Picture 20" descr="C:\Documents and Settings\César\Mis documentos\Rumania\Related Projects\Turkey - IPPC\Preparacion defensa\images\Poland_flag_300.png"/>
            <p:cNvPicPr preferRelativeResize="0">
              <a:picLocks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565126" y="285728"/>
              <a:ext cx="1214446" cy="785818"/>
            </a:xfrm>
            <a:prstGeom prst="rect">
              <a:avLst/>
            </a:prstGeom>
            <a:noFill/>
            <a:ln w="9525">
              <a:solidFill>
                <a:schemeClr val="accent1"/>
              </a:solidFill>
              <a:miter lim="800000"/>
              <a:headEnd/>
              <a:tailEnd/>
            </a:ln>
          </p:spPr>
        </p:pic>
      </p:grpSp>
      <p:pic>
        <p:nvPicPr>
          <p:cNvPr id="2054" name="Picture 8" descr="turkey-eu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88" y="357188"/>
            <a:ext cx="2300287" cy="928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6300788" y="908050"/>
            <a:ext cx="2338387" cy="13208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tr-TR" sz="1400" smtClean="0"/>
              <a:t>GÜRÜLTÜ ÖLÇÜM NOKTALARI</a:t>
            </a:r>
            <a:endParaRPr lang="es-ES" sz="1400" dirty="0" smtClean="0"/>
          </a:p>
        </p:txBody>
      </p:sp>
      <p:pic>
        <p:nvPicPr>
          <p:cNvPr id="307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404813"/>
            <a:ext cx="5753100" cy="6181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6" name="4 Rectángulo"/>
          <p:cNvSpPr>
            <a:spLocks noChangeArrowheads="1"/>
          </p:cNvSpPr>
          <p:nvPr/>
        </p:nvSpPr>
        <p:spPr bwMode="auto">
          <a:xfrm>
            <a:off x="6227763" y="1773238"/>
            <a:ext cx="2916237" cy="16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buFont typeface="+mj-lt"/>
              <a:buAutoNum type="alphaUcPeriod"/>
            </a:pPr>
            <a:r>
              <a:rPr lang="tr-TR" sz="1400" dirty="0" smtClean="0">
                <a:latin typeface="Calibri" pitchFamily="34" charset="0"/>
              </a:rPr>
              <a:t>Yükleme</a:t>
            </a:r>
            <a:r>
              <a:rPr lang="tr-TR" sz="1400" dirty="0" smtClean="0">
                <a:latin typeface="Calibri" pitchFamily="34" charset="0"/>
              </a:rPr>
              <a:t> </a:t>
            </a:r>
            <a:r>
              <a:rPr lang="tr-TR" sz="1400" dirty="0" smtClean="0">
                <a:latin typeface="Calibri" pitchFamily="34" charset="0"/>
              </a:rPr>
              <a:t>ve </a:t>
            </a:r>
            <a:r>
              <a:rPr lang="tr-TR" sz="1400" dirty="0" smtClean="0">
                <a:latin typeface="Calibri" pitchFamily="34" charset="0"/>
              </a:rPr>
              <a:t>deşarj</a:t>
            </a:r>
            <a:r>
              <a:rPr lang="en-US" sz="1400" dirty="0" smtClean="0">
                <a:latin typeface="Calibri" pitchFamily="34" charset="0"/>
              </a:rPr>
              <a:t>. </a:t>
            </a:r>
            <a:endParaRPr lang="en-US" sz="1400" dirty="0">
              <a:latin typeface="Calibri" pitchFamily="34" charset="0"/>
            </a:endParaRPr>
          </a:p>
          <a:p>
            <a:pPr marL="342900" indent="-342900">
              <a:buFont typeface="+mj-lt"/>
              <a:buAutoNum type="alphaUcPeriod"/>
            </a:pPr>
            <a:r>
              <a:rPr lang="tr-TR" sz="1400" dirty="0" smtClean="0">
                <a:latin typeface="Calibri" pitchFamily="34" charset="0"/>
              </a:rPr>
              <a:t>Üretim bölümüne erişim sağlayan kapılar.</a:t>
            </a:r>
            <a:endParaRPr lang="en-US" sz="1400" dirty="0">
              <a:latin typeface="Calibri" pitchFamily="34" charset="0"/>
            </a:endParaRPr>
          </a:p>
          <a:p>
            <a:pPr marL="342900" indent="-342900">
              <a:buFont typeface="+mj-lt"/>
              <a:buAutoNum type="alphaUcPeriod"/>
            </a:pPr>
            <a:r>
              <a:rPr lang="en-US" sz="1400" dirty="0" err="1" smtClean="0">
                <a:latin typeface="Calibri" pitchFamily="34" charset="0"/>
              </a:rPr>
              <a:t>Ga</a:t>
            </a:r>
            <a:r>
              <a:rPr lang="tr-TR" sz="1400" dirty="0" smtClean="0">
                <a:latin typeface="Calibri" pitchFamily="34" charset="0"/>
              </a:rPr>
              <a:t>z üretimi.</a:t>
            </a:r>
            <a:endParaRPr lang="en-US" sz="1400" dirty="0">
              <a:latin typeface="Calibri" pitchFamily="34" charset="0"/>
            </a:endParaRPr>
          </a:p>
          <a:p>
            <a:pPr marL="342900" indent="-342900">
              <a:buFont typeface="+mj-lt"/>
              <a:buAutoNum type="alphaUcPeriod"/>
            </a:pPr>
            <a:r>
              <a:rPr lang="tr-TR" sz="1400" dirty="0" smtClean="0">
                <a:latin typeface="Calibri" pitchFamily="34" charset="0"/>
              </a:rPr>
              <a:t>Kompaktör (sıkıştırıcı).</a:t>
            </a:r>
            <a:endParaRPr lang="en-US" sz="1400" dirty="0">
              <a:latin typeface="Calibri" pitchFamily="34" charset="0"/>
            </a:endParaRPr>
          </a:p>
          <a:p>
            <a:pPr marL="342900" indent="-342900">
              <a:buFont typeface="+mj-lt"/>
              <a:buAutoNum type="alphaUcPeriod"/>
            </a:pPr>
            <a:r>
              <a:rPr lang="tr-TR" sz="1400" dirty="0" smtClean="0">
                <a:latin typeface="Calibri" pitchFamily="34" charset="0"/>
              </a:rPr>
              <a:t>Gaz aspiratörleri.</a:t>
            </a:r>
            <a:endParaRPr lang="en-US" sz="1400" dirty="0">
              <a:latin typeface="Calibri" pitchFamily="34" charset="0"/>
            </a:endParaRPr>
          </a:p>
          <a:p>
            <a:pPr marL="342900" indent="-342900">
              <a:buFont typeface="+mj-lt"/>
              <a:buAutoNum type="alphaUcPeriod"/>
            </a:pPr>
            <a:r>
              <a:rPr lang="tr-TR" sz="1400" dirty="0" smtClean="0">
                <a:latin typeface="Calibri" pitchFamily="34" charset="0"/>
              </a:rPr>
              <a:t>ASAT</a:t>
            </a:r>
            <a:r>
              <a:rPr lang="en-US" sz="1400" dirty="0" smtClean="0">
                <a:latin typeface="Calibri" pitchFamily="34" charset="0"/>
              </a:rPr>
              <a:t> </a:t>
            </a:r>
            <a:r>
              <a:rPr lang="tr-TR" sz="1400" dirty="0" smtClean="0">
                <a:latin typeface="Calibri" pitchFamily="34" charset="0"/>
              </a:rPr>
              <a:t>ve kompresörler.</a:t>
            </a:r>
            <a:endParaRPr lang="es-ES" sz="1400" dirty="0">
              <a:latin typeface="Calibri" pitchFamily="34" charset="0"/>
            </a:endParaRPr>
          </a:p>
        </p:txBody>
      </p:sp>
      <p:sp>
        <p:nvSpPr>
          <p:cNvPr id="6" name="1 Título"/>
          <p:cNvSpPr txBox="1">
            <a:spLocks/>
          </p:cNvSpPr>
          <p:nvPr/>
        </p:nvSpPr>
        <p:spPr bwMode="auto">
          <a:xfrm>
            <a:off x="539750" y="44450"/>
            <a:ext cx="8218488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tr-TR" sz="2000" b="1" i="1" smtClean="0">
                <a:latin typeface="+mj-lt"/>
                <a:ea typeface="+mj-ea"/>
                <a:cs typeface="+mj-cs"/>
              </a:rPr>
              <a:t>GÜRÜLTÜ DEĞERLENDİRMESİ</a:t>
            </a:r>
            <a:endParaRPr lang="es-ES" sz="2000" b="1" i="1" dirty="0">
              <a:latin typeface="+mj-lt"/>
              <a:ea typeface="+mj-ea"/>
              <a:cs typeface="+mj-cs"/>
            </a:endParaRPr>
          </a:p>
        </p:txBody>
      </p:sp>
      <p:sp>
        <p:nvSpPr>
          <p:cNvPr id="7" name="2 Subtítulo"/>
          <p:cNvSpPr txBox="1">
            <a:spLocks/>
          </p:cNvSpPr>
          <p:nvPr/>
        </p:nvSpPr>
        <p:spPr bwMode="auto">
          <a:xfrm>
            <a:off x="5976441" y="3860800"/>
            <a:ext cx="2339975" cy="132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normAutofit/>
          </a:bodyPr>
          <a:lstStyle/>
          <a:p>
            <a:pPr algn="ctr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tr-TR" sz="1400" smtClean="0">
                <a:latin typeface="+mn-lt"/>
              </a:rPr>
              <a:t>DÜZELTİCİ TEDBİRLER</a:t>
            </a:r>
            <a:endParaRPr lang="es-ES" sz="1400" dirty="0">
              <a:solidFill>
                <a:schemeClr val="tx1">
                  <a:tint val="75000"/>
                </a:schemeClr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1 Título"/>
          <p:cNvSpPr>
            <a:spLocks noGrp="1"/>
          </p:cNvSpPr>
          <p:nvPr>
            <p:ph type="title"/>
          </p:nvPr>
        </p:nvSpPr>
        <p:spPr>
          <a:xfrm>
            <a:off x="539750" y="115888"/>
            <a:ext cx="8218488" cy="274637"/>
          </a:xfrm>
        </p:spPr>
        <p:txBody>
          <a:bodyPr/>
          <a:lstStyle/>
          <a:p>
            <a:pPr eaLnBrk="1" hangingPunct="1"/>
            <a:r>
              <a:rPr lang="tr-TR" sz="2000" b="1" i="1" smtClean="0"/>
              <a:t>ATIK SU ANALİZİ</a:t>
            </a:r>
            <a:endParaRPr lang="es-ES" sz="2000" b="1" i="1" smtClean="0"/>
          </a:p>
        </p:txBody>
      </p:sp>
      <p:pic>
        <p:nvPicPr>
          <p:cNvPr id="4099" name="Picture 2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900113" y="574500"/>
            <a:ext cx="7559675" cy="58788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2 Marcador de contenido"/>
          <p:cNvSpPr txBox="1">
            <a:spLocks noGrp="1"/>
          </p:cNvSpPr>
          <p:nvPr>
            <p:ph type="title"/>
          </p:nvPr>
        </p:nvSpPr>
        <p:spPr>
          <a:xfrm>
            <a:off x="395288" y="188913"/>
            <a:ext cx="8229600" cy="647799"/>
          </a:xfrm>
        </p:spPr>
        <p:txBody>
          <a:bodyPr anchor="t"/>
          <a:lstStyle/>
          <a:p>
            <a:pPr marL="342900" indent="-342900" algn="l" eaLnBrk="1" hangingPunct="1">
              <a:spcBef>
                <a:spcPct val="20000"/>
              </a:spcBef>
              <a:defRPr/>
            </a:pPr>
            <a:r>
              <a:rPr lang="tr-TR" sz="2400" b="1" i="1" dirty="0" smtClean="0">
                <a:latin typeface="+mn-lt"/>
                <a:ea typeface="+mn-ea"/>
                <a:cs typeface="+mn-cs"/>
              </a:rPr>
              <a:t>ATIK SU </a:t>
            </a:r>
            <a:r>
              <a:rPr lang="tr-TR" sz="2400" b="1" i="1" dirty="0" smtClean="0">
                <a:latin typeface="+mn-lt"/>
                <a:ea typeface="+mn-ea"/>
                <a:cs typeface="+mn-cs"/>
              </a:rPr>
              <a:t>DEŞARJ:</a:t>
            </a:r>
            <a:endParaRPr lang="es-ES" sz="2400" b="1" i="1" dirty="0" smtClean="0">
              <a:latin typeface="+mn-lt"/>
              <a:ea typeface="+mn-ea"/>
              <a:cs typeface="+mn-cs"/>
            </a:endParaRPr>
          </a:p>
        </p:txBody>
      </p:sp>
      <p:sp>
        <p:nvSpPr>
          <p:cNvPr id="5123" name="5 Rectángulo"/>
          <p:cNvSpPr>
            <a:spLocks noChangeArrowheads="1"/>
          </p:cNvSpPr>
          <p:nvPr/>
        </p:nvSpPr>
        <p:spPr bwMode="auto">
          <a:xfrm>
            <a:off x="395288" y="790575"/>
            <a:ext cx="7632700" cy="25391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>
              <a:buFontTx/>
              <a:buChar char="-"/>
            </a:pPr>
            <a:endParaRPr lang="en-US" dirty="0">
              <a:cs typeface="Arial" charset="0"/>
            </a:endParaRPr>
          </a:p>
          <a:p>
            <a:pPr algn="just">
              <a:spcAft>
                <a:spcPts val="600"/>
              </a:spcAft>
              <a:buFontTx/>
              <a:buChar char="-"/>
            </a:pPr>
            <a:r>
              <a:rPr lang="tr-TR" dirty="0" smtClean="0">
                <a:cs typeface="Arial" charset="0"/>
              </a:rPr>
              <a:t> </a:t>
            </a:r>
            <a:r>
              <a:rPr lang="tr-TR" dirty="0" smtClean="0">
                <a:cs typeface="Arial" charset="0"/>
              </a:rPr>
              <a:t>Sıhhi </a:t>
            </a:r>
            <a:r>
              <a:rPr lang="tr-TR" dirty="0" smtClean="0">
                <a:cs typeface="Arial" charset="0"/>
              </a:rPr>
              <a:t>su </a:t>
            </a:r>
            <a:r>
              <a:rPr lang="tr-TR" dirty="0" smtClean="0">
                <a:cs typeface="Arial" charset="0"/>
              </a:rPr>
              <a:t>deşarj</a:t>
            </a:r>
            <a:r>
              <a:rPr lang="tr-TR" dirty="0" smtClean="0">
                <a:cs typeface="Arial" charset="0"/>
              </a:rPr>
              <a:t> </a:t>
            </a:r>
            <a:r>
              <a:rPr lang="tr-TR" dirty="0" smtClean="0">
                <a:cs typeface="Arial" charset="0"/>
              </a:rPr>
              <a:t>hacmi ile ilgili gerekçelerin çalışan sayısına dayalı olarak hesaplanması.</a:t>
            </a:r>
          </a:p>
          <a:p>
            <a:pPr algn="just">
              <a:spcAft>
                <a:spcPts val="600"/>
              </a:spcAft>
              <a:buFontTx/>
              <a:buChar char="-"/>
            </a:pPr>
            <a:r>
              <a:rPr lang="tr-TR" dirty="0" smtClean="0">
                <a:cs typeface="Arial" charset="0"/>
              </a:rPr>
              <a:t> Üretim proseslerinin her bir aşamasında tüketilen ve üretilen endüstriyel su hacimlerinin gerekçeleri.</a:t>
            </a:r>
          </a:p>
          <a:p>
            <a:pPr algn="just">
              <a:spcAft>
                <a:spcPts val="600"/>
              </a:spcAft>
              <a:buFontTx/>
              <a:buChar char="-"/>
            </a:pPr>
            <a:r>
              <a:rPr lang="tr-TR" dirty="0" smtClean="0">
                <a:cs typeface="Arial" charset="0"/>
              </a:rPr>
              <a:t> Örnekler:</a:t>
            </a:r>
            <a:endParaRPr lang="en-US" dirty="0">
              <a:cs typeface="Arial" charset="0"/>
            </a:endParaRPr>
          </a:p>
          <a:p>
            <a:pPr algn="just">
              <a:buFontTx/>
              <a:buChar char="-"/>
            </a:pPr>
            <a:endParaRPr lang="en-US" dirty="0">
              <a:cs typeface="Arial" charset="0"/>
            </a:endParaRPr>
          </a:p>
          <a:p>
            <a:pPr algn="just">
              <a:buFontTx/>
              <a:buChar char="-"/>
            </a:pPr>
            <a:endParaRPr lang="en-US" dirty="0">
              <a:cs typeface="Arial" charset="0"/>
            </a:endParaRPr>
          </a:p>
        </p:txBody>
      </p:sp>
      <p:graphicFrame>
        <p:nvGraphicFramePr>
          <p:cNvPr id="8" name="7 Tabla"/>
          <p:cNvGraphicFramePr>
            <a:graphicFrameLocks noGrp="1"/>
          </p:cNvGraphicFramePr>
          <p:nvPr/>
        </p:nvGraphicFramePr>
        <p:xfrm>
          <a:off x="1187450" y="2721101"/>
          <a:ext cx="6552727" cy="779907"/>
        </p:xfrm>
        <a:graphic>
          <a:graphicData uri="http://schemas.openxmlformats.org/drawingml/2006/table">
            <a:tbl>
              <a:tblPr/>
              <a:tblGrid>
                <a:gridCol w="1377043"/>
                <a:gridCol w="941928"/>
                <a:gridCol w="778848"/>
                <a:gridCol w="862621"/>
                <a:gridCol w="864096"/>
                <a:gridCol w="720080"/>
                <a:gridCol w="1008111"/>
              </a:tblGrid>
              <a:tr h="0">
                <a:tc>
                  <a:txBody>
                    <a:bodyPr/>
                    <a:lstStyle/>
                    <a:p>
                      <a:pPr indent="-226695" algn="just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endParaRPr lang="es-ES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indent="-226695" algn="just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tr-TR" sz="1600" smtClean="0">
                          <a:latin typeface="Calibri"/>
                          <a:ea typeface="Calibri"/>
                          <a:cs typeface="Times New Roman"/>
                        </a:rPr>
                        <a:t>Hazırlık</a:t>
                      </a:r>
                      <a:endParaRPr lang="es-E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indent="-226695" algn="just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tr-TR" sz="1400" smtClean="0">
                          <a:latin typeface="Calibri"/>
                          <a:ea typeface="Calibri"/>
                          <a:cs typeface="Times New Roman"/>
                        </a:rPr>
                        <a:t>Emprime</a:t>
                      </a:r>
                      <a:endParaRPr lang="es-ES" sz="105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indent="-226695" algn="just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tr-TR" sz="1600" smtClean="0">
                          <a:latin typeface="Calibri"/>
                          <a:ea typeface="Calibri"/>
                          <a:cs typeface="Times New Roman"/>
                        </a:rPr>
                        <a:t>Boyama</a:t>
                      </a:r>
                      <a:endParaRPr lang="es-E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indent="-226695" algn="just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tr-TR" sz="1600" smtClean="0">
                          <a:latin typeface="Calibri"/>
                          <a:ea typeface="Calibri"/>
                          <a:cs typeface="Times New Roman"/>
                        </a:rPr>
                        <a:t>Kazan</a:t>
                      </a:r>
                      <a:endParaRPr lang="es-E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indent="-226695" algn="just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tr-TR" sz="1600" smtClean="0">
                          <a:latin typeface="Calibri"/>
                          <a:ea typeface="Calibri"/>
                          <a:cs typeface="Times New Roman"/>
                        </a:rPr>
                        <a:t>TOPLAM</a:t>
                      </a:r>
                      <a:endParaRPr lang="es-E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-226695" algn="just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endParaRPr lang="es-ES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-226695" algn="just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tr-TR" sz="1600" dirty="0" smtClean="0">
                          <a:latin typeface="Calibri"/>
                          <a:ea typeface="Calibri"/>
                          <a:cs typeface="Times New Roman"/>
                        </a:rPr>
                        <a:t>Yıkama</a:t>
                      </a:r>
                      <a:endParaRPr lang="es-E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-226695" algn="just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es-ES" sz="1600" smtClean="0">
                          <a:latin typeface="Calibri"/>
                          <a:ea typeface="Calibri"/>
                          <a:cs typeface="Times New Roman"/>
                        </a:rPr>
                        <a:t>Rame</a:t>
                      </a:r>
                      <a:r>
                        <a:rPr lang="tr-TR" sz="1000" smtClean="0">
                          <a:latin typeface="Calibri"/>
                          <a:ea typeface="Calibri"/>
                          <a:cs typeface="Times New Roman"/>
                        </a:rPr>
                        <a:t> (?)</a:t>
                      </a:r>
                      <a:endParaRPr lang="es-ES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indent="-226695" algn="just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tr-TR" sz="1600" dirty="0" smtClean="0">
                          <a:latin typeface="Calibri"/>
                          <a:ea typeface="Calibri"/>
                          <a:cs typeface="Times New Roman"/>
                        </a:rPr>
                        <a:t>Tüketim</a:t>
                      </a:r>
                      <a:endParaRPr lang="es-E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-226695" algn="just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es-ES" sz="1600">
                          <a:latin typeface="Calibri"/>
                          <a:ea typeface="Calibri"/>
                          <a:cs typeface="Times New Roman"/>
                        </a:rPr>
                        <a:t>43.844</a:t>
                      </a:r>
                      <a:endParaRPr lang="es-E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-226695" algn="just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es-ES" sz="1600">
                          <a:latin typeface="Calibri"/>
                          <a:ea typeface="Calibri"/>
                          <a:cs typeface="Times New Roman"/>
                        </a:rPr>
                        <a:t>11.520</a:t>
                      </a:r>
                      <a:endParaRPr lang="es-E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-226695" algn="just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es-ES" sz="1600">
                          <a:latin typeface="Calibri"/>
                          <a:ea typeface="Calibri"/>
                          <a:cs typeface="Times New Roman"/>
                        </a:rPr>
                        <a:t>55.524</a:t>
                      </a:r>
                      <a:endParaRPr lang="es-E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-226695" algn="just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es-ES" sz="1600">
                          <a:latin typeface="Calibri"/>
                          <a:ea typeface="Calibri"/>
                          <a:cs typeface="Times New Roman"/>
                        </a:rPr>
                        <a:t>24.732</a:t>
                      </a:r>
                      <a:endParaRPr lang="es-E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-226695" algn="just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es-ES" sz="1600">
                          <a:latin typeface="Calibri"/>
                          <a:ea typeface="Calibri"/>
                          <a:cs typeface="Times New Roman"/>
                        </a:rPr>
                        <a:t>54.488</a:t>
                      </a:r>
                      <a:endParaRPr lang="es-E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-226695" algn="just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es-ES" sz="1600">
                          <a:latin typeface="Calibri"/>
                          <a:ea typeface="Calibri"/>
                          <a:cs typeface="Times New Roman"/>
                        </a:rPr>
                        <a:t>190.107</a:t>
                      </a:r>
                      <a:endParaRPr lang="es-E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-226695" algn="just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tr-TR" sz="1600" dirty="0" smtClean="0">
                          <a:latin typeface="Calibri"/>
                          <a:ea typeface="Calibri"/>
                          <a:cs typeface="Times New Roman"/>
                        </a:rPr>
                        <a:t>Deşarj</a:t>
                      </a:r>
                      <a:endParaRPr lang="es-E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-226695" algn="just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es-ES" sz="1600">
                          <a:latin typeface="Calibri"/>
                          <a:ea typeface="Calibri"/>
                          <a:cs typeface="Times New Roman"/>
                        </a:rPr>
                        <a:t>38.972</a:t>
                      </a:r>
                      <a:endParaRPr lang="es-E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-226695" algn="just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es-ES" sz="1600">
                          <a:latin typeface="Calibri"/>
                          <a:ea typeface="Calibri"/>
                          <a:cs typeface="Times New Roman"/>
                        </a:rPr>
                        <a:t>8640</a:t>
                      </a:r>
                      <a:endParaRPr lang="es-E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-226695" algn="just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es-ES" sz="1600">
                          <a:latin typeface="Calibri"/>
                          <a:ea typeface="Calibri"/>
                          <a:cs typeface="Times New Roman"/>
                        </a:rPr>
                        <a:t>41.643</a:t>
                      </a:r>
                      <a:endParaRPr lang="es-E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-226695" algn="just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es-ES" sz="1600">
                          <a:latin typeface="Calibri"/>
                          <a:ea typeface="Calibri"/>
                          <a:cs typeface="Times New Roman"/>
                        </a:rPr>
                        <a:t>24.732</a:t>
                      </a:r>
                      <a:endParaRPr lang="es-E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-226695" algn="ct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es-ES" sz="1600">
                          <a:latin typeface="Calibri"/>
                          <a:ea typeface="Calibri"/>
                          <a:cs typeface="Times New Roman"/>
                        </a:rPr>
                        <a:t>-</a:t>
                      </a:r>
                      <a:endParaRPr lang="es-E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-226695" algn="just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es-ES" sz="1600" dirty="0">
                          <a:latin typeface="Calibri"/>
                          <a:ea typeface="Calibri"/>
                          <a:cs typeface="Times New Roman"/>
                        </a:rPr>
                        <a:t>113.987</a:t>
                      </a:r>
                      <a:endParaRPr lang="es-E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162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tr-TR">
              <a:latin typeface="Calibri" pitchFamily="34" charset="0"/>
            </a:endParaRPr>
          </a:p>
        </p:txBody>
      </p:sp>
      <p:sp>
        <p:nvSpPr>
          <p:cNvPr id="5163" name="6 Rectángulo"/>
          <p:cNvSpPr>
            <a:spLocks noChangeArrowheads="1"/>
          </p:cNvSpPr>
          <p:nvPr/>
        </p:nvSpPr>
        <p:spPr bwMode="auto">
          <a:xfrm>
            <a:off x="467544" y="3717032"/>
            <a:ext cx="7848872" cy="723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  <a:buFontTx/>
              <a:buChar char="-"/>
            </a:pPr>
            <a:r>
              <a:rPr lang="tr-TR" dirty="0" smtClean="0"/>
              <a:t> ESD’lere uyum sağlamak amacıyla </a:t>
            </a:r>
            <a:r>
              <a:rPr lang="tr-TR" dirty="0" smtClean="0"/>
              <a:t>deşarj </a:t>
            </a:r>
            <a:r>
              <a:rPr lang="tr-TR" dirty="0" smtClean="0"/>
              <a:t>yeterliliği ile ilgili planlama.</a:t>
            </a:r>
            <a:endParaRPr lang="en-US" dirty="0"/>
          </a:p>
          <a:p>
            <a:pPr>
              <a:spcAft>
                <a:spcPts val="600"/>
              </a:spcAft>
              <a:buFontTx/>
              <a:buChar char="-"/>
            </a:pPr>
            <a:r>
              <a:rPr lang="tr-TR" dirty="0" smtClean="0"/>
              <a:t> Atık çamur yönetimi.  Miktar?  Harici yönetim hangi kuruluşa ait olacaktır?</a:t>
            </a:r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err="1" smtClean="0"/>
              <a:t>Boyama</a:t>
            </a:r>
            <a:r>
              <a:rPr lang="en-US" sz="2400" dirty="0" smtClean="0"/>
              <a:t>, </a:t>
            </a:r>
            <a:r>
              <a:rPr lang="en-US" sz="2400" dirty="0" err="1" smtClean="0"/>
              <a:t>santrifüj</a:t>
            </a:r>
            <a:r>
              <a:rPr lang="en-US" sz="2400" dirty="0" smtClean="0"/>
              <a:t> </a:t>
            </a:r>
            <a:r>
              <a:rPr lang="en-US" sz="2400" dirty="0" err="1" smtClean="0"/>
              <a:t>ve</a:t>
            </a:r>
            <a:r>
              <a:rPr lang="en-US" sz="2400" dirty="0" smtClean="0"/>
              <a:t> </a:t>
            </a:r>
            <a:r>
              <a:rPr lang="en-US" sz="2400" dirty="0" err="1" smtClean="0"/>
              <a:t>sıkma</a:t>
            </a:r>
            <a:r>
              <a:rPr lang="en-US" sz="2400" dirty="0" smtClean="0"/>
              <a:t> </a:t>
            </a:r>
            <a:r>
              <a:rPr lang="en-US" sz="2400" dirty="0" err="1" smtClean="0"/>
              <a:t>prosesleri</a:t>
            </a:r>
            <a:r>
              <a:rPr lang="en-US" sz="2400" dirty="0" smtClean="0"/>
              <a:t> </a:t>
            </a:r>
            <a:r>
              <a:rPr lang="en-US" sz="2400" dirty="0" err="1" smtClean="0"/>
              <a:t>ile</a:t>
            </a:r>
            <a:r>
              <a:rPr lang="en-US" sz="2400" dirty="0" smtClean="0"/>
              <a:t> </a:t>
            </a:r>
            <a:r>
              <a:rPr lang="en-US" sz="2400" dirty="0" err="1" smtClean="0"/>
              <a:t>ilgili</a:t>
            </a:r>
            <a:r>
              <a:rPr lang="en-US" sz="2400" dirty="0" smtClean="0"/>
              <a:t> </a:t>
            </a:r>
            <a:r>
              <a:rPr lang="tr-TR" sz="2400" dirty="0" smtClean="0"/>
              <a:t>başka</a:t>
            </a:r>
            <a:r>
              <a:rPr lang="en-US" sz="2400" dirty="0" smtClean="0"/>
              <a:t> </a:t>
            </a:r>
            <a:r>
              <a:rPr lang="en-US" sz="2400" dirty="0" err="1" smtClean="0"/>
              <a:t>emisyon</a:t>
            </a:r>
            <a:r>
              <a:rPr lang="en-US" sz="2400" dirty="0" smtClean="0"/>
              <a:t> </a:t>
            </a:r>
            <a:r>
              <a:rPr lang="en-US" sz="2400" dirty="0" err="1" smtClean="0"/>
              <a:t>noktalarının</a:t>
            </a:r>
            <a:r>
              <a:rPr lang="en-US" sz="2400" dirty="0" smtClean="0"/>
              <a:t> </a:t>
            </a:r>
            <a:r>
              <a:rPr lang="tr-TR" sz="2400" dirty="0" smtClean="0"/>
              <a:t>bulunması olasılığı</a:t>
            </a:r>
            <a:r>
              <a:rPr lang="en-US" sz="2400" dirty="0" smtClean="0"/>
              <a:t> </a:t>
            </a:r>
            <a:r>
              <a:rPr lang="en-US" sz="2400" dirty="0" err="1" smtClean="0"/>
              <a:t>konusunda</a:t>
            </a:r>
            <a:r>
              <a:rPr lang="en-US" sz="2400" dirty="0" smtClean="0"/>
              <a:t> </a:t>
            </a:r>
            <a:r>
              <a:rPr lang="en-US" sz="2400" dirty="0" err="1" smtClean="0"/>
              <a:t>açıklama</a:t>
            </a:r>
            <a:r>
              <a:rPr lang="en-US" sz="2400" dirty="0" smtClean="0"/>
              <a:t> (</a:t>
            </a:r>
            <a:r>
              <a:rPr lang="en-US" sz="2400" dirty="0" err="1" smtClean="0"/>
              <a:t>eğer</a:t>
            </a:r>
            <a:r>
              <a:rPr lang="en-US" sz="2400" dirty="0" smtClean="0"/>
              <a:t> </a:t>
            </a:r>
            <a:r>
              <a:rPr lang="en-US" sz="2400" dirty="0" err="1" smtClean="0"/>
              <a:t>izin</a:t>
            </a:r>
            <a:r>
              <a:rPr lang="en-US" sz="2400" dirty="0" smtClean="0"/>
              <a:t> </a:t>
            </a:r>
            <a:r>
              <a:rPr lang="en-US" sz="2400" dirty="0" err="1" smtClean="0"/>
              <a:t>başvurusunda</a:t>
            </a:r>
            <a:r>
              <a:rPr lang="en-US" sz="2400" dirty="0" smtClean="0"/>
              <a:t> </a:t>
            </a:r>
            <a:r>
              <a:rPr lang="en-US" sz="2400" dirty="0" err="1" smtClean="0"/>
              <a:t>zaten</a:t>
            </a:r>
            <a:r>
              <a:rPr lang="en-US" sz="2400" dirty="0" smtClean="0"/>
              <a:t> </a:t>
            </a:r>
            <a:r>
              <a:rPr lang="en-US" sz="2400" dirty="0" err="1" smtClean="0"/>
              <a:t>belirtilmemişse</a:t>
            </a:r>
            <a:r>
              <a:rPr lang="en-US" sz="2400" dirty="0" smtClean="0"/>
              <a:t>), </a:t>
            </a:r>
            <a:r>
              <a:rPr lang="en-US" sz="2400" dirty="0" err="1" smtClean="0"/>
              <a:t>bunların</a:t>
            </a:r>
            <a:r>
              <a:rPr lang="en-US" sz="2400" dirty="0" smtClean="0"/>
              <a:t> </a:t>
            </a:r>
            <a:r>
              <a:rPr lang="en-US" sz="2400" dirty="0" err="1" smtClean="0"/>
              <a:t>nitelendirilmesi</a:t>
            </a:r>
            <a:r>
              <a:rPr lang="en-US" sz="2400" dirty="0" smtClean="0"/>
              <a:t> (</a:t>
            </a:r>
            <a:r>
              <a:rPr lang="en-US" sz="2400" dirty="0" err="1" smtClean="0"/>
              <a:t>karakteriz</a:t>
            </a:r>
            <a:r>
              <a:rPr lang="tr-TR" sz="2400" dirty="0" smtClean="0"/>
              <a:t>a</a:t>
            </a:r>
            <a:r>
              <a:rPr lang="en-US" sz="2400" dirty="0" err="1" smtClean="0"/>
              <a:t>syonu</a:t>
            </a:r>
            <a:r>
              <a:rPr lang="en-US" sz="2400" dirty="0" smtClean="0"/>
              <a:t>), </a:t>
            </a:r>
            <a:r>
              <a:rPr lang="en-US" sz="2400" dirty="0" err="1" smtClean="0"/>
              <a:t>izleme</a:t>
            </a:r>
            <a:r>
              <a:rPr lang="en-US" sz="2400" dirty="0" smtClean="0"/>
              <a:t> </a:t>
            </a:r>
            <a:r>
              <a:rPr lang="en-US" sz="2400" dirty="0" err="1" smtClean="0"/>
              <a:t>ve</a:t>
            </a:r>
            <a:r>
              <a:rPr lang="en-US" sz="2400" dirty="0" smtClean="0"/>
              <a:t> </a:t>
            </a:r>
            <a:r>
              <a:rPr lang="en-US" sz="2400" dirty="0" err="1" smtClean="0"/>
              <a:t>ölçüm</a:t>
            </a:r>
            <a:r>
              <a:rPr lang="en-US" sz="2400" dirty="0" smtClean="0"/>
              <a:t> </a:t>
            </a:r>
            <a:r>
              <a:rPr lang="en-US" sz="2400" dirty="0" err="1" smtClean="0"/>
              <a:t>kontrol</a:t>
            </a:r>
            <a:r>
              <a:rPr lang="tr-TR" sz="2400" dirty="0" smtClean="0"/>
              <a:t> planı</a:t>
            </a:r>
            <a:r>
              <a:rPr lang="en-US" sz="2400" dirty="0" smtClean="0"/>
              <a:t>, </a:t>
            </a:r>
            <a:r>
              <a:rPr lang="en-US" sz="2400" dirty="0" err="1" smtClean="0"/>
              <a:t>atmosfere</a:t>
            </a:r>
            <a:r>
              <a:rPr lang="en-US" sz="2400" dirty="0" smtClean="0"/>
              <a:t> </a:t>
            </a:r>
            <a:r>
              <a:rPr lang="en-US" sz="2400" dirty="0" err="1" smtClean="0"/>
              <a:t>salınan</a:t>
            </a:r>
            <a:r>
              <a:rPr lang="en-US" sz="2400" dirty="0" smtClean="0"/>
              <a:t> </a:t>
            </a:r>
            <a:r>
              <a:rPr lang="en-US" sz="2400" dirty="0" err="1" smtClean="0"/>
              <a:t>gazların</a:t>
            </a:r>
            <a:r>
              <a:rPr lang="en-US" sz="2400" dirty="0" smtClean="0"/>
              <a:t> </a:t>
            </a:r>
            <a:r>
              <a:rPr lang="en-US" sz="2400" dirty="0" err="1" smtClean="0"/>
              <a:t>akışı</a:t>
            </a:r>
            <a:r>
              <a:rPr lang="en-US" sz="2400" dirty="0" smtClean="0"/>
              <a:t>, </a:t>
            </a:r>
            <a:r>
              <a:rPr lang="en-US" sz="2400" dirty="0" err="1" smtClean="0"/>
              <a:t>bacaların</a:t>
            </a:r>
            <a:r>
              <a:rPr lang="en-US" sz="2400" dirty="0" smtClean="0"/>
              <a:t> </a:t>
            </a:r>
            <a:r>
              <a:rPr lang="en-US" sz="2400" dirty="0" err="1" smtClean="0"/>
              <a:t>çapı</a:t>
            </a:r>
            <a:r>
              <a:rPr lang="en-US" sz="2400" dirty="0" smtClean="0"/>
              <a:t> </a:t>
            </a:r>
            <a:r>
              <a:rPr lang="en-US" sz="2400" dirty="0" err="1" smtClean="0"/>
              <a:t>ve</a:t>
            </a:r>
            <a:r>
              <a:rPr lang="en-US" sz="2400" dirty="0" smtClean="0"/>
              <a:t> UTM </a:t>
            </a:r>
            <a:r>
              <a:rPr lang="en-US" sz="2400" dirty="0" err="1" smtClean="0"/>
              <a:t>koordinatları</a:t>
            </a:r>
            <a:r>
              <a:rPr lang="en-US" sz="2400" dirty="0" smtClean="0"/>
              <a:t> </a:t>
            </a:r>
            <a:r>
              <a:rPr lang="en-US" sz="2400" dirty="0" err="1" smtClean="0"/>
              <a:t>ile</a:t>
            </a:r>
            <a:r>
              <a:rPr lang="en-US" sz="2400" dirty="0" smtClean="0"/>
              <a:t> </a:t>
            </a:r>
            <a:r>
              <a:rPr lang="en-US" sz="2400" dirty="0" err="1" smtClean="0"/>
              <a:t>ilgili</a:t>
            </a:r>
            <a:r>
              <a:rPr lang="en-US" sz="2400" dirty="0" smtClean="0"/>
              <a:t> </a:t>
            </a:r>
            <a:r>
              <a:rPr lang="en-US" sz="2400" dirty="0" err="1" smtClean="0"/>
              <a:t>olan</a:t>
            </a:r>
            <a:r>
              <a:rPr lang="en-US" sz="2400" dirty="0" smtClean="0"/>
              <a:t> </a:t>
            </a:r>
            <a:r>
              <a:rPr lang="en-US" sz="2400" dirty="0" err="1" smtClean="0"/>
              <a:t>tüm</a:t>
            </a:r>
            <a:r>
              <a:rPr lang="en-US" sz="2400" dirty="0" smtClean="0"/>
              <a:t> </a:t>
            </a:r>
            <a:r>
              <a:rPr lang="en-US" sz="2400" dirty="0" err="1" smtClean="0"/>
              <a:t>bilgilerin</a:t>
            </a:r>
            <a:r>
              <a:rPr lang="en-US" sz="2400" dirty="0" smtClean="0"/>
              <a:t> </a:t>
            </a:r>
            <a:r>
              <a:rPr lang="en-US" sz="2400" dirty="0" err="1" smtClean="0"/>
              <a:t>ekte</a:t>
            </a:r>
            <a:r>
              <a:rPr lang="en-US" sz="2400" dirty="0" smtClean="0"/>
              <a:t> </a:t>
            </a:r>
            <a:r>
              <a:rPr lang="en-US" sz="2400" dirty="0" err="1" smtClean="0"/>
              <a:t>dahil</a:t>
            </a:r>
            <a:r>
              <a:rPr lang="en-US" sz="2400" dirty="0" smtClean="0"/>
              <a:t> </a:t>
            </a:r>
            <a:r>
              <a:rPr lang="en-US" sz="2400" dirty="0" err="1" smtClean="0"/>
              <a:t>edilmesi</a:t>
            </a:r>
            <a:r>
              <a:rPr lang="en-US" sz="2400" dirty="0" smtClean="0"/>
              <a:t>;</a:t>
            </a:r>
          </a:p>
          <a:p>
            <a:r>
              <a:rPr lang="es-ES" sz="2400" dirty="0" err="1" smtClean="0"/>
              <a:t>Faaliyetin</a:t>
            </a:r>
            <a:r>
              <a:rPr lang="es-ES" sz="2400" dirty="0" smtClean="0"/>
              <a:t> </a:t>
            </a:r>
            <a:r>
              <a:rPr lang="es-ES" sz="2400" dirty="0" smtClean="0"/>
              <a:t>UOB</a:t>
            </a:r>
            <a:r>
              <a:rPr lang="tr-TR" sz="2400" dirty="0" smtClean="0"/>
              <a:t> (Uçucu organik bileşikler)</a:t>
            </a:r>
            <a:r>
              <a:rPr lang="es-ES" sz="2400" dirty="0" smtClean="0"/>
              <a:t> </a:t>
            </a:r>
            <a:r>
              <a:rPr lang="es-ES" sz="2400" dirty="0" err="1" smtClean="0"/>
              <a:t>salınımına</a:t>
            </a:r>
            <a:r>
              <a:rPr lang="es-ES" sz="2400" dirty="0" smtClean="0"/>
              <a:t> </a:t>
            </a:r>
            <a:r>
              <a:rPr lang="es-ES" sz="2400" dirty="0" err="1" smtClean="0"/>
              <a:t>neden</a:t>
            </a:r>
            <a:r>
              <a:rPr lang="es-ES" sz="2400" dirty="0" smtClean="0"/>
              <a:t> </a:t>
            </a:r>
            <a:r>
              <a:rPr lang="es-ES" sz="2400" dirty="0" err="1" smtClean="0"/>
              <a:t>olup</a:t>
            </a:r>
            <a:r>
              <a:rPr lang="es-ES" sz="2400" dirty="0" smtClean="0"/>
              <a:t> </a:t>
            </a:r>
            <a:r>
              <a:rPr lang="es-ES" sz="2400" dirty="0" err="1" smtClean="0"/>
              <a:t>olmayacağı</a:t>
            </a:r>
            <a:r>
              <a:rPr lang="es-ES" sz="2400" dirty="0" smtClean="0"/>
              <a:t> </a:t>
            </a:r>
            <a:r>
              <a:rPr lang="es-ES" sz="2400" dirty="0" err="1" smtClean="0"/>
              <a:t>konusunda</a:t>
            </a:r>
            <a:r>
              <a:rPr lang="es-ES" sz="2400" dirty="0" smtClean="0"/>
              <a:t> </a:t>
            </a:r>
            <a:r>
              <a:rPr lang="es-ES" sz="2400" dirty="0" err="1" smtClean="0"/>
              <a:t>doğru</a:t>
            </a:r>
            <a:r>
              <a:rPr lang="es-ES" sz="2400" dirty="0" smtClean="0"/>
              <a:t> </a:t>
            </a:r>
            <a:r>
              <a:rPr lang="es-ES" sz="2400" dirty="0" err="1" smtClean="0"/>
              <a:t>bir</a:t>
            </a:r>
            <a:r>
              <a:rPr lang="es-ES" sz="2400" dirty="0" smtClean="0"/>
              <a:t> </a:t>
            </a:r>
            <a:r>
              <a:rPr lang="es-ES" sz="2400" dirty="0" err="1" smtClean="0"/>
              <a:t>değerlendirmede</a:t>
            </a:r>
            <a:r>
              <a:rPr lang="es-ES" sz="2400" dirty="0" smtClean="0"/>
              <a:t> </a:t>
            </a:r>
            <a:r>
              <a:rPr lang="es-ES" sz="2400" dirty="0" err="1" smtClean="0"/>
              <a:t>bulunabilmek</a:t>
            </a:r>
            <a:r>
              <a:rPr lang="es-ES" sz="2400" dirty="0" smtClean="0"/>
              <a:t> </a:t>
            </a:r>
            <a:r>
              <a:rPr lang="tr-TR" sz="2400" dirty="0" smtClean="0"/>
              <a:t>amacıyla</a:t>
            </a:r>
            <a:r>
              <a:rPr lang="es-ES" sz="2400" dirty="0" smtClean="0"/>
              <a:t> </a:t>
            </a:r>
            <a:r>
              <a:rPr lang="es-ES" sz="2400" dirty="0" err="1" smtClean="0"/>
              <a:t>ham</a:t>
            </a:r>
            <a:r>
              <a:rPr lang="es-ES" sz="2400" dirty="0" smtClean="0"/>
              <a:t> </a:t>
            </a:r>
            <a:r>
              <a:rPr lang="es-ES" sz="2400" dirty="0" err="1" smtClean="0"/>
              <a:t>maddelerin</a:t>
            </a:r>
            <a:r>
              <a:rPr lang="es-ES" sz="2400" dirty="0" smtClean="0"/>
              <a:t> </a:t>
            </a:r>
            <a:r>
              <a:rPr lang="es-ES" sz="2400" dirty="0" err="1" smtClean="0"/>
              <a:t>tüketimi</a:t>
            </a:r>
            <a:r>
              <a:rPr lang="es-ES" sz="2400" dirty="0" smtClean="0"/>
              <a:t> </a:t>
            </a:r>
            <a:r>
              <a:rPr lang="es-ES" sz="2400" dirty="0" err="1" smtClean="0"/>
              <a:t>konusunda</a:t>
            </a:r>
            <a:r>
              <a:rPr lang="es-ES" sz="2400" dirty="0" smtClean="0"/>
              <a:t> </a:t>
            </a:r>
            <a:r>
              <a:rPr lang="es-ES" sz="2400" dirty="0" err="1" smtClean="0"/>
              <a:t>veriler</a:t>
            </a:r>
            <a:r>
              <a:rPr lang="es-ES" sz="2400" dirty="0" smtClean="0"/>
              <a:t>.</a:t>
            </a:r>
            <a:endParaRPr lang="en-US" sz="2400" dirty="0"/>
          </a:p>
        </p:txBody>
      </p:sp>
      <p:sp>
        <p:nvSpPr>
          <p:cNvPr id="5" name="2 Marcador de contenido"/>
          <p:cNvSpPr txBox="1">
            <a:spLocks/>
          </p:cNvSpPr>
          <p:nvPr/>
        </p:nvSpPr>
        <p:spPr bwMode="auto">
          <a:xfrm>
            <a:off x="468313" y="765175"/>
            <a:ext cx="8372475" cy="719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defRPr/>
            </a:pPr>
            <a:r>
              <a:rPr lang="tr-TR" sz="2400" b="1" i="1" smtClean="0">
                <a:latin typeface="+mn-lt"/>
              </a:rPr>
              <a:t>HAVA EMİSYONLARI</a:t>
            </a:r>
            <a:r>
              <a:rPr lang="es-ES" sz="2400" b="1" i="1" smtClean="0">
                <a:latin typeface="+mn-lt"/>
              </a:rPr>
              <a:t>:</a:t>
            </a:r>
            <a:endParaRPr lang="es-ES" sz="2400" b="1" i="1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2 Marcador de contenido"/>
          <p:cNvSpPr txBox="1">
            <a:spLocks noGrp="1"/>
          </p:cNvSpPr>
          <p:nvPr>
            <p:ph type="title"/>
          </p:nvPr>
        </p:nvSpPr>
        <p:spPr>
          <a:xfrm>
            <a:off x="250825" y="0"/>
            <a:ext cx="8229600" cy="1143000"/>
          </a:xfrm>
        </p:spPr>
        <p:txBody>
          <a:bodyPr anchor="t"/>
          <a:lstStyle/>
          <a:p>
            <a:pPr marL="342900" indent="-342900" algn="l" eaLnBrk="1" hangingPunct="1">
              <a:spcBef>
                <a:spcPct val="20000"/>
              </a:spcBef>
              <a:defRPr/>
            </a:pPr>
            <a:r>
              <a:rPr lang="tr-TR" sz="2400" b="1" i="1" smtClean="0">
                <a:latin typeface="+mn-lt"/>
                <a:ea typeface="+mn-ea"/>
                <a:cs typeface="+mn-cs"/>
              </a:rPr>
              <a:t>ATIK ÜRETİMİ VE YÖNETİMİ</a:t>
            </a:r>
            <a:r>
              <a:rPr lang="es-ES" sz="2400" b="1" i="1" smtClean="0">
                <a:latin typeface="+mn-lt"/>
                <a:ea typeface="+mn-ea"/>
                <a:cs typeface="+mn-cs"/>
              </a:rPr>
              <a:t>:</a:t>
            </a:r>
            <a:endParaRPr lang="es-ES" sz="2400" b="1" i="1" dirty="0" smtClean="0">
              <a:latin typeface="+mn-lt"/>
              <a:ea typeface="+mn-ea"/>
              <a:cs typeface="+mn-cs"/>
            </a:endParaRPr>
          </a:p>
        </p:txBody>
      </p:sp>
      <p:sp>
        <p:nvSpPr>
          <p:cNvPr id="7173" name="9 Rectángulo"/>
          <p:cNvSpPr>
            <a:spLocks noChangeArrowheads="1"/>
          </p:cNvSpPr>
          <p:nvPr/>
        </p:nvSpPr>
        <p:spPr bwMode="auto">
          <a:xfrm>
            <a:off x="611560" y="476672"/>
            <a:ext cx="7992888" cy="6186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dirty="0" smtClean="0"/>
              <a:t>“</a:t>
            </a:r>
            <a:r>
              <a:rPr lang="en-US" dirty="0" err="1" smtClean="0"/>
              <a:t>Çöp</a:t>
            </a:r>
            <a:r>
              <a:rPr lang="en-US" dirty="0" smtClean="0"/>
              <a:t>” </a:t>
            </a:r>
            <a:r>
              <a:rPr lang="en-US" dirty="0" err="1" smtClean="0"/>
              <a:t>adı</a:t>
            </a:r>
            <a:r>
              <a:rPr lang="en-US" dirty="0" smtClean="0"/>
              <a:t> </a:t>
            </a:r>
            <a:r>
              <a:rPr lang="en-US" dirty="0" err="1" smtClean="0"/>
              <a:t>altındaki</a:t>
            </a:r>
            <a:r>
              <a:rPr lang="en-US" dirty="0" smtClean="0"/>
              <a:t> </a:t>
            </a:r>
            <a:r>
              <a:rPr lang="en-US" dirty="0" err="1" smtClean="0"/>
              <a:t>atıklar</a:t>
            </a:r>
            <a:r>
              <a:rPr lang="en-US" dirty="0" smtClean="0"/>
              <a:t> </a:t>
            </a:r>
            <a:r>
              <a:rPr lang="en-US" dirty="0" err="1" smtClean="0"/>
              <a:t>ile</a:t>
            </a:r>
            <a:r>
              <a:rPr lang="en-US" dirty="0" smtClean="0"/>
              <a:t> </a:t>
            </a:r>
            <a:r>
              <a:rPr lang="en-US" dirty="0" err="1" smtClean="0"/>
              <a:t>ilgili</a:t>
            </a:r>
            <a:r>
              <a:rPr lang="en-US" dirty="0" smtClean="0"/>
              <a:t> </a:t>
            </a:r>
            <a:r>
              <a:rPr lang="en-US" dirty="0" err="1" smtClean="0"/>
              <a:t>olarak</a:t>
            </a:r>
            <a:r>
              <a:rPr lang="en-US" dirty="0" smtClean="0"/>
              <a:t>: </a:t>
            </a:r>
            <a:r>
              <a:rPr lang="en-US" dirty="0" err="1" smtClean="0"/>
              <a:t>eğer</a:t>
            </a:r>
            <a:r>
              <a:rPr lang="en-US" dirty="0" smtClean="0"/>
              <a:t> </a:t>
            </a:r>
            <a:r>
              <a:rPr lang="en-US" dirty="0" err="1" smtClean="0"/>
              <a:t>farklı</a:t>
            </a:r>
            <a:r>
              <a:rPr lang="en-US" dirty="0" smtClean="0"/>
              <a:t> </a:t>
            </a:r>
            <a:r>
              <a:rPr lang="en-US" dirty="0" err="1" smtClean="0"/>
              <a:t>cinslerden</a:t>
            </a:r>
            <a:r>
              <a:rPr lang="en-US" dirty="0" smtClean="0"/>
              <a:t> </a:t>
            </a:r>
            <a:r>
              <a:rPr lang="en-US" dirty="0" err="1" smtClean="0"/>
              <a:t>kumaş</a:t>
            </a:r>
            <a:r>
              <a:rPr lang="en-US" dirty="0" smtClean="0"/>
              <a:t> </a:t>
            </a:r>
            <a:r>
              <a:rPr lang="en-US" dirty="0" err="1" smtClean="0"/>
              <a:t>atıklarından</a:t>
            </a:r>
            <a:r>
              <a:rPr lang="en-US" dirty="0" smtClean="0"/>
              <a:t> </a:t>
            </a:r>
            <a:r>
              <a:rPr lang="en-US" dirty="0" err="1" smtClean="0"/>
              <a:t>oluşmuş</a:t>
            </a:r>
            <a:r>
              <a:rPr lang="en-US" dirty="0" smtClean="0"/>
              <a:t> </a:t>
            </a:r>
            <a:r>
              <a:rPr lang="en-US" dirty="0" err="1" smtClean="0"/>
              <a:t>ise</a:t>
            </a:r>
            <a:r>
              <a:rPr lang="en-US" dirty="0" smtClean="0"/>
              <a:t>, </a:t>
            </a:r>
            <a:r>
              <a:rPr lang="en-US" dirty="0" err="1" smtClean="0"/>
              <a:t>sınıflandırma</a:t>
            </a:r>
            <a:r>
              <a:rPr lang="en-US" dirty="0" smtClean="0"/>
              <a:t> </a:t>
            </a:r>
            <a:r>
              <a:rPr lang="en-US" dirty="0" err="1" smtClean="0"/>
              <a:t>ve</a:t>
            </a:r>
            <a:r>
              <a:rPr lang="en-US" dirty="0" smtClean="0"/>
              <a:t> </a:t>
            </a:r>
            <a:r>
              <a:rPr lang="en-US" dirty="0" err="1" smtClean="0"/>
              <a:t>yönetim</a:t>
            </a:r>
            <a:r>
              <a:rPr lang="en-US" dirty="0" smtClean="0"/>
              <a:t> </a:t>
            </a:r>
            <a:r>
              <a:rPr lang="en-US" dirty="0" err="1" smtClean="0"/>
              <a:t>amacıyla</a:t>
            </a:r>
            <a:r>
              <a:rPr lang="en-US" dirty="0" smtClean="0"/>
              <a:t> </a:t>
            </a:r>
            <a:r>
              <a:rPr lang="en-US" dirty="0" err="1" smtClean="0"/>
              <a:t>içerdiklerine</a:t>
            </a:r>
            <a:r>
              <a:rPr lang="en-US" dirty="0" smtClean="0"/>
              <a:t> </a:t>
            </a:r>
            <a:r>
              <a:rPr lang="en-US" dirty="0" err="1" smtClean="0"/>
              <a:t>göre</a:t>
            </a:r>
            <a:r>
              <a:rPr lang="en-US" dirty="0" smtClean="0"/>
              <a:t> </a:t>
            </a:r>
            <a:r>
              <a:rPr lang="en-US" dirty="0" err="1" smtClean="0"/>
              <a:t>yeterli</a:t>
            </a:r>
            <a:r>
              <a:rPr lang="en-US" dirty="0" smtClean="0"/>
              <a:t> </a:t>
            </a:r>
            <a:r>
              <a:rPr lang="en-US" dirty="0" err="1" smtClean="0"/>
              <a:t>derecede</a:t>
            </a:r>
            <a:r>
              <a:rPr lang="en-US" dirty="0" smtClean="0"/>
              <a:t> </a:t>
            </a:r>
            <a:r>
              <a:rPr lang="en-US" dirty="0" err="1" smtClean="0"/>
              <a:t>ayrıştırılması</a:t>
            </a:r>
            <a:r>
              <a:rPr lang="en-US" dirty="0" smtClean="0"/>
              <a:t> </a:t>
            </a:r>
            <a:r>
              <a:rPr lang="en-US" dirty="0" err="1" smtClean="0"/>
              <a:t>gerekecektir</a:t>
            </a:r>
            <a:r>
              <a:rPr lang="en-US" dirty="0" smtClean="0"/>
              <a:t>; </a:t>
            </a:r>
            <a:r>
              <a:rPr lang="en-US" dirty="0" err="1" smtClean="0"/>
              <a:t>kağıt-mukavva</a:t>
            </a:r>
            <a:r>
              <a:rPr lang="en-US" dirty="0" smtClean="0"/>
              <a:t> </a:t>
            </a:r>
            <a:r>
              <a:rPr lang="en-US" dirty="0" err="1" smtClean="0"/>
              <a:t>ambalajı</a:t>
            </a:r>
            <a:r>
              <a:rPr lang="en-US" dirty="0" smtClean="0"/>
              <a:t> 150101, </a:t>
            </a:r>
            <a:r>
              <a:rPr lang="en-US" dirty="0" err="1" smtClean="0"/>
              <a:t>plastik</a:t>
            </a:r>
            <a:r>
              <a:rPr lang="en-US" dirty="0" smtClean="0"/>
              <a:t> </a:t>
            </a:r>
            <a:r>
              <a:rPr lang="en-US" dirty="0" err="1" smtClean="0"/>
              <a:t>ambalajı</a:t>
            </a:r>
            <a:r>
              <a:rPr lang="en-US" dirty="0" smtClean="0"/>
              <a:t> 150102, </a:t>
            </a:r>
            <a:r>
              <a:rPr lang="en-US" dirty="0" err="1" smtClean="0"/>
              <a:t>ve</a:t>
            </a:r>
            <a:r>
              <a:rPr lang="en-US" dirty="0" smtClean="0"/>
              <a:t> </a:t>
            </a:r>
            <a:r>
              <a:rPr lang="en-US" dirty="0" err="1" smtClean="0"/>
              <a:t>tekstil</a:t>
            </a:r>
            <a:r>
              <a:rPr lang="en-US" dirty="0" smtClean="0"/>
              <a:t> </a:t>
            </a:r>
            <a:r>
              <a:rPr lang="en-US" dirty="0" err="1" smtClean="0"/>
              <a:t>elyafı</a:t>
            </a:r>
            <a:r>
              <a:rPr lang="en-US" dirty="0" smtClean="0"/>
              <a:t> </a:t>
            </a:r>
            <a:r>
              <a:rPr lang="en-US" dirty="0" err="1" smtClean="0"/>
              <a:t>atıkları</a:t>
            </a:r>
            <a:r>
              <a:rPr lang="en-US" dirty="0" smtClean="0"/>
              <a:t> 040222.  </a:t>
            </a:r>
            <a:r>
              <a:rPr lang="es-ES" dirty="0" err="1" smtClean="0"/>
              <a:t>Her</a:t>
            </a:r>
            <a:r>
              <a:rPr lang="es-ES" dirty="0" smtClean="0"/>
              <a:t> </a:t>
            </a:r>
            <a:r>
              <a:rPr lang="es-ES" dirty="0" err="1" smtClean="0"/>
              <a:t>koşulda</a:t>
            </a:r>
            <a:r>
              <a:rPr lang="es-ES" dirty="0" smtClean="0"/>
              <a:t>, </a:t>
            </a:r>
            <a:r>
              <a:rPr lang="es-ES" dirty="0" err="1" smtClean="0"/>
              <a:t>ambalaj</a:t>
            </a:r>
            <a:r>
              <a:rPr lang="es-ES" dirty="0" smtClean="0"/>
              <a:t> </a:t>
            </a:r>
            <a:r>
              <a:rPr lang="es-ES" dirty="0" err="1" smtClean="0"/>
              <a:t>atıkları</a:t>
            </a:r>
            <a:r>
              <a:rPr lang="es-ES" dirty="0" smtClean="0"/>
              <a:t> </a:t>
            </a:r>
            <a:r>
              <a:rPr lang="es-ES" dirty="0" err="1" smtClean="0"/>
              <a:t>için</a:t>
            </a:r>
            <a:r>
              <a:rPr lang="es-ES" dirty="0" smtClean="0"/>
              <a:t> “1905 </a:t>
            </a:r>
            <a:r>
              <a:rPr lang="es-ES" dirty="0" err="1" smtClean="0"/>
              <a:t>Katı</a:t>
            </a:r>
            <a:r>
              <a:rPr lang="es-ES" dirty="0" smtClean="0"/>
              <a:t> </a:t>
            </a:r>
            <a:r>
              <a:rPr lang="es-ES" dirty="0" err="1" smtClean="0"/>
              <a:t>atıkların</a:t>
            </a:r>
            <a:r>
              <a:rPr lang="es-ES" dirty="0" smtClean="0"/>
              <a:t> </a:t>
            </a:r>
            <a:r>
              <a:rPr lang="es-ES" dirty="0" err="1" smtClean="0"/>
              <a:t>aerobik</a:t>
            </a:r>
            <a:r>
              <a:rPr lang="es-ES" dirty="0" smtClean="0"/>
              <a:t> </a:t>
            </a:r>
            <a:r>
              <a:rPr lang="es-ES" dirty="0" err="1" smtClean="0"/>
              <a:t>arıtımı</a:t>
            </a:r>
            <a:r>
              <a:rPr lang="es-ES" dirty="0" smtClean="0"/>
              <a:t>” </a:t>
            </a:r>
            <a:r>
              <a:rPr lang="es-ES" dirty="0" err="1" smtClean="0"/>
              <a:t>alt</a:t>
            </a:r>
            <a:r>
              <a:rPr lang="es-ES" dirty="0" smtClean="0"/>
              <a:t> </a:t>
            </a:r>
            <a:r>
              <a:rPr lang="es-ES" dirty="0" err="1" smtClean="0"/>
              <a:t>bölümünde</a:t>
            </a:r>
            <a:r>
              <a:rPr lang="es-ES" dirty="0" smtClean="0"/>
              <a:t> </a:t>
            </a:r>
            <a:r>
              <a:rPr lang="es-ES" dirty="0" err="1" smtClean="0"/>
              <a:t>verilen</a:t>
            </a:r>
            <a:r>
              <a:rPr lang="es-ES" dirty="0" smtClean="0"/>
              <a:t> </a:t>
            </a:r>
            <a:r>
              <a:rPr lang="es-ES" dirty="0" err="1" smtClean="0"/>
              <a:t>kodlamanın</a:t>
            </a:r>
            <a:r>
              <a:rPr lang="es-ES" dirty="0" smtClean="0"/>
              <a:t> </a:t>
            </a:r>
            <a:r>
              <a:rPr lang="es-ES" dirty="0" err="1" smtClean="0"/>
              <a:t>kullanılması</a:t>
            </a:r>
            <a:r>
              <a:rPr lang="es-ES" dirty="0" smtClean="0"/>
              <a:t> </a:t>
            </a:r>
            <a:r>
              <a:rPr lang="es-ES" dirty="0" err="1" smtClean="0"/>
              <a:t>uygun</a:t>
            </a:r>
            <a:r>
              <a:rPr lang="es-ES" dirty="0" smtClean="0"/>
              <a:t> </a:t>
            </a:r>
            <a:r>
              <a:rPr lang="es-ES" dirty="0" err="1" smtClean="0"/>
              <a:t>değildir</a:t>
            </a:r>
            <a:r>
              <a:rPr lang="es-ES" dirty="0" smtClean="0"/>
              <a:t>; </a:t>
            </a:r>
            <a:r>
              <a:rPr lang="es-ES" dirty="0" err="1" smtClean="0"/>
              <a:t>yerine</a:t>
            </a:r>
            <a:r>
              <a:rPr lang="es-ES" dirty="0" smtClean="0"/>
              <a:t> “150106 </a:t>
            </a:r>
            <a:r>
              <a:rPr lang="es-ES" dirty="0" err="1" smtClean="0"/>
              <a:t>Karışık</a:t>
            </a:r>
            <a:r>
              <a:rPr lang="es-ES" dirty="0" smtClean="0"/>
              <a:t> </a:t>
            </a:r>
            <a:r>
              <a:rPr lang="tr-TR" dirty="0" smtClean="0"/>
              <a:t>ambalaj</a:t>
            </a:r>
            <a:r>
              <a:rPr lang="es-ES" dirty="0" smtClean="0"/>
              <a:t>” </a:t>
            </a:r>
            <a:r>
              <a:rPr lang="es-ES" dirty="0" err="1" smtClean="0"/>
              <a:t>kullanılmalıdır</a:t>
            </a:r>
            <a:r>
              <a:rPr lang="es-ES" dirty="0" smtClean="0"/>
              <a:t>.</a:t>
            </a:r>
            <a:endParaRPr lang="tr-TR" dirty="0" smtClean="0"/>
          </a:p>
          <a:p>
            <a:pPr>
              <a:buFont typeface="Arial" pitchFamily="34" charset="0"/>
              <a:buChar char="•"/>
            </a:pPr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“</a:t>
            </a:r>
            <a:r>
              <a:rPr lang="tr-TR" dirty="0" smtClean="0"/>
              <a:t>Hurda</a:t>
            </a:r>
            <a:r>
              <a:rPr lang="en-US" dirty="0" smtClean="0"/>
              <a:t>” </a:t>
            </a:r>
            <a:r>
              <a:rPr lang="en-US" dirty="0" err="1" smtClean="0"/>
              <a:t>olarak</a:t>
            </a:r>
            <a:r>
              <a:rPr lang="en-US" dirty="0" smtClean="0"/>
              <a:t> </a:t>
            </a:r>
            <a:r>
              <a:rPr lang="en-US" dirty="0" err="1" smtClean="0"/>
              <a:t>tanımlanan</a:t>
            </a:r>
            <a:r>
              <a:rPr lang="en-US" dirty="0" smtClean="0"/>
              <a:t> </a:t>
            </a:r>
            <a:r>
              <a:rPr lang="en-US" dirty="0" err="1" smtClean="0"/>
              <a:t>atıkların</a:t>
            </a:r>
            <a:r>
              <a:rPr lang="en-US" dirty="0" smtClean="0"/>
              <a:t>,</a:t>
            </a:r>
            <a:r>
              <a:rPr lang="tr-TR" dirty="0" smtClean="0"/>
              <a:t> </a:t>
            </a:r>
            <a:r>
              <a:rPr lang="en-US" dirty="0" smtClean="0"/>
              <a:t>“</a:t>
            </a:r>
            <a:r>
              <a:rPr lang="en-US" dirty="0" smtClean="0"/>
              <a:t>1704 </a:t>
            </a:r>
            <a:r>
              <a:rPr lang="en-US" dirty="0" smtClean="0"/>
              <a:t>M</a:t>
            </a:r>
            <a:r>
              <a:rPr lang="tr-TR" dirty="0" smtClean="0"/>
              <a:t>etaller</a:t>
            </a:r>
            <a:r>
              <a:rPr lang="en-US" dirty="0" smtClean="0"/>
              <a:t> </a:t>
            </a:r>
            <a:r>
              <a:rPr lang="en-US" dirty="0" smtClean="0"/>
              <a:t>(</a:t>
            </a:r>
            <a:r>
              <a:rPr lang="en-US" dirty="0" err="1" smtClean="0"/>
              <a:t>alaşımlar</a:t>
            </a:r>
            <a:r>
              <a:rPr lang="tr-TR" dirty="0" smtClean="0"/>
              <a:t>ı</a:t>
            </a:r>
            <a:r>
              <a:rPr lang="en-US" dirty="0" smtClean="0"/>
              <a:t> </a:t>
            </a:r>
            <a:r>
              <a:rPr lang="en-US" dirty="0" err="1" smtClean="0"/>
              <a:t>dahil</a:t>
            </a:r>
            <a:r>
              <a:rPr lang="en-US" dirty="0" smtClean="0"/>
              <a:t> </a:t>
            </a:r>
            <a:r>
              <a:rPr lang="en-US" dirty="0" err="1" smtClean="0"/>
              <a:t>olmak</a:t>
            </a:r>
            <a:r>
              <a:rPr lang="en-US" dirty="0" smtClean="0"/>
              <a:t> </a:t>
            </a:r>
            <a:r>
              <a:rPr lang="en-US" dirty="0" err="1" smtClean="0"/>
              <a:t>üzere</a:t>
            </a:r>
            <a:r>
              <a:rPr lang="en-US" dirty="0" smtClean="0"/>
              <a:t>)” alt-</a:t>
            </a:r>
            <a:r>
              <a:rPr lang="en-US" dirty="0" err="1" smtClean="0"/>
              <a:t>bölümüne</a:t>
            </a:r>
            <a:r>
              <a:rPr lang="en-US" dirty="0" smtClean="0"/>
              <a:t> </a:t>
            </a:r>
            <a:r>
              <a:rPr lang="en-US" dirty="0" err="1" smtClean="0"/>
              <a:t>dahil</a:t>
            </a:r>
            <a:r>
              <a:rPr lang="en-US" dirty="0" smtClean="0"/>
              <a:t> </a:t>
            </a:r>
            <a:r>
              <a:rPr lang="en-US" dirty="0" err="1" smtClean="0"/>
              <a:t>olanlar</a:t>
            </a:r>
            <a:r>
              <a:rPr lang="en-US" dirty="0" smtClean="0"/>
              <a:t> </a:t>
            </a:r>
            <a:r>
              <a:rPr lang="en-US" dirty="0" err="1" smtClean="0"/>
              <a:t>arasından</a:t>
            </a:r>
            <a:r>
              <a:rPr lang="en-US" dirty="0" smtClean="0"/>
              <a:t> </a:t>
            </a:r>
            <a:r>
              <a:rPr lang="en-US" dirty="0" err="1" smtClean="0"/>
              <a:t>tek</a:t>
            </a:r>
            <a:r>
              <a:rPr lang="en-US" dirty="0" smtClean="0"/>
              <a:t> </a:t>
            </a:r>
            <a:r>
              <a:rPr lang="en-US" dirty="0" err="1" smtClean="0"/>
              <a:t>bir</a:t>
            </a:r>
            <a:r>
              <a:rPr lang="en-US" dirty="0" smtClean="0"/>
              <a:t> </a:t>
            </a:r>
            <a:r>
              <a:rPr lang="en-US" dirty="0" err="1" smtClean="0"/>
              <a:t>somut</a:t>
            </a:r>
            <a:r>
              <a:rPr lang="en-US" dirty="0" smtClean="0"/>
              <a:t> EWC </a:t>
            </a:r>
            <a:r>
              <a:rPr lang="en-US" dirty="0" err="1" smtClean="0"/>
              <a:t>kodu</a:t>
            </a:r>
            <a:r>
              <a:rPr lang="en-US" dirty="0" smtClean="0"/>
              <a:t> (</a:t>
            </a:r>
            <a:r>
              <a:rPr lang="en-US" dirty="0" err="1" smtClean="0"/>
              <a:t>altı</a:t>
            </a:r>
            <a:r>
              <a:rPr lang="en-US" dirty="0" smtClean="0"/>
              <a:t> </a:t>
            </a:r>
            <a:r>
              <a:rPr lang="en-US" dirty="0" err="1" smtClean="0"/>
              <a:t>haneli</a:t>
            </a:r>
            <a:r>
              <a:rPr lang="en-US" dirty="0" smtClean="0"/>
              <a:t>) </a:t>
            </a:r>
            <a:r>
              <a:rPr lang="en-US" dirty="0" err="1" smtClean="0"/>
              <a:t>ile</a:t>
            </a:r>
            <a:r>
              <a:rPr lang="en-US" dirty="0" smtClean="0"/>
              <a:t> </a:t>
            </a:r>
            <a:r>
              <a:rPr lang="en-US" dirty="0" err="1" smtClean="0"/>
              <a:t>kodlanması</a:t>
            </a:r>
            <a:r>
              <a:rPr lang="en-US" dirty="0" smtClean="0"/>
              <a:t> </a:t>
            </a:r>
            <a:r>
              <a:rPr lang="en-US" dirty="0" err="1" smtClean="0"/>
              <a:t>ve</a:t>
            </a:r>
            <a:r>
              <a:rPr lang="en-US" dirty="0" smtClean="0"/>
              <a:t> </a:t>
            </a:r>
            <a:r>
              <a:rPr lang="en-US" dirty="0" err="1" smtClean="0"/>
              <a:t>atığın</a:t>
            </a:r>
            <a:r>
              <a:rPr lang="en-US" dirty="0" smtClean="0"/>
              <a:t> </a:t>
            </a:r>
            <a:r>
              <a:rPr lang="en-US" dirty="0" err="1" smtClean="0"/>
              <a:t>cinsine</a:t>
            </a:r>
            <a:r>
              <a:rPr lang="en-US" dirty="0" smtClean="0"/>
              <a:t> </a:t>
            </a:r>
            <a:r>
              <a:rPr lang="en-US" dirty="0" err="1" smtClean="0"/>
              <a:t>göre</a:t>
            </a:r>
            <a:r>
              <a:rPr lang="en-US" dirty="0" smtClean="0"/>
              <a:t> </a:t>
            </a:r>
            <a:r>
              <a:rPr lang="en-US" dirty="0" err="1" smtClean="0"/>
              <a:t>olabildiğince</a:t>
            </a:r>
            <a:r>
              <a:rPr lang="en-US" dirty="0" smtClean="0"/>
              <a:t> </a:t>
            </a:r>
            <a:r>
              <a:rPr lang="tr-TR" dirty="0" smtClean="0"/>
              <a:t>spesifik bilgiler verilmesi</a:t>
            </a:r>
            <a:r>
              <a:rPr lang="en-US" dirty="0" smtClean="0"/>
              <a:t> </a:t>
            </a:r>
            <a:r>
              <a:rPr lang="en-US" dirty="0" err="1" smtClean="0"/>
              <a:t>gereklidir</a:t>
            </a:r>
            <a:r>
              <a:rPr lang="en-US" dirty="0" smtClean="0"/>
              <a:t>.</a:t>
            </a:r>
            <a:endParaRPr lang="tr-TR" dirty="0" smtClean="0"/>
          </a:p>
          <a:p>
            <a:pPr>
              <a:buFont typeface="Arial" pitchFamily="34" charset="0"/>
              <a:buChar char="•"/>
            </a:pPr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en-US" dirty="0" err="1" smtClean="0"/>
              <a:t>Atık</a:t>
            </a:r>
            <a:r>
              <a:rPr lang="en-US" dirty="0" smtClean="0"/>
              <a:t> </a:t>
            </a:r>
            <a:r>
              <a:rPr lang="en-US" dirty="0" err="1" smtClean="0"/>
              <a:t>depolama</a:t>
            </a:r>
            <a:r>
              <a:rPr lang="en-US" dirty="0" smtClean="0"/>
              <a:t> </a:t>
            </a:r>
            <a:r>
              <a:rPr lang="tr-TR" dirty="0" smtClean="0"/>
              <a:t>alanları</a:t>
            </a:r>
            <a:r>
              <a:rPr lang="en-US" dirty="0" smtClean="0"/>
              <a:t> </a:t>
            </a:r>
            <a:r>
              <a:rPr lang="en-US" dirty="0" err="1" smtClean="0"/>
              <a:t>şu</a:t>
            </a:r>
            <a:r>
              <a:rPr lang="en-US" dirty="0" smtClean="0"/>
              <a:t> </a:t>
            </a:r>
            <a:r>
              <a:rPr lang="en-US" dirty="0" err="1" smtClean="0"/>
              <a:t>özelliklere</a:t>
            </a:r>
            <a:r>
              <a:rPr lang="en-US" dirty="0" smtClean="0"/>
              <a:t> </a:t>
            </a:r>
            <a:r>
              <a:rPr lang="en-US" dirty="0" err="1" smtClean="0"/>
              <a:t>sahip</a:t>
            </a:r>
            <a:r>
              <a:rPr lang="en-US" dirty="0" smtClean="0"/>
              <a:t> </a:t>
            </a:r>
            <a:r>
              <a:rPr lang="en-US" dirty="0" err="1" smtClean="0"/>
              <a:t>olmalıdır</a:t>
            </a:r>
            <a:r>
              <a:rPr lang="en-US" dirty="0" smtClean="0"/>
              <a:t>: </a:t>
            </a:r>
            <a:r>
              <a:rPr lang="en-US" dirty="0" err="1" smtClean="0"/>
              <a:t>atıklar</a:t>
            </a:r>
            <a:r>
              <a:rPr lang="en-US" dirty="0" smtClean="0"/>
              <a:t> </a:t>
            </a:r>
            <a:r>
              <a:rPr lang="en-US" dirty="0" err="1" smtClean="0"/>
              <a:t>yürürlükte</a:t>
            </a:r>
            <a:r>
              <a:rPr lang="tr-TR" dirty="0" smtClean="0"/>
              <a:t>ki</a:t>
            </a:r>
            <a:r>
              <a:rPr lang="en-US" dirty="0" smtClean="0"/>
              <a:t> </a:t>
            </a:r>
            <a:r>
              <a:rPr lang="en-US" dirty="0" err="1" smtClean="0"/>
              <a:t>sektörel</a:t>
            </a:r>
            <a:r>
              <a:rPr lang="en-US" dirty="0" smtClean="0"/>
              <a:t> </a:t>
            </a:r>
            <a:r>
              <a:rPr lang="en-US" dirty="0" err="1" smtClean="0"/>
              <a:t>atık</a:t>
            </a:r>
            <a:r>
              <a:rPr lang="en-US" dirty="0" smtClean="0"/>
              <a:t> </a:t>
            </a:r>
            <a:r>
              <a:rPr lang="en-US" dirty="0" err="1" smtClean="0"/>
              <a:t>mevzuatına</a:t>
            </a:r>
            <a:r>
              <a:rPr lang="en-US" dirty="0" smtClean="0"/>
              <a:t> </a:t>
            </a:r>
            <a:r>
              <a:rPr lang="en-US" dirty="0" err="1" smtClean="0"/>
              <a:t>göre</a:t>
            </a:r>
            <a:r>
              <a:rPr lang="en-US" dirty="0" smtClean="0"/>
              <a:t> </a:t>
            </a:r>
            <a:r>
              <a:rPr lang="en-US" dirty="0" smtClean="0"/>
              <a:t>ay</a:t>
            </a:r>
            <a:r>
              <a:rPr lang="tr-TR" dirty="0" smtClean="0"/>
              <a:t>rıştırı</a:t>
            </a:r>
            <a:r>
              <a:rPr lang="en-US" dirty="0" err="1" smtClean="0"/>
              <a:t>lmalı</a:t>
            </a:r>
            <a:r>
              <a:rPr lang="en-US" dirty="0" smtClean="0"/>
              <a:t> </a:t>
            </a:r>
            <a:r>
              <a:rPr lang="en-US" dirty="0" err="1" smtClean="0"/>
              <a:t>ve</a:t>
            </a:r>
            <a:r>
              <a:rPr lang="en-US" dirty="0" smtClean="0"/>
              <a:t> </a:t>
            </a:r>
            <a:r>
              <a:rPr lang="tr-TR" dirty="0" smtClean="0"/>
              <a:t>etiket</a:t>
            </a:r>
            <a:r>
              <a:rPr lang="en-US" dirty="0" err="1" smtClean="0"/>
              <a:t>lenmelidir</a:t>
            </a:r>
            <a:r>
              <a:rPr lang="en-US" dirty="0" smtClean="0"/>
              <a:t>.  B</a:t>
            </a:r>
            <a:r>
              <a:rPr lang="tr-TR" dirty="0" smtClean="0"/>
              <a:t>öylece, </a:t>
            </a:r>
            <a:r>
              <a:rPr lang="tr-TR" dirty="0" smtClean="0"/>
              <a:t>işletmeci sadece </a:t>
            </a:r>
            <a:r>
              <a:rPr lang="tr-TR" dirty="0" smtClean="0"/>
              <a:t>şirketi </a:t>
            </a:r>
            <a:r>
              <a:rPr lang="tr-TR" dirty="0" smtClean="0"/>
              <a:t>tarafından üretilen </a:t>
            </a:r>
            <a:r>
              <a:rPr lang="tr-TR" dirty="0" smtClean="0"/>
              <a:t>atıklar </a:t>
            </a:r>
            <a:r>
              <a:rPr lang="tr-TR" dirty="0" smtClean="0"/>
              <a:t>için kendi tesisi içinde depolama </a:t>
            </a:r>
            <a:r>
              <a:rPr lang="tr-TR" dirty="0" smtClean="0"/>
              <a:t>alanının yerini </a:t>
            </a:r>
            <a:r>
              <a:rPr lang="tr-TR" dirty="0" smtClean="0"/>
              <a:t>gösterecektir.  Tehlikeli atıkların depolama alanı su geçirmez betonda kiriş üzerinde bulunmalıdır ve kaza sonucu bir olası dökülme durumunda dökülen maddeleri toplayacak cihazlar (</a:t>
            </a:r>
            <a:r>
              <a:rPr lang="tr-TR" dirty="0" smtClean="0"/>
              <a:t>sızıntı tutma tankları, </a:t>
            </a:r>
            <a:r>
              <a:rPr lang="tr-TR" dirty="0" smtClean="0"/>
              <a:t>çekme tablası, vb) ile donatılmış olmalıdır; yağmur suları ile karışmaması için üzeri örtülü, kapalı ya da muhafazalı olmalı ve yangından koruma tedbirleri alınmış olmalıdır.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2 Marcador de contenido"/>
          <p:cNvSpPr txBox="1">
            <a:spLocks noGrp="1"/>
          </p:cNvSpPr>
          <p:nvPr>
            <p:ph type="title"/>
          </p:nvPr>
        </p:nvSpPr>
        <p:spPr>
          <a:xfrm>
            <a:off x="250825" y="485775"/>
            <a:ext cx="8229600" cy="566961"/>
          </a:xfrm>
        </p:spPr>
        <p:txBody>
          <a:bodyPr anchor="t"/>
          <a:lstStyle/>
          <a:p>
            <a:pPr marL="342900" indent="-342900" algn="l" eaLnBrk="1" hangingPunct="1">
              <a:spcBef>
                <a:spcPct val="20000"/>
              </a:spcBef>
              <a:defRPr/>
            </a:pPr>
            <a:r>
              <a:rPr lang="tr-TR" sz="2400" b="1" i="1" smtClean="0">
                <a:latin typeface="+mn-lt"/>
                <a:ea typeface="+mn-ea"/>
                <a:cs typeface="+mn-cs"/>
              </a:rPr>
              <a:t>TOPRAK KİRLİLİĞİ:</a:t>
            </a:r>
            <a:endParaRPr lang="es-ES" sz="2400" b="1" i="1" dirty="0" smtClean="0">
              <a:latin typeface="+mn-lt"/>
              <a:ea typeface="+mn-ea"/>
              <a:cs typeface="+mn-cs"/>
            </a:endParaRPr>
          </a:p>
        </p:txBody>
      </p:sp>
      <p:sp>
        <p:nvSpPr>
          <p:cNvPr id="8196" name="6 Rectángulo"/>
          <p:cNvSpPr>
            <a:spLocks noChangeArrowheads="1"/>
          </p:cNvSpPr>
          <p:nvPr/>
        </p:nvSpPr>
        <p:spPr bwMode="auto">
          <a:xfrm>
            <a:off x="467544" y="980728"/>
            <a:ext cx="8676456" cy="5016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2000" dirty="0" err="1" smtClean="0"/>
              <a:t>Endüstriyel</a:t>
            </a:r>
            <a:r>
              <a:rPr lang="en-US" sz="2000" dirty="0" smtClean="0"/>
              <a:t> </a:t>
            </a:r>
            <a:r>
              <a:rPr lang="en-US" sz="2000" dirty="0" err="1" smtClean="0"/>
              <a:t>proseslerde</a:t>
            </a:r>
            <a:r>
              <a:rPr lang="tr-TR" sz="2000" dirty="0" smtClean="0"/>
              <a:t> kullanılan, tehlikeli özelliğe sahip</a:t>
            </a:r>
            <a:r>
              <a:rPr lang="en-US" sz="2000" dirty="0" smtClean="0"/>
              <a:t> </a:t>
            </a:r>
            <a:r>
              <a:rPr lang="en-US" sz="2000" dirty="0" smtClean="0"/>
              <a:t>TÜM ham </a:t>
            </a:r>
            <a:r>
              <a:rPr lang="en-US" sz="2000" dirty="0" err="1" smtClean="0"/>
              <a:t>maddeler</a:t>
            </a:r>
            <a:r>
              <a:rPr lang="tr-TR" sz="2000" dirty="0" smtClean="0"/>
              <a:t>, yardımcı ve </a:t>
            </a:r>
            <a:r>
              <a:rPr lang="en-US" sz="2000" dirty="0" err="1" smtClean="0"/>
              <a:t>ikincil</a:t>
            </a:r>
            <a:r>
              <a:rPr lang="en-US" sz="2000" dirty="0" smtClean="0"/>
              <a:t> </a:t>
            </a:r>
            <a:r>
              <a:rPr lang="en-US" sz="2000" dirty="0" err="1" smtClean="0"/>
              <a:t>maddelerin</a:t>
            </a:r>
            <a:r>
              <a:rPr lang="en-US" sz="2000" dirty="0" smtClean="0"/>
              <a:t> </a:t>
            </a:r>
            <a:r>
              <a:rPr lang="en-US" sz="2000" dirty="0" smtClean="0"/>
              <a:t>l</a:t>
            </a:r>
            <a:r>
              <a:rPr lang="tr-TR" sz="2000" dirty="0" smtClean="0"/>
              <a:t>istesi bulunmalıdır; hem birincil hem de ikincil faaliyetler için (saflaştırma, makinelerin </a:t>
            </a:r>
            <a:r>
              <a:rPr lang="tr-TR" sz="2000" dirty="0" smtClean="0"/>
              <a:t>bakımı</a:t>
            </a:r>
            <a:r>
              <a:rPr lang="tr-TR" sz="2000" dirty="0" smtClean="0"/>
              <a:t>, </a:t>
            </a:r>
            <a:r>
              <a:rPr lang="tr-TR" sz="2000" dirty="0" smtClean="0"/>
              <a:t>vb</a:t>
            </a:r>
            <a:r>
              <a:rPr lang="tr-TR" sz="2000" dirty="0" smtClean="0"/>
              <a:t>). Bilgilere </a:t>
            </a:r>
            <a:r>
              <a:rPr lang="tr-TR" sz="2000" dirty="0" smtClean="0"/>
              <a:t>şunlar da dahil olmalıdır: maddenin cinsi, CAS numarası, kimyasal bileşimi, yıllık miktar, kümeleme aşaması, nasıl depolandığı ve yönetildiği, risk </a:t>
            </a:r>
            <a:r>
              <a:rPr lang="tr-TR" sz="2000" dirty="0" smtClean="0"/>
              <a:t>kategorisi, </a:t>
            </a:r>
            <a:r>
              <a:rPr lang="tr-TR" sz="2000" dirty="0" smtClean="0"/>
              <a:t>vb.  ve kullanılan TÜM maddeler (boyar maddeler, pigmentler, reaktif maddeler, tansiyoaktifler, seyrelticiler, köpük gidericiler, vb).</a:t>
            </a:r>
          </a:p>
          <a:p>
            <a:pPr>
              <a:buFont typeface="Arial" pitchFamily="34" charset="0"/>
              <a:buChar char="•"/>
            </a:pPr>
            <a:endParaRPr lang="en-US" sz="2000" dirty="0" smtClean="0"/>
          </a:p>
          <a:p>
            <a:pPr>
              <a:buFont typeface="Arial" pitchFamily="34" charset="0"/>
              <a:buChar char="•"/>
            </a:pPr>
            <a:r>
              <a:rPr lang="en-US" sz="2000" dirty="0" err="1" smtClean="0"/>
              <a:t>Yer</a:t>
            </a:r>
            <a:r>
              <a:rPr lang="en-US" sz="2000" dirty="0" smtClean="0"/>
              <a:t> </a:t>
            </a:r>
            <a:r>
              <a:rPr lang="en-US" sz="2000" dirty="0" err="1" smtClean="0"/>
              <a:t>altı</a:t>
            </a:r>
            <a:r>
              <a:rPr lang="tr-TR" sz="2000" dirty="0" smtClean="0"/>
              <a:t> depolarında</a:t>
            </a:r>
            <a:r>
              <a:rPr lang="en-US" sz="2000" dirty="0" smtClean="0"/>
              <a:t> </a:t>
            </a:r>
            <a:r>
              <a:rPr lang="en-US" sz="2000" dirty="0" err="1" smtClean="0"/>
              <a:t>bulunan</a:t>
            </a:r>
            <a:r>
              <a:rPr lang="en-US" sz="2000" dirty="0" smtClean="0"/>
              <a:t> 50.000 </a:t>
            </a:r>
            <a:r>
              <a:rPr lang="en-US" sz="2000" dirty="0" err="1" smtClean="0"/>
              <a:t>litreden</a:t>
            </a:r>
            <a:r>
              <a:rPr lang="en-US" sz="2000" dirty="0" smtClean="0"/>
              <a:t> </a:t>
            </a:r>
            <a:r>
              <a:rPr lang="en-US" sz="2000" dirty="0" err="1" smtClean="0"/>
              <a:t>fazla</a:t>
            </a:r>
            <a:r>
              <a:rPr lang="en-US" sz="2000" dirty="0" smtClean="0"/>
              <a:t> </a:t>
            </a:r>
            <a:r>
              <a:rPr lang="en-US" sz="2000" dirty="0" err="1" smtClean="0"/>
              <a:t>yakıtın</a:t>
            </a:r>
            <a:r>
              <a:rPr lang="en-US" sz="2000" dirty="0" smtClean="0"/>
              <a:t> </a:t>
            </a:r>
            <a:r>
              <a:rPr lang="en-US" sz="2000" dirty="0" err="1" smtClean="0"/>
              <a:t>haritada</a:t>
            </a:r>
            <a:r>
              <a:rPr lang="en-US" sz="2000" dirty="0" smtClean="0"/>
              <a:t> </a:t>
            </a:r>
            <a:r>
              <a:rPr lang="en-US" sz="2000" dirty="0" err="1" smtClean="0"/>
              <a:t>yerlerinin</a:t>
            </a:r>
            <a:r>
              <a:rPr lang="en-US" sz="2000" dirty="0" smtClean="0"/>
              <a:t> </a:t>
            </a:r>
            <a:r>
              <a:rPr lang="en-US" sz="2000" dirty="0" err="1" smtClean="0"/>
              <a:t>belirtilmesi</a:t>
            </a:r>
            <a:r>
              <a:rPr lang="en-US" sz="2000" dirty="0" smtClean="0"/>
              <a:t> </a:t>
            </a:r>
            <a:r>
              <a:rPr lang="en-US" sz="2000" dirty="0" err="1" smtClean="0"/>
              <a:t>ve</a:t>
            </a:r>
            <a:r>
              <a:rPr lang="en-US" sz="2000" dirty="0" smtClean="0"/>
              <a:t> her </a:t>
            </a:r>
            <a:r>
              <a:rPr lang="en-US" sz="2000" dirty="0" err="1" smtClean="0"/>
              <a:t>biri</a:t>
            </a:r>
            <a:r>
              <a:rPr lang="en-US" sz="2000" dirty="0" smtClean="0"/>
              <a:t> </a:t>
            </a:r>
            <a:r>
              <a:rPr lang="en-US" sz="2000" dirty="0" err="1" smtClean="0"/>
              <a:t>için</a:t>
            </a:r>
            <a:r>
              <a:rPr lang="en-US" sz="2000" dirty="0" smtClean="0"/>
              <a:t> </a:t>
            </a:r>
            <a:r>
              <a:rPr lang="en-US" sz="2000" dirty="0" err="1" smtClean="0"/>
              <a:t>nereye</a:t>
            </a:r>
            <a:r>
              <a:rPr lang="en-US" sz="2000" dirty="0" smtClean="0"/>
              <a:t> </a:t>
            </a:r>
            <a:r>
              <a:rPr lang="en-US" sz="2000" dirty="0" err="1" smtClean="0"/>
              <a:t>kurulu</a:t>
            </a:r>
            <a:r>
              <a:rPr lang="en-US" sz="2000" dirty="0" smtClean="0"/>
              <a:t> </a:t>
            </a:r>
            <a:r>
              <a:rPr lang="en-US" sz="2000" dirty="0" err="1" smtClean="0"/>
              <a:t>bulunduğu</a:t>
            </a:r>
            <a:r>
              <a:rPr lang="en-US" sz="2000" dirty="0" smtClean="0"/>
              <a:t>, </a:t>
            </a:r>
            <a:r>
              <a:rPr lang="en-US" sz="2000" dirty="0" err="1" smtClean="0"/>
              <a:t>inşa</a:t>
            </a:r>
            <a:r>
              <a:rPr lang="en-US" sz="2000" dirty="0" smtClean="0"/>
              <a:t> </a:t>
            </a:r>
            <a:r>
              <a:rPr lang="en-US" sz="2000" dirty="0" err="1" smtClean="0"/>
              <a:t>detayları</a:t>
            </a:r>
            <a:r>
              <a:rPr lang="en-US" sz="2000" dirty="0" smtClean="0"/>
              <a:t>, </a:t>
            </a:r>
            <a:r>
              <a:rPr lang="en-US" sz="2000" dirty="0" err="1" smtClean="0"/>
              <a:t>hacmi</a:t>
            </a:r>
            <a:r>
              <a:rPr lang="en-US" sz="2000" dirty="0" smtClean="0"/>
              <a:t>, </a:t>
            </a:r>
            <a:r>
              <a:rPr lang="en-US" sz="2000" dirty="0" err="1" smtClean="0"/>
              <a:t>kullanıldığı</a:t>
            </a:r>
            <a:r>
              <a:rPr lang="en-US" sz="2000" dirty="0" smtClean="0"/>
              <a:t> </a:t>
            </a:r>
            <a:r>
              <a:rPr lang="en-US" sz="2000" dirty="0" err="1" smtClean="0"/>
              <a:t>yıllar</a:t>
            </a:r>
            <a:r>
              <a:rPr lang="en-US" sz="2000" dirty="0" smtClean="0"/>
              <a:t>, </a:t>
            </a:r>
            <a:r>
              <a:rPr lang="en-US" sz="2000" dirty="0" err="1" smtClean="0"/>
              <a:t>dökülme</a:t>
            </a:r>
            <a:r>
              <a:rPr lang="en-US" sz="2000" dirty="0" smtClean="0"/>
              <a:t> </a:t>
            </a:r>
            <a:r>
              <a:rPr lang="en-US" sz="2000" dirty="0" err="1" smtClean="0"/>
              <a:t>durumunda</a:t>
            </a:r>
            <a:r>
              <a:rPr lang="en-US" sz="2000" dirty="0" smtClean="0"/>
              <a:t> </a:t>
            </a:r>
            <a:r>
              <a:rPr lang="tr-TR" sz="2000" smtClean="0"/>
              <a:t>sızıntı tutma</a:t>
            </a:r>
            <a:r>
              <a:rPr lang="en-US" sz="2000" smtClean="0"/>
              <a:t> </a:t>
            </a:r>
            <a:r>
              <a:rPr lang="en-US" sz="2000" dirty="0" err="1" smtClean="0"/>
              <a:t>için</a:t>
            </a:r>
            <a:r>
              <a:rPr lang="en-US" sz="2000" dirty="0" smtClean="0"/>
              <a:t> </a:t>
            </a:r>
            <a:r>
              <a:rPr lang="en-US" sz="2000" dirty="0" err="1" smtClean="0"/>
              <a:t>kullanılan</a:t>
            </a:r>
            <a:r>
              <a:rPr lang="en-US" sz="2000" dirty="0" smtClean="0"/>
              <a:t> </a:t>
            </a:r>
            <a:r>
              <a:rPr lang="en-US" sz="2000" dirty="0" err="1" smtClean="0"/>
              <a:t>sistemler</a:t>
            </a:r>
            <a:r>
              <a:rPr lang="en-US" sz="2000" dirty="0" smtClean="0"/>
              <a:t>, </a:t>
            </a:r>
            <a:r>
              <a:rPr lang="en-US" sz="2000" dirty="0" err="1" smtClean="0"/>
              <a:t>yapılan</a:t>
            </a:r>
            <a:r>
              <a:rPr lang="en-US" sz="2000" dirty="0" smtClean="0"/>
              <a:t> </a:t>
            </a:r>
            <a:r>
              <a:rPr lang="en-US" sz="2000" dirty="0" err="1" smtClean="0"/>
              <a:t>su</a:t>
            </a:r>
            <a:r>
              <a:rPr lang="en-US" sz="2000" dirty="0" smtClean="0"/>
              <a:t> </a:t>
            </a:r>
            <a:r>
              <a:rPr lang="en-US" sz="2000" dirty="0" err="1" smtClean="0"/>
              <a:t>geçirmezlik</a:t>
            </a:r>
            <a:r>
              <a:rPr lang="en-US" sz="2000" dirty="0" smtClean="0"/>
              <a:t> </a:t>
            </a:r>
            <a:r>
              <a:rPr lang="en-US" sz="2000" dirty="0" err="1" smtClean="0"/>
              <a:t>testleri</a:t>
            </a:r>
            <a:r>
              <a:rPr lang="en-US" sz="2000" dirty="0" smtClean="0"/>
              <a:t>, </a:t>
            </a:r>
            <a:r>
              <a:rPr lang="en-US" sz="2000" dirty="0" err="1" smtClean="0"/>
              <a:t>ve</a:t>
            </a:r>
            <a:r>
              <a:rPr lang="en-US" sz="2000" dirty="0" smtClean="0"/>
              <a:t> </a:t>
            </a:r>
            <a:r>
              <a:rPr lang="en-US" sz="2000" dirty="0" err="1" smtClean="0"/>
              <a:t>diğer</a:t>
            </a:r>
            <a:r>
              <a:rPr lang="en-US" sz="2000" dirty="0" smtClean="0"/>
              <a:t> her </a:t>
            </a:r>
            <a:r>
              <a:rPr lang="en-US" sz="2000" dirty="0" err="1" smtClean="0"/>
              <a:t>türlü</a:t>
            </a:r>
            <a:r>
              <a:rPr lang="en-US" sz="2000" dirty="0" smtClean="0"/>
              <a:t> </a:t>
            </a:r>
            <a:r>
              <a:rPr lang="en-US" sz="2000" dirty="0" err="1" smtClean="0"/>
              <a:t>ilgili</a:t>
            </a:r>
            <a:r>
              <a:rPr lang="en-US" sz="2000" dirty="0" smtClean="0"/>
              <a:t> </a:t>
            </a:r>
            <a:r>
              <a:rPr lang="en-US" sz="2000" dirty="0" err="1" smtClean="0"/>
              <a:t>teknik</a:t>
            </a:r>
            <a:r>
              <a:rPr lang="en-US" sz="2000" dirty="0" smtClean="0"/>
              <a:t> </a:t>
            </a:r>
            <a:r>
              <a:rPr lang="en-US" sz="2000" dirty="0" err="1" smtClean="0"/>
              <a:t>detay</a:t>
            </a:r>
            <a:r>
              <a:rPr lang="en-US" sz="2000" dirty="0" smtClean="0"/>
              <a:t>.</a:t>
            </a:r>
            <a:endParaRPr lang="tr-TR" sz="2000" dirty="0" smtClean="0"/>
          </a:p>
          <a:p>
            <a:pPr>
              <a:buFont typeface="Arial" pitchFamily="34" charset="0"/>
              <a:buChar char="•"/>
            </a:pPr>
            <a:endParaRPr lang="en-US" sz="2000" dirty="0" smtClean="0"/>
          </a:p>
          <a:p>
            <a:pPr>
              <a:buFont typeface="Arial" pitchFamily="34" charset="0"/>
              <a:buChar char="•"/>
            </a:pPr>
            <a:r>
              <a:rPr lang="en-US" sz="2000" dirty="0" err="1" smtClean="0"/>
              <a:t>Yeraltı</a:t>
            </a:r>
            <a:r>
              <a:rPr lang="en-US" sz="2000" dirty="0" smtClean="0"/>
              <a:t> </a:t>
            </a:r>
            <a:r>
              <a:rPr lang="en-US" sz="2000" dirty="0" err="1" smtClean="0"/>
              <a:t>suyu</a:t>
            </a:r>
            <a:r>
              <a:rPr lang="en-US" sz="2000" dirty="0" smtClean="0"/>
              <a:t> </a:t>
            </a:r>
            <a:r>
              <a:rPr lang="en-US" sz="2000" dirty="0" err="1" smtClean="0"/>
              <a:t>girişi</a:t>
            </a:r>
            <a:r>
              <a:rPr lang="en-US" sz="2000" dirty="0" smtClean="0"/>
              <a:t>: </a:t>
            </a:r>
            <a:r>
              <a:rPr lang="en-US" sz="2000" dirty="0" err="1" smtClean="0"/>
              <a:t>İnşa</a:t>
            </a:r>
            <a:r>
              <a:rPr lang="en-US" sz="2000" dirty="0" smtClean="0"/>
              <a:t> </a:t>
            </a:r>
            <a:r>
              <a:rPr lang="en-US" sz="2000" dirty="0" err="1" smtClean="0"/>
              <a:t>özelliklerini</a:t>
            </a:r>
            <a:r>
              <a:rPr lang="en-US" sz="2000" dirty="0" smtClean="0"/>
              <a:t> </a:t>
            </a:r>
            <a:r>
              <a:rPr lang="en-US" sz="2000" dirty="0" err="1" smtClean="0"/>
              <a:t>ve</a:t>
            </a:r>
            <a:r>
              <a:rPr lang="en-US" sz="2000" dirty="0" smtClean="0"/>
              <a:t> </a:t>
            </a:r>
            <a:r>
              <a:rPr lang="en-US" sz="2000" dirty="0" err="1" smtClean="0"/>
              <a:t>yeraltı</a:t>
            </a:r>
            <a:r>
              <a:rPr lang="en-US" sz="2000" dirty="0" smtClean="0"/>
              <a:t> </a:t>
            </a:r>
            <a:r>
              <a:rPr lang="en-US" sz="2000" dirty="0" err="1" smtClean="0"/>
              <a:t>suyunun</a:t>
            </a:r>
            <a:r>
              <a:rPr lang="en-US" sz="2000" dirty="0" smtClean="0"/>
              <a:t> </a:t>
            </a:r>
            <a:r>
              <a:rPr lang="en-US" sz="2000" dirty="0" err="1" smtClean="0"/>
              <a:t>çıkarıldığı</a:t>
            </a:r>
            <a:r>
              <a:rPr lang="en-US" sz="2000" dirty="0" smtClean="0"/>
              <a:t> </a:t>
            </a:r>
            <a:r>
              <a:rPr lang="en-US" sz="2000" dirty="0" err="1" smtClean="0"/>
              <a:t>derinlik</a:t>
            </a:r>
            <a:r>
              <a:rPr lang="en-US" sz="2000" dirty="0" smtClean="0"/>
              <a:t> </a:t>
            </a:r>
            <a:r>
              <a:rPr lang="en-US" sz="2000" dirty="0" err="1" smtClean="0"/>
              <a:t>seviyesini</a:t>
            </a:r>
            <a:r>
              <a:rPr lang="en-US" sz="2000" dirty="0" smtClean="0"/>
              <a:t>, </a:t>
            </a:r>
            <a:r>
              <a:rPr lang="en-US" sz="2000" dirty="0" err="1" smtClean="0"/>
              <a:t>haritada</a:t>
            </a:r>
            <a:r>
              <a:rPr lang="tr-TR" sz="2000" dirty="0" smtClean="0"/>
              <a:t>ki</a:t>
            </a:r>
            <a:r>
              <a:rPr lang="en-US" sz="2000" dirty="0" smtClean="0"/>
              <a:t> </a:t>
            </a:r>
            <a:r>
              <a:rPr lang="en-US" sz="2000" dirty="0" err="1" smtClean="0"/>
              <a:t>durumlarını</a:t>
            </a:r>
            <a:r>
              <a:rPr lang="en-US" sz="2000" dirty="0" smtClean="0"/>
              <a:t> </a:t>
            </a:r>
            <a:r>
              <a:rPr lang="tr-TR" sz="2000" dirty="0" smtClean="0"/>
              <a:t>göstererek belirtin</a:t>
            </a:r>
            <a:r>
              <a:rPr lang="en-US" sz="2000" dirty="0" smtClean="0"/>
              <a:t>.</a:t>
            </a:r>
            <a:endParaRPr lang="en-US" sz="20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610</TotalTime>
  <Words>588</Words>
  <Application>Microsoft Office PowerPoint</Application>
  <PresentationFormat>On-screen Show (4:3)</PresentationFormat>
  <Paragraphs>55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Tema de Office</vt:lpstr>
      <vt:lpstr>Başvuruya eklenmesi ve başvuruda düzeltilmesi gereken bazı bilgileri gösteren örnekler</vt:lpstr>
      <vt:lpstr>Slide 2</vt:lpstr>
      <vt:lpstr>ATIK SU ANALİZİ</vt:lpstr>
      <vt:lpstr>ATIK SU DEŞARJ:</vt:lpstr>
      <vt:lpstr>Slide 5</vt:lpstr>
      <vt:lpstr>ATIK ÜRETİMİ VE YÖNETİMİ:</vt:lpstr>
      <vt:lpstr>TOPRAK KİRLİLİĞİ:</vt:lpstr>
    </vt:vector>
  </TitlesOfParts>
  <Company>VAERSA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Carbonell Pedralva, Vicenta</dc:creator>
  <cp:lastModifiedBy>muge</cp:lastModifiedBy>
  <cp:revision>92</cp:revision>
  <dcterms:created xsi:type="dcterms:W3CDTF">2012-12-18T10:25:54Z</dcterms:created>
  <dcterms:modified xsi:type="dcterms:W3CDTF">2013-01-03T17:58:29Z</dcterms:modified>
</cp:coreProperties>
</file>