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258" r:id="rId2"/>
    <p:sldId id="259" r:id="rId3"/>
    <p:sldId id="408" r:id="rId4"/>
    <p:sldId id="409" r:id="rId5"/>
    <p:sldId id="410" r:id="rId6"/>
    <p:sldId id="411" r:id="rId7"/>
    <p:sldId id="380" r:id="rId8"/>
  </p:sldIdLst>
  <p:sldSz cx="9144000" cy="6858000" type="screen4x3"/>
  <p:notesSz cx="6797675" cy="9926638"/>
  <p:defaultTextStyle>
    <a:defPPr>
      <a:defRPr lang="es-E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69ED82"/>
    <a:srgbClr val="FFFF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5230" autoAdjust="0"/>
    <p:restoredTop sz="94660"/>
  </p:normalViewPr>
  <p:slideViewPr>
    <p:cSldViewPr>
      <p:cViewPr>
        <p:scale>
          <a:sx n="50" d="100"/>
          <a:sy n="50" d="100"/>
        </p:scale>
        <p:origin x="-1590" y="-90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3" name="2 Marcador de fecha"/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7AF55F2B-FEB5-4D05-B777-C325F1F6F491}" type="datetimeFigureOut">
              <a:rPr lang="es-ES"/>
              <a:pPr>
                <a:defRPr/>
              </a:pPr>
              <a:t>03/05/2013</a:t>
            </a:fld>
            <a:endParaRPr lang="es-ES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2"/>
          </p:nvPr>
        </p:nvSpPr>
        <p:spPr>
          <a:xfrm>
            <a:off x="0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3"/>
          </p:nvPr>
        </p:nvSpPr>
        <p:spPr>
          <a:xfrm>
            <a:off x="3849688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C1882845-E952-4CB8-AA71-A3E735BAC905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xmlns="" val="246606336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3" name="2 Marcador de fecha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D09FBA2-1521-4997-A4F0-4EBCBA279632}" type="datetimeFigureOut">
              <a:rPr lang="es-ES" smtClean="0"/>
              <a:pPr/>
              <a:t>03/05/2013</a:t>
            </a:fld>
            <a:endParaRPr lang="es-ES"/>
          </a:p>
        </p:txBody>
      </p:sp>
      <p:sp>
        <p:nvSpPr>
          <p:cNvPr id="4" name="3 Marcador de imagen de diapositiva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ES"/>
          </a:p>
        </p:txBody>
      </p:sp>
      <p:sp>
        <p:nvSpPr>
          <p:cNvPr id="5" name="4 Marcador de notas"/>
          <p:cNvSpPr>
            <a:spLocks noGrp="1"/>
          </p:cNvSpPr>
          <p:nvPr>
            <p:ph type="body" sz="quarter" idx="3"/>
          </p:nvPr>
        </p:nvSpPr>
        <p:spPr>
          <a:xfrm>
            <a:off x="679450" y="4714875"/>
            <a:ext cx="5438775" cy="44672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4"/>
          </p:nvPr>
        </p:nvSpPr>
        <p:spPr>
          <a:xfrm>
            <a:off x="0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5"/>
          </p:nvPr>
        </p:nvSpPr>
        <p:spPr>
          <a:xfrm>
            <a:off x="3849688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2F3C9E6-A948-42D0-9D75-CC40C3C4EBAB}" type="slidenum">
              <a:rPr lang="es-ES" smtClean="0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xmlns="" val="9993982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CCDD3D-B2C9-402D-8A5E-F83A93123E3A}" type="datetimeFigureOut">
              <a:rPr lang="es-ES" smtClean="0"/>
              <a:pPr>
                <a:defRPr/>
              </a:pPr>
              <a:t>03/05/2013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D72C48-AE4A-493D-A690-9C1483D89227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02A0F3-F510-47D3-9B0C-AB9B94545465}" type="datetimeFigureOut">
              <a:rPr lang="es-ES" smtClean="0"/>
              <a:pPr>
                <a:defRPr/>
              </a:pPr>
              <a:t>03/05/2013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E634AD-F2DE-4A5F-95D0-FCC49CF71809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E34FC7-9612-4C94-A9FE-A896356BCEF0}" type="datetimeFigureOut">
              <a:rPr lang="es-ES" smtClean="0"/>
              <a:pPr>
                <a:defRPr/>
              </a:pPr>
              <a:t>03/05/2013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71F150-C69D-4393-8557-D8637989FAB2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19F584-6EE7-4CF1-817F-D326C515DBEE}" type="datetimeFigureOut">
              <a:rPr lang="es-ES" smtClean="0"/>
              <a:pPr>
                <a:defRPr/>
              </a:pPr>
              <a:t>03/05/2013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EAE142-F42E-4E21-9A3A-8E1711EE025F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4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7D4DD5-8750-46EF-AE66-E6FDDF6E1FCD}" type="datetimeFigureOut">
              <a:rPr lang="es-ES" smtClean="0"/>
              <a:pPr>
                <a:defRPr/>
              </a:pPr>
              <a:t>03/05/2013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286B81-E2BB-4846-A007-C94BDF4589E1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179D9F-B689-4B81-BA2A-4C6A5B619B7D}" type="datetimeFigureOut">
              <a:rPr lang="es-ES" smtClean="0"/>
              <a:pPr>
                <a:defRPr/>
              </a:pPr>
              <a:t>03/05/2013</a:t>
            </a:fld>
            <a:endParaRPr lang="es-ES"/>
          </a:p>
        </p:txBody>
      </p:sp>
      <p:sp>
        <p:nvSpPr>
          <p:cNvPr id="6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8E6DCB-D511-4144-BCCF-075D4DD0706C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1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1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7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E60B1B-CBF4-4E52-9740-641DFFA91A70}" type="datetimeFigureOut">
              <a:rPr lang="es-ES" smtClean="0"/>
              <a:pPr>
                <a:defRPr/>
              </a:pPr>
              <a:t>03/05/2013</a:t>
            </a:fld>
            <a:endParaRPr lang="es-ES"/>
          </a:p>
        </p:txBody>
      </p:sp>
      <p:sp>
        <p:nvSpPr>
          <p:cNvPr id="8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9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516B48-89E0-46EF-AC81-300C0D3E441D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AF649C-FA8C-4327-A67A-8D8F28357F18}" type="datetimeFigureOut">
              <a:rPr lang="es-ES" smtClean="0"/>
              <a:pPr>
                <a:defRPr/>
              </a:pPr>
              <a:t>03/05/2013</a:t>
            </a:fld>
            <a:endParaRPr lang="es-ES"/>
          </a:p>
        </p:txBody>
      </p:sp>
      <p:sp>
        <p:nvSpPr>
          <p:cNvPr id="4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573978-A456-4D68-9075-DA2E48C74740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77AB0E-DFC9-4FA8-BDA7-D4AAF664B196}" type="datetimeFigureOut">
              <a:rPr lang="es-ES" smtClean="0"/>
              <a:pPr>
                <a:defRPr/>
              </a:pPr>
              <a:t>03/05/2013</a:t>
            </a:fld>
            <a:endParaRPr lang="es-ES"/>
          </a:p>
        </p:txBody>
      </p:sp>
      <p:sp>
        <p:nvSpPr>
          <p:cNvPr id="3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4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0E064E-AF5F-4070-AECB-687545D83555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1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1" y="1435101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951698-07DF-4A99-80BC-DC90DD81B372}" type="datetimeFigureOut">
              <a:rPr lang="es-ES" smtClean="0"/>
              <a:pPr>
                <a:defRPr/>
              </a:pPr>
              <a:t>03/05/2013</a:t>
            </a:fld>
            <a:endParaRPr lang="es-ES"/>
          </a:p>
        </p:txBody>
      </p:sp>
      <p:sp>
        <p:nvSpPr>
          <p:cNvPr id="6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8837FE-CBFD-420D-A305-FB51927F8700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s-ES" noProof="0" smtClean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5E47FE-D45F-4CF9-80B2-FF306F26DDE1}" type="datetimeFigureOut">
              <a:rPr lang="es-ES" smtClean="0"/>
              <a:pPr>
                <a:defRPr/>
              </a:pPr>
              <a:t>03/05/2013</a:t>
            </a:fld>
            <a:endParaRPr lang="es-ES"/>
          </a:p>
        </p:txBody>
      </p:sp>
      <p:sp>
        <p:nvSpPr>
          <p:cNvPr id="6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3E6443-9C55-4409-92EB-DFEC56551709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40000"/>
                <a:lumOff val="60000"/>
              </a:schemeClr>
            </a:gs>
            <a:gs pos="100000">
              <a:srgbClr val="3366FF"/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1 Marcador de título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modificar el estilo de título del patrón</a:t>
            </a:r>
          </a:p>
        </p:txBody>
      </p:sp>
      <p:sp>
        <p:nvSpPr>
          <p:cNvPr id="1027" name="2 Marcador de texto"/>
          <p:cNvSpPr>
            <a:spLocks noGrp="1"/>
          </p:cNvSpPr>
          <p:nvPr>
            <p:ph type="body" idx="1"/>
          </p:nvPr>
        </p:nvSpPr>
        <p:spPr bwMode="auto">
          <a:xfrm>
            <a:off x="457200" y="1600201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4A14B3A1-3C3C-4115-91BB-13D8BD5EE121}" type="datetimeFigureOut">
              <a:rPr lang="es-ES" smtClean="0"/>
              <a:pPr>
                <a:defRPr/>
              </a:pPr>
              <a:t>03/05/2013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8F6C60A3-3DF0-4549-9B73-56E70765D3D4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eg"/><Relationship Id="rId5" Type="http://schemas.openxmlformats.org/officeDocument/2006/relationships/image" Target="../media/image4.png"/><Relationship Id="rId4" Type="http://schemas.openxmlformats.org/officeDocument/2006/relationships/image" Target="../media/image3.wmf"/><Relationship Id="rId9" Type="http://schemas.openxmlformats.org/officeDocument/2006/relationships/image" Target="../media/image8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w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w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w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w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w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jpeg"/><Relationship Id="rId4" Type="http://schemas.openxmlformats.org/officeDocument/2006/relationships/image" Target="../media/image3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36 Rectángulo redondeado"/>
          <p:cNvSpPr/>
          <p:nvPr/>
        </p:nvSpPr>
        <p:spPr>
          <a:xfrm>
            <a:off x="1404938" y="1590273"/>
            <a:ext cx="6215063" cy="1571624"/>
          </a:xfrm>
          <a:prstGeom prst="roundRect">
            <a:avLst/>
          </a:prstGeom>
          <a:gradFill flip="none" rotWithShape="1">
            <a:gsLst>
              <a:gs pos="0">
                <a:schemeClr val="accent1"/>
              </a:gs>
              <a:gs pos="100000">
                <a:srgbClr val="3366FF"/>
              </a:gs>
            </a:gsLst>
            <a:lin ang="2700000" scaled="1"/>
            <a:tileRect/>
          </a:gradFill>
          <a:ln w="127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ts val="2800"/>
              </a:lnSpc>
              <a:defRPr/>
            </a:pPr>
            <a:endParaRPr lang="es-ES"/>
          </a:p>
        </p:txBody>
      </p:sp>
      <p:sp>
        <p:nvSpPr>
          <p:cNvPr id="2051" name="Rectangle 7"/>
          <p:cNvSpPr>
            <a:spLocks noChangeArrowheads="1"/>
          </p:cNvSpPr>
          <p:nvPr/>
        </p:nvSpPr>
        <p:spPr bwMode="auto">
          <a:xfrm>
            <a:off x="2286001" y="500063"/>
            <a:ext cx="4786313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tr-TR" dirty="0" smtClean="0"/>
              <a:t>Eşleştirme Projesi </a:t>
            </a:r>
            <a:r>
              <a:rPr lang="en-GB" dirty="0" smtClean="0"/>
              <a:t>TR </a:t>
            </a:r>
            <a:r>
              <a:rPr lang="en-GB" dirty="0"/>
              <a:t>08 IB EN 03</a:t>
            </a:r>
          </a:p>
        </p:txBody>
      </p:sp>
      <p:grpSp>
        <p:nvGrpSpPr>
          <p:cNvPr id="2053" name="27 Grupo"/>
          <p:cNvGrpSpPr>
            <a:grpSpLocks/>
          </p:cNvGrpSpPr>
          <p:nvPr/>
        </p:nvGrpSpPr>
        <p:grpSpPr bwMode="auto">
          <a:xfrm>
            <a:off x="6786563" y="428626"/>
            <a:ext cx="1992312" cy="714375"/>
            <a:chOff x="6286512" y="285728"/>
            <a:chExt cx="2493060" cy="790573"/>
          </a:xfrm>
        </p:grpSpPr>
        <p:pic>
          <p:nvPicPr>
            <p:cNvPr id="2060" name="Picture 19" descr="C:\Documents and Settings\César\Mis documentos\Rumania\Related Projects\Turkey - IPPC\Preparacion defensa\images\Spain_flag_300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6286512" y="285728"/>
              <a:ext cx="1185860" cy="7905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061" name="Picture 20" descr="C:\Documents and Settings\César\Mis documentos\Rumania\Related Projects\Turkey - IPPC\Preparacion defensa\images\Poland_flag_300.png"/>
            <p:cNvPicPr preferRelativeResize="0">
              <a:picLocks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565126" y="285728"/>
              <a:ext cx="1214446" cy="7858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2055" name="Picture 8" descr="turkey-eu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7190" y="357189"/>
            <a:ext cx="2300287" cy="928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" name="Rectangle 8"/>
          <p:cNvSpPr>
            <a:spLocks noChangeArrowheads="1"/>
          </p:cNvSpPr>
          <p:nvPr/>
        </p:nvSpPr>
        <p:spPr bwMode="auto">
          <a:xfrm>
            <a:off x="2907221" y="2594690"/>
            <a:ext cx="3093539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>
              <a:defRPr/>
            </a:pPr>
            <a:r>
              <a:rPr lang="tr-TR" sz="2400" dirty="0" smtClean="0">
                <a:solidFill>
                  <a:schemeClr val="bg1"/>
                </a:solidFill>
                <a:latin typeface="+mn-lt"/>
              </a:rPr>
              <a:t>Görev </a:t>
            </a:r>
            <a:r>
              <a:rPr lang="es-ES_tradnl" sz="2400" dirty="0" smtClean="0">
                <a:solidFill>
                  <a:schemeClr val="bg1"/>
                </a:solidFill>
                <a:latin typeface="+mn-lt"/>
              </a:rPr>
              <a:t>2: </a:t>
            </a:r>
            <a:r>
              <a:rPr lang="tr-TR" sz="2400" dirty="0" smtClean="0">
                <a:solidFill>
                  <a:schemeClr val="bg1"/>
                </a:solidFill>
                <a:latin typeface="+mn-lt"/>
              </a:rPr>
              <a:t>İzin Başvurusu</a:t>
            </a:r>
            <a:endParaRPr lang="es-ES" sz="2400" dirty="0">
              <a:solidFill>
                <a:schemeClr val="bg1"/>
              </a:solidFill>
              <a:latin typeface="+mn-lt"/>
            </a:endParaRPr>
          </a:p>
        </p:txBody>
      </p:sp>
      <p:pic>
        <p:nvPicPr>
          <p:cNvPr id="2059" name="Picture 17" descr="E:\Mis documentos\Turquia\Activities\0.1\Outputs\GIOS logo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286626" y="4263102"/>
            <a:ext cx="862013" cy="871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Rectangle 8"/>
          <p:cNvSpPr>
            <a:spLocks noChangeArrowheads="1"/>
          </p:cNvSpPr>
          <p:nvPr/>
        </p:nvSpPr>
        <p:spPr bwMode="auto">
          <a:xfrm>
            <a:off x="1447778" y="1812261"/>
            <a:ext cx="611603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>
              <a:defRPr/>
            </a:pPr>
            <a:r>
              <a:rPr lang="es-ES_tradnl" sz="2400" smtClean="0">
                <a:solidFill>
                  <a:schemeClr val="bg1"/>
                </a:solidFill>
                <a:latin typeface="+mn-lt"/>
              </a:rPr>
              <a:t>Petrol rafinerilerine </a:t>
            </a:r>
            <a:r>
              <a:rPr lang="tr-TR" sz="2400" smtClean="0">
                <a:solidFill>
                  <a:schemeClr val="bg1"/>
                </a:solidFill>
                <a:latin typeface="+mn-lt"/>
              </a:rPr>
              <a:t>İlişkin </a:t>
            </a:r>
            <a:r>
              <a:rPr lang="tr-TR" sz="2400" dirty="0" smtClean="0">
                <a:solidFill>
                  <a:schemeClr val="bg1"/>
                </a:solidFill>
                <a:latin typeface="+mn-lt"/>
              </a:rPr>
              <a:t>Entegre Çevre İzinleri</a:t>
            </a:r>
            <a:endParaRPr lang="es-ES" sz="2400" dirty="0">
              <a:solidFill>
                <a:schemeClr val="bg1"/>
              </a:solidFill>
              <a:latin typeface="+mn-lt"/>
            </a:endParaRPr>
          </a:p>
        </p:txBody>
      </p:sp>
      <p:grpSp>
        <p:nvGrpSpPr>
          <p:cNvPr id="18" name="16 Grupo"/>
          <p:cNvGrpSpPr>
            <a:grpSpLocks/>
          </p:cNvGrpSpPr>
          <p:nvPr/>
        </p:nvGrpSpPr>
        <p:grpSpPr bwMode="auto">
          <a:xfrm>
            <a:off x="6800850" y="3571876"/>
            <a:ext cx="1914525" cy="635000"/>
            <a:chOff x="6429388" y="4071938"/>
            <a:chExt cx="1914525" cy="635000"/>
          </a:xfrm>
        </p:grpSpPr>
        <p:pic>
          <p:nvPicPr>
            <p:cNvPr id="19" name="Picture 8" descr="E:\Mis documentos\Turquia\Visibility\logos\logo_MARM_small_2.jpg"/>
            <p:cNvPicPr>
              <a:picLocks noChangeAspect="1" noChangeArrowheads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6429388" y="4071938"/>
              <a:ext cx="1914525" cy="635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0" name="Picture 2" descr="E:\Mis documentos\Turquia\Visibility\logos\MAAMA_logo_short.png"/>
            <p:cNvPicPr>
              <a:picLocks noChangeAspect="1" noChangeArrowheads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 bwMode="auto">
            <a:xfrm>
              <a:off x="6839809" y="4090714"/>
              <a:ext cx="1485900" cy="6000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23" name="Picture 3" descr="E:\Mis documentos\Turquia\Visibility\logos\Cevre_ve_Sehircilik_logo_121010.jp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500063" y="4056487"/>
            <a:ext cx="1479550" cy="785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Picture 2" descr="E:\Mis documentos\Turquia\Activities\4.2.d.2\Outputs\871695_xxl.jpg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2786050" y="3571876"/>
            <a:ext cx="3427136" cy="228601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6" name="14 Grupo"/>
          <p:cNvGrpSpPr>
            <a:grpSpLocks/>
          </p:cNvGrpSpPr>
          <p:nvPr/>
        </p:nvGrpSpPr>
        <p:grpSpPr bwMode="auto">
          <a:xfrm>
            <a:off x="7437439" y="357189"/>
            <a:ext cx="1420812" cy="500062"/>
            <a:chOff x="6286512" y="285728"/>
            <a:chExt cx="2493060" cy="790573"/>
          </a:xfrm>
        </p:grpSpPr>
        <p:pic>
          <p:nvPicPr>
            <p:cNvPr id="3082" name="Picture 19" descr="C:\Documents and Settings\César\Mis documentos\Rumania\Related Projects\Turkey - IPPC\Preparacion defensa\images\Spain_flag_300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6286512" y="285728"/>
              <a:ext cx="1185860" cy="7905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083" name="Picture 20" descr="C:\Documents and Settings\César\Mis documentos\Rumania\Related Projects\Turkey - IPPC\Preparacion defensa\images\Poland_flag_300.png"/>
            <p:cNvPicPr preferRelativeResize="0">
              <a:picLocks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565126" y="285728"/>
              <a:ext cx="1214446" cy="7858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3077" name="Picture 8" descr="turkey-eu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4314" y="285751"/>
            <a:ext cx="1643063" cy="663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81" name="Text Box 6"/>
          <p:cNvSpPr txBox="1">
            <a:spLocks noChangeArrowheads="1"/>
          </p:cNvSpPr>
          <p:nvPr/>
        </p:nvSpPr>
        <p:spPr bwMode="auto">
          <a:xfrm>
            <a:off x="896390" y="2928934"/>
            <a:ext cx="481253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es-ES_tradnl" sz="2400" smtClean="0"/>
              <a:t>  </a:t>
            </a:r>
            <a:r>
              <a:rPr lang="es-ES_tradnl" sz="2400" dirty="0" smtClean="0"/>
              <a:t>2</a:t>
            </a:r>
            <a:r>
              <a:rPr lang="tr-TR" sz="2400" smtClean="0"/>
              <a:t>. </a:t>
            </a:r>
            <a:r>
              <a:rPr lang="tr-TR" sz="2400" dirty="0" smtClean="0"/>
              <a:t>Eğitim misyonunun hedefleri</a:t>
            </a:r>
            <a:endParaRPr lang="es-ES" sz="2400" dirty="0" smtClean="0"/>
          </a:p>
        </p:txBody>
      </p:sp>
      <p:sp>
        <p:nvSpPr>
          <p:cNvPr id="18" name="4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6500813" y="6261100"/>
            <a:ext cx="2584451" cy="596900"/>
          </a:xfrm>
        </p:spPr>
        <p:txBody>
          <a:bodyPr/>
          <a:lstStyle/>
          <a:p>
            <a:pPr algn="r">
              <a:lnSpc>
                <a:spcPts val="1900"/>
              </a:lnSpc>
              <a:defRPr/>
            </a:pPr>
            <a:r>
              <a:rPr lang="nl-NL" dirty="0" smtClean="0">
                <a:solidFill>
                  <a:srgbClr val="A7D872"/>
                </a:solidFill>
              </a:rPr>
              <a:t>Twinning project - TR/2008/IB/EN/03 </a:t>
            </a:r>
          </a:p>
        </p:txBody>
      </p:sp>
      <p:sp>
        <p:nvSpPr>
          <p:cNvPr id="19" name="Text Box 6"/>
          <p:cNvSpPr txBox="1">
            <a:spLocks noChangeArrowheads="1"/>
          </p:cNvSpPr>
          <p:nvPr/>
        </p:nvSpPr>
        <p:spPr bwMode="auto">
          <a:xfrm>
            <a:off x="899592" y="3896029"/>
            <a:ext cx="3374642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es-ES" sz="2400" dirty="0"/>
              <a:t>  </a:t>
            </a:r>
            <a:r>
              <a:rPr lang="tr-TR" sz="2400" smtClean="0"/>
              <a:t>Eğitimin materyalleri</a:t>
            </a:r>
            <a:endParaRPr lang="es-ES" sz="2400" dirty="0" smtClean="0"/>
          </a:p>
        </p:txBody>
      </p:sp>
      <p:sp>
        <p:nvSpPr>
          <p:cNvPr id="15" name="AutoShape 5"/>
          <p:cNvSpPr>
            <a:spLocks noChangeArrowheads="1"/>
          </p:cNvSpPr>
          <p:nvPr/>
        </p:nvSpPr>
        <p:spPr bwMode="auto">
          <a:xfrm>
            <a:off x="2195513" y="190500"/>
            <a:ext cx="4535487" cy="738188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chemeClr val="tx2">
                  <a:lumMod val="75000"/>
                </a:schemeClr>
              </a:gs>
              <a:gs pos="100000">
                <a:srgbClr val="3366CC"/>
              </a:gs>
            </a:gsLst>
            <a:path path="shape">
              <a:fillToRect l="50000" t="50000" r="50000" b="50000"/>
            </a:path>
          </a:gradFill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s-ES">
              <a:latin typeface="Arial" charset="0"/>
            </a:endParaRPr>
          </a:p>
        </p:txBody>
      </p:sp>
      <p:sp>
        <p:nvSpPr>
          <p:cNvPr id="20" name="Rectangle 7"/>
          <p:cNvSpPr>
            <a:spLocks noChangeArrowheads="1"/>
          </p:cNvSpPr>
          <p:nvPr/>
        </p:nvSpPr>
        <p:spPr bwMode="auto">
          <a:xfrm>
            <a:off x="2143125" y="384175"/>
            <a:ext cx="4714875" cy="47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lnSpc>
                <a:spcPts val="2800"/>
              </a:lnSpc>
            </a:pPr>
            <a:r>
              <a:rPr lang="tr-TR" sz="3200" dirty="0" smtClean="0">
                <a:solidFill>
                  <a:schemeClr val="bg1"/>
                </a:solidFill>
                <a:latin typeface="Book Antiqua" pitchFamily="18" charset="0"/>
              </a:rPr>
              <a:t>İçerik</a:t>
            </a:r>
            <a:endParaRPr lang="en-GB" sz="3200" dirty="0">
              <a:solidFill>
                <a:schemeClr val="bg1"/>
              </a:solidFill>
              <a:latin typeface="Book Antiqua" pitchFamily="18" charset="0"/>
            </a:endParaRPr>
          </a:p>
        </p:txBody>
      </p:sp>
      <p:sp>
        <p:nvSpPr>
          <p:cNvPr id="12" name="Text Box 6"/>
          <p:cNvSpPr txBox="1">
            <a:spLocks noChangeArrowheads="1"/>
          </p:cNvSpPr>
          <p:nvPr/>
        </p:nvSpPr>
        <p:spPr bwMode="auto">
          <a:xfrm>
            <a:off x="896390" y="1928803"/>
            <a:ext cx="6042039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es-ES" sz="2400" dirty="0"/>
              <a:t>  </a:t>
            </a:r>
            <a:r>
              <a:rPr lang="tr-TR" sz="2400" dirty="0" smtClean="0"/>
              <a:t>Eğitmenlerin ve katılımcıların sunulması</a:t>
            </a:r>
            <a:endParaRPr lang="es-ES" sz="24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0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81" grpId="0"/>
      <p:bldP spid="19" grpId="0"/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14 Grupo"/>
          <p:cNvGrpSpPr>
            <a:grpSpLocks/>
          </p:cNvGrpSpPr>
          <p:nvPr/>
        </p:nvGrpSpPr>
        <p:grpSpPr bwMode="auto">
          <a:xfrm>
            <a:off x="7437439" y="357189"/>
            <a:ext cx="1420812" cy="500062"/>
            <a:chOff x="6286512" y="285728"/>
            <a:chExt cx="2493060" cy="790573"/>
          </a:xfrm>
        </p:grpSpPr>
        <p:pic>
          <p:nvPicPr>
            <p:cNvPr id="3082" name="Picture 19" descr="C:\Documents and Settings\César\Mis documentos\Rumania\Related Projects\Turkey - IPPC\Preparacion defensa\images\Spain_flag_300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6286512" y="285728"/>
              <a:ext cx="1185860" cy="7905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083" name="Picture 20" descr="C:\Documents and Settings\César\Mis documentos\Rumania\Related Projects\Turkey - IPPC\Preparacion defensa\images\Poland_flag_300.png"/>
            <p:cNvPicPr preferRelativeResize="0">
              <a:picLocks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565126" y="285728"/>
              <a:ext cx="1214446" cy="7858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3077" name="Picture 8" descr="turkey-eu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4314" y="285751"/>
            <a:ext cx="1643063" cy="663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4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6500813" y="6261100"/>
            <a:ext cx="2584451" cy="596900"/>
          </a:xfrm>
        </p:spPr>
        <p:txBody>
          <a:bodyPr/>
          <a:lstStyle/>
          <a:p>
            <a:pPr algn="r">
              <a:lnSpc>
                <a:spcPts val="1900"/>
              </a:lnSpc>
              <a:defRPr/>
            </a:pPr>
            <a:r>
              <a:rPr lang="nl-NL" dirty="0" smtClean="0">
                <a:solidFill>
                  <a:srgbClr val="A7D872"/>
                </a:solidFill>
              </a:rPr>
              <a:t>Twinning project - TR/2008/IB/EN/03 </a:t>
            </a:r>
          </a:p>
        </p:txBody>
      </p:sp>
      <p:sp>
        <p:nvSpPr>
          <p:cNvPr id="17" name="Text Box 6"/>
          <p:cNvSpPr txBox="1">
            <a:spLocks noChangeArrowheads="1"/>
          </p:cNvSpPr>
          <p:nvPr/>
        </p:nvSpPr>
        <p:spPr bwMode="auto">
          <a:xfrm>
            <a:off x="300045" y="5572140"/>
            <a:ext cx="4804520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es-ES" sz="2200" dirty="0"/>
              <a:t> </a:t>
            </a:r>
            <a:r>
              <a:rPr lang="es-ES" sz="2200" dirty="0" smtClean="0"/>
              <a:t> </a:t>
            </a:r>
            <a:r>
              <a:rPr lang="tr-TR" sz="2200" dirty="0" smtClean="0"/>
              <a:t>Katılımcıların kendilerini tanıtması</a:t>
            </a:r>
            <a:endParaRPr lang="es-ES" sz="2200" dirty="0"/>
          </a:p>
        </p:txBody>
      </p:sp>
      <p:sp>
        <p:nvSpPr>
          <p:cNvPr id="15" name="AutoShape 5"/>
          <p:cNvSpPr>
            <a:spLocks noChangeArrowheads="1"/>
          </p:cNvSpPr>
          <p:nvPr/>
        </p:nvSpPr>
        <p:spPr bwMode="auto">
          <a:xfrm>
            <a:off x="2143108" y="190500"/>
            <a:ext cx="5091131" cy="881046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chemeClr val="tx2">
                  <a:lumMod val="75000"/>
                </a:schemeClr>
              </a:gs>
              <a:gs pos="100000">
                <a:srgbClr val="3366CC"/>
              </a:gs>
            </a:gsLst>
            <a:path path="shape">
              <a:fillToRect l="50000" t="50000" r="50000" b="50000"/>
            </a:path>
          </a:gradFill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s-ES">
              <a:latin typeface="Arial" charset="0"/>
            </a:endParaRPr>
          </a:p>
        </p:txBody>
      </p:sp>
      <p:sp>
        <p:nvSpPr>
          <p:cNvPr id="20" name="Rectangle 7"/>
          <p:cNvSpPr>
            <a:spLocks noChangeArrowheads="1"/>
          </p:cNvSpPr>
          <p:nvPr/>
        </p:nvSpPr>
        <p:spPr bwMode="auto">
          <a:xfrm>
            <a:off x="2143125" y="384175"/>
            <a:ext cx="5072081" cy="4594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>
              <a:lnSpc>
                <a:spcPts val="2800"/>
              </a:lnSpc>
            </a:pPr>
            <a:r>
              <a:rPr lang="tr-TR" sz="2800" dirty="0" smtClean="0">
                <a:solidFill>
                  <a:schemeClr val="bg1"/>
                </a:solidFill>
                <a:latin typeface="Book Antiqua" pitchFamily="18" charset="0"/>
              </a:rPr>
              <a:t>Sunum</a:t>
            </a:r>
            <a:endParaRPr lang="en-GB" sz="2800" dirty="0">
              <a:solidFill>
                <a:schemeClr val="bg1"/>
              </a:solidFill>
              <a:latin typeface="Book Antiqua" pitchFamily="18" charset="0"/>
            </a:endParaRPr>
          </a:p>
        </p:txBody>
      </p:sp>
      <p:sp>
        <p:nvSpPr>
          <p:cNvPr id="23" name="Rectangle 3"/>
          <p:cNvSpPr txBox="1">
            <a:spLocks noChangeArrowheads="1"/>
          </p:cNvSpPr>
          <p:nvPr/>
        </p:nvSpPr>
        <p:spPr bwMode="auto">
          <a:xfrm>
            <a:off x="357158" y="908051"/>
            <a:ext cx="8280400" cy="46640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eaLnBrk="0" hangingPunct="0">
              <a:lnSpc>
                <a:spcPct val="80000"/>
              </a:lnSpc>
              <a:spcBef>
                <a:spcPct val="20000"/>
              </a:spcBef>
            </a:pPr>
            <a:endParaRPr lang="tr-TR" sz="2200" b="1"/>
          </a:p>
          <a:p>
            <a:pPr marL="342900" indent="-342900" eaLnBrk="0" hangingPunct="0">
              <a:spcBef>
                <a:spcPct val="20000"/>
              </a:spcBef>
              <a:buFont typeface="Wingdings" pitchFamily="2" charset="2"/>
              <a:buChar char="Ø"/>
            </a:pPr>
            <a:r>
              <a:rPr lang="tr-TR" sz="2200"/>
              <a:t>Luis Suárez </a:t>
            </a:r>
            <a:r>
              <a:rPr lang="tr-TR" sz="2200" smtClean="0"/>
              <a:t>Lasierra</a:t>
            </a:r>
            <a:endParaRPr lang="tr-TR" sz="2200"/>
          </a:p>
          <a:p>
            <a:pPr marL="742950" lvl="1" indent="-285750" eaLnBrk="0" hangingPunct="0">
              <a:spcBef>
                <a:spcPct val="20000"/>
              </a:spcBef>
              <a:buFont typeface="Arial" charset="0"/>
              <a:buChar char="•"/>
            </a:pPr>
            <a:r>
              <a:rPr lang="tr-TR" sz="2000"/>
              <a:t>Endüstri Mühendisi</a:t>
            </a:r>
          </a:p>
          <a:p>
            <a:pPr marL="742950" lvl="1" indent="-285750" eaLnBrk="0" hangingPunct="0">
              <a:spcBef>
                <a:spcPct val="20000"/>
              </a:spcBef>
              <a:buFont typeface="Arial" charset="0"/>
              <a:buChar char="•"/>
            </a:pPr>
            <a:r>
              <a:rPr lang="tr-TR" sz="2000"/>
              <a:t>Castilla La Mancha Bölgesi Yetkili Çevre Makamı</a:t>
            </a:r>
            <a:endParaRPr lang="tr-TR" sz="2000">
              <a:solidFill>
                <a:srgbClr val="FFFF00"/>
              </a:solidFill>
            </a:endParaRPr>
          </a:p>
          <a:p>
            <a:pPr marL="742950" lvl="1" indent="-285750" eaLnBrk="0" hangingPunct="0">
              <a:spcBef>
                <a:spcPct val="20000"/>
              </a:spcBef>
              <a:buFont typeface="Arial" charset="0"/>
              <a:buChar char="•"/>
            </a:pPr>
            <a:r>
              <a:rPr lang="tr-TR" sz="2000"/>
              <a:t>Kıdemli çevre izni yazarı </a:t>
            </a:r>
          </a:p>
          <a:p>
            <a:pPr marL="742950" lvl="1" indent="-285750" eaLnBrk="0" hangingPunct="0">
              <a:spcBef>
                <a:spcPct val="20000"/>
              </a:spcBef>
              <a:buFont typeface="Arial" charset="0"/>
              <a:buChar char="•"/>
            </a:pPr>
            <a:r>
              <a:rPr lang="tr-TR" sz="2000"/>
              <a:t>Çevre  alanında 21 yıl deneyim</a:t>
            </a:r>
          </a:p>
          <a:p>
            <a:pPr marL="742950" lvl="1" indent="-285750" eaLnBrk="0" hangingPunct="0">
              <a:spcBef>
                <a:spcPct val="20000"/>
              </a:spcBef>
              <a:buFont typeface="Arial" charset="0"/>
              <a:buChar char="–"/>
            </a:pPr>
            <a:endParaRPr lang="tr-TR" sz="2200"/>
          </a:p>
          <a:p>
            <a:pPr marL="342900" indent="-342900" eaLnBrk="0" hangingPunct="0">
              <a:spcBef>
                <a:spcPct val="20000"/>
              </a:spcBef>
              <a:buFont typeface="Wingdings" pitchFamily="2" charset="2"/>
              <a:buChar char="Ø"/>
            </a:pPr>
            <a:r>
              <a:rPr lang="tr-TR" sz="2200"/>
              <a:t>Joan Ramón Cabello </a:t>
            </a:r>
            <a:r>
              <a:rPr lang="tr-TR" sz="2200" smtClean="0"/>
              <a:t>Rimbau</a:t>
            </a:r>
            <a:endParaRPr lang="tr-TR" sz="2200"/>
          </a:p>
          <a:p>
            <a:pPr marL="742950" lvl="1" indent="-285750" eaLnBrk="0" hangingPunct="0">
              <a:spcBef>
                <a:spcPct val="20000"/>
              </a:spcBef>
              <a:buFont typeface="Arial" charset="0"/>
              <a:buChar char="•"/>
            </a:pPr>
            <a:r>
              <a:rPr lang="tr-TR" sz="2000"/>
              <a:t>Endüstri Mühendisi</a:t>
            </a:r>
          </a:p>
          <a:p>
            <a:pPr marL="742950" lvl="1" indent="-285750" eaLnBrk="0" hangingPunct="0">
              <a:spcBef>
                <a:spcPct val="20000"/>
              </a:spcBef>
              <a:buFont typeface="Arial" charset="0"/>
              <a:buChar char="•"/>
            </a:pPr>
            <a:r>
              <a:rPr lang="tr-TR" sz="2000"/>
              <a:t>Catalonia Bölgesi Yetkili Çevre Makamı</a:t>
            </a:r>
          </a:p>
          <a:p>
            <a:pPr marL="742950" lvl="1" indent="-285750" eaLnBrk="0" hangingPunct="0">
              <a:spcBef>
                <a:spcPct val="20000"/>
              </a:spcBef>
              <a:buFont typeface="Arial" charset="0"/>
              <a:buChar char="•"/>
            </a:pPr>
            <a:r>
              <a:rPr lang="tr-TR" sz="2000"/>
              <a:t>Kıdemli çevre izni yazarı </a:t>
            </a:r>
          </a:p>
          <a:p>
            <a:pPr marL="742950" lvl="1" indent="-285750" eaLnBrk="0" hangingPunct="0">
              <a:spcBef>
                <a:spcPct val="20000"/>
              </a:spcBef>
              <a:buFont typeface="Arial" charset="0"/>
              <a:buChar char="•"/>
            </a:pPr>
            <a:r>
              <a:rPr lang="tr-TR" sz="2000"/>
              <a:t>Çevre  alanında 10 yıl </a:t>
            </a:r>
            <a:r>
              <a:rPr lang="tr-TR" sz="2000" smtClean="0"/>
              <a:t>deneyim</a:t>
            </a:r>
            <a:endParaRPr lang="tr-TR" sz="20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14 Grupo"/>
          <p:cNvGrpSpPr>
            <a:grpSpLocks/>
          </p:cNvGrpSpPr>
          <p:nvPr/>
        </p:nvGrpSpPr>
        <p:grpSpPr bwMode="auto">
          <a:xfrm>
            <a:off x="7437439" y="357189"/>
            <a:ext cx="1420812" cy="500062"/>
            <a:chOff x="6286512" y="285728"/>
            <a:chExt cx="2493060" cy="790573"/>
          </a:xfrm>
        </p:grpSpPr>
        <p:pic>
          <p:nvPicPr>
            <p:cNvPr id="3082" name="Picture 19" descr="C:\Documents and Settings\César\Mis documentos\Rumania\Related Projects\Turkey - IPPC\Preparacion defensa\images\Spain_flag_300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6286512" y="285728"/>
              <a:ext cx="1185860" cy="7905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083" name="Picture 20" descr="C:\Documents and Settings\César\Mis documentos\Rumania\Related Projects\Turkey - IPPC\Preparacion defensa\images\Poland_flag_300.png"/>
            <p:cNvPicPr preferRelativeResize="0">
              <a:picLocks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565126" y="285728"/>
              <a:ext cx="1214446" cy="7858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3077" name="Picture 8" descr="turkey-eu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4314" y="285751"/>
            <a:ext cx="1643063" cy="663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81" name="Text Box 6"/>
          <p:cNvSpPr txBox="1">
            <a:spLocks noChangeArrowheads="1"/>
          </p:cNvSpPr>
          <p:nvPr/>
        </p:nvSpPr>
        <p:spPr bwMode="auto">
          <a:xfrm>
            <a:off x="142844" y="2110079"/>
            <a:ext cx="5083443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es-ES_tradnl" sz="2400" dirty="0" smtClean="0"/>
              <a:t>  </a:t>
            </a:r>
            <a:r>
              <a:rPr lang="tr-TR" sz="2400" dirty="0" smtClean="0"/>
              <a:t>Örnek olay çalışmasının sunumu</a:t>
            </a:r>
            <a:endParaRPr lang="es-ES" sz="2400" dirty="0" smtClean="0"/>
          </a:p>
        </p:txBody>
      </p:sp>
      <p:sp>
        <p:nvSpPr>
          <p:cNvPr id="18" name="4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6500813" y="6261100"/>
            <a:ext cx="2584451" cy="596900"/>
          </a:xfrm>
        </p:spPr>
        <p:txBody>
          <a:bodyPr/>
          <a:lstStyle/>
          <a:p>
            <a:pPr algn="r">
              <a:lnSpc>
                <a:spcPts val="1900"/>
              </a:lnSpc>
              <a:defRPr/>
            </a:pPr>
            <a:r>
              <a:rPr lang="nl-NL" dirty="0" smtClean="0">
                <a:solidFill>
                  <a:srgbClr val="A7D872"/>
                </a:solidFill>
              </a:rPr>
              <a:t>Twinning project - TR/2008/IB/EN/03 </a:t>
            </a:r>
          </a:p>
        </p:txBody>
      </p:sp>
      <p:sp>
        <p:nvSpPr>
          <p:cNvPr id="19" name="Text Box 6"/>
          <p:cNvSpPr txBox="1">
            <a:spLocks noChangeArrowheads="1"/>
          </p:cNvSpPr>
          <p:nvPr/>
        </p:nvSpPr>
        <p:spPr bwMode="auto">
          <a:xfrm>
            <a:off x="146046" y="1395699"/>
            <a:ext cx="4927952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es-ES" sz="2400" dirty="0"/>
              <a:t>  </a:t>
            </a:r>
            <a:r>
              <a:rPr lang="es-ES_tradnl" sz="2400" dirty="0" smtClean="0"/>
              <a:t>Mater</a:t>
            </a:r>
            <a:r>
              <a:rPr lang="tr-TR" sz="2400" dirty="0" smtClean="0"/>
              <a:t>yaller </a:t>
            </a:r>
            <a:r>
              <a:rPr lang="es-ES_tradnl" sz="2400" dirty="0" smtClean="0"/>
              <a:t>&amp; IPPC web</a:t>
            </a:r>
            <a:r>
              <a:rPr lang="tr-TR" sz="2400" dirty="0" smtClean="0"/>
              <a:t> </a:t>
            </a:r>
            <a:r>
              <a:rPr lang="es-ES_tradnl" sz="2400" dirty="0" smtClean="0"/>
              <a:t>s</a:t>
            </a:r>
            <a:r>
              <a:rPr lang="tr-TR" sz="2400" dirty="0" smtClean="0"/>
              <a:t>ayfası</a:t>
            </a:r>
            <a:endParaRPr lang="es-ES" sz="2400" dirty="0" smtClean="0"/>
          </a:p>
        </p:txBody>
      </p:sp>
      <p:sp>
        <p:nvSpPr>
          <p:cNvPr id="15" name="AutoShape 5"/>
          <p:cNvSpPr>
            <a:spLocks noChangeArrowheads="1"/>
          </p:cNvSpPr>
          <p:nvPr/>
        </p:nvSpPr>
        <p:spPr bwMode="auto">
          <a:xfrm>
            <a:off x="2143108" y="190500"/>
            <a:ext cx="5091131" cy="881046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chemeClr val="tx2">
                  <a:lumMod val="75000"/>
                </a:schemeClr>
              </a:gs>
              <a:gs pos="100000">
                <a:srgbClr val="3366CC"/>
              </a:gs>
            </a:gsLst>
            <a:path path="shape">
              <a:fillToRect l="50000" t="50000" r="50000" b="50000"/>
            </a:path>
          </a:gradFill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s-ES">
              <a:latin typeface="Arial" charset="0"/>
            </a:endParaRPr>
          </a:p>
        </p:txBody>
      </p:sp>
      <p:sp>
        <p:nvSpPr>
          <p:cNvPr id="20" name="Rectangle 7"/>
          <p:cNvSpPr>
            <a:spLocks noChangeArrowheads="1"/>
          </p:cNvSpPr>
          <p:nvPr/>
        </p:nvSpPr>
        <p:spPr bwMode="auto">
          <a:xfrm>
            <a:off x="2143125" y="384175"/>
            <a:ext cx="5072081" cy="4594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>
              <a:lnSpc>
                <a:spcPts val="2800"/>
              </a:lnSpc>
            </a:pPr>
            <a:r>
              <a:rPr lang="tr-TR" sz="2800" dirty="0" smtClean="0">
                <a:solidFill>
                  <a:schemeClr val="bg1"/>
                </a:solidFill>
                <a:latin typeface="Book Antiqua" pitchFamily="18" charset="0"/>
              </a:rPr>
              <a:t>Eğitimin Amaçları</a:t>
            </a:r>
            <a:endParaRPr lang="en-GB" sz="2800" dirty="0">
              <a:solidFill>
                <a:schemeClr val="bg1"/>
              </a:solidFill>
              <a:latin typeface="Book Antiqua" pitchFamily="18" charset="0"/>
            </a:endParaRPr>
          </a:p>
        </p:txBody>
      </p:sp>
      <p:sp>
        <p:nvSpPr>
          <p:cNvPr id="23" name="Text Box 6"/>
          <p:cNvSpPr txBox="1">
            <a:spLocks noChangeArrowheads="1"/>
          </p:cNvSpPr>
          <p:nvPr/>
        </p:nvSpPr>
        <p:spPr bwMode="auto">
          <a:xfrm>
            <a:off x="146046" y="2824459"/>
            <a:ext cx="7774885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es-ES" sz="2400" dirty="0"/>
              <a:t> </a:t>
            </a:r>
            <a:r>
              <a:rPr lang="es-ES" sz="2400" dirty="0" smtClean="0"/>
              <a:t> </a:t>
            </a:r>
            <a:r>
              <a:rPr lang="tr-TR" sz="2400" dirty="0" smtClean="0"/>
              <a:t>İyi bir izin başvurusu hazırlamak için önemli hususlar</a:t>
            </a:r>
            <a:endParaRPr lang="es-ES" sz="2400" dirty="0" smtClean="0"/>
          </a:p>
        </p:txBody>
      </p:sp>
      <p:sp>
        <p:nvSpPr>
          <p:cNvPr id="24" name="Text Box 6"/>
          <p:cNvSpPr txBox="1">
            <a:spLocks noChangeArrowheads="1"/>
          </p:cNvSpPr>
          <p:nvPr/>
        </p:nvSpPr>
        <p:spPr bwMode="auto">
          <a:xfrm>
            <a:off x="146046" y="3571876"/>
            <a:ext cx="902041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es-ES" sz="2400" dirty="0"/>
              <a:t>  </a:t>
            </a:r>
            <a:r>
              <a:rPr lang="tr-TR" sz="2400" dirty="0" smtClean="0"/>
              <a:t>Uzmanlar tarafından hazırlanmış olan başvurunun tartışılması</a:t>
            </a:r>
            <a:endParaRPr lang="es-ES" sz="24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0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81" grpId="0"/>
      <p:bldP spid="19" grpId="0"/>
      <p:bldP spid="23" grpId="0"/>
      <p:bldP spid="2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14 Grupo"/>
          <p:cNvGrpSpPr>
            <a:grpSpLocks/>
          </p:cNvGrpSpPr>
          <p:nvPr/>
        </p:nvGrpSpPr>
        <p:grpSpPr bwMode="auto">
          <a:xfrm>
            <a:off x="7437439" y="357189"/>
            <a:ext cx="1420812" cy="500062"/>
            <a:chOff x="6286512" y="285728"/>
            <a:chExt cx="2493060" cy="790573"/>
          </a:xfrm>
        </p:grpSpPr>
        <p:pic>
          <p:nvPicPr>
            <p:cNvPr id="3082" name="Picture 19" descr="C:\Documents and Settings\César\Mis documentos\Rumania\Related Projects\Turkey - IPPC\Preparacion defensa\images\Spain_flag_300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6286512" y="285728"/>
              <a:ext cx="1185860" cy="7905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083" name="Picture 20" descr="C:\Documents and Settings\César\Mis documentos\Rumania\Related Projects\Turkey - IPPC\Preparacion defensa\images\Poland_flag_300.png"/>
            <p:cNvPicPr preferRelativeResize="0">
              <a:picLocks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565126" y="285728"/>
              <a:ext cx="1214446" cy="7858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3077" name="Picture 8" descr="turkey-eu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4314" y="285751"/>
            <a:ext cx="1643063" cy="663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81" name="Text Box 6"/>
          <p:cNvSpPr txBox="1">
            <a:spLocks noChangeArrowheads="1"/>
          </p:cNvSpPr>
          <p:nvPr/>
        </p:nvSpPr>
        <p:spPr bwMode="auto">
          <a:xfrm>
            <a:off x="1037120" y="3143248"/>
            <a:ext cx="2839239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Char char="ü"/>
            </a:pPr>
            <a:r>
              <a:rPr lang="es-ES_tradnl" sz="2200" dirty="0" smtClean="0"/>
              <a:t>  </a:t>
            </a:r>
            <a:r>
              <a:rPr lang="tr-TR" sz="2200" dirty="0" smtClean="0"/>
              <a:t>Örnek olay verileri</a:t>
            </a:r>
            <a:endParaRPr lang="es-ES" sz="2200" dirty="0" smtClean="0"/>
          </a:p>
        </p:txBody>
      </p:sp>
      <p:sp>
        <p:nvSpPr>
          <p:cNvPr id="18" name="4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6500813" y="6261100"/>
            <a:ext cx="2584451" cy="596900"/>
          </a:xfrm>
        </p:spPr>
        <p:txBody>
          <a:bodyPr/>
          <a:lstStyle/>
          <a:p>
            <a:pPr algn="r">
              <a:lnSpc>
                <a:spcPts val="1900"/>
              </a:lnSpc>
              <a:defRPr/>
            </a:pPr>
            <a:r>
              <a:rPr lang="nl-NL" dirty="0" smtClean="0">
                <a:solidFill>
                  <a:srgbClr val="A7D872"/>
                </a:solidFill>
              </a:rPr>
              <a:t>Twinning project - TR/2008/IB/EN/03 </a:t>
            </a:r>
          </a:p>
        </p:txBody>
      </p:sp>
      <p:sp>
        <p:nvSpPr>
          <p:cNvPr id="19" name="Text Box 6"/>
          <p:cNvSpPr txBox="1">
            <a:spLocks noChangeArrowheads="1"/>
          </p:cNvSpPr>
          <p:nvPr/>
        </p:nvSpPr>
        <p:spPr bwMode="auto">
          <a:xfrm>
            <a:off x="1040322" y="1857364"/>
            <a:ext cx="2992038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Char char="ü"/>
            </a:pPr>
            <a:r>
              <a:rPr lang="es-ES" sz="2200" dirty="0"/>
              <a:t>  </a:t>
            </a:r>
            <a:r>
              <a:rPr lang="es-ES_tradnl" sz="2200" dirty="0" smtClean="0"/>
              <a:t>T</a:t>
            </a:r>
            <a:r>
              <a:rPr lang="tr-TR" sz="2200" dirty="0" smtClean="0"/>
              <a:t>artışılacak konular</a:t>
            </a:r>
            <a:endParaRPr lang="es-ES" sz="2200" dirty="0" smtClean="0"/>
          </a:p>
        </p:txBody>
      </p:sp>
      <p:sp>
        <p:nvSpPr>
          <p:cNvPr id="15" name="AutoShape 5"/>
          <p:cNvSpPr>
            <a:spLocks noChangeArrowheads="1"/>
          </p:cNvSpPr>
          <p:nvPr/>
        </p:nvSpPr>
        <p:spPr bwMode="auto">
          <a:xfrm>
            <a:off x="2143108" y="190500"/>
            <a:ext cx="5091131" cy="881046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chemeClr val="tx2">
                  <a:lumMod val="75000"/>
                </a:schemeClr>
              </a:gs>
              <a:gs pos="100000">
                <a:srgbClr val="3366CC"/>
              </a:gs>
            </a:gsLst>
            <a:path path="shape">
              <a:fillToRect l="50000" t="50000" r="50000" b="50000"/>
            </a:path>
          </a:gradFill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s-ES">
              <a:latin typeface="Arial" charset="0"/>
            </a:endParaRPr>
          </a:p>
        </p:txBody>
      </p:sp>
      <p:sp>
        <p:nvSpPr>
          <p:cNvPr id="20" name="Rectangle 7"/>
          <p:cNvSpPr>
            <a:spLocks noChangeArrowheads="1"/>
          </p:cNvSpPr>
          <p:nvPr/>
        </p:nvSpPr>
        <p:spPr bwMode="auto">
          <a:xfrm>
            <a:off x="2143125" y="384175"/>
            <a:ext cx="5072081" cy="4594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>
              <a:lnSpc>
                <a:spcPts val="2800"/>
              </a:lnSpc>
            </a:pPr>
            <a:r>
              <a:rPr lang="tr-TR" sz="2800" smtClean="0">
                <a:solidFill>
                  <a:schemeClr val="bg1"/>
                </a:solidFill>
                <a:latin typeface="Book Antiqua" pitchFamily="18" charset="0"/>
              </a:rPr>
              <a:t>Materyaller</a:t>
            </a:r>
            <a:endParaRPr lang="en-GB" sz="2800" dirty="0">
              <a:solidFill>
                <a:schemeClr val="bg1"/>
              </a:solidFill>
              <a:latin typeface="Book Antiqua" pitchFamily="18" charset="0"/>
            </a:endParaRPr>
          </a:p>
        </p:txBody>
      </p:sp>
      <p:sp>
        <p:nvSpPr>
          <p:cNvPr id="23" name="Text Box 6"/>
          <p:cNvSpPr txBox="1">
            <a:spLocks noChangeArrowheads="1"/>
          </p:cNvSpPr>
          <p:nvPr/>
        </p:nvSpPr>
        <p:spPr bwMode="auto">
          <a:xfrm>
            <a:off x="1040322" y="4426873"/>
            <a:ext cx="5176417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Char char="ü"/>
            </a:pPr>
            <a:r>
              <a:rPr lang="es-ES" sz="2200" dirty="0"/>
              <a:t>  </a:t>
            </a:r>
            <a:r>
              <a:rPr lang="tr-TR" sz="2200" dirty="0" smtClean="0"/>
              <a:t>Sanayiciler için temel kılavuz</a:t>
            </a:r>
            <a:r>
              <a:rPr lang="es-ES_tradnl" sz="2200" dirty="0" smtClean="0"/>
              <a:t> (</a:t>
            </a:r>
            <a:r>
              <a:rPr lang="tr-TR" sz="2200" dirty="0" smtClean="0"/>
              <a:t>taslak</a:t>
            </a:r>
            <a:r>
              <a:rPr lang="es-ES_tradnl" sz="2200" dirty="0" smtClean="0"/>
              <a:t>)</a:t>
            </a:r>
            <a:endParaRPr lang="es-ES" sz="2200" dirty="0" smtClean="0"/>
          </a:p>
        </p:txBody>
      </p:sp>
      <p:sp>
        <p:nvSpPr>
          <p:cNvPr id="24" name="Text Box 6"/>
          <p:cNvSpPr txBox="1">
            <a:spLocks noChangeArrowheads="1"/>
          </p:cNvSpPr>
          <p:nvPr/>
        </p:nvSpPr>
        <p:spPr bwMode="auto">
          <a:xfrm>
            <a:off x="360361" y="5286388"/>
            <a:ext cx="6160661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es-ES_tradnl" sz="2400" dirty="0" smtClean="0"/>
              <a:t>IPPC web</a:t>
            </a:r>
            <a:r>
              <a:rPr lang="tr-TR" sz="2400" dirty="0" smtClean="0"/>
              <a:t> sayfasında</a:t>
            </a:r>
            <a:r>
              <a:rPr lang="es-ES_tradnl" sz="2400" dirty="0" smtClean="0"/>
              <a:t>: </a:t>
            </a:r>
            <a:r>
              <a:rPr lang="tr-TR" sz="2400" dirty="0" smtClean="0"/>
              <a:t>çok daha fazlası</a:t>
            </a:r>
            <a:r>
              <a:rPr lang="es-ES_tradnl" sz="2400" dirty="0" smtClean="0"/>
              <a:t>… </a:t>
            </a:r>
            <a:endParaRPr lang="es-ES" sz="2400" dirty="0" smtClean="0"/>
          </a:p>
        </p:txBody>
      </p:sp>
      <p:sp>
        <p:nvSpPr>
          <p:cNvPr id="13" name="Text Box 6"/>
          <p:cNvSpPr txBox="1">
            <a:spLocks noChangeArrowheads="1"/>
          </p:cNvSpPr>
          <p:nvPr/>
        </p:nvSpPr>
        <p:spPr bwMode="auto">
          <a:xfrm>
            <a:off x="1040322" y="2500306"/>
            <a:ext cx="5868914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Char char="ü"/>
            </a:pPr>
            <a:r>
              <a:rPr lang="es-ES" sz="2200" dirty="0"/>
              <a:t> </a:t>
            </a:r>
            <a:r>
              <a:rPr lang="es-ES" sz="2200" dirty="0" smtClean="0"/>
              <a:t> </a:t>
            </a:r>
            <a:r>
              <a:rPr lang="tr-TR" sz="2200" dirty="0" smtClean="0"/>
              <a:t>Petrol rafinerileri için izin başvurusu örneği</a:t>
            </a:r>
            <a:endParaRPr lang="es-ES" sz="2200" dirty="0" smtClean="0"/>
          </a:p>
        </p:txBody>
      </p:sp>
      <p:sp>
        <p:nvSpPr>
          <p:cNvPr id="16" name="Text Box 6"/>
          <p:cNvSpPr txBox="1">
            <a:spLocks noChangeArrowheads="1"/>
          </p:cNvSpPr>
          <p:nvPr/>
        </p:nvSpPr>
        <p:spPr bwMode="auto">
          <a:xfrm>
            <a:off x="360361" y="1285860"/>
            <a:ext cx="145424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es-ES" sz="2400" dirty="0"/>
              <a:t>  </a:t>
            </a:r>
            <a:r>
              <a:rPr lang="tr-TR" sz="2400" dirty="0" smtClean="0"/>
              <a:t>Basılı</a:t>
            </a:r>
            <a:r>
              <a:rPr lang="es-ES_tradnl" sz="2400" dirty="0" smtClean="0"/>
              <a:t>:</a:t>
            </a:r>
            <a:endParaRPr lang="es-ES" sz="2400" dirty="0" smtClean="0"/>
          </a:p>
        </p:txBody>
      </p:sp>
      <p:sp>
        <p:nvSpPr>
          <p:cNvPr id="17" name="Text Box 6"/>
          <p:cNvSpPr txBox="1">
            <a:spLocks noChangeArrowheads="1"/>
          </p:cNvSpPr>
          <p:nvPr/>
        </p:nvSpPr>
        <p:spPr bwMode="auto">
          <a:xfrm>
            <a:off x="1040322" y="3786190"/>
            <a:ext cx="7361311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Char char="ü"/>
            </a:pPr>
            <a:r>
              <a:rPr lang="es-ES" sz="2200" dirty="0"/>
              <a:t> </a:t>
            </a:r>
            <a:r>
              <a:rPr lang="tr-TR" sz="2200" dirty="0" smtClean="0"/>
              <a:t>İspanyol uzmanlarca hazırlanmış izin başvurusu örneği</a:t>
            </a:r>
            <a:endParaRPr lang="es-ES" sz="22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30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81" grpId="0"/>
      <p:bldP spid="19" grpId="0"/>
      <p:bldP spid="23" grpId="0"/>
      <p:bldP spid="24" grpId="0"/>
      <p:bldP spid="13" grpId="0"/>
      <p:bldP spid="16" grpId="0"/>
      <p:bldP spid="1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AutoShape 29"/>
          <p:cNvSpPr>
            <a:spLocks noChangeArrowheads="1"/>
          </p:cNvSpPr>
          <p:nvPr/>
        </p:nvSpPr>
        <p:spPr bwMode="auto">
          <a:xfrm>
            <a:off x="714348" y="1785926"/>
            <a:ext cx="7751572" cy="1409305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FAFC9E"/>
              </a:gs>
              <a:gs pos="100000">
                <a:srgbClr val="FFFF00"/>
              </a:gs>
            </a:gsLst>
            <a:lin ang="5400000" scaled="1"/>
          </a:gradFill>
          <a:ln w="63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s-ES"/>
          </a:p>
        </p:txBody>
      </p:sp>
      <p:grpSp>
        <p:nvGrpSpPr>
          <p:cNvPr id="2" name="14 Grupo"/>
          <p:cNvGrpSpPr>
            <a:grpSpLocks/>
          </p:cNvGrpSpPr>
          <p:nvPr/>
        </p:nvGrpSpPr>
        <p:grpSpPr bwMode="auto">
          <a:xfrm>
            <a:off x="7437439" y="357189"/>
            <a:ext cx="1420812" cy="500062"/>
            <a:chOff x="6286512" y="285728"/>
            <a:chExt cx="2493060" cy="790573"/>
          </a:xfrm>
        </p:grpSpPr>
        <p:pic>
          <p:nvPicPr>
            <p:cNvPr id="3082" name="Picture 19" descr="C:\Documents and Settings\César\Mis documentos\Rumania\Related Projects\Turkey - IPPC\Preparacion defensa\images\Spain_flag_300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6286512" y="285728"/>
              <a:ext cx="1185860" cy="7905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083" name="Picture 20" descr="C:\Documents and Settings\César\Mis documentos\Rumania\Related Projects\Turkey - IPPC\Preparacion defensa\images\Poland_flag_300.png"/>
            <p:cNvPicPr preferRelativeResize="0">
              <a:picLocks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565126" y="285728"/>
              <a:ext cx="1214446" cy="7858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3077" name="Picture 8" descr="turkey-eu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4314" y="285751"/>
            <a:ext cx="1643063" cy="663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4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6500813" y="6261100"/>
            <a:ext cx="2584451" cy="596900"/>
          </a:xfrm>
        </p:spPr>
        <p:txBody>
          <a:bodyPr/>
          <a:lstStyle/>
          <a:p>
            <a:pPr algn="r">
              <a:lnSpc>
                <a:spcPts val="1900"/>
              </a:lnSpc>
              <a:defRPr/>
            </a:pPr>
            <a:r>
              <a:rPr lang="nl-NL" dirty="0" smtClean="0">
                <a:solidFill>
                  <a:srgbClr val="A7D872"/>
                </a:solidFill>
              </a:rPr>
              <a:t>Twinning project - TR/2008/IB/EN/03 </a:t>
            </a:r>
          </a:p>
        </p:txBody>
      </p:sp>
      <p:sp>
        <p:nvSpPr>
          <p:cNvPr id="15" name="AutoShape 5"/>
          <p:cNvSpPr>
            <a:spLocks noChangeArrowheads="1"/>
          </p:cNvSpPr>
          <p:nvPr/>
        </p:nvSpPr>
        <p:spPr bwMode="auto">
          <a:xfrm>
            <a:off x="2143108" y="190500"/>
            <a:ext cx="5091131" cy="881046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chemeClr val="tx2">
                  <a:lumMod val="75000"/>
                </a:schemeClr>
              </a:gs>
              <a:gs pos="100000">
                <a:srgbClr val="3366CC"/>
              </a:gs>
            </a:gsLst>
            <a:path path="shape">
              <a:fillToRect l="50000" t="50000" r="50000" b="50000"/>
            </a:path>
          </a:gradFill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s-ES">
              <a:latin typeface="Arial" charset="0"/>
            </a:endParaRPr>
          </a:p>
        </p:txBody>
      </p:sp>
      <p:sp>
        <p:nvSpPr>
          <p:cNvPr id="20" name="Rectangle 7"/>
          <p:cNvSpPr>
            <a:spLocks noChangeArrowheads="1"/>
          </p:cNvSpPr>
          <p:nvPr/>
        </p:nvSpPr>
        <p:spPr bwMode="auto">
          <a:xfrm>
            <a:off x="2143125" y="384175"/>
            <a:ext cx="5072081" cy="4594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>
              <a:lnSpc>
                <a:spcPts val="2800"/>
              </a:lnSpc>
            </a:pPr>
            <a:r>
              <a:rPr lang="tr-TR" sz="2800" smtClean="0">
                <a:solidFill>
                  <a:schemeClr val="bg1"/>
                </a:solidFill>
                <a:latin typeface="Book Antiqua" pitchFamily="18" charset="0"/>
              </a:rPr>
              <a:t>Materyaller</a:t>
            </a:r>
            <a:endParaRPr lang="en-GB" sz="2800" dirty="0">
              <a:solidFill>
                <a:schemeClr val="bg1"/>
              </a:solidFill>
              <a:latin typeface="Book Antiqua" pitchFamily="18" charset="0"/>
            </a:endParaRPr>
          </a:p>
        </p:txBody>
      </p:sp>
      <p:sp>
        <p:nvSpPr>
          <p:cNvPr id="14" name="Text Box 6"/>
          <p:cNvSpPr txBox="1">
            <a:spLocks noChangeArrowheads="1"/>
          </p:cNvSpPr>
          <p:nvPr/>
        </p:nvSpPr>
        <p:spPr bwMode="auto">
          <a:xfrm>
            <a:off x="1000100" y="2123662"/>
            <a:ext cx="7178184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ES" sz="3600" smtClean="0"/>
              <a:t>http://www.csb.gov.tr/projeler/ippc</a:t>
            </a:r>
            <a:endParaRPr lang="es-ES" sz="3600" dirty="0" smtClean="0"/>
          </a:p>
        </p:txBody>
      </p:sp>
      <p:sp>
        <p:nvSpPr>
          <p:cNvPr id="21" name="Text Box 6"/>
          <p:cNvSpPr txBox="1">
            <a:spLocks noChangeArrowheads="1"/>
          </p:cNvSpPr>
          <p:nvPr/>
        </p:nvSpPr>
        <p:spPr bwMode="auto">
          <a:xfrm>
            <a:off x="714348" y="3812449"/>
            <a:ext cx="7836120" cy="830997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es-ES" sz="2400" dirty="0"/>
              <a:t> </a:t>
            </a:r>
            <a:r>
              <a:rPr lang="tr-TR" sz="2400" dirty="0" smtClean="0"/>
              <a:t>METler, BREFler, izin örnekleri, mevzuat, kılavuzlar,...</a:t>
            </a:r>
          </a:p>
          <a:p>
            <a:r>
              <a:rPr lang="tr-TR" sz="2400" dirty="0" smtClean="0"/>
              <a:t>   bütün hepsi burada.</a:t>
            </a:r>
            <a:endParaRPr lang="es-ES_tradnl" sz="24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4" grpId="0"/>
      <p:bldP spid="2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4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6500813" y="6261100"/>
            <a:ext cx="2584451" cy="596900"/>
          </a:xfrm>
        </p:spPr>
        <p:txBody>
          <a:bodyPr/>
          <a:lstStyle/>
          <a:p>
            <a:pPr algn="r">
              <a:lnSpc>
                <a:spcPts val="1900"/>
              </a:lnSpc>
              <a:defRPr/>
            </a:pPr>
            <a:r>
              <a:rPr lang="nl-NL" dirty="0" smtClean="0">
                <a:solidFill>
                  <a:srgbClr val="A7D872"/>
                </a:solidFill>
              </a:rPr>
              <a:t>Twinning project - TR/2008/IB/EN/03 </a:t>
            </a:r>
          </a:p>
        </p:txBody>
      </p:sp>
      <p:grpSp>
        <p:nvGrpSpPr>
          <p:cNvPr id="3" name="3 Grupo"/>
          <p:cNvGrpSpPr>
            <a:grpSpLocks/>
          </p:cNvGrpSpPr>
          <p:nvPr/>
        </p:nvGrpSpPr>
        <p:grpSpPr bwMode="auto">
          <a:xfrm>
            <a:off x="7437439" y="357189"/>
            <a:ext cx="1420812" cy="500062"/>
            <a:chOff x="6286512" y="285728"/>
            <a:chExt cx="2493060" cy="790573"/>
          </a:xfrm>
        </p:grpSpPr>
        <p:pic>
          <p:nvPicPr>
            <p:cNvPr id="4" name="Picture 19" descr="C:\Documents and Settings\César\Mis documentos\Rumania\Related Projects\Turkey - IPPC\Preparacion defensa\images\Spain_flag_300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6286512" y="285728"/>
              <a:ext cx="1185860" cy="7905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" name="Picture 20" descr="C:\Documents and Settings\César\Mis documentos\Rumania\Related Projects\Turkey - IPPC\Preparacion defensa\images\Poland_flag_300.png"/>
            <p:cNvPicPr preferRelativeResize="0">
              <a:picLocks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565126" y="285728"/>
              <a:ext cx="1214446" cy="7858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6" name="Picture 8" descr="turkey-eu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4314" y="285751"/>
            <a:ext cx="1643063" cy="663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9 Rectángulo redondeado"/>
          <p:cNvSpPr/>
          <p:nvPr/>
        </p:nvSpPr>
        <p:spPr>
          <a:xfrm>
            <a:off x="2500298" y="285728"/>
            <a:ext cx="4071966" cy="107157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6200000" scaled="1"/>
            <a:tileRect/>
          </a:gra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1" name="Rectangle 7"/>
          <p:cNvSpPr>
            <a:spLocks noChangeArrowheads="1"/>
          </p:cNvSpPr>
          <p:nvPr/>
        </p:nvSpPr>
        <p:spPr bwMode="auto">
          <a:xfrm>
            <a:off x="2050693" y="613448"/>
            <a:ext cx="5000644" cy="4594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anchor="ctr">
            <a:spAutoFit/>
          </a:bodyPr>
          <a:lstStyle/>
          <a:p>
            <a:pPr algn="ctr">
              <a:lnSpc>
                <a:spcPts val="2800"/>
              </a:lnSpc>
            </a:pPr>
            <a:r>
              <a:rPr lang="tr-TR" sz="2800" dirty="0" smtClean="0">
                <a:latin typeface="Book Antiqua" pitchFamily="18" charset="0"/>
              </a:rPr>
              <a:t>Sorular</a:t>
            </a:r>
            <a:r>
              <a:rPr lang="en-GB" sz="2800" dirty="0" smtClean="0">
                <a:latin typeface="Book Antiqua" pitchFamily="18" charset="0"/>
              </a:rPr>
              <a:t>?</a:t>
            </a:r>
            <a:endParaRPr lang="en-GB" sz="2800" dirty="0">
              <a:latin typeface="Book Antiqua" pitchFamily="18" charset="0"/>
            </a:endParaRPr>
          </a:p>
        </p:txBody>
      </p:sp>
      <p:pic>
        <p:nvPicPr>
          <p:cNvPr id="12" name="Picture 2" descr="E:\Mis documentos\Turquia\Activities\4.2.a.1\Outputs\interrogacion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214678" y="2000240"/>
            <a:ext cx="2571768" cy="321471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7214</TotalTime>
  <Words>199</Words>
  <Application>Microsoft Office PowerPoint</Application>
  <PresentationFormat>Presentación en pantalla (4:3)</PresentationFormat>
  <Paragraphs>45</Paragraphs>
  <Slides>7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7</vt:i4>
      </vt:variant>
    </vt:vector>
  </HeadingPairs>
  <TitlesOfParts>
    <vt:vector size="8" baseType="lpstr">
      <vt:lpstr>Tema de Office</vt:lpstr>
      <vt:lpstr>Diapositiva 1</vt:lpstr>
      <vt:lpstr>Diapositiva 2</vt:lpstr>
      <vt:lpstr>Diapositiva 3</vt:lpstr>
      <vt:lpstr>Diapositiva 4</vt:lpstr>
      <vt:lpstr>Diapositiva 5</vt:lpstr>
      <vt:lpstr>Diapositiva 6</vt:lpstr>
      <vt:lpstr>Diapositiva 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Cesar</dc:creator>
  <cp:lastModifiedBy>Cesar</cp:lastModifiedBy>
  <cp:revision>525</cp:revision>
  <dcterms:created xsi:type="dcterms:W3CDTF">2008-11-07T08:49:28Z</dcterms:created>
  <dcterms:modified xsi:type="dcterms:W3CDTF">2013-05-03T10:32:25Z</dcterms:modified>
</cp:coreProperties>
</file>