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8" r:id="rId2"/>
    <p:sldId id="280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D82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230" autoAdjust="0"/>
    <p:restoredTop sz="94660"/>
  </p:normalViewPr>
  <p:slideViewPr>
    <p:cSldViewPr>
      <p:cViewPr>
        <p:scale>
          <a:sx n="50" d="100"/>
          <a:sy n="50" d="100"/>
        </p:scale>
        <p:origin x="-498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4F7491D-1428-4525-BADD-B57B27DB406B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30490D3-FB54-487C-BDF1-B86786A723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0F08326-E37C-4402-AF6D-55FCAA9E1978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8C024DB-D63F-4413-BB78-911D8BC5C4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C2537-6EAF-4ED8-9F28-0AB329F52099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19217-DBC8-474C-B719-1761805630F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CE592-472C-43DD-B5F7-9BF1D6CF63A4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4FD75-EE09-432B-8118-F64731EB5CE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5ADE0-C8F5-4E2E-B16F-DACE0931B583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13326-A9E9-4D24-83F6-F80DC4E43BA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A8EE3-6431-4ED3-9081-92276EFA06F6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74191-7AC5-4CFD-B44E-BC3BADB46F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1D9C9-E36A-4A7B-B4EF-1ED7D88D15DB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BFF65-2511-4299-AC19-AD938A8193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7BE2-A461-47A9-90CE-97506522EE5F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3A151-F86D-4EA6-BD3F-9D67E5C085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0FBD6-161E-45A1-BBE7-2F59BD07D68B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1D9A-2B7D-4CE8-98F1-F8461ACAFC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5BFD-8CFA-46E4-BD29-897A4C43DD81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7F04A-38B9-4949-8E9C-109CF6E52B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17FF-D67E-41CB-B31C-ABE61BFE19D0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F373-0639-4B69-9429-909805E6AA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755C5-748A-4249-93E9-0AC1F2DF3089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F446-376F-4359-A6F6-C7530E5AB1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D2841-732D-46D2-82C0-E77C10CC2FC5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E1A76-5F59-4E6B-A4BB-5ED405F46E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1C8FC8-C79D-4343-8D7C-A3AB30030F8B}" type="datetimeFigureOut">
              <a:rPr lang="es-ES"/>
              <a:pPr>
                <a:defRPr/>
              </a:pPr>
              <a:t>09/05/2013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B74D6F-6C18-49E6-90AB-6706AE72DEF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8.wmf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3921125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Rectángulo redondeado"/>
          <p:cNvSpPr/>
          <p:nvPr/>
        </p:nvSpPr>
        <p:spPr>
          <a:xfrm>
            <a:off x="1714500" y="5087938"/>
            <a:ext cx="5500688" cy="155575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2790825" y="6088063"/>
            <a:ext cx="3260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Joan Ramon Cabello – </a:t>
            </a:r>
            <a:r>
              <a:rPr lang="es-ES_tradnl" sz="2000">
                <a:solidFill>
                  <a:schemeClr val="bg1"/>
                </a:solidFill>
                <a:latin typeface="Calibri" pitchFamily="34" charset="0"/>
              </a:rPr>
              <a:t>Uzman</a:t>
            </a:r>
            <a:endParaRPr lang="tr-TR" sz="200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5364" name="16 Grupo"/>
          <p:cNvGrpSpPr>
            <a:grpSpLocks/>
          </p:cNvGrpSpPr>
          <p:nvPr/>
        </p:nvGrpSpPr>
        <p:grpSpPr bwMode="auto">
          <a:xfrm>
            <a:off x="6800850" y="3230563"/>
            <a:ext cx="1914525" cy="635000"/>
            <a:chOff x="6429388" y="4071938"/>
            <a:chExt cx="1914525" cy="635000"/>
          </a:xfrm>
        </p:grpSpPr>
        <p:pic>
          <p:nvPicPr>
            <p:cNvPr id="15377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178175" y="5326063"/>
            <a:ext cx="2322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Cesar </a:t>
            </a:r>
            <a:r>
              <a:rPr lang="en-US" sz="2000" dirty="0" err="1">
                <a:solidFill>
                  <a:schemeClr val="bg1"/>
                </a:solidFill>
                <a:latin typeface="+mn-lt"/>
                <a:cs typeface="+mn-cs"/>
              </a:rPr>
              <a:t>Seoanez</a:t>
            </a: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en-US" sz="2000">
                <a:solidFill>
                  <a:schemeClr val="bg1"/>
                </a:solidFill>
                <a:latin typeface="+mn-lt"/>
                <a:cs typeface="+mn-cs"/>
              </a:rPr>
              <a:t>– </a:t>
            </a:r>
            <a:r>
              <a:rPr lang="es-ES_tradnl" sz="2000">
                <a:solidFill>
                  <a:schemeClr val="bg1"/>
                </a:solidFill>
                <a:latin typeface="+mn-lt"/>
                <a:cs typeface="+mn-cs"/>
              </a:rPr>
              <a:t>RTA</a:t>
            </a:r>
            <a:endParaRPr lang="tr-TR" sz="20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3201988" y="5715000"/>
            <a:ext cx="230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Luis Suarez – </a:t>
            </a:r>
            <a:r>
              <a:rPr lang="es-ES_tradnl" sz="2000">
                <a:solidFill>
                  <a:schemeClr val="bg1"/>
                </a:solidFill>
                <a:latin typeface="Calibri" pitchFamily="34" charset="0"/>
              </a:rPr>
              <a:t>Uzman</a:t>
            </a:r>
            <a:endParaRPr lang="tr-TR" sz="20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5367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3714750"/>
            <a:ext cx="14795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 descr="http://faaliyetraporu2009.tupras.com.tr/Uploads/ContentImagesEng/IzmitRefinery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5513" y="3352800"/>
            <a:ext cx="439261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Rectángulo redondeado"/>
          <p:cNvSpPr/>
          <p:nvPr/>
        </p:nvSpPr>
        <p:spPr>
          <a:xfrm>
            <a:off x="1000100" y="1412875"/>
            <a:ext cx="6929486" cy="1571625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15370" name="Rectangle 7"/>
          <p:cNvSpPr>
            <a:spLocks noChangeArrowheads="1"/>
          </p:cNvSpPr>
          <p:nvPr/>
        </p:nvSpPr>
        <p:spPr bwMode="auto">
          <a:xfrm>
            <a:off x="2286000" y="500063"/>
            <a:ext cx="478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/>
              <a:t>Eşleştirme Projesi </a:t>
            </a:r>
            <a:r>
              <a:rPr lang="en-GB"/>
              <a:t>TR 08 IB EN 03</a:t>
            </a:r>
          </a:p>
        </p:txBody>
      </p:sp>
      <p:grpSp>
        <p:nvGrpSpPr>
          <p:cNvPr id="15371" name="27 Grupo"/>
          <p:cNvGrpSpPr>
            <a:grpSpLocks/>
          </p:cNvGrpSpPr>
          <p:nvPr/>
        </p:nvGrpSpPr>
        <p:grpSpPr bwMode="auto">
          <a:xfrm>
            <a:off x="6786563" y="428625"/>
            <a:ext cx="1992312" cy="714375"/>
            <a:chOff x="6286512" y="285728"/>
            <a:chExt cx="2493060" cy="790573"/>
          </a:xfrm>
        </p:grpSpPr>
        <p:pic>
          <p:nvPicPr>
            <p:cNvPr id="1537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72" name="Picture 8" descr="turkey-eu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8" y="357188"/>
            <a:ext cx="23002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2905125" y="2422525"/>
            <a:ext cx="311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Görev </a:t>
            </a:r>
            <a:r>
              <a:rPr lang="es-ES_tradnl" sz="2400" dirty="0">
                <a:solidFill>
                  <a:schemeClr val="bg1"/>
                </a:solidFill>
                <a:latin typeface="+mn-lt"/>
              </a:rPr>
              <a:t>2: 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İzin Başvurusu</a:t>
            </a:r>
            <a:endParaRPr lang="es-E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116013" y="1612900"/>
            <a:ext cx="67183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_tradnl" sz="2600">
                <a:solidFill>
                  <a:schemeClr val="bg1"/>
                </a:solidFill>
                <a:latin typeface="Times New Roman" pitchFamily="18" charset="0"/>
              </a:rPr>
              <a:t>Petrol rafinerilerine </a:t>
            </a:r>
            <a:r>
              <a:rPr lang="tr-TR" sz="2600">
                <a:solidFill>
                  <a:schemeClr val="bg1"/>
                </a:solidFill>
                <a:latin typeface="Times New Roman" pitchFamily="18" charset="0"/>
              </a:rPr>
              <a:t>İlişkin Entegre Çevre İzinleri</a:t>
            </a:r>
            <a:endParaRPr lang="es-ES" sz="26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458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578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Yanma birimlerinden kaynaklanan SO</a:t>
            </a:r>
            <a:r>
              <a:rPr lang="tr-TR" sz="2400" baseline="-25000"/>
              <a:t>X</a:t>
            </a:r>
            <a:r>
              <a:rPr lang="tr-TR" sz="2400"/>
              <a:t> emisyonlarının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Yakıt seçimi ya da arıtımı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Sıvı yakıtın yerine gaz kullanılması</a:t>
            </a:r>
          </a:p>
          <a:p>
            <a:pPr marL="342900" indent="-342900" algn="just"/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Rafineri yakıt gazının (RYG) arıtılması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560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2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es-ES" sz="2400" b="1"/>
              <a:t>Acı su ayırıcı birimlerden kaynaklanan SO</a:t>
            </a:r>
            <a:r>
              <a:rPr lang="es-ES" sz="2400" b="1" baseline="-25000"/>
              <a:t>x</a:t>
            </a:r>
            <a:r>
              <a:rPr lang="es-ES" sz="2400" b="1"/>
              <a:t> emisyonlarının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Acı su ayırıcı birimi kullanımı sırasında havaya salınan emisyonları önlemek ve azaltmak için </a:t>
            </a:r>
            <a:r>
              <a:rPr lang="es-ES" sz="2400" b="1"/>
              <a:t>MET</a:t>
            </a:r>
            <a:r>
              <a:rPr lang="es-ES" sz="2400"/>
              <a:t>, bu birimden kaynaklanan asitli atık gazları bir KGKB’ne ya da eşdeğer bir gaz arıtma prosesine yöneltmektir.  Acı su ayrımını ve kondanse edilemez arıtılmamış gazları yakma fırınında doğrudan yakmak MET değildir</a:t>
            </a:r>
            <a:r>
              <a:rPr lang="en-US" sz="2400"/>
              <a:t>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663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26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es-ES" sz="2400" b="1"/>
              <a:t>Damıtım prosesinden havaya salınan emisyonların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Damıtım birimlerinden havaya salınan emisyonların önlenmesi ya da azaltılması için </a:t>
            </a:r>
            <a:r>
              <a:rPr lang="es-ES" sz="2400" b="1"/>
              <a:t>MET</a:t>
            </a:r>
            <a:r>
              <a:rPr lang="es-ES" sz="2400"/>
              <a:t>, proses atık gazlarının (özellikle yoğunlaştırılamaz gazların), daha fazla kullanımdan önce asit gaz giderimine yönlendirilmesiyle, uygun bir şekilde arıtılmasının sağlanmasıdır</a:t>
            </a:r>
            <a:r>
              <a:rPr lang="en-US" sz="2400"/>
              <a:t> 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765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650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Yanma birimlerinden kaynaklanan NO</a:t>
            </a:r>
            <a:r>
              <a:rPr lang="tr-TR" sz="2400" baseline="-25000"/>
              <a:t>x</a:t>
            </a:r>
            <a:r>
              <a:rPr lang="tr-TR" sz="2400"/>
              <a:t> emisyonlarının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Yakıt seçimi ya da arıtımı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Sıvı yakıtın yerine gaz kullanılması</a:t>
            </a:r>
          </a:p>
          <a:p>
            <a:pPr marL="342900" indent="-342900" algn="just"/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Yanmanın optimizasyonu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Baca gazının resirkülasyonu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Sulandırıcı enjeksiyonu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Düşük NO</a:t>
            </a:r>
            <a:r>
              <a:rPr lang="tr-TR" sz="2400" baseline="-25000"/>
              <a:t>x</a:t>
            </a:r>
            <a:r>
              <a:rPr lang="tr-TR" sz="2400"/>
              <a:t> ile çalışan brülörler (DNB)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tr-TR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867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74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 b="1"/>
              <a:t>Yanma birimlerinden kaynaklanan CO emisyonlarının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Havaya salınan karbon monoksit (CO) emisyonlarının azaltılması için MET, yanma işlemi denetimi kullanmaktır  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970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698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Entegre rafineri yönetimi – Dağılma türü UOB emisyonlarının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Tesis tasarımı ile ilgili teknikler 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Tesis kurulumu ve tesisin işletmeye alınması ile ilgili teknikler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Tesis faaliyeti ile ilgili teknikler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72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22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es-ES" sz="2400"/>
              <a:t>Su tüketiminin ve kirletilen su hacminin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n-GB" sz="2400"/>
              <a:t>Su </a:t>
            </a:r>
            <a:r>
              <a:rPr lang="tr-TR" sz="2400"/>
              <a:t>akımlarının</a:t>
            </a:r>
            <a:r>
              <a:rPr lang="en-GB" sz="2400"/>
              <a:t> entegrasyonu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Kirli su akımlarının ayrılması (segregation) için su ve drenaj sistemleri kullanılması</a:t>
            </a: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Kirlenmemiş su akımlarının (örneğin bir seferlik soğutma, yağmur suyu) ayrılması</a:t>
            </a: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n-GB" sz="2400"/>
              <a:t>Dökülme ve sızıntıların önlenmesi</a:t>
            </a:r>
            <a:endParaRPr lang="en-US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175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46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es-ES" sz="2400"/>
              <a:t>Kirleticilerin emisyon yüklerinin azaltılması</a:t>
            </a:r>
            <a:endParaRPr lang="en-US" sz="2400"/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Yağların geri kazanımı vasıtasıyla çözülmez maddelerin giderimi</a:t>
            </a: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Asılı katı maddelerin ve dağılmış yağların geri kazanımı yoluyla çözülmez maddelerin giderimi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Biyolojik arıtım ve berraklaştırma yoluyla çözülür maddelerin giderimi</a:t>
            </a: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es-ES" sz="2400"/>
              <a:t>İlave son aşama arıtımı (örneğin nitratlaştırma nitratsızlaştırma prosesi)</a:t>
            </a:r>
            <a:endParaRPr lang="en-US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277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70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Tuz giderme prosesinden kaynaklanan su tüketimi ve deşarjının azaltılması 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Suyun geri dönüşümü ve tuz giderme prosesinin optimizasyonu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Çok aşamalı tuz giderici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İlave ayırım adımı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379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794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 b="1"/>
              <a:t>Damıtma prosesinden kaynaklanan atık suların en aza indirilmesi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Damıtma prosesinden kaynaklanan atık su üretimini önlemek ya da azaltmak için </a:t>
            </a:r>
            <a:r>
              <a:rPr lang="tr-TR" sz="2400" b="1"/>
              <a:t>MET</a:t>
            </a:r>
            <a:r>
              <a:rPr lang="tr-TR" sz="2400"/>
              <a:t>, sıvı halkalı vakum pompaları ya da yüzey kondansörleri kullanmaktır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640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6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57151"/>
            <a:ext cx="4535487" cy="9286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2124075" y="1682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>
                <a:solidFill>
                  <a:schemeClr val="bg1"/>
                </a:solidFill>
                <a:latin typeface="Book Antiqua" pitchFamily="18" charset="0"/>
              </a:rPr>
              <a:t>Uygulanabilir MET Referans Dokümanları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42875" y="2857500"/>
            <a:ext cx="407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/>
              <a:t> </a:t>
            </a:r>
            <a:r>
              <a:rPr lang="tr-TR" sz="2400"/>
              <a:t>Yatay</a:t>
            </a:r>
            <a:r>
              <a:rPr lang="en-US" sz="2400"/>
              <a:t> BREF</a:t>
            </a:r>
            <a:r>
              <a:rPr lang="tr-TR" sz="2400"/>
              <a:t>’ler</a:t>
            </a:r>
            <a:r>
              <a:rPr lang="en-US" sz="2400"/>
              <a:t>: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42875" y="1285875"/>
            <a:ext cx="763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/>
              <a:t> </a:t>
            </a:r>
            <a:r>
              <a:rPr lang="tr-TR" sz="2400"/>
              <a:t>Sektör</a:t>
            </a:r>
            <a:r>
              <a:rPr lang="en-US" sz="2400"/>
              <a:t> BREF</a:t>
            </a:r>
            <a:r>
              <a:rPr lang="tr-TR" sz="2400"/>
              <a:t>’leri</a:t>
            </a:r>
            <a:r>
              <a:rPr lang="en-US" sz="2400"/>
              <a:t>: </a:t>
            </a:r>
            <a:r>
              <a:rPr lang="tr-TR" sz="2400"/>
              <a:t>Petrol ve gaz rafinasyonu</a:t>
            </a:r>
            <a:endParaRPr lang="en-US" sz="240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42938" y="5338763"/>
            <a:ext cx="5929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Depolamadan kaynaklanan emisyonlar</a:t>
            </a:r>
            <a:endParaRPr lang="en-US" sz="240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42938" y="2252663"/>
            <a:ext cx="557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Geniş Hacimli Organik Kimyasallar? </a:t>
            </a:r>
            <a:endParaRPr lang="en-US" sz="240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42938" y="3857625"/>
            <a:ext cx="4071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tr-TR" sz="2400"/>
              <a:t> İzleme</a:t>
            </a:r>
            <a:endParaRPr lang="en-US" sz="240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42938" y="4338638"/>
            <a:ext cx="4071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Endüstriyel soğutma</a:t>
            </a:r>
            <a:endParaRPr lang="en-US" sz="240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42938" y="4838700"/>
            <a:ext cx="4071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Enerji verimliliği</a:t>
            </a:r>
            <a:endParaRPr lang="en-US" sz="240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42938" y="5829300"/>
            <a:ext cx="664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Ekonomi ve çapraz medya etkileri</a:t>
            </a:r>
            <a:endParaRPr lang="en-US" sz="240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42938" y="3429000"/>
            <a:ext cx="8072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tr-TR" sz="2400"/>
              <a:t>Kimya sektöründe</a:t>
            </a:r>
            <a:r>
              <a:rPr lang="en-US" sz="2400"/>
              <a:t> </a:t>
            </a:r>
            <a:r>
              <a:rPr lang="tr-TR" sz="2400"/>
              <a:t>atık su</a:t>
            </a:r>
            <a:r>
              <a:rPr lang="en-US" sz="2400"/>
              <a:t> &amp; </a:t>
            </a:r>
            <a:r>
              <a:rPr lang="tr-TR" sz="2400"/>
              <a:t>gaz artımı</a:t>
            </a:r>
            <a:endParaRPr lang="en-US" sz="240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611188" y="1773238"/>
            <a:ext cx="4071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2400"/>
              <a:t> </a:t>
            </a:r>
            <a:r>
              <a:rPr lang="tr-TR" sz="2400"/>
              <a:t>Büyük Yakma Tesisleri</a:t>
            </a:r>
            <a:r>
              <a:rPr lang="en-US" sz="2400"/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482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18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 b="1"/>
              <a:t>Damıtma prosesinden kaynaklanan su kirliliğinin en aza indirilmesi</a:t>
            </a: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Damıtma prosesinden kaynaklanan su kirliliğini önlemek ya da azaltmak için </a:t>
            </a:r>
            <a:r>
              <a:rPr lang="tr-TR" sz="2400" b="1"/>
              <a:t>MET</a:t>
            </a:r>
            <a:r>
              <a:rPr lang="tr-TR" sz="2400"/>
              <a:t>, acı suların ayırıcı birimine kapalı bir sistem vasıtasıyla aktarılmasını sağlamaktır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584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5842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 b="1"/>
              <a:t>Su deşarjlarının izlenmesi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 b="1"/>
              <a:t>MET</a:t>
            </a:r>
            <a:r>
              <a:rPr lang="tr-TR" sz="2400"/>
              <a:t>, kirleticilerin suya deşarjının izleme teknikleri kullanılarak izlenmesidir; bu uygulanırken, EN ve ISO standartlarına uygun olarak tabloda gösterilen sıklıklar kullanılmalıdır.  Eğer EN ya da ISO standartları mevcut değilse, MET eşit bilimsel kalitedeki verinin sağlanması için ulusal ya da diğer uluslararası standartların kullanılmasıdır.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687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866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Atık yönetimi için MET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Atık üretimini önlemek ve atıkların nihai miktarlarını azaltmak için teknikler de dahil olmak üzere atık yönetim planları uygulanabilir (bölüm 4.4, Petrol rafinerileri için MET kılavuzu).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6870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789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890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Toprak ve yeraltı sularına salınan ve sıvı hidrokarbon bileşiklerinin depolanmasından kaynaklanan emisyonların en aza indirilmesi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Çift tabanlı tank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Su geçirmez membran kaplama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Tanklardan muhtemel sızıntıları içine alabilecek hacimde ek tank kullanılması 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Korozyon izleme, önleme ve denetimini içeren bakım programı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741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0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13335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>
                <a:solidFill>
                  <a:schemeClr val="bg1"/>
                </a:solidFill>
                <a:latin typeface="Book Antiqua" pitchFamily="18" charset="0"/>
              </a:rPr>
              <a:t>Hangi MET’ler uygulanabilir</a:t>
            </a: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?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900113" y="1916113"/>
            <a:ext cx="76358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/>
              <a:t> </a:t>
            </a:r>
            <a:r>
              <a:rPr lang="tr-TR" sz="2400"/>
              <a:t>Vaka çalışmasına tabi olan birimin mevcut bir birim olduğunu, ve kılavuza göre bazı MET’lerin uygulanmasının zor olabileceğini hatırlayınız</a:t>
            </a:r>
            <a:r>
              <a:rPr lang="en-US" sz="2400"/>
              <a:t>:</a:t>
            </a:r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2124075" y="3429000"/>
            <a:ext cx="64087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tr-TR" sz="2400" i="1">
                <a:solidFill>
                  <a:srgbClr val="FFFF00"/>
                </a:solidFill>
              </a:rPr>
              <a:t>Sıklıkla, bir ülkedeki sektörün yerel koşullarına bağlı olarak MET olarak kabul edilen bazı koşulların ve emisyon sınır değerlerinin uygulanmasında zorluk yaşanabilmektedir.</a:t>
            </a:r>
            <a:endParaRPr lang="en-US" sz="2400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843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4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428750"/>
            <a:ext cx="763587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AutoNum type="arabicPeriod"/>
            </a:pPr>
            <a:r>
              <a:rPr lang="tr-TR" sz="2400" b="1"/>
              <a:t>Tasarım teknikleri</a:t>
            </a:r>
          </a:p>
          <a:p>
            <a:pPr marL="342900" indent="-342900" algn="just"/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 b="1"/>
              <a:t>Pinch analizi</a:t>
            </a:r>
            <a:r>
              <a:rPr lang="tr-TR" sz="2400"/>
              <a:t>:	 Proseslerin enerji tüketimini en aza indirmek amacıyla termodinamik hedeflerin sistematik olarak hesaplanmasını temel alan metodolojidir.  Toplam sistem tasarımının değerlendirilmesinde kullanılan bir araçtır.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 b="1"/>
              <a:t>Isı entegrasyonu</a:t>
            </a:r>
            <a:r>
              <a:rPr lang="tr-TR" sz="2400"/>
              <a:t>: Proses sistemlerindeki ısı entegrasyonu, çeşitli prosesler tarafından ihtiyaç duyulan ısının önemli bir oranının, ısıtılması gereken akımlar ile soğutulması gereken akımlar arasında ısı takası (heat exchange) yöntemiyle gerçekleşmesini sağlar.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9463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58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2. </a:t>
            </a:r>
            <a:r>
              <a:rPr lang="tr-TR" sz="2400" b="1"/>
              <a:t>Proses denetim ve idame teknikleri</a:t>
            </a: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 b="1"/>
              <a:t>Buhar tüketiminin yönetimi ve düşürülmesi</a:t>
            </a:r>
            <a:r>
              <a:rPr lang="tr-TR" sz="2400"/>
              <a:t>: Buhar tüketimini düşürmek ve buhar kullanımını optimize etmek amacıyla boşaltma vana sistemlerinde sistematik olarak eşleme (mapping) yapılmasıdır.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 b="1"/>
              <a:t>Proses optimizasyonu</a:t>
            </a:r>
            <a:r>
              <a:rPr lang="tr-TR" sz="2400"/>
              <a:t>: İşlenen her bir ham madde tonu için yakıt tüketimini düşürmeyi hedefleyen otomasyon altında denetimli yanma; ocak verimliliğini iyileştirmek için çoğu zaman ısı entegrasyonu ile beraber kullanılır.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04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2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500188"/>
            <a:ext cx="76358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1. Havaya salınan emisyonların izlenmesi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Vekil parametrelerin denetimi ile ilişkili SO</a:t>
            </a:r>
            <a:r>
              <a:rPr lang="tr-TR" sz="2400" baseline="-25000"/>
              <a:t>x</a:t>
            </a:r>
            <a:r>
              <a:rPr lang="tr-TR" sz="2400"/>
              <a:t>, NO</a:t>
            </a:r>
            <a:r>
              <a:rPr lang="tr-TR" sz="2400" baseline="-25000"/>
              <a:t>x </a:t>
            </a:r>
            <a:r>
              <a:rPr lang="tr-TR" sz="2400"/>
              <a:t>ve tozların izlenmesi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2. Proseslere ait anahtar parametrelerin izlenmesi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Kirliliği önlemek ve azaltmak amacıyla parametrelerin izlenmesi,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Proses istikrarının sağlanması için anahtar parametrelerin (sıcaklık, hava akışı gibi) izlenmesi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151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6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 b="1"/>
              <a:t>Alev bacalarından havaya salınan emisyonların azaltılması</a:t>
            </a:r>
          </a:p>
          <a:p>
            <a:pPr marL="342900" indent="-342900" algn="just">
              <a:buFont typeface="Wingdings" pitchFamily="2" charset="2"/>
              <a:buNone/>
            </a:pPr>
            <a:endParaRPr lang="tr-TR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Doğru tesis tasarımı, flaring uygulamasının sadece normal dışı faaliyetler (devreye-alma, kapama faaliyetleri, acil durumlar) sırasında bir güvenlik sistemi olarak kullanılması için yeterli bir geri kazanım sistemi kapasitesi, üstün sağlamlıkta tahliye vanalarının kullanımı ve diğer tedbirleri içerir.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2535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6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0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es-ES" sz="2400" b="1"/>
              <a:t>Gürültünün en aza indirilmesi</a:t>
            </a:r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/>
              <a:t>Çevresel gürültü konusunda bir değerlendirme yapılıp, yerel çevreye uygun bir gürültü yönetim planının formüle edilmesi.</a:t>
            </a:r>
            <a:endParaRPr lang="es-ES" sz="240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/>
              <a:t>Gürültü çıkaran donanım ve faaliyetlerin farklı bir yapı ya da birim içine kapatılması.</a:t>
            </a:r>
            <a:endParaRPr lang="es-ES" sz="240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/>
              <a:t>Set çekilerek gürültü kaynağının perdelenmesi.</a:t>
            </a:r>
            <a:endParaRPr lang="es-ES" sz="240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/>
              <a:t>Gürültüden koruyucu duvarların kullanılması.</a:t>
            </a:r>
            <a:endParaRPr lang="es-ES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355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54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 txBox="1">
            <a:spLocks noGrp="1"/>
          </p:cNvSpPr>
          <p:nvPr/>
        </p:nvSpPr>
        <p:spPr>
          <a:xfrm>
            <a:off x="6500813" y="6261100"/>
            <a:ext cx="2584450" cy="5969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200" dirty="0">
                <a:solidFill>
                  <a:srgbClr val="A7D872"/>
                </a:solidFill>
                <a:latin typeface="+mn-lt"/>
                <a:cs typeface="+mn-cs"/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20738" y="1609725"/>
            <a:ext cx="76358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Toz ve metal emisyonlarının azaltılması</a:t>
            </a:r>
            <a:endParaRPr lang="en-US" sz="2400"/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Yakıt seçimi veya arıtımı</a:t>
            </a:r>
            <a:endParaRPr lang="en-US" sz="2400"/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Sıvı yakıt yerine gaz kullanımı</a:t>
            </a:r>
            <a:endParaRPr lang="en-US" sz="2400"/>
          </a:p>
          <a:p>
            <a:pPr marL="342900" indent="-342900" algn="just">
              <a:buFont typeface="Wingdings" pitchFamily="2" charset="2"/>
              <a:buNone/>
            </a:pPr>
            <a:endParaRPr lang="en-US" sz="2400"/>
          </a:p>
          <a:p>
            <a:pPr marL="342900" indent="-342900" algn="just">
              <a:buFont typeface="Wingdings" pitchFamily="2" charset="2"/>
              <a:buNone/>
            </a:pPr>
            <a:r>
              <a:rPr lang="tr-TR" sz="2400"/>
              <a:t>Yakma işlemindeki değişiklikler</a:t>
            </a:r>
            <a:r>
              <a:rPr lang="en-US" sz="2400"/>
              <a:t>: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Yakma işleminin optimizasyonu</a:t>
            </a:r>
            <a:r>
              <a:rPr lang="en-US" sz="2400"/>
              <a:t>,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tr-TR" sz="2400"/>
              <a:t>Sıvı yakıtın atomizasyonu</a:t>
            </a:r>
            <a:endParaRPr lang="en-US" sz="240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2195513" y="152400"/>
            <a:ext cx="4535487" cy="952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cs typeface="+mn-cs"/>
            </a:endParaRP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2143125" y="219075"/>
            <a:ext cx="471487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>
                <a:solidFill>
                  <a:schemeClr val="bg1"/>
                </a:solidFill>
                <a:latin typeface="Book Antiqua" pitchFamily="18" charset="0"/>
              </a:rPr>
              <a:t>Hangi MET'ler uygulanabilir?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7243</TotalTime>
  <Words>1022</Words>
  <Application>Microsoft Office PowerPoint</Application>
  <PresentationFormat>Presentación en pantalla (4:3)</PresentationFormat>
  <Paragraphs>164</Paragraphs>
  <Slides>23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530</cp:revision>
  <dcterms:created xsi:type="dcterms:W3CDTF">2008-11-07T08:49:28Z</dcterms:created>
  <dcterms:modified xsi:type="dcterms:W3CDTF">2013-05-09T10:58:20Z</dcterms:modified>
</cp:coreProperties>
</file>