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78" r:id="rId3"/>
    <p:sldId id="271" r:id="rId4"/>
    <p:sldId id="272" r:id="rId5"/>
    <p:sldId id="274" r:id="rId6"/>
    <p:sldId id="273" r:id="rId7"/>
    <p:sldId id="275" r:id="rId8"/>
    <p:sldId id="277" r:id="rId9"/>
    <p:sldId id="276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19" autoAdjust="0"/>
    <p:restoredTop sz="90929"/>
  </p:normalViewPr>
  <p:slideViewPr>
    <p:cSldViewPr>
      <p:cViewPr>
        <p:scale>
          <a:sx n="80" d="100"/>
          <a:sy n="80" d="100"/>
        </p:scale>
        <p:origin x="-128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A5E8008-D9E5-4E4E-B75F-8E4C5DD4FD4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92F926-D60E-433A-92C2-C121B9A86422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122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53CC06C9-0052-4E0B-AA7D-5823DB6EDA9A}" type="slidenum">
              <a:rPr lang="es-ES" sz="1200"/>
              <a:pPr algn="r" eaLnBrk="0" hangingPunct="0"/>
              <a:t>1</a:t>
            </a:fld>
            <a:endParaRPr lang="es-ES" sz="1200"/>
          </a:p>
        </p:txBody>
      </p:sp>
      <p:sp>
        <p:nvSpPr>
          <p:cNvPr id="12292" name="Rectangle 2"/>
          <p:cNvSpPr>
            <a:spLocks noRo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E5695-B0B0-4A9B-B56D-D5DBB681C0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DFCB1-0222-484C-8009-6E6870BCBC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C0EC2-EB6E-46E4-9CC5-9EA4F89693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ítulo, text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gráfico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96F47-6041-450D-8531-1318E88589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85AD3-FE27-45DB-851D-6D26076157E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6699C-168E-4B1F-968A-9A3D7279C9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E9547-3924-45CB-9EEC-CA3F1ACB98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F2830-37E4-47CB-BA04-A377463DA4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5A21-D110-41AA-A0E4-EE638E505B6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9493E-000C-4FF7-B97F-92293F2ADE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1D17-BBDC-4587-A92E-B2F2128356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F4173-7DA5-4F9E-B6EC-A309D36970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545DC02-2302-4457-B598-C78263E6C7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1" name="Picture 24" descr="turkey-eu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3708400" y="6092825"/>
            <a:ext cx="1223963" cy="630238"/>
          </a:xfrm>
          <a:prstGeom prst="rect">
            <a:avLst/>
          </a:prstGeom>
          <a:solidFill>
            <a:srgbClr val="FF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18BFB7F2-F924-4DAD-92B7-59B1C4052787}" type="slidenum">
              <a:rPr lang="es-ES" sz="1200">
                <a:solidFill>
                  <a:schemeClr val="accent2"/>
                </a:solidFill>
                <a:latin typeface="+mn-lt"/>
              </a:rPr>
              <a:pPr algn="r" eaLnBrk="0" hangingPunct="0">
                <a:defRPr/>
              </a:pPr>
              <a:t>1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1660525"/>
            <a:ext cx="7632700" cy="2862263"/>
          </a:xfrm>
        </p:spPr>
        <p:txBody>
          <a:bodyPr>
            <a:spAutoFit/>
          </a:bodyPr>
          <a:lstStyle/>
          <a:p>
            <a:pPr eaLnBrk="1" hangingPunct="1"/>
            <a:r>
              <a:rPr lang="es-ES_tradnl" sz="3600" smtClean="0"/>
              <a:t>Iyi günler</a:t>
            </a:r>
            <a:br>
              <a:rPr lang="es-ES_tradnl" sz="3600" smtClean="0"/>
            </a:br>
            <a:r>
              <a:rPr lang="tr-TR" sz="3600" smtClean="0"/>
              <a:t/>
            </a:r>
            <a:br>
              <a:rPr lang="tr-TR" sz="3600" smtClean="0"/>
            </a:br>
            <a:r>
              <a:rPr lang="tr-TR" sz="1800" smtClean="0"/>
              <a:t>VAKA ÇALIŞMASI</a:t>
            </a:r>
            <a:r>
              <a:rPr lang="es-ES_tradnl" sz="3600" smtClean="0"/>
              <a:t/>
            </a:r>
            <a:br>
              <a:rPr lang="es-ES_tradnl" sz="3600" smtClean="0"/>
            </a:br>
            <a:r>
              <a:rPr lang="es-ES_tradnl" sz="3600" smtClean="0"/>
              <a:t> </a:t>
            </a:r>
            <a:r>
              <a:rPr lang="tr-TR" sz="1800" b="1" smtClean="0">
                <a:cs typeface="Times New Roman" pitchFamily="18" charset="0"/>
              </a:rPr>
              <a:t>DÜZENLİ DEPOLAMA SAHALARI İLE İLGİLİ HUSUSLAR</a:t>
            </a:r>
            <a:r>
              <a:rPr lang="en-GB" sz="1800" b="1" smtClean="0">
                <a:cs typeface="Times New Roman" pitchFamily="18" charset="0"/>
              </a:rPr>
              <a:t/>
            </a:r>
            <a:br>
              <a:rPr lang="en-GB" sz="1800" b="1" smtClean="0">
                <a:cs typeface="Times New Roman" pitchFamily="18" charset="0"/>
              </a:rPr>
            </a:br>
            <a:r>
              <a:rPr lang="en-GB" sz="1800" b="1" smtClean="0">
                <a:cs typeface="Times New Roman" pitchFamily="18" charset="0"/>
              </a:rPr>
              <a:t/>
            </a:r>
            <a:br>
              <a:rPr lang="en-GB" sz="1800" b="1" smtClean="0">
                <a:cs typeface="Times New Roman" pitchFamily="18" charset="0"/>
              </a:rPr>
            </a:br>
            <a:r>
              <a:rPr lang="en-GB" sz="1800" b="1" smtClean="0">
                <a:cs typeface="Times New Roman" pitchFamily="18" charset="0"/>
              </a:rPr>
              <a:t/>
            </a:r>
            <a:br>
              <a:rPr lang="en-GB" sz="1800" b="1" smtClean="0">
                <a:cs typeface="Times New Roman" pitchFamily="18" charset="0"/>
              </a:rPr>
            </a:br>
            <a:endParaRPr lang="es-ES" sz="1800" b="1" smtClean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4313"/>
            <a:ext cx="7772400" cy="609600"/>
          </a:xfrm>
        </p:spPr>
        <p:txBody>
          <a:bodyPr/>
          <a:lstStyle/>
          <a:p>
            <a:pPr eaLnBrk="1" hangingPunct="1"/>
            <a:r>
              <a:rPr lang="es-ES" smtClean="0"/>
              <a:t>ATIK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830263"/>
            <a:ext cx="6643688" cy="595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428625" y="2057400"/>
            <a:ext cx="3095625" cy="914400"/>
          </a:xfrm>
        </p:spPr>
        <p:txBody>
          <a:bodyPr/>
          <a:lstStyle/>
          <a:p>
            <a:pPr lvl="3" eaLnBrk="1" hangingPunct="1">
              <a:buFontTx/>
              <a:buNone/>
            </a:pPr>
            <a:r>
              <a:rPr lang="es-ES" sz="1800" smtClean="0">
                <a:solidFill>
                  <a:srgbClr val="000000"/>
                </a:solidFill>
              </a:rPr>
              <a:t>2. Madde: </a:t>
            </a:r>
            <a:r>
              <a:rPr lang="tr-TR" sz="1800" smtClean="0">
                <a:solidFill>
                  <a:srgbClr val="000000"/>
                </a:solidFill>
              </a:rPr>
              <a:t>Tanımlamalar</a:t>
            </a:r>
            <a:endParaRPr lang="es-ES" sz="1800" b="1" smtClean="0">
              <a:solidFill>
                <a:srgbClr val="000000"/>
              </a:solidFill>
            </a:endParaRPr>
          </a:p>
          <a:p>
            <a:pPr lvl="3" eaLnBrk="1" hangingPunct="1">
              <a:buFontTx/>
              <a:buNone/>
            </a:pPr>
            <a:endParaRPr lang="es-ES" sz="1800" b="1" smtClean="0">
              <a:solidFill>
                <a:srgbClr val="000000"/>
              </a:solidFill>
            </a:endParaRPr>
          </a:p>
          <a:p>
            <a:pPr lvl="3" eaLnBrk="1" hangingPunct="1">
              <a:buFontTx/>
              <a:buNone/>
            </a:pPr>
            <a:endParaRPr lang="es-ES" sz="1800" b="1" smtClean="0">
              <a:solidFill>
                <a:srgbClr val="000000"/>
              </a:solidFill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3309938" y="2319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r-TR"/>
          </a:p>
        </p:txBody>
      </p:sp>
      <p:pic>
        <p:nvPicPr>
          <p:cNvPr id="4100" name="Picture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57188"/>
            <a:ext cx="7048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2143125"/>
            <a:ext cx="5762625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3357563"/>
            <a:ext cx="557212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500188"/>
            <a:ext cx="7772400" cy="2271712"/>
          </a:xfrm>
        </p:spPr>
        <p:txBody>
          <a:bodyPr/>
          <a:lstStyle/>
          <a:p>
            <a:pPr lvl="3" eaLnBrk="1" hangingPunct="1"/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/>
            <a:r>
              <a:rPr lang="tr-TR" sz="1200" b="1" i="1" smtClean="0">
                <a:solidFill>
                  <a:srgbClr val="000000"/>
                </a:solidFill>
              </a:rPr>
              <a:t>EK </a:t>
            </a:r>
            <a:r>
              <a:rPr lang="es-ES" sz="1200" b="1" i="1" smtClean="0">
                <a:solidFill>
                  <a:srgbClr val="000000"/>
                </a:solidFill>
              </a:rPr>
              <a:t>I: </a:t>
            </a:r>
            <a:r>
              <a:rPr lang="tr-TR" sz="1200" b="1" i="1" smtClean="0">
                <a:solidFill>
                  <a:srgbClr val="000000"/>
                </a:solidFill>
              </a:rPr>
              <a:t>TÜM  SINIFLARDAN DÜZENLİ DEPOLAMA SAHALARI İÇİN GENEL ŞARTLAR</a:t>
            </a:r>
            <a:r>
              <a:rPr lang="es-ES" b="1" smtClean="0">
                <a:solidFill>
                  <a:srgbClr val="000000"/>
                </a:solidFill>
              </a:rPr>
              <a:t> </a:t>
            </a:r>
          </a:p>
          <a:p>
            <a:pPr lvl="3" eaLnBrk="1" hangingPunct="1">
              <a:buFontTx/>
              <a:buNone/>
            </a:pPr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/>
            <a:r>
              <a:rPr lang="es-ES" sz="1400" i="1" smtClean="0">
                <a:solidFill>
                  <a:srgbClr val="000000"/>
                </a:solidFill>
              </a:rPr>
              <a:t>7</a:t>
            </a:r>
            <a:r>
              <a:rPr lang="tr-TR" sz="1400" i="1" smtClean="0">
                <a:solidFill>
                  <a:srgbClr val="000000"/>
                </a:solidFill>
              </a:rPr>
              <a:t>. Madde</a:t>
            </a:r>
            <a:r>
              <a:rPr lang="es-ES" sz="1400" i="1" smtClean="0">
                <a:solidFill>
                  <a:srgbClr val="000000"/>
                </a:solidFill>
              </a:rPr>
              <a:t>: </a:t>
            </a:r>
            <a:r>
              <a:rPr lang="tr-TR" sz="1400" i="1" smtClean="0">
                <a:solidFill>
                  <a:srgbClr val="000000"/>
                </a:solidFill>
              </a:rPr>
              <a:t>İzin başvurusu</a:t>
            </a:r>
            <a:r>
              <a:rPr lang="es-ES" sz="1400" smtClean="0">
                <a:solidFill>
                  <a:srgbClr val="000000"/>
                </a:solidFill>
              </a:rPr>
              <a:t>:</a:t>
            </a:r>
          </a:p>
          <a:p>
            <a:pPr lvl="3" eaLnBrk="1" hangingPunct="1">
              <a:buFontTx/>
              <a:buNone/>
            </a:pPr>
            <a:r>
              <a:rPr lang="tr-TR" sz="1400" smtClean="0">
                <a:solidFill>
                  <a:srgbClr val="000000"/>
                </a:solidFill>
              </a:rPr>
              <a:t>Üye ülkeler, bir düzenli depolama tesisi için izin başvurusunun en azından aşağıdakileri içermesini sağlayacak şekilde önlemler almaları gerekir</a:t>
            </a:r>
            <a:r>
              <a:rPr lang="es-ES" sz="1400" smtClean="0">
                <a:solidFill>
                  <a:srgbClr val="000000"/>
                </a:solidFill>
              </a:rPr>
              <a:t>: </a:t>
            </a:r>
          </a:p>
          <a:p>
            <a:pPr lvl="3" eaLnBrk="1" hangingPunct="1"/>
            <a:r>
              <a:rPr lang="es-ES" sz="1400" i="1" smtClean="0">
                <a:solidFill>
                  <a:srgbClr val="000000"/>
                </a:solidFill>
              </a:rPr>
              <a:t>9</a:t>
            </a:r>
            <a:r>
              <a:rPr lang="tr-TR" sz="1400" i="1" smtClean="0">
                <a:solidFill>
                  <a:srgbClr val="000000"/>
                </a:solidFill>
              </a:rPr>
              <a:t>. Madde </a:t>
            </a:r>
            <a:r>
              <a:rPr lang="es-ES" sz="1400" i="1" smtClean="0">
                <a:solidFill>
                  <a:srgbClr val="000000"/>
                </a:solidFill>
              </a:rPr>
              <a:t>: </a:t>
            </a:r>
            <a:r>
              <a:rPr lang="tr-TR" sz="1400" i="1" smtClean="0">
                <a:solidFill>
                  <a:srgbClr val="000000"/>
                </a:solidFill>
              </a:rPr>
              <a:t>İzin belgesinin içeriği</a:t>
            </a:r>
            <a:endParaRPr lang="es-ES" sz="1400" b="1" i="1" smtClean="0">
              <a:solidFill>
                <a:srgbClr val="000000"/>
              </a:solidFill>
            </a:endParaRPr>
          </a:p>
          <a:p>
            <a:pPr lvl="3" eaLnBrk="1" hangingPunct="1"/>
            <a:endParaRPr lang="es-ES" sz="1400" b="1" smtClean="0">
              <a:solidFill>
                <a:srgbClr val="000000"/>
              </a:solidFill>
            </a:endParaRPr>
          </a:p>
        </p:txBody>
      </p:sp>
      <p:pic>
        <p:nvPicPr>
          <p:cNvPr id="5123" name="Picture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571500"/>
            <a:ext cx="597693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3" eaLnBrk="1" hangingPunct="1"/>
            <a:endParaRPr lang="es-ES" smtClean="0">
              <a:solidFill>
                <a:srgbClr val="000000"/>
              </a:solidFill>
            </a:endParaRPr>
          </a:p>
          <a:p>
            <a:pPr lvl="3" eaLnBrk="1" hangingPunct="1"/>
            <a:r>
              <a:rPr lang="tr-TR" sz="1400" smtClean="0">
                <a:solidFill>
                  <a:srgbClr val="000000"/>
                </a:solidFill>
              </a:rPr>
              <a:t>EK </a:t>
            </a:r>
            <a:r>
              <a:rPr lang="es-ES" sz="1400" smtClean="0">
                <a:solidFill>
                  <a:srgbClr val="000000"/>
                </a:solidFill>
              </a:rPr>
              <a:t>II: </a:t>
            </a:r>
            <a:r>
              <a:rPr lang="tr-TR" sz="1400" smtClean="0">
                <a:solidFill>
                  <a:srgbClr val="000000"/>
                </a:solidFill>
              </a:rPr>
              <a:t>ATIK KABUL KRİTERLERİ VE PROSEDÜRLERİ</a:t>
            </a:r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/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/>
            <a:r>
              <a:rPr lang="es-ES" sz="1400" smtClean="0">
                <a:solidFill>
                  <a:srgbClr val="000000"/>
                </a:solidFill>
              </a:rPr>
              <a:t>1999/31/EC </a:t>
            </a:r>
            <a:r>
              <a:rPr lang="tr-TR" sz="1400" smtClean="0">
                <a:solidFill>
                  <a:srgbClr val="000000"/>
                </a:solidFill>
              </a:rPr>
              <a:t>Direktifinin Ek II ve 16. maddesi uyarınca düzenli depolama sahalarına atık kabul kriterlerini ve prosedürlerini belirleyen </a:t>
            </a:r>
            <a:r>
              <a:rPr lang="es-ES" sz="1400" smtClean="0">
                <a:solidFill>
                  <a:srgbClr val="000000"/>
                </a:solidFill>
              </a:rPr>
              <a:t>2003/33/EC </a:t>
            </a:r>
            <a:r>
              <a:rPr lang="tr-TR" sz="1400" smtClean="0">
                <a:solidFill>
                  <a:srgbClr val="000000"/>
                </a:solidFill>
              </a:rPr>
              <a:t>KONSEY KARARI</a:t>
            </a:r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>
              <a:buFontTx/>
              <a:buNone/>
            </a:pPr>
            <a:endParaRPr lang="es-ES" sz="1400" smtClean="0">
              <a:solidFill>
                <a:srgbClr val="000000"/>
              </a:solidFill>
            </a:endParaRPr>
          </a:p>
        </p:txBody>
      </p:sp>
      <p:pic>
        <p:nvPicPr>
          <p:cNvPr id="6147" name="Picture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571500"/>
            <a:ext cx="597693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3" eaLnBrk="1" hangingPunct="1">
              <a:buFontTx/>
              <a:buNone/>
            </a:pPr>
            <a:endParaRPr lang="es-ES" smtClean="0">
              <a:solidFill>
                <a:srgbClr val="000000"/>
              </a:solidFill>
            </a:endParaRPr>
          </a:p>
          <a:p>
            <a:pPr lvl="3" eaLnBrk="1" hangingPunct="1"/>
            <a:r>
              <a:rPr lang="es-ES" sz="1400" smtClean="0">
                <a:solidFill>
                  <a:srgbClr val="000000"/>
                </a:solidFill>
              </a:rPr>
              <a:t>12</a:t>
            </a:r>
            <a:r>
              <a:rPr lang="tr-TR" sz="1400" smtClean="0">
                <a:solidFill>
                  <a:srgbClr val="000000"/>
                </a:solidFill>
              </a:rPr>
              <a:t>. Madde</a:t>
            </a:r>
            <a:r>
              <a:rPr lang="es-ES" sz="1400" smtClean="0">
                <a:solidFill>
                  <a:srgbClr val="000000"/>
                </a:solidFill>
              </a:rPr>
              <a:t>:</a:t>
            </a:r>
            <a:r>
              <a:rPr lang="tr-TR" sz="1400" smtClean="0">
                <a:solidFill>
                  <a:srgbClr val="000000"/>
                </a:solidFill>
              </a:rPr>
              <a:t> İşletme safhasında kontrol ve izleme prosedürleri</a:t>
            </a:r>
            <a:endParaRPr lang="es-ES" smtClean="0">
              <a:solidFill>
                <a:srgbClr val="000000"/>
              </a:solidFill>
            </a:endParaRPr>
          </a:p>
          <a:p>
            <a:pPr lvl="3" eaLnBrk="1" hangingPunct="1"/>
            <a:r>
              <a:rPr lang="tr-TR" sz="1400" i="1" smtClean="0">
                <a:solidFill>
                  <a:srgbClr val="000000"/>
                </a:solidFill>
              </a:rPr>
              <a:t>EK </a:t>
            </a:r>
            <a:r>
              <a:rPr lang="es-ES" sz="1400" i="1" smtClean="0">
                <a:solidFill>
                  <a:srgbClr val="000000"/>
                </a:solidFill>
              </a:rPr>
              <a:t>III</a:t>
            </a:r>
            <a:r>
              <a:rPr lang="es-ES" sz="1400" smtClean="0">
                <a:solidFill>
                  <a:srgbClr val="000000"/>
                </a:solidFill>
              </a:rPr>
              <a:t>: </a:t>
            </a:r>
            <a:r>
              <a:rPr lang="tr-TR" sz="1400" smtClean="0">
                <a:solidFill>
                  <a:srgbClr val="000000"/>
                </a:solidFill>
              </a:rPr>
              <a:t>İŞLETİM ESNASINDA VE BAKIM SONRASINDA KONTROL VE İZLEME PROSEDÜRLERİ</a:t>
            </a:r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>
              <a:buFontTx/>
              <a:buNone/>
            </a:pPr>
            <a:endParaRPr lang="es-ES" sz="1400" smtClean="0">
              <a:solidFill>
                <a:srgbClr val="000000"/>
              </a:solidFill>
            </a:endParaRPr>
          </a:p>
          <a:p>
            <a:pPr lvl="3" eaLnBrk="1" hangingPunct="1"/>
            <a:r>
              <a:rPr lang="es-ES" sz="1400" smtClean="0">
                <a:solidFill>
                  <a:srgbClr val="000000"/>
                </a:solidFill>
              </a:rPr>
              <a:t>13</a:t>
            </a:r>
            <a:r>
              <a:rPr lang="tr-TR" sz="1400" smtClean="0">
                <a:solidFill>
                  <a:srgbClr val="000000"/>
                </a:solidFill>
              </a:rPr>
              <a:t>. Madde</a:t>
            </a:r>
            <a:r>
              <a:rPr lang="es-ES" sz="1400" smtClean="0">
                <a:solidFill>
                  <a:srgbClr val="000000"/>
                </a:solidFill>
              </a:rPr>
              <a:t>: </a:t>
            </a:r>
            <a:r>
              <a:rPr lang="tr-TR" sz="1400" smtClean="0">
                <a:solidFill>
                  <a:srgbClr val="000000"/>
                </a:solidFill>
              </a:rPr>
              <a:t>Kapanma ve bakım sonrası prosedürleri </a:t>
            </a:r>
            <a:r>
              <a:rPr lang="es-ES" sz="1400" smtClean="0">
                <a:solidFill>
                  <a:srgbClr val="000000"/>
                </a:solidFill>
              </a:rPr>
              <a:t>30 Y</a:t>
            </a:r>
            <a:r>
              <a:rPr lang="tr-TR" sz="1400" smtClean="0">
                <a:solidFill>
                  <a:srgbClr val="000000"/>
                </a:solidFill>
              </a:rPr>
              <a:t>ıl</a:t>
            </a:r>
            <a:endParaRPr lang="es-ES" sz="1400" smtClean="0">
              <a:solidFill>
                <a:srgbClr val="000000"/>
              </a:solidFill>
            </a:endParaRPr>
          </a:p>
        </p:txBody>
      </p:sp>
      <p:pic>
        <p:nvPicPr>
          <p:cNvPr id="7171" name="Picture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571500"/>
            <a:ext cx="597693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sz="1400" b="1" u="sng" smtClean="0">
                <a:cs typeface="Times New Roman" pitchFamily="18" charset="0"/>
              </a:rPr>
              <a:t>5.1. Environmental relevant aspects about the landfill</a:t>
            </a:r>
            <a:r>
              <a:rPr lang="es-ES" sz="1400" b="1" smtClean="0">
                <a:cs typeface="Times New Roman" pitchFamily="18" charset="0"/>
              </a:rPr>
              <a:t/>
            </a:r>
            <a:br>
              <a:rPr lang="es-ES" sz="1400" b="1" smtClean="0">
                <a:cs typeface="Times New Roman" pitchFamily="18" charset="0"/>
              </a:rPr>
            </a:br>
            <a:endParaRPr lang="es-ES" sz="1400" b="1" smtClean="0">
              <a:cs typeface="Times New Roman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772400" cy="4114800"/>
          </a:xfrm>
        </p:spPr>
        <p:txBody>
          <a:bodyPr/>
          <a:lstStyle/>
          <a:p>
            <a:pPr eaLnBrk="1" hangingPunct="1"/>
            <a:r>
              <a:rPr lang="es-ES" sz="1200" smtClean="0">
                <a:cs typeface="Times New Roman" pitchFamily="18" charset="0"/>
              </a:rPr>
              <a:t>Şirkette üretilen bazı tehlikeli olmayan atıkların döküldüğü, 1998'den beri aktif olan bir  arazi doldurmanın mevcut oluşu şirket tarafından beyan edilmiştir</a:t>
            </a:r>
            <a:r>
              <a:rPr lang="en-GB" sz="1200" smtClean="0">
                <a:cs typeface="Times New Roman" pitchFamily="18" charset="0"/>
              </a:rPr>
              <a:t>.</a:t>
            </a:r>
            <a:endParaRPr lang="eu-ES" sz="1200" smtClean="0">
              <a:cs typeface="Times New Roman" pitchFamily="18" charset="0"/>
            </a:endParaRPr>
          </a:p>
          <a:p>
            <a:pPr eaLnBrk="1" hangingPunct="1"/>
            <a:r>
              <a:rPr lang="es-ES" sz="1200" smtClean="0">
                <a:cs typeface="Times New Roman" pitchFamily="18" charset="0"/>
              </a:rPr>
              <a:t>Depolama sahası fiili olarak devam edebilir mi?</a:t>
            </a:r>
          </a:p>
          <a:p>
            <a:pPr lvl="1" eaLnBrk="1" hangingPunct="1"/>
            <a:r>
              <a:rPr lang="tr-TR" sz="1200" smtClean="0">
                <a:cs typeface="Arial" pitchFamily="34" charset="0"/>
              </a:rPr>
              <a:t>Evet. </a:t>
            </a:r>
            <a:r>
              <a:rPr lang="en-GB" sz="1200" smtClean="0">
                <a:cs typeface="Arial" pitchFamily="34" charset="0"/>
              </a:rPr>
              <a:t>1999/31/EC</a:t>
            </a:r>
            <a:r>
              <a:rPr lang="tr-TR" sz="1200" smtClean="0">
                <a:cs typeface="Arial" pitchFamily="34" charset="0"/>
              </a:rPr>
              <a:t> düzenli depolama sahaları direktifi, madde 14</a:t>
            </a:r>
            <a:endParaRPr lang="es-ES" sz="1200" smtClean="0">
              <a:cs typeface="Arial" pitchFamily="34" charset="0"/>
            </a:endParaRPr>
          </a:p>
          <a:p>
            <a:pPr eaLnBrk="1" hangingPunct="1"/>
            <a:endParaRPr lang="es-ES" sz="1200" smtClean="0">
              <a:cs typeface="Times New Roman" pitchFamily="18" charset="0"/>
            </a:endParaRPr>
          </a:p>
          <a:p>
            <a:pPr eaLnBrk="1" hangingPunct="1"/>
            <a:r>
              <a:rPr lang="es-ES" sz="1200" smtClean="0">
                <a:cs typeface="Times New Roman" pitchFamily="18" charset="0"/>
              </a:rPr>
              <a:t>Eğer devam edebilirse, hangi koşullardaons?</a:t>
            </a:r>
          </a:p>
          <a:p>
            <a:pPr lvl="1" eaLnBrk="1" hangingPunct="1"/>
            <a:r>
              <a:rPr lang="tr-TR" sz="1200" smtClean="0">
                <a:cs typeface="Times New Roman" pitchFamily="18" charset="0"/>
              </a:rPr>
              <a:t>İşletmeci tarafından ibraz edilmiş olan sahanın planlaması ile uygun olacak şekilde yetkili mercii tarafından onaylanmış olmalıdır</a:t>
            </a:r>
            <a:r>
              <a:rPr lang="en-GB" sz="1200" smtClean="0">
                <a:cs typeface="Times New Roman" pitchFamily="18" charset="0"/>
              </a:rPr>
              <a:t> (</a:t>
            </a:r>
            <a:r>
              <a:rPr lang="tr-TR" sz="1200" smtClean="0">
                <a:cs typeface="Times New Roman" pitchFamily="18" charset="0"/>
              </a:rPr>
              <a:t>madde 8’de listelenen özellikler ve operatörün bu direktifin şartları ile uyumlu hale gelmek için gerekli gördüğü , EK 1’deki şartlar hariç, bazi düzeltici önlemler de dahil)</a:t>
            </a:r>
            <a:r>
              <a:rPr lang="en-GB" sz="1200" smtClean="0">
                <a:cs typeface="Times New Roman" pitchFamily="18" charset="0"/>
              </a:rPr>
              <a:t>.</a:t>
            </a:r>
            <a:endParaRPr lang="es-ES" sz="1200" smtClean="0">
              <a:cs typeface="Times New Roman" pitchFamily="18" charset="0"/>
            </a:endParaRPr>
          </a:p>
          <a:p>
            <a:pPr lvl="1" eaLnBrk="1" hangingPunct="1"/>
            <a:r>
              <a:rPr lang="eu-ES" sz="1200" smtClean="0">
                <a:cs typeface="Times New Roman" pitchFamily="18" charset="0"/>
              </a:rPr>
              <a:t>2003/33/EC </a:t>
            </a:r>
            <a:r>
              <a:rPr lang="tr-TR" sz="1200" smtClean="0">
                <a:cs typeface="Times New Roman" pitchFamily="18" charset="0"/>
              </a:rPr>
              <a:t> kararı uyarınca atıkların düzenli depolama sahalarına kabul prosedürleri ve kriterleri oluşturulmalıdır</a:t>
            </a:r>
            <a:endParaRPr lang="eu-ES" sz="1200" smtClean="0">
              <a:cs typeface="Times New Roman" pitchFamily="18" charset="0"/>
            </a:endParaRPr>
          </a:p>
          <a:p>
            <a:pPr eaLnBrk="1" hangingPunct="1"/>
            <a:r>
              <a:rPr lang="es-ES" sz="1200" smtClean="0">
                <a:cs typeface="Times New Roman" pitchFamily="18" charset="0"/>
              </a:rPr>
              <a:t>IPPC yetki talebine dâhil edilmeli midir?</a:t>
            </a:r>
            <a:endParaRPr lang="eu-ES" sz="12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u-ES" sz="1200" smtClean="0">
              <a:cs typeface="Times New Roman" pitchFamily="18" charset="0"/>
            </a:endParaRPr>
          </a:p>
          <a:p>
            <a:pPr lvl="2" eaLnBrk="1" hangingPunct="1"/>
            <a:r>
              <a:rPr lang="es-ES" sz="1200" smtClean="0">
                <a:cs typeface="Times New Roman" pitchFamily="18" charset="0"/>
              </a:rPr>
              <a:t>Evet</a:t>
            </a:r>
            <a:r>
              <a:rPr lang="es-ES" sz="12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1400" b="1" smtClean="0">
                <a:solidFill>
                  <a:schemeClr val="tx1"/>
                </a:solidFill>
                <a:cs typeface="Times New Roman" pitchFamily="18" charset="0"/>
              </a:rPr>
              <a:t>Düşünceler ve Özet</a:t>
            </a:r>
            <a:r>
              <a:rPr lang="en-GB" sz="1400" b="1" smtClean="0">
                <a:solidFill>
                  <a:srgbClr val="0000FF"/>
                </a:solidFill>
                <a:cs typeface="Times New Roman" pitchFamily="18" charset="0"/>
              </a:rPr>
              <a:t> </a:t>
            </a:r>
            <a:r>
              <a:rPr lang="nl-NL" sz="1400" b="1" smtClean="0">
                <a:cs typeface="Times New Roman" pitchFamily="18" charset="0"/>
              </a:rPr>
              <a:t/>
            </a:r>
            <a:br>
              <a:rPr lang="nl-NL" sz="1400" b="1" smtClean="0">
                <a:cs typeface="Times New Roman" pitchFamily="18" charset="0"/>
              </a:rPr>
            </a:br>
            <a:r>
              <a:rPr lang="tr-TR" sz="1400" b="1" smtClean="0">
                <a:cs typeface="Times New Roman" pitchFamily="18" charset="0"/>
              </a:rPr>
              <a:t>EÇİ başvurusunda sık görülen hatalar</a:t>
            </a:r>
            <a:r>
              <a:rPr lang="en-GB" sz="1400" b="1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nl-NL" b="1" smtClean="0">
                <a:cs typeface="Times New Roman" pitchFamily="18" charset="0"/>
              </a:rPr>
              <a:t/>
            </a:r>
            <a:br>
              <a:rPr lang="nl-NL" b="1" smtClean="0">
                <a:cs typeface="Times New Roman" pitchFamily="18" charset="0"/>
              </a:rPr>
            </a:br>
            <a:endParaRPr lang="es-ES" b="1" smtClean="0"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1400" dirty="0" smtClean="0">
                <a:solidFill>
                  <a:srgbClr val="000000"/>
                </a:solidFill>
              </a:rPr>
              <a:t>Tüm uygulanacak olan mevzuat, METler ve BREFler belirlenmiş değildir</a:t>
            </a:r>
            <a:endParaRPr lang="es-ES" sz="1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tr-TR" sz="1400" dirty="0" smtClean="0"/>
              <a:t>Herbir üretilen atığın belirlendiği tüm proseslerin tanımlanmasını tamamlayınız</a:t>
            </a:r>
            <a:endParaRPr lang="es-ES" sz="1400" dirty="0" smtClean="0"/>
          </a:p>
          <a:p>
            <a:pPr eaLnBrk="1" hangingPunct="1"/>
            <a:r>
              <a:rPr lang="tr-TR" sz="1400" dirty="0" smtClean="0"/>
              <a:t>‘Zehirli’ (ve ‘çok zehirli’), ‘zararlı’, ‘aşındırıcı’, ‘tahriş edici’, ‘kanserojen’, ‘üreme için zararlı’, mutajenik’ veya ‘eko-toksik’ gibi özelliklerin atfedilmesi</a:t>
            </a:r>
            <a:endParaRPr lang="es-ES" sz="1400" dirty="0" smtClean="0"/>
          </a:p>
          <a:p>
            <a:pPr eaLnBrk="1" hangingPunct="1"/>
            <a:r>
              <a:rPr lang="tr-TR" sz="1400" dirty="0" smtClean="0">
                <a:solidFill>
                  <a:srgbClr val="000000"/>
                </a:solidFill>
              </a:rPr>
              <a:t>Tehlikeli atıkların üretimi, sınıflandırılması, etiketlenmesi ve depolanması hakkında tüm gerekli bilgiler dahil değildir</a:t>
            </a:r>
            <a:r>
              <a:rPr lang="es-ES" sz="1400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/>
            <a:r>
              <a:rPr lang="tr-TR" sz="1400" dirty="0" smtClean="0"/>
              <a:t>Arıtma </a:t>
            </a:r>
            <a:r>
              <a:rPr lang="tr-TR" sz="1400" dirty="0" smtClean="0"/>
              <a:t>operasyonu dahil edilmelidir</a:t>
            </a:r>
            <a:endParaRPr lang="es-ES" sz="1400" dirty="0" smtClean="0"/>
          </a:p>
          <a:p>
            <a:pPr eaLnBrk="1" hangingPunct="1"/>
            <a:r>
              <a:rPr lang="tr-TR" sz="1400" dirty="0" smtClean="0"/>
              <a:t>Üretilenlerin kronolojik sıralaması dahil değildir</a:t>
            </a:r>
            <a:endParaRPr lang="es-ES" sz="1400" dirty="0" smtClean="0"/>
          </a:p>
          <a:p>
            <a:pPr eaLnBrk="1" hangingPunct="1"/>
            <a:r>
              <a:rPr lang="tr-TR" sz="1400" dirty="0" smtClean="0"/>
              <a:t>Üretilen atığın doğru yönetimi için prosedürler</a:t>
            </a:r>
            <a:r>
              <a:rPr lang="es-ES" sz="1400" dirty="0" smtClean="0"/>
              <a:t> (no </a:t>
            </a:r>
            <a:r>
              <a:rPr lang="es-ES" sz="1400" dirty="0" err="1" smtClean="0"/>
              <a:t>by</a:t>
            </a:r>
            <a:r>
              <a:rPr lang="es-ES" sz="1400" dirty="0" smtClean="0"/>
              <a:t> </a:t>
            </a:r>
            <a:r>
              <a:rPr lang="es-ES" sz="1400" dirty="0" err="1" smtClean="0"/>
              <a:t>low</a:t>
            </a:r>
            <a:r>
              <a:rPr lang="es-ES" sz="1400" dirty="0" smtClean="0"/>
              <a:t>).</a:t>
            </a:r>
          </a:p>
          <a:p>
            <a:pPr eaLnBrk="1" hangingPunct="1"/>
            <a:endParaRPr lang="es-ES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s-ES" dirty="0" smtClean="0"/>
              <a:t>TESEKKÜR </a:t>
            </a:r>
            <a:r>
              <a:rPr lang="es-ES" dirty="0" smtClean="0"/>
              <a:t>EDER</a:t>
            </a:r>
            <a:r>
              <a:rPr lang="tr-TR" dirty="0" smtClean="0"/>
              <a:t>İ</a:t>
            </a:r>
            <a:r>
              <a:rPr lang="es-ES" dirty="0" smtClean="0"/>
              <a:t>M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GÖRÜSÜRÜZ!</a:t>
            </a: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337</Words>
  <Application>Microsoft PowerPoint</Application>
  <PresentationFormat>Presentación en pantalla (4:3)</PresentationFormat>
  <Paragraphs>41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Times New Roman</vt:lpstr>
      <vt:lpstr>Arial</vt:lpstr>
      <vt:lpstr>EUAlbertina+20</vt:lpstr>
      <vt:lpstr>Diseño predeterminado</vt:lpstr>
      <vt:lpstr>Iyi günler  VAKA ÇALIŞMASI  DÜZENLİ DEPOLAMA SAHALARI İLE İLGİLİ HUSUSLAR   </vt:lpstr>
      <vt:lpstr>ATIK</vt:lpstr>
      <vt:lpstr>Diapositiva 3</vt:lpstr>
      <vt:lpstr>Diapositiva 4</vt:lpstr>
      <vt:lpstr>Diapositiva 5</vt:lpstr>
      <vt:lpstr>Diapositiva 6</vt:lpstr>
      <vt:lpstr>5.1. Environmental relevant aspects about the landfill </vt:lpstr>
      <vt:lpstr>Düşünceler ve Özet  EÇİ başvurusunda sık görülen hatalar. </vt:lpstr>
      <vt:lpstr>TESEKKÜR EDERİM  GÖRÜSÜRÜZ!</vt:lpstr>
    </vt:vector>
  </TitlesOfParts>
  <Company>Anatxo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 EAF STEELMAKING SA</dc:title>
  <dc:creator>Felix</dc:creator>
  <cp:lastModifiedBy>Exper</cp:lastModifiedBy>
  <cp:revision>36</cp:revision>
  <dcterms:created xsi:type="dcterms:W3CDTF">2013-04-08T20:59:26Z</dcterms:created>
  <dcterms:modified xsi:type="dcterms:W3CDTF">2013-04-25T08:17:55Z</dcterms:modified>
</cp:coreProperties>
</file>