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80" r:id="rId2"/>
    <p:sldId id="291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A551"/>
    <a:srgbClr val="00A1DE"/>
    <a:srgbClr val="E98300"/>
    <a:srgbClr val="C90062"/>
    <a:srgbClr val="9A9B9C"/>
    <a:srgbClr val="58A618"/>
    <a:srgbClr val="00395A"/>
    <a:srgbClr val="A59D9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19" autoAdjust="0"/>
    <p:restoredTop sz="96423" autoAdjust="0"/>
  </p:normalViewPr>
  <p:slideViewPr>
    <p:cSldViewPr showGuides="1">
      <p:cViewPr>
        <p:scale>
          <a:sx n="66" d="100"/>
          <a:sy n="66" d="100"/>
        </p:scale>
        <p:origin x="-366" y="-72"/>
      </p:cViewPr>
      <p:guideLst>
        <p:guide orient="horz" pos="4156"/>
        <p:guide orient="horz" pos="799"/>
        <p:guide orient="horz" pos="3974"/>
        <p:guide orient="horz" pos="3838"/>
        <p:guide orient="horz" pos="981"/>
        <p:guide pos="295"/>
        <p:guide pos="5602"/>
        <p:guide pos="5465"/>
        <p:guide pos="158"/>
        <p:guide pos="4150"/>
        <p:guide pos="4241"/>
        <p:guide pos="1519"/>
        <p:guide pos="1610"/>
      </p:guideLst>
    </p:cSldViewPr>
  </p:slideViewPr>
  <p:outlineViewPr>
    <p:cViewPr>
      <p:scale>
        <a:sx n="33" d="100"/>
        <a:sy n="33" d="100"/>
      </p:scale>
      <p:origin x="0" y="96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4" d="100"/>
          <a:sy n="74" d="100"/>
        </p:scale>
        <p:origin x="-2124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26" tIns="46063" rIns="92126" bIns="4606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26" tIns="46063" rIns="92126" bIns="4606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F425AA63-DC81-4C88-805B-9FC0E8F8A45A}" type="datetimeFigureOut">
              <a:rPr lang="en-US"/>
              <a:pPr>
                <a:defRPr/>
              </a:pPr>
              <a:t>2/9/2013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126" tIns="46063" rIns="92126" bIns="4606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2126" tIns="46063" rIns="92126" bIns="4606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CF23331-CD3F-4847-BBB9-A7ACF84B20F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26" tIns="46063" rIns="92126" bIns="4606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26" tIns="46063" rIns="92126" bIns="4606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7178BB4-66E4-4096-90CA-0F1BBE5A4D8E}" type="datetimeFigureOut">
              <a:rPr lang="en-US"/>
              <a:pPr>
                <a:defRPr/>
              </a:pPr>
              <a:t>2/9/2013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569913"/>
            <a:ext cx="5426075" cy="4070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6" tIns="46063" rIns="92126" bIns="46063" rtlCol="0" anchor="ctr"/>
          <a:lstStyle/>
          <a:p>
            <a:pPr lvl="0"/>
            <a:endParaRPr lang="en-AU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1288" y="4714875"/>
            <a:ext cx="6443662" cy="4467225"/>
          </a:xfrm>
          <a:prstGeom prst="rect">
            <a:avLst/>
          </a:prstGeom>
        </p:spPr>
        <p:txBody>
          <a:bodyPr vert="horz" lIns="92126" tIns="46063" rIns="92126" bIns="46063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A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126" tIns="46063" rIns="92126" bIns="4606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2126" tIns="46063" rIns="92126" bIns="4606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0F14CD8-4C6E-4E29-9303-1CDCC7524315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88900" indent="-88900" algn="l" rtl="0" eaLnBrk="0" fontAlgn="base" hangingPunct="0">
      <a:spcBef>
        <a:spcPct val="30000"/>
      </a:spcBef>
      <a:spcAft>
        <a:spcPct val="0"/>
      </a:spcAft>
      <a:buClr>
        <a:schemeClr val="tx2"/>
      </a:buClr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265113" indent="-88900" algn="l" rtl="0" eaLnBrk="0" fontAlgn="base" hangingPunct="0">
      <a:spcBef>
        <a:spcPct val="30000"/>
      </a:spcBef>
      <a:spcAft>
        <a:spcPct val="0"/>
      </a:spcAft>
      <a:buClr>
        <a:schemeClr val="tx2"/>
      </a:buClr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452438" indent="-98425" algn="l" rtl="0" eaLnBrk="0" fontAlgn="base" hangingPunct="0">
      <a:spcBef>
        <a:spcPct val="30000"/>
      </a:spcBef>
      <a:spcAft>
        <a:spcPct val="0"/>
      </a:spcAft>
      <a:buClr>
        <a:schemeClr val="tx2"/>
      </a:buClr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628650" indent="-87313" algn="l" defTabSz="806450" rtl="0" eaLnBrk="0" fontAlgn="base" hangingPunct="0">
      <a:spcBef>
        <a:spcPct val="30000"/>
      </a:spcBef>
      <a:spcAft>
        <a:spcPct val="0"/>
      </a:spcAft>
      <a:buClr>
        <a:schemeClr val="tx2"/>
      </a:buClr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806450" indent="-88900" algn="l" rtl="0" eaLnBrk="0" fontAlgn="base" hangingPunct="0">
      <a:spcBef>
        <a:spcPct val="30000"/>
      </a:spcBef>
      <a:spcAft>
        <a:spcPct val="0"/>
      </a:spcAft>
      <a:buClr>
        <a:schemeClr val="tx2"/>
      </a:buClr>
      <a:buFont typeface="Arial" pitchFamily="34" charset="0"/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D0586E-DD45-4E7D-B648-342C1F68992C}" type="slidenum">
              <a:rPr lang="en-AU"/>
              <a:pPr>
                <a:defRPr/>
              </a:pPr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10446B9-C7EF-4C37-83D9-EEADFD05F2A3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646DF3C-D64A-471B-BAD2-8619018A6D50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735423D-DF97-4809-82C1-DC7C0199EBAE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DD3AD31-1A8B-4676-A163-426A2912097C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D927195-7B0A-4990-B35B-F2C4F4FD7DB4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FDF36B9-417C-46CA-BBE1-759E0E344FB9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099D3C3-6F1D-4C2B-9535-B4A2D1DE70D1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F1FD22-E004-4D27-BC1F-9F01D8D180A6}" type="slidenum">
              <a:rPr lang="en-AU"/>
              <a:pPr>
                <a:defRPr/>
              </a:pPr>
              <a:t>2</a:t>
            </a:fld>
            <a:endParaRPr lang="en-A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85210E3-40C2-412C-8A1E-775FCC256FF1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AA16EED-D53B-4EAB-B1AC-CC8E6C2EF498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B14F905-A4D0-4D42-964C-613CB179C509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2EE472A-2211-4731-9534-595ED4C64547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48EA576-DAA7-4C76-8668-1525826064B1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99BDA7-6BB5-46D4-9334-FCF6E6C6357D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</p:spPr>
        <p:txBody>
          <a:bodyPr lIns="92126" tIns="46063" rIns="92126" bIns="46063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F59A1EE-D211-4AFD-8709-0480D2AAB8CF}" type="slidenum">
              <a:rPr lang="en-AU" sz="120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AU" sz="1200" dirty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Title_slide_No Brand 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BRANDMARK_POS_H_RGB_PC_150dpi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063" y="5349875"/>
            <a:ext cx="336708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467544" y="1099343"/>
            <a:ext cx="7772400" cy="1470025"/>
          </a:xfrm>
          <a:ln algn="ctr"/>
        </p:spPr>
        <p:txBody>
          <a:bodyPr/>
          <a:lstStyle>
            <a:lvl1pPr>
              <a:defRPr sz="4800" i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7544" y="2569176"/>
            <a:ext cx="7773988" cy="1414463"/>
          </a:xfrm>
          <a:ln algn="ctr"/>
        </p:spPr>
        <p:txBody>
          <a:bodyPr anchor="b"/>
          <a:lstStyle>
            <a:lvl1pPr marL="0" indent="0"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83459-0B27-4E0B-A660-8EAD6EF282C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Title_slide_No Brand 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BRANDMARK_POS_H_RGB_PC_150dpi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063" y="5349875"/>
            <a:ext cx="336708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7772400" cy="450860"/>
          </a:xfrm>
        </p:spPr>
        <p:txBody>
          <a:bodyPr anchor="t"/>
          <a:lstStyle>
            <a:lvl1pPr algn="l">
              <a:defRPr lang="en-AU" sz="24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064716"/>
            <a:ext cx="7772400" cy="1500187"/>
          </a:xfrm>
        </p:spPr>
        <p:txBody>
          <a:bodyPr anchor="b"/>
          <a:lstStyle>
            <a:lvl1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4800" i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3134BB-3FCB-4411-8078-9586BB29FC2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73050"/>
            <a:ext cx="8207375" cy="668338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557339"/>
            <a:ext cx="8196262" cy="4535486"/>
          </a:xfrm>
        </p:spPr>
        <p:txBody>
          <a:bodyPr/>
          <a:lstStyle>
            <a:lvl1pPr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053FE-EE53-431D-82ED-CC28945C14F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73050"/>
            <a:ext cx="8207375" cy="668338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916832"/>
            <a:ext cx="8196262" cy="4150593"/>
          </a:xfrm>
        </p:spPr>
        <p:txBody>
          <a:bodyPr/>
          <a:lstStyle>
            <a:lvl1pPr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68313" y="1557338"/>
            <a:ext cx="8207375" cy="359494"/>
          </a:xfrm>
        </p:spPr>
        <p:txBody>
          <a:bodyPr/>
          <a:lstStyle>
            <a:lvl1pPr>
              <a:buNone/>
              <a:defRPr lang="en-US" sz="1600" b="1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A9F52-E0C7-44A1-A0FC-CD43E4D47BA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Subtitle x 2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2204864"/>
            <a:ext cx="8196262" cy="3862561"/>
          </a:xfrm>
        </p:spPr>
        <p:txBody>
          <a:bodyPr/>
          <a:lstStyle>
            <a:lvl1pPr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68313" y="1557338"/>
            <a:ext cx="8207375" cy="359494"/>
          </a:xfrm>
        </p:spPr>
        <p:txBody>
          <a:bodyPr/>
          <a:lstStyle>
            <a:lvl1pPr>
              <a:buNone/>
              <a:defRPr lang="en-US" sz="1600" b="1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68313" y="1916510"/>
            <a:ext cx="8207375" cy="36036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1101-370A-4964-813B-D369C19ABE3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557339"/>
            <a:ext cx="8188325" cy="4502149"/>
          </a:xfrm>
        </p:spPr>
        <p:txBody>
          <a:bodyPr/>
          <a:lstStyle>
            <a:lvl1pPr>
              <a:spcBef>
                <a:spcPts val="1800"/>
              </a:spcBef>
              <a:defRPr sz="140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600E2-B9D6-41F2-9D33-D7EF7C709CB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249" y="1557339"/>
            <a:ext cx="4035425" cy="4502150"/>
          </a:xfrm>
        </p:spPr>
        <p:txBody>
          <a:bodyPr/>
          <a:lstStyle>
            <a:lvl1pPr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lang="en-US" sz="14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AU" sz="14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9625" y="1557339"/>
            <a:ext cx="4044950" cy="4502150"/>
          </a:xfrm>
        </p:spPr>
        <p:txBody>
          <a:bodyPr/>
          <a:lstStyle>
            <a:lvl1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AU" sz="14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9FE0-13F8-49A2-97EE-202DA574596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250" y="1268760"/>
            <a:ext cx="4035425" cy="519112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" y="1787871"/>
            <a:ext cx="4035425" cy="4271617"/>
          </a:xfrm>
        </p:spPr>
        <p:txBody>
          <a:bodyPr/>
          <a:lstStyle>
            <a:lvl1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AU" sz="14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19625" y="1268760"/>
            <a:ext cx="4044950" cy="519112"/>
          </a:xfrm>
        </p:spPr>
        <p:txBody>
          <a:bodyPr anchor="b"/>
          <a:lstStyle>
            <a:lvl1pPr marL="0" indent="0">
              <a:buNone/>
              <a:defRPr lang="en-US" sz="1600" b="1" dirty="0" smtClean="0">
                <a:solidFill>
                  <a:schemeClr val="bg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9625" y="1787871"/>
            <a:ext cx="4044950" cy="4271617"/>
          </a:xfrm>
        </p:spPr>
        <p:txBody>
          <a:bodyPr/>
          <a:lstStyle>
            <a:lvl1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US" sz="1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indent="-179388" algn="l" rtl="0" eaLnBrk="0" fontAlgn="base" hangingPunct="0">
              <a:spcBef>
                <a:spcPct val="20000"/>
              </a:spcBef>
              <a:spcAft>
                <a:spcPct val="0"/>
              </a:spcAft>
              <a:defRPr lang="en-AU" sz="14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76250" y="269876"/>
            <a:ext cx="7743825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F2C01-C93C-4902-85CC-D8FA5220ACE4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43850-A8A1-40AE-BBC0-72F50EA6A2F9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Content_slide_No_Brand hr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ltGray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7" descr="BRANDMARK_POS_H_RGB_PC_150dpi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76225" y="6124575"/>
            <a:ext cx="17081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76250" y="273050"/>
            <a:ext cx="8199438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6250" y="1557338"/>
            <a:ext cx="8188325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510588" y="6275388"/>
            <a:ext cx="401637" cy="35877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31EAE5-999C-4991-B406-02E05924A1B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ransition>
    <p:wipe/>
  </p:transition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mcorPro SemiBold" pitchFamily="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mcorPro SemiBold" pitchFamily="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mcorPro SemiBold" pitchFamily="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mcorPro SemiBold" pitchFamily="2" charset="0"/>
          <a:cs typeface="Arial" charset="0"/>
        </a:defRPr>
      </a:lvl9pPr>
    </p:titleStyle>
    <p:bodyStyle>
      <a:lvl1pPr marL="179388" indent="-17938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4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38163" indent="-17938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96938" indent="-17938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mcorPro Book"/>
        <a:buChar char="–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255713" indent="-17938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mcorPro Book"/>
        <a:buChar char="–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614488" indent="-17938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AmcorPro Book"/>
        <a:buChar char="–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071688" indent="-1793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mcorPro Book" pitchFamily="2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528888" indent="-1793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mcorPro Book" pitchFamily="2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2986088" indent="-1793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mcorPro Book" pitchFamily="2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443288" indent="-1793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mcorPro Book" pitchFamily="2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 sz="quarter"/>
          </p:nvPr>
        </p:nvSpPr>
        <p:spPr>
          <a:xfrm>
            <a:off x="468313" y="1098550"/>
            <a:ext cx="8207375" cy="1470025"/>
          </a:xfrm>
          <a:ln/>
        </p:spPr>
        <p:txBody>
          <a:bodyPr anchor="t"/>
          <a:lstStyle/>
          <a:p>
            <a:pPr eaLnBrk="1" hangingPunct="1"/>
            <a:r>
              <a:rPr lang="en-GB" sz="6600" smtClean="0"/>
              <a:t>IPPC </a:t>
            </a:r>
            <a:br>
              <a:rPr lang="en-GB" sz="6600" smtClean="0"/>
            </a:br>
            <a:r>
              <a:rPr lang="en-GB" sz="4400" smtClean="0"/>
              <a:t>Amcor Flexibles Reflex - </a:t>
            </a:r>
            <a:r>
              <a:rPr lang="tr-TR" sz="4400" smtClean="0"/>
              <a:t>Tesis</a:t>
            </a:r>
            <a:r>
              <a:rPr lang="en-GB" sz="4400" smtClean="0"/>
              <a:t> B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6. </a:t>
            </a:r>
            <a:r>
              <a:rPr lang="tr-TR" smtClean="0"/>
              <a:t>Kazaların önlenmesi ve azaltılmasına yönelik yöntemler</a:t>
            </a:r>
            <a:endParaRPr lang="en-GB" smtClean="0"/>
          </a:p>
        </p:txBody>
      </p:sp>
      <p:sp>
        <p:nvSpPr>
          <p:cNvPr id="13315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Örnekler</a:t>
            </a:r>
            <a:r>
              <a:rPr lang="en-GB" sz="2400" smtClean="0"/>
              <a:t>:</a:t>
            </a:r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Otomatik yangın söndürme sistemleri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Belirlenen prosedürlere uyma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Çevre koruma makamlarını, tesisin normal işleyişi dışına çıkan herhangi bir durumda haberdar etme</a:t>
            </a:r>
            <a:endParaRPr lang="pl-PL" sz="2400" smtClean="0"/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Tehlikeli maddelerin güvenli şekilde yönetimini sağlama </a:t>
            </a:r>
            <a:r>
              <a:rPr lang="en-GB" sz="2400" smtClean="0"/>
              <a:t>(</a:t>
            </a:r>
            <a:r>
              <a:rPr lang="tr-TR" sz="2400" smtClean="0"/>
              <a:t>depolama, limit hacimler, vb.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 </a:t>
            </a:r>
          </a:p>
        </p:txBody>
      </p:sp>
      <p:sp>
        <p:nvSpPr>
          <p:cNvPr id="13316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D231ADDF-3707-4222-A152-A89266C93084}" type="slidenum">
              <a:rPr lang="en-AU" sz="900"/>
              <a:pPr algn="r"/>
              <a:t>10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pPr marL="342900" indent="-342900"/>
            <a:r>
              <a:rPr lang="en-GB" sz="2000" smtClean="0"/>
              <a:t>7. </a:t>
            </a:r>
            <a:r>
              <a:rPr lang="tr-TR" sz="2000" smtClean="0"/>
              <a:t>Tesisin devreden çıkarılmasına yönelik prosedür</a:t>
            </a:r>
            <a:r>
              <a:rPr lang="en-GB" smtClean="0"/>
              <a:t/>
            </a:r>
            <a:br>
              <a:rPr lang="en-GB" smtClean="0"/>
            </a:br>
            <a:endParaRPr lang="en-GB" sz="2000" smtClean="0"/>
          </a:p>
        </p:txBody>
      </p:sp>
      <p:sp>
        <p:nvSpPr>
          <p:cNvPr id="14339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Tesisin devreden çıkarılmasına ilişkin ayrıntılı bir planın hazırlanmasına yönelik gerekliliğin karşılanması, çevre koruma prosedürlerinin dikkate alınması (toprak yüzeyinin ve yeraltı suyunun korunması ile atık yönetimi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İzinde, yerel mekansal gelişme planı doğrultusunda, tesisin devreden çıkarılmasının ardından sahanın gelişmeye ilişkin olarak gerekli görülen koşullar ortaya konulmaktadır.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en-GB" sz="2400" smtClean="0"/>
              <a:t> </a:t>
            </a:r>
            <a:r>
              <a:rPr lang="tr-TR" sz="2400" smtClean="0"/>
              <a:t>Tesisin ve/veya sahanın, bir sonraki sahibine resmi olarak devredilmesine ilişkin gerekliliklere uyulması</a:t>
            </a:r>
            <a:endParaRPr lang="en-GB" sz="2400" smtClean="0"/>
          </a:p>
        </p:txBody>
      </p:sp>
      <p:sp>
        <p:nvSpPr>
          <p:cNvPr id="14340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13C94ADB-1562-4A55-BBA1-3F0D3E296F5D}" type="slidenum">
              <a:rPr lang="en-AU" sz="900"/>
              <a:pPr algn="r"/>
              <a:t>11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pPr marL="342900" indent="-342900"/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en-GB" smtClean="0"/>
              <a:t>8. </a:t>
            </a:r>
            <a:r>
              <a:rPr lang="tr-TR" smtClean="0"/>
              <a:t>Enerjinin verimli tüketiminin sağlanmasına yönelik yöntemler</a:t>
            </a:r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15363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None/>
            </a:pPr>
            <a:r>
              <a:rPr lang="pl-PL" sz="2400" smtClean="0"/>
              <a:t>   </a:t>
            </a:r>
            <a:r>
              <a:rPr lang="en-GB" sz="2400" smtClean="0"/>
              <a:t>IPPC</a:t>
            </a:r>
            <a:r>
              <a:rPr lang="tr-TR" sz="2400" smtClean="0"/>
              <a:t>, işletmecinin aşağıda belirtilenleri </a:t>
            </a:r>
            <a:r>
              <a:rPr lang="en-GB" sz="2400" smtClean="0"/>
              <a:t>ISO 9001 </a:t>
            </a:r>
            <a:r>
              <a:rPr lang="tr-TR" sz="2400" smtClean="0"/>
              <a:t>veya</a:t>
            </a:r>
            <a:r>
              <a:rPr lang="en-GB" sz="2400" smtClean="0"/>
              <a:t> ISO 14001 </a:t>
            </a:r>
            <a:r>
              <a:rPr lang="tr-TR" sz="2400" smtClean="0"/>
              <a:t>gibi işletme bünyesindeki prosedürlere uygun olarak verimli şekilde ele alması için bir taahhüdünü gerektirmektedir</a:t>
            </a:r>
            <a:r>
              <a:rPr lang="pl-PL" sz="2400" smtClean="0"/>
              <a:t>: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Enerji yönetimi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</a:pPr>
            <a:r>
              <a:rPr lang="tr-TR" sz="2400" smtClean="0"/>
              <a:t>Materyal ve ham madde yönetimi</a:t>
            </a:r>
            <a:r>
              <a:rPr lang="pl-PL" sz="2400" smtClean="0"/>
              <a:t>.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 </a:t>
            </a:r>
          </a:p>
        </p:txBody>
      </p:sp>
      <p:sp>
        <p:nvSpPr>
          <p:cNvPr id="15364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DAE27D4E-7152-416E-98DC-51242C210A16}" type="slidenum">
              <a:rPr lang="en-AU" sz="900"/>
              <a:pPr algn="r"/>
              <a:t>12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pPr marL="342900" indent="-342900">
              <a:spcBef>
                <a:spcPts val="600"/>
              </a:spcBef>
            </a:pPr>
            <a:r>
              <a:rPr lang="en-GB" sz="2000" smtClean="0"/>
              <a:t>9. </a:t>
            </a:r>
            <a:r>
              <a:rPr lang="tr-TR" smtClean="0"/>
              <a:t>Çevreye bir bütün olarak yüksek düzey koruma sağlamak için başvurulan yöntemler</a:t>
            </a:r>
          </a:p>
        </p:txBody>
      </p:sp>
      <p:sp>
        <p:nvSpPr>
          <p:cNvPr id="16387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Tüm uçucu organik bileşenlerin salındığı ekipmanlara bağlanacak şekilde uçucu organik bileşikler son yakıcı sisteminin kurulması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Son yakıcıdan enerji geri kazanımı sağlamaya yönelik bir sistemin temin edilmesi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Kapalı soğutucu su devresi sistemi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Sızdırmaz yüzeyler ile karıştırma ve depolama odalarında dökülmelerin toplanması için yöntemler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Atıkların seçici olarak biriktirilmesi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Teknik ve organizasyonel çevre koruma ile etkili materyal yönetimi metotları</a:t>
            </a:r>
            <a:endParaRPr lang="en-GB" sz="2400" smtClean="0"/>
          </a:p>
        </p:txBody>
      </p:sp>
      <p:sp>
        <p:nvSpPr>
          <p:cNvPr id="16388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89338676-4FF9-4F36-90E0-551560FB6F30}" type="slidenum">
              <a:rPr lang="en-AU" sz="900"/>
              <a:pPr algn="r"/>
              <a:t>13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10. </a:t>
            </a:r>
            <a:r>
              <a:rPr lang="tr-TR" smtClean="0"/>
              <a:t>İzleme</a:t>
            </a:r>
            <a:endParaRPr lang="en-GB" smtClean="0"/>
          </a:p>
        </p:txBody>
      </p:sp>
      <p:sp>
        <p:nvSpPr>
          <p:cNvPr id="17411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Teknolojik proses izleme </a:t>
            </a:r>
            <a:r>
              <a:rPr lang="en-GB" sz="2400" smtClean="0"/>
              <a:t>(</a:t>
            </a:r>
            <a:r>
              <a:rPr lang="tr-TR" sz="2400" smtClean="0"/>
              <a:t>işletme bünyesindeki prosedürlere uygun olarak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Su: Ayda bir defa su sayacının okunması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 Son yakıcı</a:t>
            </a:r>
            <a:r>
              <a:rPr lang="en-GB" sz="2400" smtClean="0"/>
              <a:t> – </a:t>
            </a:r>
            <a:r>
              <a:rPr lang="tr-TR" sz="2400" smtClean="0"/>
              <a:t>yılda bir defa organik uçucu bileşiklerin organik karbon olarak ifade edilmesi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Yılda bir defa uçucu organik bileşiklerin değerlendirilmesi </a:t>
            </a:r>
            <a:r>
              <a:rPr lang="en-GB" sz="2400" smtClean="0"/>
              <a:t>(S2 standard</a:t>
            </a:r>
            <a:r>
              <a:rPr lang="tr-TR" sz="2400" smtClean="0"/>
              <a:t>ı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Evsel atık su </a:t>
            </a:r>
            <a:r>
              <a:rPr lang="en-GB" sz="2400" smtClean="0"/>
              <a:t>(</a:t>
            </a:r>
            <a:r>
              <a:rPr lang="tr-TR" sz="2400" smtClean="0"/>
              <a:t>MİKTAR</a:t>
            </a:r>
            <a:r>
              <a:rPr lang="en-GB" sz="2400" smtClean="0"/>
              <a:t>) – </a:t>
            </a:r>
            <a:r>
              <a:rPr lang="tr-TR" sz="2400" smtClean="0"/>
              <a:t>ölçüm yapılmaz</a:t>
            </a:r>
            <a:r>
              <a:rPr lang="en-GB" sz="2400" smtClean="0"/>
              <a:t>; </a:t>
            </a:r>
            <a:r>
              <a:rPr lang="tr-TR" sz="2400" smtClean="0"/>
              <a:t>tüketilen su hacmi</a:t>
            </a:r>
            <a:r>
              <a:rPr lang="en-GB" sz="2400" smtClean="0"/>
              <a:t>  = </a:t>
            </a:r>
            <a:r>
              <a:rPr lang="tr-TR" sz="2400" smtClean="0"/>
              <a:t>atık su hacmi</a:t>
            </a:r>
            <a:endParaRPr lang="en-GB" sz="2400" b="1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Evsel atık su </a:t>
            </a:r>
            <a:r>
              <a:rPr lang="en-GB" sz="2400" smtClean="0"/>
              <a:t>(</a:t>
            </a:r>
            <a:r>
              <a:rPr lang="tr-TR" sz="2400" smtClean="0"/>
              <a:t>NİTELİK</a:t>
            </a:r>
            <a:r>
              <a:rPr lang="en-GB" sz="2400" smtClean="0"/>
              <a:t>) – </a:t>
            </a:r>
            <a:r>
              <a:rPr lang="tr-TR" sz="2400" smtClean="0"/>
              <a:t>belirli aralıklarla; şebeke operatörüyle yapılan anlaşma gereğince</a:t>
            </a:r>
            <a:r>
              <a:rPr lang="en-GB" sz="2400" smtClean="0"/>
              <a:t> (BOD</a:t>
            </a:r>
            <a:r>
              <a:rPr lang="en-GB" sz="2400" baseline="-25000" smtClean="0"/>
              <a:t>5</a:t>
            </a:r>
            <a:r>
              <a:rPr lang="en-GB" sz="2400" smtClean="0"/>
              <a:t>, CODcr, pH, to</a:t>
            </a:r>
            <a:r>
              <a:rPr lang="tr-TR" sz="2400" smtClean="0"/>
              <a:t>plam</a:t>
            </a:r>
            <a:r>
              <a:rPr lang="en-GB" sz="2400" smtClean="0"/>
              <a:t> SS, to</a:t>
            </a:r>
            <a:r>
              <a:rPr lang="tr-TR" sz="2400" smtClean="0"/>
              <a:t>plam</a:t>
            </a:r>
            <a:r>
              <a:rPr lang="en-GB" sz="2400" smtClean="0"/>
              <a:t> N, to</a:t>
            </a:r>
            <a:r>
              <a:rPr lang="tr-TR" sz="2400" smtClean="0"/>
              <a:t>plam</a:t>
            </a:r>
            <a:r>
              <a:rPr lang="en-GB" sz="2400" smtClean="0"/>
              <a:t> P)</a:t>
            </a:r>
          </a:p>
        </p:txBody>
      </p:sp>
      <p:sp>
        <p:nvSpPr>
          <p:cNvPr id="17412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9169F57B-FE78-4A8A-8B50-463ADB142E04}" type="slidenum">
              <a:rPr lang="en-AU" sz="900"/>
              <a:pPr algn="r"/>
              <a:t>14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10. </a:t>
            </a:r>
            <a:r>
              <a:rPr lang="tr-TR" smtClean="0"/>
              <a:t>İzleme</a:t>
            </a:r>
            <a:endParaRPr lang="en-GB" smtClean="0"/>
          </a:p>
        </p:txBody>
      </p:sp>
      <p:sp>
        <p:nvSpPr>
          <p:cNvPr id="18435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 startAt="7"/>
            </a:pPr>
            <a:r>
              <a:rPr lang="tr-TR" sz="2400" smtClean="0"/>
              <a:t>Yağmur suyu </a:t>
            </a:r>
            <a:r>
              <a:rPr lang="en-GB" sz="2400" smtClean="0"/>
              <a:t>– </a:t>
            </a:r>
            <a:r>
              <a:rPr lang="tr-TR" sz="2400" smtClean="0"/>
              <a:t>belirli aralıklarla; şebeke operatörüyle yapılan anlaşma gereğince</a:t>
            </a:r>
            <a:r>
              <a:rPr lang="en-GB" sz="2400" smtClean="0"/>
              <a:t> (</a:t>
            </a:r>
            <a:r>
              <a:rPr lang="tr-TR" sz="2400" smtClean="0"/>
              <a:t>hidrokarbonlar</a:t>
            </a:r>
            <a:r>
              <a:rPr lang="en-GB" sz="2400" smtClean="0"/>
              <a:t>, petro</a:t>
            </a:r>
            <a:r>
              <a:rPr lang="tr-TR" sz="2400" smtClean="0"/>
              <a:t>l</a:t>
            </a:r>
            <a:r>
              <a:rPr lang="en-GB" sz="2400" smtClean="0"/>
              <a:t> h</a:t>
            </a:r>
            <a:r>
              <a:rPr lang="tr-TR" sz="2400" smtClean="0"/>
              <a:t>i</a:t>
            </a:r>
            <a:r>
              <a:rPr lang="en-GB" sz="2400" smtClean="0"/>
              <a:t>dro</a:t>
            </a:r>
            <a:r>
              <a:rPr lang="tr-TR" sz="2400" smtClean="0"/>
              <a:t>k</a:t>
            </a:r>
            <a:r>
              <a:rPr lang="en-GB" sz="2400" smtClean="0"/>
              <a:t>arbon</a:t>
            </a:r>
            <a:r>
              <a:rPr lang="tr-TR" sz="2400" smtClean="0"/>
              <a:t>ları</a:t>
            </a:r>
            <a:r>
              <a:rPr lang="en-GB" sz="2400" smtClean="0"/>
              <a:t>, to</a:t>
            </a:r>
            <a:r>
              <a:rPr lang="tr-TR" sz="2400" smtClean="0"/>
              <a:t>pl</a:t>
            </a:r>
            <a:r>
              <a:rPr lang="en-GB" sz="2400" smtClean="0"/>
              <a:t>a</a:t>
            </a:r>
            <a:r>
              <a:rPr lang="tr-TR" sz="2400" smtClean="0"/>
              <a:t>m</a:t>
            </a:r>
            <a:r>
              <a:rPr lang="en-GB" sz="2400" smtClean="0"/>
              <a:t> SS))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 startAt="7"/>
            </a:pPr>
            <a:r>
              <a:rPr lang="tr-TR" sz="2400" smtClean="0"/>
              <a:t>Gürültü</a:t>
            </a:r>
            <a:r>
              <a:rPr lang="en-GB" sz="2400" smtClean="0"/>
              <a:t> – </a:t>
            </a:r>
            <a:r>
              <a:rPr lang="tr-TR" sz="2400" smtClean="0"/>
              <a:t>her iki yılda bir ölçüm</a:t>
            </a:r>
            <a:endParaRPr lang="en-GB" sz="2400" smtClean="0"/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 startAt="7"/>
            </a:pPr>
            <a:r>
              <a:rPr lang="tr-TR" sz="2400" smtClean="0"/>
              <a:t>Atıklar</a:t>
            </a:r>
            <a:r>
              <a:rPr lang="en-GB" sz="2400" smtClean="0"/>
              <a:t> – </a:t>
            </a:r>
            <a:r>
              <a:rPr lang="tr-TR" sz="2400" smtClean="0"/>
              <a:t>nicel ve nitel kayıtlar</a:t>
            </a:r>
            <a:endParaRPr lang="en-GB" sz="2400" smtClean="0"/>
          </a:p>
        </p:txBody>
      </p:sp>
      <p:sp>
        <p:nvSpPr>
          <p:cNvPr id="18436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CDA4CE8D-9245-4BF5-A2A9-9991016AF7B5}" type="slidenum">
              <a:rPr lang="en-AU" sz="900"/>
              <a:pPr algn="r"/>
              <a:t>15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tr-TR" smtClean="0"/>
              <a:t>Çevre Raporu</a:t>
            </a:r>
            <a:endParaRPr lang="en-GB" smtClean="0"/>
          </a:p>
        </p:txBody>
      </p:sp>
      <p:sp>
        <p:nvSpPr>
          <p:cNvPr id="19459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424862" cy="4535487"/>
          </a:xfrm>
        </p:spPr>
        <p:txBody>
          <a:bodyPr/>
          <a:lstStyle/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Çevrenin tasarruflu kullanımı </a:t>
            </a:r>
            <a:r>
              <a:rPr lang="en-GB" sz="2400" smtClean="0"/>
              <a:t>(emis</a:t>
            </a:r>
            <a:r>
              <a:rPr lang="tr-TR" sz="2400" smtClean="0"/>
              <a:t>y</a:t>
            </a:r>
            <a:r>
              <a:rPr lang="en-GB" sz="2400" smtClean="0"/>
              <a:t>on</a:t>
            </a:r>
            <a:r>
              <a:rPr lang="tr-TR" sz="2400" smtClean="0"/>
              <a:t>- yılda iki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Verilerin özeti </a:t>
            </a:r>
            <a:r>
              <a:rPr lang="en-GB" sz="2400" smtClean="0"/>
              <a:t>(</a:t>
            </a:r>
            <a:r>
              <a:rPr lang="tr-TR" sz="2400" smtClean="0"/>
              <a:t>atıklar</a:t>
            </a:r>
            <a:r>
              <a:rPr lang="en-GB" sz="2400" smtClean="0"/>
              <a:t>– </a:t>
            </a:r>
            <a:r>
              <a:rPr lang="tr-TR" sz="2400" smtClean="0"/>
              <a:t>yılda bir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Ürün ve bertaraf ücreti </a:t>
            </a:r>
            <a:r>
              <a:rPr lang="en-GB" sz="2400" smtClean="0"/>
              <a:t>(</a:t>
            </a:r>
            <a:r>
              <a:rPr lang="tr-TR" sz="2400" smtClean="0"/>
              <a:t>örn. Ambalaj atığı</a:t>
            </a:r>
            <a:r>
              <a:rPr lang="en-GB" sz="2400" smtClean="0"/>
              <a:t> – </a:t>
            </a:r>
            <a:r>
              <a:rPr lang="tr-TR" sz="2400" smtClean="0"/>
              <a:t>yılda bir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Ambalajlama</a:t>
            </a:r>
            <a:r>
              <a:rPr lang="en-GB" sz="2400" smtClean="0"/>
              <a:t> (</a:t>
            </a:r>
            <a:r>
              <a:rPr lang="tr-TR" sz="2400" smtClean="0"/>
              <a:t>üretim</a:t>
            </a:r>
            <a:r>
              <a:rPr lang="en-GB" sz="2400" smtClean="0"/>
              <a:t>, i</a:t>
            </a:r>
            <a:r>
              <a:rPr lang="tr-TR" sz="2400" smtClean="0"/>
              <a:t>thalat</a:t>
            </a:r>
            <a:r>
              <a:rPr lang="en-GB" sz="2400" smtClean="0"/>
              <a:t>, </a:t>
            </a:r>
            <a:r>
              <a:rPr lang="tr-TR" sz="2400" smtClean="0"/>
              <a:t>ihracat</a:t>
            </a:r>
            <a:r>
              <a:rPr lang="en-GB" sz="2400" smtClean="0"/>
              <a:t> – </a:t>
            </a:r>
            <a:r>
              <a:rPr lang="tr-TR" sz="2400" smtClean="0"/>
              <a:t>yılda bir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en-GB" sz="2400" smtClean="0"/>
              <a:t>E-PRTR (</a:t>
            </a:r>
            <a:r>
              <a:rPr lang="tr-TR" sz="2400" smtClean="0"/>
              <a:t>atık</a:t>
            </a:r>
            <a:r>
              <a:rPr lang="en-GB" sz="2400" smtClean="0"/>
              <a:t> – </a:t>
            </a:r>
            <a:r>
              <a:rPr lang="tr-TR" sz="2400" smtClean="0"/>
              <a:t>yılda bir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en-GB" sz="2400" smtClean="0"/>
              <a:t>KOBiZE  (</a:t>
            </a:r>
            <a:r>
              <a:rPr lang="tr-TR" sz="2400" smtClean="0"/>
              <a:t>hava emisyonları </a:t>
            </a:r>
            <a:r>
              <a:rPr lang="en-GB" sz="2400" smtClean="0"/>
              <a:t>– </a:t>
            </a:r>
            <a:r>
              <a:rPr lang="tr-TR" sz="2400" smtClean="0"/>
              <a:t>yılda bir defa</a:t>
            </a:r>
            <a:r>
              <a:rPr lang="en-GB" sz="2400" smtClean="0"/>
              <a:t>)</a:t>
            </a:r>
          </a:p>
          <a:p>
            <a:pPr marL="712788" lvl="1" indent="-26670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en-GB" sz="2400" smtClean="0"/>
              <a:t>CSO r</a:t>
            </a:r>
            <a:r>
              <a:rPr lang="tr-TR" sz="2400" smtClean="0"/>
              <a:t>aporları</a:t>
            </a:r>
            <a:r>
              <a:rPr lang="en-GB" sz="2400" smtClean="0"/>
              <a:t> (</a:t>
            </a:r>
            <a:r>
              <a:rPr lang="tr-TR" sz="2400" smtClean="0"/>
              <a:t>düzenli değil</a:t>
            </a:r>
            <a:r>
              <a:rPr lang="en-GB" sz="2400" smtClean="0"/>
              <a:t>, </a:t>
            </a:r>
            <a:r>
              <a:rPr lang="tr-TR" sz="2400" smtClean="0"/>
              <a:t>ortalama olarak 5</a:t>
            </a:r>
            <a:r>
              <a:rPr lang="en-GB" sz="2400" smtClean="0"/>
              <a:t>/y</a:t>
            </a:r>
            <a:r>
              <a:rPr lang="tr-TR" sz="2400" smtClean="0"/>
              <a:t>ıl</a:t>
            </a:r>
            <a:r>
              <a:rPr lang="en-GB" sz="2400" smtClean="0"/>
              <a:t>)</a:t>
            </a:r>
          </a:p>
        </p:txBody>
      </p:sp>
      <p:sp>
        <p:nvSpPr>
          <p:cNvPr id="19460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FDAD17B0-E4B0-4283-89DA-270998363293}" type="slidenum">
              <a:rPr lang="en-AU" sz="900"/>
              <a:pPr algn="r"/>
              <a:t>16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IPPC – AFR_B</a:t>
            </a: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r>
              <a:rPr lang="tr-TR" sz="2400" smtClean="0"/>
              <a:t>Tesis, organik solvent kullanılan ve solvent tüketimi 200 ton/yıl miktarını aşan bir yüzey işlem tesisidir.</a:t>
            </a:r>
            <a:endParaRPr lang="en-GB" sz="2400" smtClean="0"/>
          </a:p>
          <a:p>
            <a:r>
              <a:rPr lang="tr-TR" sz="2400" smtClean="0"/>
              <a:t>Tesis, ilk IPPC iznini Şubat 2007’de almıştır</a:t>
            </a:r>
            <a:r>
              <a:rPr lang="en-GB" sz="2400" smtClean="0"/>
              <a:t>.</a:t>
            </a:r>
          </a:p>
          <a:p>
            <a:pPr>
              <a:buFont typeface="Arial" pitchFamily="34" charset="0"/>
              <a:buNone/>
            </a:pPr>
            <a:endParaRPr lang="en-GB" sz="2400" smtClean="0"/>
          </a:p>
          <a:p>
            <a:r>
              <a:rPr lang="tr-TR" sz="2400" smtClean="0"/>
              <a:t>Tesis yeni bir sahaya taşındığı ve yeni (üçüncü) bir rotogravür baskı makinesi kurulumu gerçekleştirildiği için, ilk izin geçerliliğini kaybetmiş ve yeni bir iznin alınması gerekmiştir</a:t>
            </a:r>
            <a:r>
              <a:rPr lang="en-GB" sz="2400" smtClean="0"/>
              <a:t> – </a:t>
            </a:r>
            <a:r>
              <a:rPr lang="tr-TR" sz="2400" smtClean="0"/>
              <a:t>Temmuz</a:t>
            </a:r>
            <a:r>
              <a:rPr lang="en-GB" sz="2400" smtClean="0"/>
              <a:t> 2009.</a:t>
            </a: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829DF8-53DA-4CE5-B60D-97DC367F4A61}" type="slidenum">
              <a:rPr lang="en-AU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AU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IPPC – AFR_B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266700" indent="-26670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Yürürlükteki izin kapsamında şunlar belirlenmektedir</a:t>
            </a:r>
            <a:r>
              <a:rPr lang="en-GB" sz="2400" smtClean="0"/>
              <a:t>: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Havaya gaz ve asılı toz emisyonlarının hacmi</a:t>
            </a:r>
            <a:r>
              <a:rPr lang="pl-PL" sz="2400" smtClean="0"/>
              <a:t> 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Atık oluşum ve bertaraf koşulları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Saha dışına gürültü emisyonu ve gürültü kaynaklarının faal bulunduğu zamanların dağılımı 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Sahada meydana gelen atık suyun miktarı, koşulları ve kompozisyonu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/>
            </a:pPr>
            <a:r>
              <a:rPr lang="tr-TR" sz="2400" smtClean="0"/>
              <a:t>Tüketilen su miktarı</a:t>
            </a:r>
            <a:endParaRPr lang="en-GB" sz="2400" smtClean="0"/>
          </a:p>
        </p:txBody>
      </p:sp>
      <p:sp>
        <p:nvSpPr>
          <p:cNvPr id="6148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E970CCD8-7872-4838-9C54-B8D27C668BB4}" type="slidenum">
              <a:rPr lang="en-AU" sz="900"/>
              <a:pPr algn="r"/>
              <a:t>3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IPPC – AFR_B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266700" indent="-26670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Yürürlükteki izin kapsamında şunlar belirlenmektedir</a:t>
            </a:r>
            <a:r>
              <a:rPr lang="en-GB" sz="2400" smtClean="0"/>
              <a:t>: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 startAt="6"/>
            </a:pPr>
            <a:r>
              <a:rPr lang="tr-TR" sz="2400" smtClean="0"/>
              <a:t>Kazaların önlenmesinde ve azaltılmasında başvurulan yöntemler</a:t>
            </a:r>
            <a:endParaRPr lang="pl-PL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 startAt="6"/>
            </a:pPr>
            <a:r>
              <a:rPr lang="tr-TR" sz="2400" smtClean="0"/>
              <a:t>Tesisin devreden çıkarılmasına ilişkin prosedür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 startAt="6"/>
            </a:pPr>
            <a:r>
              <a:rPr lang="tr-TR" sz="2400" smtClean="0"/>
              <a:t>Enerjinin verimli kullanılmasında başvurulan yöntemler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 startAt="6"/>
            </a:pPr>
            <a:r>
              <a:rPr lang="tr-TR" sz="2400" smtClean="0"/>
              <a:t>Çevreye bir bütün olarak yüksek düzey koruma sağlamak için başvurulan yöntemler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AutoNum type="arabicPeriod" startAt="6"/>
            </a:pPr>
            <a:r>
              <a:rPr lang="en-GB" sz="2400" smtClean="0"/>
              <a:t> </a:t>
            </a:r>
            <a:r>
              <a:rPr lang="tr-TR" sz="2400" smtClean="0"/>
              <a:t>Tesisin izlenme koşulları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endParaRPr lang="en-GB" sz="2400" smtClean="0"/>
          </a:p>
        </p:txBody>
      </p:sp>
      <p:sp>
        <p:nvSpPr>
          <p:cNvPr id="7172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EDF95171-CA4C-4381-93BC-09D53ABC8640}" type="slidenum">
              <a:rPr lang="en-AU" sz="900"/>
              <a:pPr algn="r"/>
              <a:t>4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1. </a:t>
            </a:r>
            <a:r>
              <a:rPr lang="tr-TR" smtClean="0"/>
              <a:t>Hava emisyonları</a:t>
            </a:r>
            <a:endParaRPr lang="en-GB" smtClean="0"/>
          </a:p>
        </p:txBody>
      </p:sp>
      <p:sp>
        <p:nvSpPr>
          <p:cNvPr id="8195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Organize emis</a:t>
            </a:r>
            <a:r>
              <a:rPr lang="tr-TR" sz="2400" smtClean="0"/>
              <a:t>y</a:t>
            </a:r>
            <a:r>
              <a:rPr lang="en-GB" sz="2400" smtClean="0"/>
              <a:t>on</a:t>
            </a:r>
          </a:p>
          <a:p>
            <a:pPr marL="742950" lvl="1" indent="-285750">
              <a:spcBef>
                <a:spcPts val="600"/>
              </a:spcBef>
            </a:pPr>
            <a:r>
              <a:rPr lang="tr-TR" sz="2400" smtClean="0"/>
              <a:t>Uçucu organik bileşiklerin son yakıcıdan kaynaklanan emisyonu</a:t>
            </a:r>
            <a:r>
              <a:rPr lang="en-GB" sz="2400" smtClean="0"/>
              <a:t> </a:t>
            </a:r>
            <a:br>
              <a:rPr lang="en-GB" sz="2400" smtClean="0"/>
            </a:br>
            <a:r>
              <a:rPr lang="en-GB" sz="2400" smtClean="0"/>
              <a:t>(</a:t>
            </a:r>
            <a:r>
              <a:rPr lang="tr-TR" sz="2400" smtClean="0"/>
              <a:t>eşik değer</a:t>
            </a:r>
            <a:r>
              <a:rPr lang="en-GB" sz="2400" smtClean="0"/>
              <a:t>: 100mg/m</a:t>
            </a:r>
            <a:r>
              <a:rPr lang="en-GB" sz="2400" baseline="30000" smtClean="0"/>
              <a:t>3</a:t>
            </a:r>
            <a:r>
              <a:rPr lang="en-GB" sz="2400" smtClean="0"/>
              <a:t> C</a:t>
            </a:r>
            <a:r>
              <a:rPr lang="en-GB" sz="2400" baseline="-25000" smtClean="0"/>
              <a:t>org</a:t>
            </a:r>
            <a:r>
              <a:rPr lang="en-GB" sz="2400" smtClean="0"/>
              <a:t>)</a:t>
            </a:r>
          </a:p>
          <a:p>
            <a:pPr marL="742950" lvl="1" indent="-285750">
              <a:spcBef>
                <a:spcPts val="600"/>
              </a:spcBef>
            </a:pPr>
            <a:r>
              <a:rPr lang="tr-TR" sz="2400" smtClean="0"/>
              <a:t>Isıtma yağı sisteminin gazla ateşlenen kazanları </a:t>
            </a:r>
            <a:r>
              <a:rPr lang="en-GB" sz="2400" smtClean="0"/>
              <a:t>(2x2.4 MW) NO</a:t>
            </a:r>
            <a:r>
              <a:rPr lang="en-GB" sz="2400" baseline="-25000" smtClean="0"/>
              <a:t>2</a:t>
            </a:r>
            <a:r>
              <a:rPr lang="en-GB" sz="2400" smtClean="0"/>
              <a:t>, SO</a:t>
            </a:r>
            <a:r>
              <a:rPr lang="en-GB" sz="2400" baseline="-25000" smtClean="0"/>
              <a:t>2</a:t>
            </a:r>
            <a:r>
              <a:rPr lang="en-GB" sz="2400" smtClean="0"/>
              <a:t>, CO </a:t>
            </a:r>
            <a:r>
              <a:rPr lang="tr-TR" sz="2400" smtClean="0"/>
              <a:t>ve toz </a:t>
            </a:r>
            <a:r>
              <a:rPr lang="en-GB" sz="2400" smtClean="0"/>
              <a:t>(kg/</a:t>
            </a:r>
            <a:r>
              <a:rPr lang="tr-TR" sz="2400" smtClean="0"/>
              <a:t>sa</a:t>
            </a:r>
            <a:r>
              <a:rPr lang="en-GB" sz="2400" smtClean="0"/>
              <a:t>)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Kaçak emisyon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r>
              <a:rPr lang="tr-TR" sz="2400" smtClean="0"/>
              <a:t>Uçucu organik bileşikler </a:t>
            </a:r>
            <a:r>
              <a:rPr lang="en-GB" sz="2400" smtClean="0"/>
              <a:t>(</a:t>
            </a:r>
            <a:r>
              <a:rPr lang="tr-TR" sz="2400" smtClean="0"/>
              <a:t>azami eşiğin %20’si =</a:t>
            </a:r>
            <a:r>
              <a:rPr lang="en-GB" sz="2400" smtClean="0"/>
              <a:t> 492.64Mg)</a:t>
            </a:r>
          </a:p>
          <a:p>
            <a:pPr marL="742950" lvl="1" indent="-285750">
              <a:spcBef>
                <a:spcPts val="600"/>
              </a:spcBef>
            </a:pPr>
            <a:endParaRPr lang="en-GB" sz="2400" smtClean="0"/>
          </a:p>
        </p:txBody>
      </p:sp>
      <p:sp>
        <p:nvSpPr>
          <p:cNvPr id="8196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53CD1169-8832-44D8-B9C0-315E82BA33DF}" type="slidenum">
              <a:rPr lang="en-AU" sz="900"/>
              <a:pPr algn="r"/>
              <a:t>5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2. </a:t>
            </a:r>
            <a:r>
              <a:rPr lang="tr-TR" smtClean="0"/>
              <a:t>Atık yönetimi</a:t>
            </a:r>
            <a:endParaRPr lang="en-GB" smtClean="0"/>
          </a:p>
        </p:txBody>
      </p:sp>
      <p:sp>
        <p:nvSpPr>
          <p:cNvPr id="9219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Atık üretimi</a:t>
            </a:r>
            <a:r>
              <a:rPr lang="pl-PL" sz="2400" smtClean="0"/>
              <a:t>: 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r>
              <a:rPr lang="en-GB" sz="2400" smtClean="0"/>
              <a:t>11 </a:t>
            </a:r>
            <a:r>
              <a:rPr lang="tr-TR" sz="2400" smtClean="0"/>
              <a:t>tür tehlikeli atık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smtClean="0"/>
              <a:t>(</a:t>
            </a:r>
            <a:r>
              <a:rPr lang="tr-TR" sz="2400" smtClean="0"/>
              <a:t>toplam azami hacim </a:t>
            </a:r>
            <a:r>
              <a:rPr lang="en-GB" sz="2400" smtClean="0"/>
              <a:t>– 1713.3 Mg/y</a:t>
            </a:r>
            <a:r>
              <a:rPr lang="tr-TR" sz="2400" smtClean="0"/>
              <a:t>ıl</a:t>
            </a:r>
            <a:r>
              <a:rPr lang="en-GB" sz="2400" smtClean="0"/>
              <a:t>)</a:t>
            </a:r>
          </a:p>
          <a:p>
            <a:pPr marL="742950" lvl="1" indent="-285750">
              <a:spcBef>
                <a:spcPts val="600"/>
              </a:spcBef>
            </a:pPr>
            <a:r>
              <a:rPr lang="en-GB" sz="2400" smtClean="0"/>
              <a:t>10 </a:t>
            </a:r>
            <a:r>
              <a:rPr lang="tr-TR" sz="2400" smtClean="0"/>
              <a:t>tür tehlikeli olmayan atık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smtClean="0"/>
              <a:t>(</a:t>
            </a:r>
            <a:r>
              <a:rPr lang="tr-TR" sz="2400" smtClean="0"/>
              <a:t>toplam azami hacim </a:t>
            </a:r>
            <a:r>
              <a:rPr lang="en-GB" sz="2400" smtClean="0"/>
              <a:t>– 7376.06 Mg/y</a:t>
            </a:r>
            <a:r>
              <a:rPr lang="tr-TR" sz="2400" smtClean="0"/>
              <a:t>ıl</a:t>
            </a:r>
            <a:r>
              <a:rPr lang="en-GB" sz="2400" smtClean="0"/>
              <a:t>)</a:t>
            </a:r>
          </a:p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Entegre izin kapsamında ayrıca aşağıdakiler belirlenmektedir</a:t>
            </a:r>
            <a:r>
              <a:rPr lang="en-GB" sz="2400" smtClean="0"/>
              <a:t>:</a:t>
            </a:r>
          </a:p>
          <a:p>
            <a:pPr marL="742950" lvl="1" indent="-285750">
              <a:spcBef>
                <a:spcPts val="600"/>
              </a:spcBef>
              <a:buFontTx/>
              <a:buChar char="-"/>
            </a:pPr>
            <a:r>
              <a:rPr lang="tr-TR" sz="2400" smtClean="0"/>
              <a:t>Atığın oluşma yöntemleri</a:t>
            </a:r>
          </a:p>
          <a:p>
            <a:pPr marL="742950" lvl="1" indent="-285750">
              <a:spcBef>
                <a:spcPts val="600"/>
              </a:spcBef>
              <a:buFontTx/>
              <a:buChar char="-"/>
            </a:pPr>
            <a:r>
              <a:rPr lang="tr-TR" sz="2400" smtClean="0"/>
              <a:t>Atığın oluştuğu yerler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  <a:buFontTx/>
              <a:buChar char="-"/>
            </a:pPr>
            <a:r>
              <a:rPr lang="tr-TR" sz="2400" smtClean="0"/>
              <a:t>Atık oluşum yerlerinin teknik şartnameleri</a:t>
            </a:r>
            <a:r>
              <a:rPr lang="pl-PL" sz="2400" smtClean="0"/>
              <a:t>.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endParaRPr lang="en-GB" sz="2400" smtClean="0"/>
          </a:p>
        </p:txBody>
      </p:sp>
      <p:sp>
        <p:nvSpPr>
          <p:cNvPr id="9220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5FE6548A-1ACF-4451-B9B3-8062DA7BD729}" type="slidenum">
              <a:rPr lang="en-AU" sz="900"/>
              <a:pPr algn="r"/>
              <a:t>6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3. </a:t>
            </a:r>
            <a:r>
              <a:rPr lang="tr-TR" smtClean="0"/>
              <a:t>Gürültü</a:t>
            </a:r>
            <a:endParaRPr lang="en-GB" smtClean="0"/>
          </a:p>
        </p:txBody>
      </p:sp>
      <p:sp>
        <p:nvSpPr>
          <p:cNvPr id="10243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İzin verilen gürültü seviyeleri</a:t>
            </a: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r>
              <a:rPr lang="tr-TR" sz="2400" smtClean="0"/>
              <a:t>gündüz</a:t>
            </a:r>
            <a:r>
              <a:rPr lang="pl-PL" sz="2400" smtClean="0"/>
              <a:t>: </a:t>
            </a:r>
            <a:r>
              <a:rPr lang="en-GB" sz="2400" smtClean="0"/>
              <a:t>L</a:t>
            </a:r>
            <a:r>
              <a:rPr lang="en-GB" sz="2400" baseline="-25000" smtClean="0"/>
              <a:t>AeqD</a:t>
            </a:r>
            <a:r>
              <a:rPr lang="en-GB" sz="2400" smtClean="0"/>
              <a:t> = 55 dB</a:t>
            </a:r>
          </a:p>
          <a:p>
            <a:pPr marL="742950" lvl="1" indent="-285750">
              <a:spcBef>
                <a:spcPts val="600"/>
              </a:spcBef>
            </a:pPr>
            <a:r>
              <a:rPr lang="tr-TR" sz="2400" smtClean="0"/>
              <a:t>gece</a:t>
            </a:r>
            <a:r>
              <a:rPr lang="pl-PL" sz="2400" smtClean="0"/>
              <a:t>: </a:t>
            </a:r>
            <a:r>
              <a:rPr lang="tr-TR" sz="2400" smtClean="0"/>
              <a:t>Gece zamanı </a:t>
            </a:r>
            <a:r>
              <a:rPr lang="en-GB" sz="2400" smtClean="0"/>
              <a:t>L</a:t>
            </a:r>
            <a:r>
              <a:rPr lang="en-GB" sz="2400" baseline="-25000" smtClean="0"/>
              <a:t>AeqN</a:t>
            </a:r>
            <a:r>
              <a:rPr lang="en-GB" sz="2400" smtClean="0"/>
              <a:t> = 45 dB</a:t>
            </a:r>
          </a:p>
          <a:p>
            <a:pPr marL="742950" lvl="1" indent="-285750">
              <a:spcBef>
                <a:spcPts val="600"/>
              </a:spcBef>
            </a:pPr>
            <a:endParaRPr lang="en-GB" sz="2400" smtClean="0"/>
          </a:p>
          <a:p>
            <a:pPr marL="742950" lvl="1" indent="-285750">
              <a:spcBef>
                <a:spcPts val="600"/>
              </a:spcBef>
            </a:pPr>
            <a:endParaRPr lang="en-GB" sz="2400" smtClean="0"/>
          </a:p>
          <a:p>
            <a:pPr marL="742950" lvl="1" indent="-285750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Ana gürültü kaynaklarının faal oldukları zaman dağılımı 24 sa/ gün üzerinden belirlenmektedir.</a:t>
            </a:r>
            <a:endParaRPr lang="en-GB" sz="2400" smtClean="0"/>
          </a:p>
        </p:txBody>
      </p:sp>
      <p:sp>
        <p:nvSpPr>
          <p:cNvPr id="10244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D9C2FEC2-7BA3-4234-BFBD-C375C96F71D9}" type="slidenum">
              <a:rPr lang="en-AU" sz="900"/>
              <a:pPr algn="r"/>
              <a:t>7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4. </a:t>
            </a:r>
            <a:r>
              <a:rPr lang="tr-TR" smtClean="0"/>
              <a:t>Atık su</a:t>
            </a:r>
            <a:endParaRPr lang="en-GB" smtClean="0"/>
          </a:p>
        </p:txBody>
      </p:sp>
      <p:sp>
        <p:nvSpPr>
          <p:cNvPr id="11267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196262" cy="4535487"/>
          </a:xfrm>
        </p:spPr>
        <p:txBody>
          <a:bodyPr/>
          <a:lstStyle/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Sahada sadece aşağıda belirtilen atık su türleri üretilmektedir</a:t>
            </a:r>
            <a:r>
              <a:rPr lang="en-GB" sz="2400" smtClean="0"/>
              <a:t>:</a:t>
            </a:r>
          </a:p>
          <a:p>
            <a:pPr marL="449263" lvl="1" indent="-3175">
              <a:spcBef>
                <a:spcPts val="600"/>
              </a:spcBef>
            </a:pPr>
            <a:r>
              <a:rPr lang="en-GB" sz="2400" smtClean="0"/>
              <a:t> </a:t>
            </a:r>
            <a:r>
              <a:rPr lang="tr-TR" sz="2400" smtClean="0"/>
              <a:t>evsel atık su</a:t>
            </a:r>
          </a:p>
          <a:p>
            <a:pPr marL="449263" lvl="1" indent="-3175">
              <a:spcBef>
                <a:spcPts val="600"/>
              </a:spcBef>
            </a:pPr>
            <a:r>
              <a:rPr lang="tr-TR" sz="2400" smtClean="0"/>
              <a:t> yağmur suyu ve erime (kar) suyu</a:t>
            </a:r>
            <a:endParaRPr lang="en-GB" sz="2400" smtClean="0"/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endParaRPr lang="en-GB" sz="2400" smtClean="0"/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Evsel atık suyun miktarı, tüketilen su miktarına eşittir.</a:t>
            </a:r>
            <a:endParaRPr lang="pl-PL" sz="2400" smtClean="0"/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endParaRPr lang="en-GB" sz="2400" smtClean="0"/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Tüm sıvı atıklar sızdırmaz konteynerlerde biriktirilerek geri dönüşüm veya kullanım amacıyla bertaraf edilmektedir.</a:t>
            </a:r>
            <a:endParaRPr lang="en-GB" sz="2400" smtClean="0"/>
          </a:p>
        </p:txBody>
      </p:sp>
      <p:sp>
        <p:nvSpPr>
          <p:cNvPr id="11268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D0490116-ED6A-4756-86F9-BB0CDE541C08}" type="slidenum">
              <a:rPr lang="en-AU" sz="900"/>
              <a:pPr algn="r"/>
              <a:t>8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 idx="4294967295"/>
          </p:nvPr>
        </p:nvSpPr>
        <p:spPr>
          <a:xfrm>
            <a:off x="468313" y="273050"/>
            <a:ext cx="8207375" cy="668338"/>
          </a:xfrm>
        </p:spPr>
        <p:txBody>
          <a:bodyPr/>
          <a:lstStyle/>
          <a:p>
            <a:r>
              <a:rPr lang="en-GB" smtClean="0"/>
              <a:t>5. </a:t>
            </a:r>
            <a:r>
              <a:rPr lang="tr-TR" smtClean="0"/>
              <a:t>Su</a:t>
            </a:r>
            <a:endParaRPr lang="en-GB" smtClean="0"/>
          </a:p>
        </p:txBody>
      </p:sp>
      <p:sp>
        <p:nvSpPr>
          <p:cNvPr id="12291" name="Content Placeholder 4"/>
          <p:cNvSpPr>
            <a:spLocks noGrp="1"/>
          </p:cNvSpPr>
          <p:nvPr>
            <p:ph idx="4294967295"/>
          </p:nvPr>
        </p:nvSpPr>
        <p:spPr>
          <a:xfrm>
            <a:off x="468313" y="1557338"/>
            <a:ext cx="8675687" cy="4535487"/>
          </a:xfrm>
        </p:spPr>
        <p:txBody>
          <a:bodyPr/>
          <a:lstStyle/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tr-TR" sz="2400" smtClean="0"/>
              <a:t>Su, belediye şebekesinden aşağıda belirtilen amaçlar için temin edilmektedir:</a:t>
            </a:r>
            <a:endParaRPr lang="en-GB" sz="2400" smtClean="0"/>
          </a:p>
          <a:p>
            <a:pPr marL="449263" lvl="1" indent="-3175">
              <a:spcBef>
                <a:spcPts val="600"/>
              </a:spcBef>
            </a:pPr>
            <a:r>
              <a:rPr lang="en-GB" sz="2400" smtClean="0"/>
              <a:t> </a:t>
            </a:r>
            <a:r>
              <a:rPr lang="tr-TR" sz="2400" smtClean="0"/>
              <a:t>evsel amaçlar</a:t>
            </a:r>
            <a:endParaRPr lang="en-GB" sz="2400" smtClean="0"/>
          </a:p>
          <a:p>
            <a:pPr marL="449263" lvl="1" indent="-3175">
              <a:spcBef>
                <a:spcPts val="600"/>
              </a:spcBef>
            </a:pPr>
            <a:r>
              <a:rPr lang="en-GB" sz="2400" smtClean="0"/>
              <a:t> </a:t>
            </a:r>
            <a:r>
              <a:rPr lang="tr-TR" sz="2400" smtClean="0"/>
              <a:t>proseslere ilişkin amaçlar </a:t>
            </a:r>
            <a:r>
              <a:rPr lang="en-GB" sz="2400" smtClean="0"/>
              <a:t>(</a:t>
            </a:r>
            <a:r>
              <a:rPr lang="tr-TR" sz="2400" smtClean="0"/>
              <a:t>azami</a:t>
            </a:r>
            <a:r>
              <a:rPr lang="en-GB" sz="2400" smtClean="0"/>
              <a:t> 90 m</a:t>
            </a:r>
            <a:r>
              <a:rPr lang="en-GB" sz="2400" baseline="30000" smtClean="0"/>
              <a:t>3</a:t>
            </a:r>
            <a:r>
              <a:rPr lang="en-GB" sz="2400" smtClean="0"/>
              <a:t>)</a:t>
            </a:r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		</a:t>
            </a:r>
            <a:r>
              <a:rPr lang="tr-TR" sz="2400" smtClean="0"/>
              <a:t>örn</a:t>
            </a:r>
            <a:r>
              <a:rPr lang="en-GB" sz="2400" smtClean="0"/>
              <a:t>. 	- </a:t>
            </a:r>
            <a:r>
              <a:rPr lang="tr-TR" sz="2400" smtClean="0"/>
              <a:t>soğutucu su devresinin yenilenmesi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smtClean="0"/>
              <a:t>		- </a:t>
            </a:r>
            <a:r>
              <a:rPr lang="tr-TR" sz="2400" smtClean="0"/>
              <a:t>solvent harici maddelerle kullanılan araçların yıkanması </a:t>
            </a:r>
            <a:r>
              <a:rPr lang="en-GB" sz="2400" smtClean="0"/>
              <a:t>(</a:t>
            </a:r>
            <a:r>
              <a:rPr lang="tr-TR" sz="2400" smtClean="0"/>
              <a:t>vernikler, soğuk damga</a:t>
            </a:r>
            <a:r>
              <a:rPr lang="en-GB" sz="2400" smtClean="0"/>
              <a:t>)</a:t>
            </a:r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			- </a:t>
            </a:r>
            <a:r>
              <a:rPr lang="tr-TR" sz="2400" smtClean="0"/>
              <a:t>su bazlı verniğin seyreltilmesi</a:t>
            </a:r>
            <a:r>
              <a:rPr lang="en-GB" sz="2400" smtClean="0"/>
              <a:t>	</a:t>
            </a:r>
          </a:p>
          <a:p>
            <a:pPr marL="449263" lvl="1" indent="-3175">
              <a:spcBef>
                <a:spcPts val="600"/>
              </a:spcBef>
              <a:buFont typeface="Arial" pitchFamily="34" charset="0"/>
              <a:buNone/>
            </a:pPr>
            <a:r>
              <a:rPr lang="en-GB" sz="2400" smtClean="0"/>
              <a:t> </a:t>
            </a:r>
          </a:p>
        </p:txBody>
      </p:sp>
      <p:sp>
        <p:nvSpPr>
          <p:cNvPr id="12292" name="Slide Number Placeholder 2"/>
          <p:cNvSpPr txBox="1">
            <a:spLocks noGrp="1"/>
          </p:cNvSpPr>
          <p:nvPr/>
        </p:nvSpPr>
        <p:spPr bwMode="auto">
          <a:xfrm>
            <a:off x="8510588" y="6275388"/>
            <a:ext cx="4016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r"/>
            <a:fld id="{61C7709A-24DC-4C7B-A0C4-81C1F93CBCEF}" type="slidenum">
              <a:rPr lang="en-AU" sz="900"/>
              <a:pPr algn="r"/>
              <a:t>9</a:t>
            </a:fld>
            <a:endParaRPr lang="en-AU" sz="90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mcor Template and Style Guide 4x3_v6">
  <a:themeElements>
    <a:clrScheme name="Amcor Colour Palette">
      <a:dk1>
        <a:srgbClr val="01395A"/>
      </a:dk1>
      <a:lt1>
        <a:srgbClr val="FFFFFF"/>
      </a:lt1>
      <a:dk2>
        <a:srgbClr val="00A551"/>
      </a:dk2>
      <a:lt2>
        <a:srgbClr val="00A1DE"/>
      </a:lt2>
      <a:accent1>
        <a:srgbClr val="58A618"/>
      </a:accent1>
      <a:accent2>
        <a:srgbClr val="E98300"/>
      </a:accent2>
      <a:accent3>
        <a:srgbClr val="C90062"/>
      </a:accent3>
      <a:accent4>
        <a:srgbClr val="A59D95"/>
      </a:accent4>
      <a:accent5>
        <a:srgbClr val="9A9B9C"/>
      </a:accent5>
      <a:accent6>
        <a:srgbClr val="7FD0EE"/>
      </a:accent6>
      <a:hlink>
        <a:srgbClr val="ABD28B"/>
      </a:hlink>
      <a:folHlink>
        <a:srgbClr val="F4C17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2_Amcor_Template_AMC_V3 1">
        <a:dk1>
          <a:srgbClr val="003946"/>
        </a:dk1>
        <a:lt1>
          <a:srgbClr val="FFFFFF"/>
        </a:lt1>
        <a:dk2>
          <a:srgbClr val="00A1DE"/>
        </a:dk2>
        <a:lt2>
          <a:srgbClr val="A59D95"/>
        </a:lt2>
        <a:accent1>
          <a:srgbClr val="003946"/>
        </a:accent1>
        <a:accent2>
          <a:srgbClr val="00A551"/>
        </a:accent2>
        <a:accent3>
          <a:srgbClr val="FFFFFF"/>
        </a:accent3>
        <a:accent4>
          <a:srgbClr val="002F3A"/>
        </a:accent4>
        <a:accent5>
          <a:srgbClr val="AAAEB0"/>
        </a:accent5>
        <a:accent6>
          <a:srgbClr val="009549"/>
        </a:accent6>
        <a:hlink>
          <a:srgbClr val="00A1DE"/>
        </a:hlink>
        <a:folHlink>
          <a:srgbClr val="7FCE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mcor_Template_AMC_V3 2">
        <a:dk1>
          <a:srgbClr val="013946"/>
        </a:dk1>
        <a:lt1>
          <a:srgbClr val="FFFFFF"/>
        </a:lt1>
        <a:dk2>
          <a:srgbClr val="00A1DE"/>
        </a:dk2>
        <a:lt2>
          <a:srgbClr val="A59D95"/>
        </a:lt2>
        <a:accent1>
          <a:srgbClr val="58A618"/>
        </a:accent1>
        <a:accent2>
          <a:srgbClr val="009D8B"/>
        </a:accent2>
        <a:accent3>
          <a:srgbClr val="FFFFFF"/>
        </a:accent3>
        <a:accent4>
          <a:srgbClr val="012F3A"/>
        </a:accent4>
        <a:accent5>
          <a:srgbClr val="B4D0AB"/>
        </a:accent5>
        <a:accent6>
          <a:srgbClr val="008E7D"/>
        </a:accent6>
        <a:hlink>
          <a:srgbClr val="E98300"/>
        </a:hlink>
        <a:folHlink>
          <a:srgbClr val="C900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Amcor Primary">
      <a:dk1>
        <a:srgbClr val="003946"/>
      </a:dk1>
      <a:lt1>
        <a:srgbClr val="FFFFFF"/>
      </a:lt1>
      <a:dk2>
        <a:srgbClr val="00A1DE"/>
      </a:dk2>
      <a:lt2>
        <a:srgbClr val="A59D95"/>
      </a:lt2>
      <a:accent1>
        <a:srgbClr val="003946"/>
      </a:accent1>
      <a:accent2>
        <a:srgbClr val="00A551"/>
      </a:accent2>
      <a:accent3>
        <a:srgbClr val="00A1DE"/>
      </a:accent3>
      <a:accent4>
        <a:srgbClr val="7FCEED"/>
      </a:accent4>
      <a:accent5>
        <a:srgbClr val="A59D95"/>
      </a:accent5>
      <a:accent6>
        <a:srgbClr val="D8D8D8"/>
      </a:accent6>
      <a:hlink>
        <a:srgbClr val="00A1DE"/>
      </a:hlink>
      <a:folHlink>
        <a:srgbClr val="7FCE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MCOR Fonts">
      <a:majorFont>
        <a:latin typeface="AmcorPro SemiBold"/>
        <a:ea typeface=""/>
        <a:cs typeface="Arial"/>
      </a:majorFont>
      <a:minorFont>
        <a:latin typeface="AmcorPro Book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2408</TotalTime>
  <Words>766</Words>
  <Application>Microsoft Office PowerPoint</Application>
  <PresentationFormat>On-screen Show (4:3)</PresentationFormat>
  <Paragraphs>131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AmcorPro Book</vt:lpstr>
      <vt:lpstr>Amcor Template and Style Guide 4x3_v6</vt:lpstr>
      <vt:lpstr>IPPC  Amcor Flexibles Reflex - Tesis B</vt:lpstr>
      <vt:lpstr>IPPC – AFR_B</vt:lpstr>
      <vt:lpstr>IPPC – AFR_B</vt:lpstr>
      <vt:lpstr>IPPC – AFR_B</vt:lpstr>
      <vt:lpstr>1. Hava emisyonları</vt:lpstr>
      <vt:lpstr>2. Atık yönetimi</vt:lpstr>
      <vt:lpstr>3. Gürültü</vt:lpstr>
      <vt:lpstr>4. Atık su</vt:lpstr>
      <vt:lpstr>5. Su</vt:lpstr>
      <vt:lpstr>6. Kazaların önlenmesi ve azaltılmasına yönelik yöntemler</vt:lpstr>
      <vt:lpstr>7. Tesisin devreden çıkarılmasına yönelik prosedür </vt:lpstr>
      <vt:lpstr>  8. Enerjinin verimli tüketiminin sağlanmasına yönelik yöntemler </vt:lpstr>
      <vt:lpstr>9. Çevreye bir bütün olarak yüksek düzey koruma sağlamak için başvurulan yöntemler</vt:lpstr>
      <vt:lpstr>10. İzleme</vt:lpstr>
      <vt:lpstr>10. İzleme</vt:lpstr>
      <vt:lpstr>Çevre Raporu</vt:lpstr>
    </vt:vector>
  </TitlesOfParts>
  <Company>Amcor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Amcor PowerPoint Style Guide &amp; Template</dc:title>
  <dc:creator>AMCOR</dc:creator>
  <cp:lastModifiedBy>Casper1</cp:lastModifiedBy>
  <cp:revision>266</cp:revision>
  <dcterms:created xsi:type="dcterms:W3CDTF">2011-05-25T05:44:55Z</dcterms:created>
  <dcterms:modified xsi:type="dcterms:W3CDTF">2013-02-09T09:29:04Z</dcterms:modified>
</cp:coreProperties>
</file>