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3" r:id="rId2"/>
    <p:sldId id="325" r:id="rId3"/>
    <p:sldId id="326" r:id="rId4"/>
    <p:sldId id="306" r:id="rId5"/>
    <p:sldId id="301" r:id="rId6"/>
    <p:sldId id="332" r:id="rId7"/>
    <p:sldId id="330" r:id="rId8"/>
    <p:sldId id="331" r:id="rId9"/>
    <p:sldId id="327" r:id="rId10"/>
    <p:sldId id="328" r:id="rId11"/>
    <p:sldId id="322" r:id="rId12"/>
    <p:sldId id="309" r:id="rId13"/>
    <p:sldId id="288" r:id="rId14"/>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FD1BF"/>
    <a:srgbClr val="E4C3BA"/>
    <a:srgbClr val="DCD7C2"/>
    <a:srgbClr val="0000FF"/>
    <a:srgbClr val="99CC00"/>
    <a:srgbClr val="FF9900"/>
    <a:srgbClr val="CFCED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06" autoAdjust="0"/>
    <p:restoredTop sz="92561" autoAdjust="0"/>
  </p:normalViewPr>
  <p:slideViewPr>
    <p:cSldViewPr showGuides="1">
      <p:cViewPr>
        <p:scale>
          <a:sx n="66" d="100"/>
          <a:sy n="66" d="100"/>
        </p:scale>
        <p:origin x="-1638"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l-PL"/>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pl-PL"/>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l-PL"/>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28E4474-5DC4-4BEB-9221-800B988E1ED2}" type="slidenum">
              <a:rPr lang="pl-PL"/>
              <a:pPr>
                <a:defRPr/>
              </a:pPr>
              <a:t>‹Nº›</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D2A5400-4281-4A05-90E5-D509F77A4933}" type="slidenum">
              <a:rPr lang="pl-PL" smtClean="0"/>
              <a:pPr/>
              <a:t>1</a:t>
            </a:fld>
            <a:endParaRPr lang="pl-PL" smtClean="0"/>
          </a:p>
        </p:txBody>
      </p:sp>
      <p:sp>
        <p:nvSpPr>
          <p:cNvPr id="16387" name="Text Box 2"/>
          <p:cNvSpPr txBox="1">
            <a:spLocks noChangeArrowheads="1"/>
          </p:cNvSpPr>
          <p:nvPr/>
        </p:nvSpPr>
        <p:spPr bwMode="auto">
          <a:xfrm>
            <a:off x="911225" y="685800"/>
            <a:ext cx="5037138" cy="3429000"/>
          </a:xfrm>
          <a:prstGeom prst="rect">
            <a:avLst/>
          </a:prstGeom>
          <a:solidFill>
            <a:srgbClr val="FFFFFF"/>
          </a:solidFill>
          <a:ln w="9360">
            <a:solidFill>
              <a:srgbClr val="000000"/>
            </a:solidFill>
            <a:miter lim="800000"/>
            <a:headEnd/>
            <a:tailEnd/>
          </a:ln>
        </p:spPr>
        <p:txBody>
          <a:bodyPr wrap="none" anchor="ctr"/>
          <a:lstStyle/>
          <a:p>
            <a:endParaRPr lang="tr-TR"/>
          </a:p>
        </p:txBody>
      </p:sp>
      <p:sp>
        <p:nvSpPr>
          <p:cNvPr id="16388" name="Rectangle 3"/>
          <p:cNvSpPr>
            <a:spLocks noGrp="1" noChangeArrowheads="1"/>
          </p:cNvSpPr>
          <p:nvPr>
            <p:ph type="body"/>
          </p:nvPr>
        </p:nvSpPr>
        <p:spPr>
          <a:xfrm>
            <a:off x="685800" y="4343400"/>
            <a:ext cx="5484813" cy="4114800"/>
          </a:xfrm>
          <a:noFill/>
          <a:ln/>
        </p:spPr>
        <p:txBody>
          <a:bodyPr wrap="none" anchor="ctr"/>
          <a:lstStyle/>
          <a:p>
            <a:pPr defTabSz="449263"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5AC6A53-28FB-4EA8-89FB-FB702B0C66AD}" type="slidenum">
              <a:rPr lang="pl-PL" smtClean="0"/>
              <a:pPr/>
              <a:t>12</a:t>
            </a:fld>
            <a:endParaRPr lang="pl-PL" smtClean="0"/>
          </a:p>
        </p:txBody>
      </p:sp>
      <p:sp>
        <p:nvSpPr>
          <p:cNvPr id="17411" name="Text Box 2"/>
          <p:cNvSpPr txBox="1">
            <a:spLocks noChangeArrowheads="1"/>
          </p:cNvSpPr>
          <p:nvPr/>
        </p:nvSpPr>
        <p:spPr bwMode="auto">
          <a:xfrm>
            <a:off x="911225" y="685800"/>
            <a:ext cx="5037138" cy="3429000"/>
          </a:xfrm>
          <a:prstGeom prst="rect">
            <a:avLst/>
          </a:prstGeom>
          <a:solidFill>
            <a:srgbClr val="FFFFFF"/>
          </a:solidFill>
          <a:ln w="9360">
            <a:solidFill>
              <a:srgbClr val="000000"/>
            </a:solidFill>
            <a:miter lim="800000"/>
            <a:headEnd/>
            <a:tailEnd/>
          </a:ln>
        </p:spPr>
        <p:txBody>
          <a:bodyPr wrap="none" anchor="ctr"/>
          <a:lstStyle/>
          <a:p>
            <a:endParaRPr lang="tr-TR"/>
          </a:p>
        </p:txBody>
      </p:sp>
      <p:sp>
        <p:nvSpPr>
          <p:cNvPr id="17412" name="Rectangle 3"/>
          <p:cNvSpPr>
            <a:spLocks noGrp="1" noChangeArrowheads="1"/>
          </p:cNvSpPr>
          <p:nvPr>
            <p:ph type="body"/>
          </p:nvPr>
        </p:nvSpPr>
        <p:spPr>
          <a:xfrm>
            <a:off x="685800" y="4343400"/>
            <a:ext cx="5484813" cy="4114800"/>
          </a:xfrm>
          <a:noFill/>
          <a:ln/>
        </p:spPr>
        <p:txBody>
          <a:bodyPr wrap="none" anchor="ctr"/>
          <a:lstStyle/>
          <a:p>
            <a:pPr defTabSz="449263"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235BAE79-128F-4EF0-905B-F30E4E6608F2}" type="slidenum">
              <a:rPr lang="pl-PL"/>
              <a:pPr>
                <a:defRPr/>
              </a:pPr>
              <a:t>‹Nº›</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E2C040D6-286D-4EA0-A92F-6F0D1A1343BF}" type="slidenum">
              <a:rPr lang="pl-PL"/>
              <a:pPr>
                <a:defRPr/>
              </a:pPr>
              <a:t>‹Nº›</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60273002-B539-4E1A-BB92-E64343142B13}" type="slidenum">
              <a:rPr lang="pl-PL"/>
              <a:pPr>
                <a:defRPr/>
              </a:pPr>
              <a:t>‹Nº›</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C05DA136-CE37-47EF-9DED-6229BCE402ED}" type="slidenum">
              <a:rPr lang="pl-PL"/>
              <a:pPr>
                <a:defRPr/>
              </a:pPr>
              <a:t>‹Nº›</a:t>
            </a:fld>
            <a:endParaRPr lang="pl-P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ytuł i diagram lub schemat organizacyjny">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smtClean="0"/>
              <a:t>Kliknij, aby edytować styl</a:t>
            </a:r>
            <a:endParaRPr lang="pl-PL"/>
          </a:p>
        </p:txBody>
      </p:sp>
      <p:sp>
        <p:nvSpPr>
          <p:cNvPr id="3" name="Symbol zastępczy obiektu SmartArt 2"/>
          <p:cNvSpPr>
            <a:spLocks noGrp="1"/>
          </p:cNvSpPr>
          <p:nvPr>
            <p:ph type="dgm" idx="1"/>
          </p:nvPr>
        </p:nvSpPr>
        <p:spPr>
          <a:xfrm>
            <a:off x="457200" y="1600200"/>
            <a:ext cx="8229600" cy="4525963"/>
          </a:xfrm>
        </p:spPr>
        <p:txBody>
          <a:bodyPr/>
          <a:lstStyle/>
          <a:p>
            <a:pPr lvl="0"/>
            <a:endParaRPr lang="pl-PL"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850B2831-EB9F-42CD-BBC2-F7DCC009EA40}" type="slidenum">
              <a:rPr lang="pl-PL"/>
              <a:pPr>
                <a:defRPr/>
              </a:pPr>
              <a:t>‹Nº›</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BFB85BF1-5D26-40D1-ABEA-84E343C51F16}" type="slidenum">
              <a:rPr lang="pl-PL"/>
              <a:pPr>
                <a:defRPr/>
              </a:pPr>
              <a:t>‹Nº›</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F48ED133-87B1-493B-B035-3DD0B9325748}" type="slidenum">
              <a:rPr lang="pl-PL"/>
              <a:pPr>
                <a:defRPr/>
              </a:pPr>
              <a:t>‹Nº›</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30B5809E-AEC4-48C4-A106-7A7FBFBDF0AD}" type="slidenum">
              <a:rPr lang="pl-PL"/>
              <a:pPr>
                <a:defRPr/>
              </a:pPr>
              <a:t>‹Nº›</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196649D7-03C5-4877-9549-5AEC48652C4C}" type="slidenum">
              <a:rPr lang="pl-PL"/>
              <a:pPr>
                <a:defRPr/>
              </a:pPr>
              <a:t>‹Nº›</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69C83B0E-02FD-490C-97C5-E5EAB8D90CCD}" type="slidenum">
              <a:rPr lang="pl-PL"/>
              <a:pPr>
                <a:defRPr/>
              </a:pPr>
              <a:t>‹Nº›</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C8051C5B-6683-454D-B2D9-DF669CF5DA26}" type="slidenum">
              <a:rPr lang="pl-PL"/>
              <a:pPr>
                <a:defRPr/>
              </a:pPr>
              <a:t>‹Nº›</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0012B9BB-2DBE-4E91-B677-D8441457CD42}" type="slidenum">
              <a:rPr lang="pl-PL"/>
              <a:pPr>
                <a:defRPr/>
              </a:pPr>
              <a:t>‹Nº›</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59DEAA2E-7F9A-4258-9A75-C2A18C06E6A5}" type="slidenum">
              <a:rPr lang="pl-PL"/>
              <a:pPr>
                <a:defRPr/>
              </a:pPr>
              <a:t>‹Nº›</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B3D0EB"/>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F49A2F0-6D17-4D97-A910-4A0675A0E549}" type="slidenum">
              <a:rPr lang="pl-PL"/>
              <a:pPr>
                <a:defRPr/>
              </a:pPr>
              <a:t>‹Nº›</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1096963"/>
          </a:xfrm>
          <a:solidFill>
            <a:schemeClr val="accent1"/>
          </a:solidFill>
        </p:spPr>
        <p:txBody>
          <a:bodyPr lIns="90000" tIns="46800" rIns="90000" bIns="46800"/>
          <a:lstStyle/>
          <a:p>
            <a:pPr defTabSz="449263" eaLnBrk="1" hangingPunct="1">
              <a:buClr>
                <a:srgbClr val="000099"/>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smtClean="0">
                <a:solidFill>
                  <a:srgbClr val="0000FF"/>
                </a:solidFill>
                <a:ea typeface="Arial Unicode MS" pitchFamily="34" charset="-128"/>
                <a:cs typeface="Arial Unicode MS" pitchFamily="34" charset="-128"/>
              </a:rPr>
              <a:t>Grupowa Oczyszczalnia Ścieków </a:t>
            </a:r>
            <a:br>
              <a:rPr lang="pl-PL" sz="3200" b="1" smtClean="0">
                <a:solidFill>
                  <a:srgbClr val="0000FF"/>
                </a:solidFill>
                <a:ea typeface="Arial Unicode MS" pitchFamily="34" charset="-128"/>
                <a:cs typeface="Arial Unicode MS" pitchFamily="34" charset="-128"/>
              </a:rPr>
            </a:br>
            <a:r>
              <a:rPr lang="pl-PL" sz="3200" b="1" smtClean="0">
                <a:solidFill>
                  <a:srgbClr val="0000FF"/>
                </a:solidFill>
                <a:ea typeface="Arial Unicode MS" pitchFamily="34" charset="-128"/>
                <a:cs typeface="Arial Unicode MS" pitchFamily="34" charset="-128"/>
              </a:rPr>
              <a:t>Łódzkiej Aglomeracji Miejskiej</a:t>
            </a:r>
            <a:endParaRPr lang="en-GB" sz="3200" b="1" smtClean="0">
              <a:solidFill>
                <a:srgbClr val="0000FF"/>
              </a:solidFill>
              <a:ea typeface="Arial Unicode MS" pitchFamily="34" charset="-128"/>
              <a:cs typeface="Arial Unicode MS" pitchFamily="34" charset="-128"/>
            </a:endParaRPr>
          </a:p>
        </p:txBody>
      </p:sp>
      <p:pic>
        <p:nvPicPr>
          <p:cNvPr id="2051" name="Picture 7" descr="GOŚ 2"/>
          <p:cNvPicPr>
            <a:picLocks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52" name="Text Box 4"/>
          <p:cNvSpPr txBox="1">
            <a:spLocks noChangeArrowheads="1"/>
          </p:cNvSpPr>
          <p:nvPr/>
        </p:nvSpPr>
        <p:spPr bwMode="auto">
          <a:xfrm>
            <a:off x="7977188" y="6599238"/>
            <a:ext cx="1166812" cy="258762"/>
          </a:xfrm>
          <a:prstGeom prst="rect">
            <a:avLst/>
          </a:prstGeom>
          <a:noFill/>
          <a:ln w="9525">
            <a:noFill/>
            <a:round/>
            <a:headEnd/>
            <a:tailEnd/>
          </a:ln>
        </p:spPr>
        <p:txBody>
          <a:bodyPr wrap="none" lIns="74880" tIns="37440" rIns="74880" bIns="37440">
            <a:spAutoFit/>
          </a:bodyPr>
          <a:lstStyle/>
          <a:p>
            <a:pP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200" b="1">
                <a:solidFill>
                  <a:schemeClr val="bg1"/>
                </a:solidFill>
                <a:ea typeface="Arial Unicode MS" pitchFamily="34" charset="-128"/>
                <a:cs typeface="Arial Unicode MS" pitchFamily="34" charset="-128"/>
              </a:rPr>
              <a:t>Fot:</a:t>
            </a:r>
            <a:r>
              <a:rPr lang="en-GB" sz="1200" b="1">
                <a:solidFill>
                  <a:schemeClr val="bg1"/>
                </a:solidFill>
                <a:ea typeface="Arial Unicode MS" pitchFamily="34" charset="-128"/>
                <a:cs typeface="Arial Unicode MS" pitchFamily="34" charset="-128"/>
              </a:rPr>
              <a:t> U</a:t>
            </a:r>
            <a:r>
              <a:rPr lang="pl-PL" sz="1200" b="1">
                <a:solidFill>
                  <a:schemeClr val="bg1"/>
                </a:solidFill>
                <a:ea typeface="Arial Unicode MS" pitchFamily="34" charset="-128"/>
                <a:cs typeface="Arial Unicode MS" pitchFamily="34" charset="-128"/>
              </a:rPr>
              <a:t>.</a:t>
            </a:r>
            <a:r>
              <a:rPr lang="en-GB" sz="1200" b="1">
                <a:solidFill>
                  <a:schemeClr val="bg1"/>
                </a:solidFill>
                <a:ea typeface="Arial Unicode MS" pitchFamily="34" charset="-128"/>
                <a:cs typeface="Arial Unicode MS" pitchFamily="34" charset="-128"/>
              </a:rPr>
              <a:t> Czapla</a:t>
            </a:r>
          </a:p>
        </p:txBody>
      </p:sp>
      <p:sp>
        <p:nvSpPr>
          <p:cNvPr id="80904" name="Rectangle 8"/>
          <p:cNvSpPr>
            <a:spLocks noChangeArrowheads="1"/>
          </p:cNvSpPr>
          <p:nvPr/>
        </p:nvSpPr>
        <p:spPr bwMode="auto">
          <a:xfrm>
            <a:off x="0" y="4437063"/>
            <a:ext cx="9144000" cy="1800225"/>
          </a:xfrm>
          <a:prstGeom prst="rect">
            <a:avLst/>
          </a:prstGeom>
          <a:noFill/>
          <a:ln w="9525">
            <a:noFill/>
            <a:miter lim="800000"/>
            <a:headEnd/>
            <a:tailEnd/>
          </a:ln>
          <a:effectLst/>
        </p:spPr>
        <p:txBody>
          <a:bodyPr anchor="ctr"/>
          <a:lstStyle/>
          <a:p>
            <a:pPr algn="ctr">
              <a:defRPr/>
            </a:pPr>
            <a:r>
              <a:rPr lang="tr-TR" sz="2400" b="1" dirty="0">
                <a:solidFill>
                  <a:schemeClr val="bg1"/>
                </a:solidFill>
                <a:effectLst>
                  <a:outerShdw blurRad="38100" dist="38100" dir="2700000" algn="tl">
                    <a:srgbClr val="C0C0C0"/>
                  </a:outerShdw>
                </a:effectLst>
                <a:latin typeface="Times New Roman" pitchFamily="18" charset="0"/>
              </a:rPr>
              <a:t>Lodz Küme Kentinin Bölge Atık Su Arıtma </a:t>
            </a:r>
            <a:r>
              <a:rPr lang="tr-TR" sz="2400" b="1">
                <a:solidFill>
                  <a:schemeClr val="bg1"/>
                </a:solidFill>
                <a:effectLst>
                  <a:outerShdw blurRad="38100" dist="38100" dir="2700000" algn="tl">
                    <a:srgbClr val="C0C0C0"/>
                  </a:outerShdw>
                </a:effectLst>
                <a:latin typeface="Times New Roman" pitchFamily="18" charset="0"/>
              </a:rPr>
              <a:t>Tesisi örneğiyle pratik açıdan </a:t>
            </a:r>
            <a:r>
              <a:rPr lang="tr-TR" sz="2400" b="1" dirty="0">
                <a:solidFill>
                  <a:schemeClr val="bg1"/>
                </a:solidFill>
                <a:effectLst>
                  <a:outerShdw blurRad="38100" dist="38100" dir="2700000" algn="tl">
                    <a:srgbClr val="C0C0C0"/>
                  </a:outerShdw>
                </a:effectLst>
                <a:latin typeface="Times New Roman" pitchFamily="18" charset="0"/>
              </a:rPr>
              <a:t>Entegre İzin </a:t>
            </a:r>
            <a:r>
              <a:rPr lang="tr-TR" sz="2400" b="1">
                <a:solidFill>
                  <a:schemeClr val="bg1"/>
                </a:solidFill>
                <a:effectLst>
                  <a:outerShdw blurRad="38100" dist="38100" dir="2700000" algn="tl">
                    <a:srgbClr val="C0C0C0"/>
                  </a:outerShdw>
                </a:effectLst>
                <a:latin typeface="Times New Roman" pitchFamily="18" charset="0"/>
              </a:rPr>
              <a:t>gerekliliklerine uygunluk hususları</a:t>
            </a:r>
            <a:endParaRPr lang="pl-PL" sz="2400" b="1" dirty="0">
              <a:solidFill>
                <a:schemeClr val="bg1"/>
              </a:solidFill>
              <a:latin typeface="Times New Roman" pitchFamily="18"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68313" y="260350"/>
            <a:ext cx="8229600" cy="1143000"/>
          </a:xfrm>
        </p:spPr>
        <p:txBody>
          <a:bodyPr/>
          <a:lstStyle/>
          <a:p>
            <a:pPr eaLnBrk="1" hangingPunct="1">
              <a:defRPr/>
            </a:pPr>
            <a:r>
              <a:rPr lang="tr-TR" sz="2800" b="1" smtClean="0">
                <a:solidFill>
                  <a:srgbClr val="990000"/>
                </a:solidFill>
                <a:effectLst>
                  <a:outerShdw blurRad="38100" dist="38100" dir="2700000" algn="tl">
                    <a:srgbClr val="C0C0C0"/>
                  </a:outerShdw>
                </a:effectLst>
                <a:latin typeface="Times New Roman" pitchFamily="18" charset="0"/>
              </a:rPr>
              <a:t>IPPC tesislerinin işletmecilerine getirilen yeni yükümlülükler</a:t>
            </a:r>
            <a:endParaRPr lang="en-GB" sz="2800" b="1" smtClean="0">
              <a:solidFill>
                <a:srgbClr val="990000"/>
              </a:solidFill>
              <a:effectLst>
                <a:outerShdw blurRad="38100" dist="38100" dir="2700000" algn="tl">
                  <a:srgbClr val="C0C0C0"/>
                </a:outerShdw>
              </a:effectLst>
              <a:latin typeface="Times New Roman" pitchFamily="18" charset="0"/>
            </a:endParaRPr>
          </a:p>
        </p:txBody>
      </p:sp>
      <p:sp>
        <p:nvSpPr>
          <p:cNvPr id="11267" name="Rectangle 3"/>
          <p:cNvSpPr>
            <a:spLocks noGrp="1" noChangeArrowheads="1"/>
          </p:cNvSpPr>
          <p:nvPr>
            <p:ph type="body" idx="1"/>
          </p:nvPr>
        </p:nvSpPr>
        <p:spPr>
          <a:xfrm>
            <a:off x="179388" y="1628775"/>
            <a:ext cx="8389937" cy="4679950"/>
          </a:xfrm>
          <a:noFill/>
        </p:spPr>
        <p:txBody>
          <a:bodyPr/>
          <a:lstStyle/>
          <a:p>
            <a:pPr algn="just" eaLnBrk="1" hangingPunct="1">
              <a:lnSpc>
                <a:spcPct val="80000"/>
              </a:lnSpc>
              <a:spcBef>
                <a:spcPct val="35000"/>
              </a:spcBef>
              <a:buFontTx/>
              <a:buNone/>
            </a:pPr>
            <a:r>
              <a:rPr lang="pl-PL" sz="1900" smtClean="0">
                <a:latin typeface="Times New Roman" pitchFamily="18" charset="0"/>
              </a:rPr>
              <a:t>	</a:t>
            </a:r>
            <a:r>
              <a:rPr lang="tr-TR" sz="1900" smtClean="0">
                <a:latin typeface="Times New Roman" pitchFamily="18" charset="0"/>
              </a:rPr>
              <a:t>Endüstriyel emisyonlara ilişkin 24 Kasım 2010 tarihli ve 2010/75/EU sayılı Avrupa Parlamentosu ve Konseyi Direktifi (entegre kirlilik önleme ve kontrol) (Endüstriyel Emisyonlar Direktifi) kapsamında, endüstriyel kirliliğin önlenmesine yönelik yeni kural ve yükümlülükler getirilmiştir. Direktifin hükümleri, 7 Ocak 2013 tarihine kadar ulusal mevzuat kapsamında uygulamaya konulmuş olmalıdır. Kilit önem taşıyan hükümlere aşağıda belirtilenler dahildir:</a:t>
            </a:r>
          </a:p>
          <a:p>
            <a:pPr algn="just" eaLnBrk="1" hangingPunct="1">
              <a:lnSpc>
                <a:spcPct val="80000"/>
              </a:lnSpc>
              <a:spcBef>
                <a:spcPct val="35000"/>
              </a:spcBef>
              <a:buFontTx/>
              <a:buNone/>
            </a:pPr>
            <a:endParaRPr lang="en-GB" sz="100" smtClean="0">
              <a:latin typeface="Times New Roman" pitchFamily="18" charset="0"/>
            </a:endParaRPr>
          </a:p>
          <a:p>
            <a:pPr lvl="1" algn="just" eaLnBrk="1" hangingPunct="1">
              <a:lnSpc>
                <a:spcPct val="80000"/>
              </a:lnSpc>
              <a:spcBef>
                <a:spcPct val="35000"/>
              </a:spcBef>
              <a:buFont typeface="Wingdings" pitchFamily="2" charset="2"/>
              <a:buChar char="Ø"/>
            </a:pPr>
            <a:r>
              <a:rPr lang="tr-TR" sz="1900" smtClean="0">
                <a:latin typeface="Times New Roman" pitchFamily="18" charset="0"/>
              </a:rPr>
              <a:t>IPPC tesislerinde Endüstriyel Emisyonlar Direktifi hükümleri doğrultusunda gerekli ayarlamaların yapılması (7 Şubat 2014 tarihine kadar),</a:t>
            </a:r>
            <a:endParaRPr lang="en-GB" sz="1900" smtClean="0">
              <a:latin typeface="Times New Roman" pitchFamily="18" charset="0"/>
            </a:endParaRPr>
          </a:p>
          <a:p>
            <a:pPr lvl="1" algn="just" eaLnBrk="1" hangingPunct="1">
              <a:lnSpc>
                <a:spcPct val="80000"/>
              </a:lnSpc>
              <a:spcBef>
                <a:spcPct val="35000"/>
              </a:spcBef>
              <a:buFont typeface="Wingdings" pitchFamily="2" charset="2"/>
              <a:buChar char="Ø"/>
            </a:pPr>
            <a:r>
              <a:rPr lang="tr-TR" sz="1900" smtClean="0">
                <a:latin typeface="Times New Roman" pitchFamily="18" charset="0"/>
              </a:rPr>
              <a:t>Faaliyetlere ilişkin olarak, Endüstriyel Emisyonlar Direktifi tarafından öne sürülen gerekliliklere uyan yeni faaliyet kategorilerinin oluşturulması (atık su arıtma tesisi de dahil olmak üzere) (7 Temmuz 2015 tarihinden itibaren)</a:t>
            </a:r>
            <a:endParaRPr lang="en-GB" sz="1900" smtClean="0">
              <a:latin typeface="Times New Roman" pitchFamily="18" charset="0"/>
            </a:endParaRPr>
          </a:p>
          <a:p>
            <a:pPr algn="just" eaLnBrk="1" hangingPunct="1">
              <a:lnSpc>
                <a:spcPct val="80000"/>
              </a:lnSpc>
              <a:spcBef>
                <a:spcPct val="35000"/>
              </a:spcBef>
              <a:buFont typeface="Wingdings" pitchFamily="2" charset="2"/>
              <a:buNone/>
            </a:pPr>
            <a:r>
              <a:rPr lang="en-GB" sz="1900" smtClean="0">
                <a:latin typeface="Times New Roman" pitchFamily="18" charset="0"/>
              </a:rPr>
              <a:t>	</a:t>
            </a:r>
            <a:r>
              <a:rPr lang="tr-TR" sz="1900" smtClean="0">
                <a:latin typeface="Times New Roman" pitchFamily="18" charset="0"/>
              </a:rPr>
              <a:t>Endüstriyel Emisyonlar Direktifi ile getirilen yeni kural ve yükümlülükler</a:t>
            </a:r>
            <a:r>
              <a:rPr lang="en-GB" sz="1900" smtClean="0">
                <a:latin typeface="Times New Roman" pitchFamily="18" charset="0"/>
              </a:rPr>
              <a:t>:</a:t>
            </a:r>
          </a:p>
          <a:p>
            <a:pPr lvl="1" algn="just" eaLnBrk="1" hangingPunct="1">
              <a:lnSpc>
                <a:spcPct val="80000"/>
              </a:lnSpc>
              <a:spcBef>
                <a:spcPct val="35000"/>
              </a:spcBef>
              <a:buFont typeface="Wingdings" pitchFamily="2" charset="2"/>
              <a:buChar char="Ø"/>
            </a:pPr>
            <a:r>
              <a:rPr lang="tr-TR" sz="1900" smtClean="0">
                <a:latin typeface="Times New Roman" pitchFamily="18" charset="0"/>
              </a:rPr>
              <a:t>BAT referans dokümanlarının şartları yasal bağlayıcılığa kavuşacaktır</a:t>
            </a:r>
            <a:r>
              <a:rPr lang="en-GB" sz="1900" smtClean="0">
                <a:latin typeface="Times New Roman" pitchFamily="18" charset="0"/>
              </a:rPr>
              <a:t>,</a:t>
            </a:r>
          </a:p>
          <a:p>
            <a:pPr lvl="1" algn="just" eaLnBrk="1" hangingPunct="1">
              <a:lnSpc>
                <a:spcPct val="80000"/>
              </a:lnSpc>
              <a:spcBef>
                <a:spcPct val="35000"/>
              </a:spcBef>
              <a:buFont typeface="Wingdings" pitchFamily="2" charset="2"/>
              <a:buChar char="Ø"/>
            </a:pPr>
            <a:r>
              <a:rPr lang="tr-TR" sz="1900" smtClean="0">
                <a:latin typeface="Times New Roman" pitchFamily="18" charset="0"/>
              </a:rPr>
              <a:t>Toprak ve yer altı suyu kirlilik seviyelerinin rapor edilmesi ve buna ilişkin izlemenin sürdürülmesi gerekmektedir</a:t>
            </a:r>
            <a:r>
              <a:rPr lang="en-GB" sz="1900" smtClean="0">
                <a:latin typeface="Times New Roman" pitchFamily="18" charset="0"/>
              </a:rPr>
              <a:t>,</a:t>
            </a:r>
          </a:p>
          <a:p>
            <a:pPr lvl="1" algn="just" eaLnBrk="1" hangingPunct="1">
              <a:lnSpc>
                <a:spcPct val="80000"/>
              </a:lnSpc>
              <a:spcBef>
                <a:spcPct val="35000"/>
              </a:spcBef>
              <a:buFont typeface="Wingdings" pitchFamily="2" charset="2"/>
              <a:buChar char="Ø"/>
            </a:pPr>
            <a:r>
              <a:rPr lang="tr-TR" sz="1900" smtClean="0">
                <a:latin typeface="Times New Roman" pitchFamily="18" charset="0"/>
              </a:rPr>
              <a:t>Büyük yakma tesisleri için yeni emisyon seviyesi gereklilikleri getirilmiştir </a:t>
            </a:r>
            <a:r>
              <a:rPr lang="en-GB" sz="1900" smtClean="0">
                <a:latin typeface="Times New Roman" pitchFamily="18" charset="0"/>
              </a:rPr>
              <a:t>(SO</a:t>
            </a:r>
            <a:r>
              <a:rPr lang="en-GB" sz="1900" baseline="-25000" smtClean="0">
                <a:latin typeface="Times New Roman" pitchFamily="18" charset="0"/>
              </a:rPr>
              <a:t>2</a:t>
            </a:r>
            <a:r>
              <a:rPr lang="en-GB" sz="1900" smtClean="0">
                <a:latin typeface="Times New Roman" pitchFamily="18" charset="0"/>
              </a:rPr>
              <a:t>, NO</a:t>
            </a:r>
            <a:r>
              <a:rPr lang="en-GB" sz="1900" baseline="-25000" smtClean="0">
                <a:latin typeface="Times New Roman" pitchFamily="18" charset="0"/>
              </a:rPr>
              <a:t>x</a:t>
            </a:r>
            <a:r>
              <a:rPr lang="en-GB" sz="1900" smtClean="0">
                <a:latin typeface="Times New Roman" pitchFamily="18" charset="0"/>
              </a:rPr>
              <a:t>,</a:t>
            </a:r>
            <a:r>
              <a:rPr lang="pl-PL" sz="1900" smtClean="0">
                <a:latin typeface="Times New Roman" pitchFamily="18" charset="0"/>
              </a:rPr>
              <a:t> </a:t>
            </a:r>
            <a:r>
              <a:rPr lang="tr-TR" sz="1900" smtClean="0">
                <a:latin typeface="Times New Roman" pitchFamily="18" charset="0"/>
              </a:rPr>
              <a:t>toz</a:t>
            </a:r>
            <a:r>
              <a:rPr lang="en-GB" sz="1900" smtClean="0">
                <a:latin typeface="Times New Roman" pitchFamily="18" charset="0"/>
              </a:rPr>
              <a:t>)</a:t>
            </a:r>
            <a:r>
              <a:rPr lang="tr-TR" sz="1900" smtClean="0">
                <a:latin typeface="Times New Roman" pitchFamily="18" charset="0"/>
              </a:rPr>
              <a:t>.</a:t>
            </a:r>
          </a:p>
          <a:p>
            <a:pPr lvl="1" algn="just" eaLnBrk="1" hangingPunct="1">
              <a:lnSpc>
                <a:spcPct val="80000"/>
              </a:lnSpc>
              <a:spcBef>
                <a:spcPct val="35000"/>
              </a:spcBef>
              <a:buFontTx/>
              <a:buNone/>
            </a:pPr>
            <a:endParaRPr lang="en-GB" sz="1900" smtClean="0">
              <a:latin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68313" y="260350"/>
            <a:ext cx="8229600" cy="1143000"/>
          </a:xfrm>
        </p:spPr>
        <p:txBody>
          <a:bodyPr/>
          <a:lstStyle/>
          <a:p>
            <a:pPr eaLnBrk="1" hangingPunct="1">
              <a:defRPr/>
            </a:pPr>
            <a:r>
              <a:rPr lang="tr-TR" sz="2800" b="1" smtClean="0">
                <a:solidFill>
                  <a:srgbClr val="990000"/>
                </a:solidFill>
                <a:effectLst>
                  <a:outerShdw blurRad="38100" dist="38100" dir="2700000" algn="tl">
                    <a:srgbClr val="C0C0C0"/>
                  </a:outerShdw>
                </a:effectLst>
                <a:latin typeface="Times New Roman" pitchFamily="18" charset="0"/>
              </a:rPr>
              <a:t>IPPC izin gerekliliklerinin uygulanması sırasında elde edilen deneyim</a:t>
            </a:r>
            <a:endParaRPr lang="pl-PL" sz="2800" b="1" dirty="0" smtClean="0">
              <a:solidFill>
                <a:srgbClr val="990000"/>
              </a:solidFill>
              <a:effectLst>
                <a:outerShdw blurRad="38100" dist="38100" dir="2700000" algn="tl">
                  <a:srgbClr val="C0C0C0"/>
                </a:outerShdw>
              </a:effectLst>
              <a:latin typeface="Times New Roman" pitchFamily="18" charset="0"/>
            </a:endParaRPr>
          </a:p>
        </p:txBody>
      </p:sp>
      <p:sp>
        <p:nvSpPr>
          <p:cNvPr id="12291" name="Rectangle 4"/>
          <p:cNvSpPr>
            <a:spLocks noGrp="1" noChangeArrowheads="1"/>
          </p:cNvSpPr>
          <p:nvPr>
            <p:ph type="body" idx="1"/>
          </p:nvPr>
        </p:nvSpPr>
        <p:spPr>
          <a:xfrm>
            <a:off x="827088" y="2133600"/>
            <a:ext cx="7705725" cy="3741738"/>
          </a:xfrm>
          <a:noFill/>
        </p:spPr>
        <p:txBody>
          <a:bodyPr/>
          <a:lstStyle/>
          <a:p>
            <a:pPr algn="just" eaLnBrk="1" hangingPunct="1">
              <a:lnSpc>
                <a:spcPct val="80000"/>
              </a:lnSpc>
              <a:spcBef>
                <a:spcPct val="35000"/>
              </a:spcBef>
              <a:buFont typeface="Wingdings" pitchFamily="2" charset="2"/>
              <a:buChar char="Ø"/>
            </a:pPr>
            <a:r>
              <a:rPr lang="tr-TR" sz="2200" smtClean="0">
                <a:latin typeface="Times New Roman" pitchFamily="18" charset="0"/>
              </a:rPr>
              <a:t>Sektörel izin sistemiyle karşılaştırıldığında, IPPC tesislerinin işletmecilerinin yükümlülükleri pekiştirilmiştir. </a:t>
            </a:r>
            <a:endParaRPr lang="en-GB" sz="2200" smtClean="0">
              <a:latin typeface="Times New Roman" pitchFamily="18" charset="0"/>
            </a:endParaRPr>
          </a:p>
          <a:p>
            <a:pPr algn="just" eaLnBrk="1" hangingPunct="1">
              <a:lnSpc>
                <a:spcPct val="80000"/>
              </a:lnSpc>
              <a:spcBef>
                <a:spcPct val="35000"/>
              </a:spcBef>
              <a:buFont typeface="Wingdings" pitchFamily="2" charset="2"/>
              <a:buChar char="Ø"/>
            </a:pPr>
            <a:r>
              <a:rPr lang="tr-TR" sz="2200" smtClean="0">
                <a:latin typeface="Times New Roman" pitchFamily="18" charset="0"/>
                <a:cs typeface="Times New Roman" pitchFamily="18" charset="0"/>
              </a:rPr>
              <a:t>Büyük bir fabrika için tek bir entegre iznin bulunması durumunda, bu fabrikada bir çevre koruma makamı tarafından önemli olarak kabul edilen herhangi bir değişikliğe gidildiğinde tüm fabrika izninin revize edilmesi için bir başvuru yapılması gerekmektedir (bu da zaman ve mali harcamalar gerektirmektedir).</a:t>
            </a:r>
            <a:endParaRPr lang="en-GB" sz="2200" smtClean="0">
              <a:latin typeface="Times New Roman" pitchFamily="18" charset="0"/>
              <a:cs typeface="Times New Roman" pitchFamily="18" charset="0"/>
            </a:endParaRPr>
          </a:p>
          <a:p>
            <a:pPr algn="just" eaLnBrk="1" hangingPunct="1">
              <a:lnSpc>
                <a:spcPct val="80000"/>
              </a:lnSpc>
              <a:spcBef>
                <a:spcPct val="35000"/>
              </a:spcBef>
              <a:buFont typeface="Wingdings" pitchFamily="2" charset="2"/>
              <a:buChar char="Ø"/>
            </a:pPr>
            <a:r>
              <a:rPr lang="tr-TR" sz="2200" smtClean="0">
                <a:latin typeface="Times New Roman" pitchFamily="18" charset="0"/>
              </a:rPr>
              <a:t>Mevzuat ve BAT gerekliliklerine uygunluğun kontrol edilmesi amacıyla, her 5 yılda bir IPPC izni gözden geçirilmektedir. </a:t>
            </a:r>
            <a:endParaRPr lang="en-GB" sz="2200" smtClean="0">
              <a:latin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
        <p:nvSpPr>
          <p:cNvPr id="13315" name="Text Box 4"/>
          <p:cNvSpPr txBox="1">
            <a:spLocks noChangeArrowheads="1"/>
          </p:cNvSpPr>
          <p:nvPr/>
        </p:nvSpPr>
        <p:spPr bwMode="auto">
          <a:xfrm>
            <a:off x="7977188" y="6599238"/>
            <a:ext cx="1166812" cy="258762"/>
          </a:xfrm>
          <a:prstGeom prst="rect">
            <a:avLst/>
          </a:prstGeom>
          <a:noFill/>
          <a:ln w="9525">
            <a:noFill/>
            <a:round/>
            <a:headEnd/>
            <a:tailEnd/>
          </a:ln>
        </p:spPr>
        <p:txBody>
          <a:bodyPr wrap="none" lIns="74880" tIns="37440" rIns="74880" bIns="37440">
            <a:spAutoFit/>
          </a:bodyPr>
          <a:lstStyle/>
          <a:p>
            <a:pPr defTabSz="449263">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200" b="1">
                <a:solidFill>
                  <a:schemeClr val="bg1"/>
                </a:solidFill>
                <a:ea typeface="Arial Unicode MS" pitchFamily="34" charset="-128"/>
                <a:cs typeface="Arial Unicode MS" pitchFamily="34" charset="-128"/>
              </a:rPr>
              <a:t>Fot:</a:t>
            </a:r>
            <a:r>
              <a:rPr lang="en-GB" sz="1200" b="1">
                <a:solidFill>
                  <a:schemeClr val="bg1"/>
                </a:solidFill>
                <a:ea typeface="Arial Unicode MS" pitchFamily="34" charset="-128"/>
                <a:cs typeface="Arial Unicode MS" pitchFamily="34" charset="-128"/>
              </a:rPr>
              <a:t> U</a:t>
            </a:r>
            <a:r>
              <a:rPr lang="pl-PL" sz="1200" b="1">
                <a:solidFill>
                  <a:schemeClr val="bg1"/>
                </a:solidFill>
                <a:ea typeface="Arial Unicode MS" pitchFamily="34" charset="-128"/>
                <a:cs typeface="Arial Unicode MS" pitchFamily="34" charset="-128"/>
              </a:rPr>
              <a:t>. </a:t>
            </a:r>
            <a:r>
              <a:rPr lang="en-GB" sz="1200" b="1">
                <a:solidFill>
                  <a:schemeClr val="bg1"/>
                </a:solidFill>
                <a:ea typeface="Arial Unicode MS" pitchFamily="34" charset="-128"/>
                <a:cs typeface="Arial Unicode MS" pitchFamily="34" charset="-128"/>
              </a:rPr>
              <a:t>Czapla</a:t>
            </a:r>
          </a:p>
        </p:txBody>
      </p:sp>
    </p:spTree>
  </p:cSld>
  <p:clrMapOvr>
    <a:masterClrMapping/>
  </p:clrMapOvr>
  <p:transition spd="med">
    <p:split orient="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PICT-nocne2"/>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14339" name="Rectangle 2"/>
          <p:cNvSpPr>
            <a:spLocks noGrp="1" noChangeArrowheads="1"/>
          </p:cNvSpPr>
          <p:nvPr>
            <p:ph type="title"/>
          </p:nvPr>
        </p:nvSpPr>
        <p:spPr>
          <a:xfrm>
            <a:off x="1908175" y="1341438"/>
            <a:ext cx="5673725" cy="1143000"/>
          </a:xfrm>
        </p:spPr>
        <p:txBody>
          <a:bodyPr/>
          <a:lstStyle/>
          <a:p>
            <a:pPr eaLnBrk="1" hangingPunct="1"/>
            <a:r>
              <a:rPr lang="pl-PL" sz="2000" b="1" smtClean="0">
                <a:solidFill>
                  <a:srgbClr val="0000FF"/>
                </a:solidFill>
              </a:rPr>
              <a:t>GRUPOWA OCZYSZCZALNIA ŚCIEKÓW </a:t>
            </a:r>
            <a:br>
              <a:rPr lang="pl-PL" sz="2000" b="1" smtClean="0">
                <a:solidFill>
                  <a:srgbClr val="0000FF"/>
                </a:solidFill>
              </a:rPr>
            </a:br>
            <a:r>
              <a:rPr lang="pl-PL" sz="2000" b="1" smtClean="0">
                <a:solidFill>
                  <a:srgbClr val="0000FF"/>
                </a:solidFill>
              </a:rPr>
              <a:t>W ŁODZI SP. Z O.O.</a:t>
            </a:r>
            <a:br>
              <a:rPr lang="pl-PL" sz="2000" b="1" smtClean="0">
                <a:solidFill>
                  <a:srgbClr val="0000FF"/>
                </a:solidFill>
              </a:rPr>
            </a:br>
            <a:r>
              <a:rPr lang="pl-PL" sz="2000" b="1" smtClean="0">
                <a:solidFill>
                  <a:srgbClr val="0000FF"/>
                </a:solidFill>
              </a:rPr>
              <a:t>93-469 ŁÓDŹ</a:t>
            </a:r>
            <a:br>
              <a:rPr lang="pl-PL" sz="2000" b="1" smtClean="0">
                <a:solidFill>
                  <a:srgbClr val="0000FF"/>
                </a:solidFill>
              </a:rPr>
            </a:br>
            <a:r>
              <a:rPr lang="pl-PL" sz="2000" b="1" smtClean="0">
                <a:solidFill>
                  <a:srgbClr val="0000FF"/>
                </a:solidFill>
              </a:rPr>
              <a:t>ul. SANITARIUSZEK 66</a:t>
            </a:r>
            <a:br>
              <a:rPr lang="pl-PL" sz="2000" b="1" smtClean="0">
                <a:solidFill>
                  <a:srgbClr val="0000FF"/>
                </a:solidFill>
              </a:rPr>
            </a:br>
            <a:r>
              <a:rPr lang="pl-PL" sz="2000" b="1" smtClean="0">
                <a:solidFill>
                  <a:srgbClr val="0000FF"/>
                </a:solidFill>
              </a:rPr>
              <a:t>tel. (42) 640-47-80</a:t>
            </a:r>
            <a:br>
              <a:rPr lang="pl-PL" sz="2000" b="1" smtClean="0">
                <a:solidFill>
                  <a:srgbClr val="0000FF"/>
                </a:solidFill>
              </a:rPr>
            </a:br>
            <a:r>
              <a:rPr lang="pl-PL" sz="2000" b="1" smtClean="0">
                <a:solidFill>
                  <a:srgbClr val="0000FF"/>
                </a:solidFill>
              </a:rPr>
              <a:t>fa</a:t>
            </a:r>
            <a:r>
              <a:rPr lang="tr-TR" sz="2000" b="1" smtClean="0">
                <a:solidFill>
                  <a:srgbClr val="0000FF"/>
                </a:solidFill>
              </a:rPr>
              <a:t>ks</a:t>
            </a:r>
            <a:r>
              <a:rPr lang="pl-PL" sz="2000" b="1" smtClean="0">
                <a:solidFill>
                  <a:srgbClr val="0000FF"/>
                </a:solidFill>
              </a:rPr>
              <a:t> (42) 640-47-75</a:t>
            </a:r>
            <a:br>
              <a:rPr lang="pl-PL" sz="2000" b="1" smtClean="0">
                <a:solidFill>
                  <a:srgbClr val="0000FF"/>
                </a:solidFill>
              </a:rPr>
            </a:br>
            <a:r>
              <a:rPr lang="pl-PL" sz="2000" b="1" smtClean="0">
                <a:solidFill>
                  <a:srgbClr val="0000FF"/>
                </a:solidFill>
              </a:rPr>
              <a:t>gos@gos.lodz.pl</a:t>
            </a:r>
            <a:br>
              <a:rPr lang="pl-PL" sz="2000" b="1" smtClean="0">
                <a:solidFill>
                  <a:srgbClr val="0000FF"/>
                </a:solidFill>
              </a:rPr>
            </a:br>
            <a:r>
              <a:rPr lang="pl-PL" sz="2000" b="1" smtClean="0">
                <a:solidFill>
                  <a:srgbClr val="0000FF"/>
                </a:solidFill>
              </a:rPr>
              <a:t>www.gos.lodz.pl</a:t>
            </a:r>
            <a:br>
              <a:rPr lang="pl-PL" sz="2000" b="1" smtClean="0">
                <a:solidFill>
                  <a:srgbClr val="0000FF"/>
                </a:solidFill>
              </a:rPr>
            </a:br>
            <a:endParaRPr lang="pl-PL" sz="2000" b="1" smtClean="0">
              <a:solidFill>
                <a:srgbClr val="0000FF"/>
              </a:solidFill>
            </a:endParaRPr>
          </a:p>
        </p:txBody>
      </p:sp>
      <p:sp>
        <p:nvSpPr>
          <p:cNvPr id="14340" name="Text Box 6"/>
          <p:cNvSpPr txBox="1">
            <a:spLocks noChangeArrowheads="1"/>
          </p:cNvSpPr>
          <p:nvPr/>
        </p:nvSpPr>
        <p:spPr bwMode="auto">
          <a:xfrm>
            <a:off x="3924300" y="5157788"/>
            <a:ext cx="5038725" cy="523875"/>
          </a:xfrm>
          <a:prstGeom prst="rect">
            <a:avLst/>
          </a:prstGeom>
          <a:noFill/>
          <a:ln w="9525">
            <a:noFill/>
            <a:miter lim="800000"/>
            <a:headEnd/>
            <a:tailEnd/>
          </a:ln>
        </p:spPr>
        <p:txBody>
          <a:bodyPr wrap="none">
            <a:spAutoFit/>
          </a:bodyPr>
          <a:lstStyle/>
          <a:p>
            <a:r>
              <a:rPr lang="tr-TR" sz="2800" b="1">
                <a:solidFill>
                  <a:srgbClr val="0000FF"/>
                </a:solidFill>
                <a:latin typeface="Times New Roman" pitchFamily="18" charset="0"/>
              </a:rPr>
              <a:t>Sizi işbirliğine davet etmekteyiz</a:t>
            </a:r>
            <a:endParaRPr lang="en-GB" sz="2800" b="1">
              <a:solidFill>
                <a:srgbClr val="0000FF"/>
              </a:solidFill>
              <a:latin typeface="Times New Roman" pitchFamily="18" charset="0"/>
            </a:endParaRPr>
          </a:p>
        </p:txBody>
      </p:sp>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tr-TR" sz="2800" b="1" dirty="0" smtClean="0">
                <a:solidFill>
                  <a:srgbClr val="990000"/>
                </a:solidFill>
                <a:effectLst>
                  <a:outerShdw blurRad="38100" dist="38100" dir="2700000" algn="tl">
                    <a:srgbClr val="C0C0C0"/>
                  </a:outerShdw>
                </a:effectLst>
                <a:latin typeface="Times New Roman" pitchFamily="18" charset="0"/>
              </a:rPr>
              <a:t>Genel Bilgiler</a:t>
            </a:r>
            <a:endParaRPr lang="pl-PL" sz="2800" b="1" dirty="0" smtClean="0">
              <a:solidFill>
                <a:srgbClr val="990000"/>
              </a:solidFill>
              <a:effectLst>
                <a:outerShdw blurRad="38100" dist="38100" dir="2700000" algn="tl">
                  <a:srgbClr val="C0C0C0"/>
                </a:outerShdw>
              </a:effectLst>
              <a:latin typeface="Times New Roman" pitchFamily="18" charset="0"/>
            </a:endParaRPr>
          </a:p>
        </p:txBody>
      </p:sp>
      <p:sp>
        <p:nvSpPr>
          <p:cNvPr id="3075" name="Rectangle 3"/>
          <p:cNvSpPr>
            <a:spLocks noGrp="1" noChangeArrowheads="1"/>
          </p:cNvSpPr>
          <p:nvPr>
            <p:ph type="body" idx="1"/>
          </p:nvPr>
        </p:nvSpPr>
        <p:spPr>
          <a:xfrm>
            <a:off x="323850" y="1628775"/>
            <a:ext cx="8569325" cy="4608513"/>
          </a:xfrm>
        </p:spPr>
        <p:txBody>
          <a:bodyPr/>
          <a:lstStyle/>
          <a:p>
            <a:pPr algn="just" eaLnBrk="1" hangingPunct="1">
              <a:spcBef>
                <a:spcPct val="35000"/>
              </a:spcBef>
              <a:buFont typeface="Wingdings" pitchFamily="2" charset="2"/>
              <a:buNone/>
            </a:pPr>
            <a:r>
              <a:rPr lang="pl-PL" sz="2200" smtClean="0">
                <a:latin typeface="Times New Roman" pitchFamily="18" charset="0"/>
              </a:rPr>
              <a:t>	</a:t>
            </a:r>
            <a:r>
              <a:rPr lang="tr-TR" sz="2200" smtClean="0">
                <a:latin typeface="Times New Roman" pitchFamily="18" charset="0"/>
              </a:rPr>
              <a:t>Avrupa Birliği tarafından entegre kirlilik önleme ve kontrolüne ilişkin 24 Eylül 1996 tarihli ve 96/61/EC sayılı Konsey Direktifi aracılığıyla entegre izin sistemi kabul edilmiştir</a:t>
            </a:r>
            <a:r>
              <a:rPr lang="en-GB" sz="2200" smtClean="0">
                <a:latin typeface="Times New Roman" pitchFamily="18" charset="0"/>
              </a:rPr>
              <a:t> (</a:t>
            </a:r>
            <a:r>
              <a:rPr lang="en-GB" sz="2200" b="1" smtClean="0">
                <a:latin typeface="Times New Roman" pitchFamily="18" charset="0"/>
              </a:rPr>
              <a:t>IPPC</a:t>
            </a:r>
            <a:r>
              <a:rPr lang="tr-TR" sz="2200" b="1" smtClean="0">
                <a:latin typeface="Times New Roman" pitchFamily="18" charset="0"/>
              </a:rPr>
              <a:t>/EKÖK</a:t>
            </a:r>
            <a:r>
              <a:rPr lang="en-GB" sz="2200" smtClean="0">
                <a:latin typeface="Times New Roman" pitchFamily="18" charset="0"/>
              </a:rPr>
              <a:t>).</a:t>
            </a:r>
          </a:p>
          <a:p>
            <a:pPr algn="just" eaLnBrk="1" hangingPunct="1">
              <a:spcBef>
                <a:spcPct val="35000"/>
              </a:spcBef>
              <a:buFont typeface="Wingdings" pitchFamily="2" charset="2"/>
              <a:buNone/>
            </a:pPr>
            <a:endParaRPr lang="en-GB" sz="2200" smtClean="0">
              <a:latin typeface="Times New Roman" pitchFamily="18" charset="0"/>
            </a:endParaRPr>
          </a:p>
          <a:p>
            <a:pPr algn="just" eaLnBrk="1" hangingPunct="1">
              <a:spcBef>
                <a:spcPct val="35000"/>
              </a:spcBef>
              <a:buFont typeface="Wingdings" pitchFamily="2" charset="2"/>
              <a:buNone/>
            </a:pPr>
            <a:r>
              <a:rPr lang="en-GB" sz="2200" smtClean="0">
                <a:latin typeface="Times New Roman" pitchFamily="18" charset="0"/>
              </a:rPr>
              <a:t>	</a:t>
            </a:r>
            <a:r>
              <a:rPr lang="tr-TR" sz="2200" b="1" smtClean="0">
                <a:latin typeface="Times New Roman" pitchFamily="18" charset="0"/>
              </a:rPr>
              <a:t>Entegre İzin </a:t>
            </a:r>
            <a:r>
              <a:rPr lang="en-GB" sz="2200" smtClean="0">
                <a:latin typeface="Times New Roman" pitchFamily="18" charset="0"/>
              </a:rPr>
              <a:t>– </a:t>
            </a:r>
            <a:r>
              <a:rPr lang="tr-TR" sz="2200" smtClean="0">
                <a:latin typeface="Times New Roman" pitchFamily="18" charset="0"/>
              </a:rPr>
              <a:t>Entegre izin, bir tesis/fabrikanın, tüm çevre öğelerini gözeterek öne sürülmüş olan gerekliliklere ve mevcut en iyi tekniklere </a:t>
            </a:r>
            <a:r>
              <a:rPr lang="tr-TR" sz="2200" b="1" smtClean="0">
                <a:latin typeface="Times New Roman" pitchFamily="18" charset="0"/>
              </a:rPr>
              <a:t>(BAT) </a:t>
            </a:r>
            <a:r>
              <a:rPr lang="tr-TR" sz="2200" smtClean="0">
                <a:latin typeface="Times New Roman" pitchFamily="18" charset="0"/>
              </a:rPr>
              <a:t>tabi olarak işletilmesi için izin verilmesine yönelik idari bir karardır. Bu gereklilikler ve BAT doğrultusunda, kullanılacak ham maddelerin, enerjinin ve yakıtların türü ile miktarı belirlenir. </a:t>
            </a:r>
            <a:endParaRPr lang="pl-PL" sz="2200" smtClean="0">
              <a:latin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tr-TR" sz="2800" b="1" dirty="0" smtClean="0">
                <a:solidFill>
                  <a:srgbClr val="990000"/>
                </a:solidFill>
                <a:effectLst>
                  <a:outerShdw blurRad="38100" dist="38100" dir="2700000" algn="tl">
                    <a:srgbClr val="C0C0C0"/>
                  </a:outerShdw>
                </a:effectLst>
                <a:latin typeface="Times New Roman" pitchFamily="18" charset="0"/>
              </a:rPr>
              <a:t>Entegre İzin Sisteminin Amaç ve Gereklilikleri</a:t>
            </a:r>
            <a:endParaRPr lang="en-GB" sz="2800" b="1" dirty="0" smtClean="0">
              <a:solidFill>
                <a:srgbClr val="990000"/>
              </a:solidFill>
              <a:effectLst>
                <a:outerShdw blurRad="38100" dist="38100" dir="2700000" algn="tl">
                  <a:srgbClr val="C0C0C0"/>
                </a:outerShdw>
              </a:effectLst>
              <a:latin typeface="Times New Roman" pitchFamily="18" charset="0"/>
            </a:endParaRPr>
          </a:p>
        </p:txBody>
      </p:sp>
      <p:sp>
        <p:nvSpPr>
          <p:cNvPr id="4099" name="Rectangle 3"/>
          <p:cNvSpPr>
            <a:spLocks noGrp="1" noChangeArrowheads="1"/>
          </p:cNvSpPr>
          <p:nvPr>
            <p:ph type="body" idx="1"/>
          </p:nvPr>
        </p:nvSpPr>
        <p:spPr>
          <a:xfrm>
            <a:off x="900113" y="1628775"/>
            <a:ext cx="7488237" cy="4176713"/>
          </a:xfrm>
        </p:spPr>
        <p:txBody>
          <a:bodyPr/>
          <a:lstStyle/>
          <a:p>
            <a:pPr eaLnBrk="1" hangingPunct="1">
              <a:spcBef>
                <a:spcPct val="35000"/>
              </a:spcBef>
              <a:buFont typeface="Wingdings" pitchFamily="2" charset="2"/>
              <a:buChar char="ü"/>
            </a:pPr>
            <a:r>
              <a:rPr lang="tr-TR" sz="2200" smtClean="0">
                <a:latin typeface="Times New Roman" pitchFamily="18" charset="0"/>
              </a:rPr>
              <a:t>Avrupa Birliği’nde çevrenin sistematik şekilde ve önemli ölçüde geliştirilmesi</a:t>
            </a:r>
            <a:endParaRPr lang="en-GB" sz="2200" smtClean="0">
              <a:latin typeface="Times New Roman" pitchFamily="18" charset="0"/>
            </a:endParaRPr>
          </a:p>
          <a:p>
            <a:pPr eaLnBrk="1" hangingPunct="1">
              <a:spcBef>
                <a:spcPct val="35000"/>
              </a:spcBef>
              <a:buFont typeface="Wingdings" pitchFamily="2" charset="2"/>
              <a:buChar char="ü"/>
            </a:pPr>
            <a:r>
              <a:rPr lang="tr-TR" sz="2200" smtClean="0">
                <a:latin typeface="Times New Roman" pitchFamily="18" charset="0"/>
              </a:rPr>
              <a:t>Çevreye salınan kirletici emisyonlarının önlenmesi ve azaltılması</a:t>
            </a:r>
            <a:endParaRPr lang="en-GB" sz="2200" smtClean="0">
              <a:latin typeface="Times New Roman" pitchFamily="18" charset="0"/>
            </a:endParaRPr>
          </a:p>
          <a:p>
            <a:pPr eaLnBrk="1" hangingPunct="1">
              <a:spcBef>
                <a:spcPct val="35000"/>
              </a:spcBef>
              <a:buFont typeface="Wingdings" pitchFamily="2" charset="2"/>
              <a:buChar char="ü"/>
            </a:pPr>
            <a:r>
              <a:rPr lang="tr-TR" sz="2200" smtClean="0">
                <a:latin typeface="Times New Roman" pitchFamily="18" charset="0"/>
              </a:rPr>
              <a:t>Tesis/fabrikalar işletilirken tüm çevreye mümkün olan en az etkinin tesir etmesi</a:t>
            </a:r>
          </a:p>
          <a:p>
            <a:pPr eaLnBrk="1" hangingPunct="1">
              <a:spcBef>
                <a:spcPct val="35000"/>
              </a:spcBef>
              <a:buFont typeface="Wingdings" pitchFamily="2" charset="2"/>
              <a:buChar char="ü"/>
            </a:pPr>
            <a:r>
              <a:rPr lang="tr-TR" sz="2200" smtClean="0">
                <a:latin typeface="Times New Roman" pitchFamily="18" charset="0"/>
              </a:rPr>
              <a:t>Kirliliği önleme amacı taşıyan tekniklerin sürekli olarak geliştirilmesi</a:t>
            </a:r>
          </a:p>
          <a:p>
            <a:pPr eaLnBrk="1" hangingPunct="1">
              <a:spcBef>
                <a:spcPct val="35000"/>
              </a:spcBef>
              <a:buFont typeface="Wingdings" pitchFamily="2" charset="2"/>
              <a:buChar char="ü"/>
            </a:pPr>
            <a:r>
              <a:rPr lang="tr-TR" sz="2200" smtClean="0">
                <a:latin typeface="Times New Roman" pitchFamily="18" charset="0"/>
              </a:rPr>
              <a:t>Endüstriyel fabrikalarda çevre yönetim sistemlerinin geliştirilmesi, uygulanması ve sürekli olarak ilerletilmesi</a:t>
            </a:r>
            <a:endParaRPr lang="en-GB" sz="2200" smtClean="0">
              <a:latin typeface="Times New Roman" pitchFamily="18" charset="0"/>
            </a:endParaRPr>
          </a:p>
          <a:p>
            <a:pPr eaLnBrk="1" hangingPunct="1">
              <a:spcBef>
                <a:spcPct val="35000"/>
              </a:spcBef>
              <a:buFont typeface="Wingdings" pitchFamily="2" charset="2"/>
              <a:buChar char="ü"/>
            </a:pPr>
            <a:r>
              <a:rPr lang="tr-TR" sz="2200" smtClean="0">
                <a:latin typeface="Times New Roman" pitchFamily="18" charset="0"/>
              </a:rPr>
              <a:t>Çevre koruma makamlarıyla yeni işbirliklerinin kurulması</a:t>
            </a:r>
            <a:endParaRPr lang="en-GB" sz="2200" smtClean="0">
              <a:latin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pl-PL" sz="2800" b="1" dirty="0" err="1" smtClean="0">
                <a:solidFill>
                  <a:srgbClr val="990000"/>
                </a:solidFill>
                <a:effectLst>
                  <a:outerShdw blurRad="38100" dist="38100" dir="2700000" algn="tl">
                    <a:srgbClr val="C0C0C0"/>
                  </a:outerShdw>
                </a:effectLst>
                <a:latin typeface="Times New Roman" pitchFamily="18" charset="0"/>
              </a:rPr>
              <a:t>Integrated</a:t>
            </a:r>
            <a:r>
              <a:rPr lang="pl-PL" sz="2800" b="1" dirty="0" smtClean="0">
                <a:solidFill>
                  <a:srgbClr val="990000"/>
                </a:solidFill>
                <a:effectLst>
                  <a:outerShdw blurRad="38100" dist="38100" dir="2700000" algn="tl">
                    <a:srgbClr val="C0C0C0"/>
                  </a:outerShdw>
                </a:effectLst>
                <a:latin typeface="Times New Roman" pitchFamily="18" charset="0"/>
              </a:rPr>
              <a:t> </a:t>
            </a:r>
            <a:r>
              <a:rPr lang="pl-PL" sz="2800" b="1" dirty="0" err="1" smtClean="0">
                <a:solidFill>
                  <a:srgbClr val="990000"/>
                </a:solidFill>
                <a:effectLst>
                  <a:outerShdw blurRad="38100" dist="38100" dir="2700000" algn="tl">
                    <a:srgbClr val="C0C0C0"/>
                  </a:outerShdw>
                </a:effectLst>
                <a:latin typeface="Times New Roman" pitchFamily="18" charset="0"/>
              </a:rPr>
              <a:t>permits</a:t>
            </a:r>
            <a:r>
              <a:rPr lang="pl-PL" sz="2800" b="1" dirty="0" smtClean="0">
                <a:solidFill>
                  <a:srgbClr val="990000"/>
                </a:solidFill>
                <a:effectLst>
                  <a:outerShdw blurRad="38100" dist="38100" dir="2700000" algn="tl">
                    <a:srgbClr val="C0C0C0"/>
                  </a:outerShdw>
                </a:effectLst>
                <a:latin typeface="Times New Roman" pitchFamily="18" charset="0"/>
              </a:rPr>
              <a:t> for </a:t>
            </a:r>
            <a:r>
              <a:rPr lang="pl-PL" sz="2800" b="1" dirty="0" err="1" smtClean="0">
                <a:solidFill>
                  <a:srgbClr val="990000"/>
                </a:solidFill>
                <a:effectLst>
                  <a:outerShdw blurRad="38100" dist="38100" dir="2700000" algn="tl">
                    <a:srgbClr val="C0C0C0"/>
                  </a:outerShdw>
                </a:effectLst>
                <a:latin typeface="Times New Roman" pitchFamily="18" charset="0"/>
              </a:rPr>
              <a:t>ŁC</a:t>
            </a:r>
            <a:r>
              <a:rPr lang="pl-PL" sz="2800" b="1" dirty="0" smtClean="0">
                <a:solidFill>
                  <a:srgbClr val="990000"/>
                </a:solidFill>
                <a:effectLst>
                  <a:outerShdw blurRad="38100" dist="38100" dir="2700000" algn="tl">
                    <a:srgbClr val="C0C0C0"/>
                  </a:outerShdw>
                </a:effectLst>
                <a:latin typeface="Times New Roman" pitchFamily="18" charset="0"/>
              </a:rPr>
              <a:t> </a:t>
            </a:r>
            <a:r>
              <a:rPr lang="pl-PL" sz="2800" b="1" dirty="0" err="1" smtClean="0">
                <a:solidFill>
                  <a:srgbClr val="990000"/>
                </a:solidFill>
                <a:effectLst>
                  <a:outerShdw blurRad="38100" dist="38100" dir="2700000" algn="tl">
                    <a:srgbClr val="C0C0C0"/>
                  </a:outerShdw>
                </a:effectLst>
                <a:latin typeface="Times New Roman" pitchFamily="18" charset="0"/>
              </a:rPr>
              <a:t>DWWTP</a:t>
            </a:r>
            <a:endParaRPr lang="pl-PL" sz="2800" b="1" dirty="0" smtClean="0">
              <a:solidFill>
                <a:srgbClr val="990000"/>
              </a:solidFill>
              <a:effectLst>
                <a:outerShdw blurRad="38100" dist="38100" dir="2700000" algn="tl">
                  <a:srgbClr val="C0C0C0"/>
                </a:outerShdw>
              </a:effectLst>
              <a:latin typeface="Times New Roman" pitchFamily="18" charset="0"/>
            </a:endParaRPr>
          </a:p>
        </p:txBody>
      </p:sp>
      <p:sp>
        <p:nvSpPr>
          <p:cNvPr id="5123" name="Rectangle 3"/>
          <p:cNvSpPr>
            <a:spLocks noGrp="1" noChangeArrowheads="1"/>
          </p:cNvSpPr>
          <p:nvPr>
            <p:ph type="body" idx="1"/>
          </p:nvPr>
        </p:nvSpPr>
        <p:spPr>
          <a:xfrm>
            <a:off x="395288" y="1628775"/>
            <a:ext cx="8497887" cy="4176713"/>
          </a:xfrm>
        </p:spPr>
        <p:txBody>
          <a:bodyPr/>
          <a:lstStyle/>
          <a:p>
            <a:pPr eaLnBrk="1" hangingPunct="1">
              <a:lnSpc>
                <a:spcPct val="80000"/>
              </a:lnSpc>
              <a:spcBef>
                <a:spcPct val="35000"/>
              </a:spcBef>
              <a:buFont typeface="Wingdings" pitchFamily="2" charset="2"/>
              <a:buChar char="ü"/>
            </a:pPr>
            <a:r>
              <a:rPr lang="tr-TR" sz="2400" b="1" smtClean="0">
                <a:latin typeface="Times New Roman" pitchFamily="18" charset="0"/>
              </a:rPr>
              <a:t>Derinsu Atık Su Arıtma Tesisi (DWPPT) atık dökme</a:t>
            </a:r>
            <a:r>
              <a:rPr lang="en-GB" sz="2400" b="1" smtClean="0">
                <a:latin typeface="Times New Roman" pitchFamily="18" charset="0"/>
              </a:rPr>
              <a:t> -</a:t>
            </a:r>
            <a:r>
              <a:rPr lang="tr-TR" sz="2400" b="1" smtClean="0">
                <a:latin typeface="Times New Roman" pitchFamily="18" charset="0"/>
              </a:rPr>
              <a:t>Lagünler</a:t>
            </a:r>
            <a:r>
              <a:rPr lang="en-GB" sz="2400" smtClean="0">
                <a:latin typeface="Times New Roman" pitchFamily="18" charset="0"/>
              </a:rPr>
              <a:t> – </a:t>
            </a:r>
            <a:br>
              <a:rPr lang="en-GB" sz="2400" smtClean="0">
                <a:latin typeface="Times New Roman" pitchFamily="18" charset="0"/>
              </a:rPr>
            </a:br>
            <a:r>
              <a:rPr lang="tr-TR" sz="2400" smtClean="0">
                <a:latin typeface="Times New Roman" pitchFamily="18" charset="0"/>
              </a:rPr>
              <a:t>tehlikeli olmayan ve nötr atıkların arıtılması ve geri kazanımı</a:t>
            </a:r>
            <a:r>
              <a:rPr lang="en-GB" sz="2400" smtClean="0">
                <a:latin typeface="Times New Roman" pitchFamily="18" charset="0"/>
              </a:rPr>
              <a:t> </a:t>
            </a:r>
            <a:r>
              <a:rPr lang="en-GB" sz="2400" b="1" i="1" smtClean="0">
                <a:latin typeface="Times New Roman" pitchFamily="18" charset="0"/>
              </a:rPr>
              <a:t>(</a:t>
            </a:r>
            <a:r>
              <a:rPr lang="tr-TR" sz="2400" b="1" i="1" smtClean="0">
                <a:latin typeface="Times New Roman" pitchFamily="18" charset="0"/>
              </a:rPr>
              <a:t>depolama</a:t>
            </a:r>
            <a:r>
              <a:rPr lang="en-GB" sz="2400" b="1" i="1" smtClean="0">
                <a:latin typeface="Times New Roman" pitchFamily="18" charset="0"/>
              </a:rPr>
              <a:t>)</a:t>
            </a:r>
          </a:p>
          <a:p>
            <a:pPr eaLnBrk="1" hangingPunct="1">
              <a:lnSpc>
                <a:spcPct val="50000"/>
              </a:lnSpc>
              <a:spcBef>
                <a:spcPct val="35000"/>
              </a:spcBef>
              <a:buFont typeface="Wingdings" pitchFamily="2" charset="2"/>
              <a:buNone/>
            </a:pPr>
            <a:r>
              <a:rPr lang="en-GB" sz="2400" b="1" i="1" smtClean="0">
                <a:latin typeface="Times New Roman" pitchFamily="18" charset="0"/>
              </a:rPr>
              <a:t>	</a:t>
            </a:r>
            <a:r>
              <a:rPr lang="tr-TR" sz="1600" b="1" i="1" smtClean="0">
                <a:latin typeface="Times New Roman" pitchFamily="18" charset="0"/>
              </a:rPr>
              <a:t>geçerlilik</a:t>
            </a:r>
            <a:r>
              <a:rPr lang="en-GB" sz="1100" smtClean="0">
                <a:latin typeface="Times New Roman" pitchFamily="18" charset="0"/>
              </a:rPr>
              <a:t>: </a:t>
            </a:r>
            <a:r>
              <a:rPr lang="en-GB" sz="1600" smtClean="0">
                <a:latin typeface="Times New Roman" pitchFamily="18" charset="0"/>
              </a:rPr>
              <a:t>31.01.2005 – 30.01.2015; 3 </a:t>
            </a:r>
            <a:r>
              <a:rPr lang="tr-TR" sz="1600" smtClean="0">
                <a:latin typeface="Times New Roman" pitchFamily="18" charset="0"/>
              </a:rPr>
              <a:t>güncelleme</a:t>
            </a:r>
            <a:endParaRPr lang="en-GB" sz="1600" smtClean="0">
              <a:latin typeface="Times New Roman" pitchFamily="18" charset="0"/>
            </a:endParaRPr>
          </a:p>
          <a:p>
            <a:pPr eaLnBrk="1" hangingPunct="1">
              <a:lnSpc>
                <a:spcPct val="80000"/>
              </a:lnSpc>
              <a:spcBef>
                <a:spcPct val="35000"/>
              </a:spcBef>
              <a:buFont typeface="Wingdings" pitchFamily="2" charset="2"/>
              <a:buChar char="ü"/>
            </a:pPr>
            <a:r>
              <a:rPr lang="tr-TR" sz="2400" b="1" smtClean="0">
                <a:latin typeface="Times New Roman" pitchFamily="18" charset="0"/>
              </a:rPr>
              <a:t>Çamur atık ve elek artıklarının arıtıldığı </a:t>
            </a:r>
            <a:r>
              <a:rPr lang="tr-TR" sz="2400" b="1" smtClean="0">
                <a:latin typeface="Times New Roman" pitchFamily="18" charset="0"/>
              </a:rPr>
              <a:t>termal</a:t>
            </a:r>
            <a:r>
              <a:rPr lang="es-ES_tradnl" sz="2400" b="1" smtClean="0">
                <a:latin typeface="Times New Roman" pitchFamily="18" charset="0"/>
              </a:rPr>
              <a:t> (EAAT)</a:t>
            </a:r>
            <a:r>
              <a:rPr lang="tr-TR" sz="2400" b="1" smtClean="0">
                <a:latin typeface="Times New Roman" pitchFamily="18" charset="0"/>
              </a:rPr>
              <a:t> </a:t>
            </a:r>
            <a:r>
              <a:rPr lang="tr-TR" sz="2400" b="1" smtClean="0">
                <a:latin typeface="Times New Roman" pitchFamily="18" charset="0"/>
              </a:rPr>
              <a:t>arıtma tesisi</a:t>
            </a:r>
            <a:r>
              <a:rPr lang="en-GB" sz="2400" smtClean="0">
                <a:latin typeface="Times New Roman" pitchFamily="18" charset="0"/>
              </a:rPr>
              <a:t> – </a:t>
            </a:r>
            <a:r>
              <a:rPr lang="tr-TR" sz="2400" smtClean="0">
                <a:latin typeface="Times New Roman" pitchFamily="18" charset="0"/>
              </a:rPr>
              <a:t>çamur atık ve elek artıklarının arıtılması</a:t>
            </a:r>
            <a:r>
              <a:rPr lang="en-GB" sz="2400" smtClean="0">
                <a:latin typeface="Times New Roman" pitchFamily="18" charset="0"/>
              </a:rPr>
              <a:t> </a:t>
            </a:r>
            <a:br>
              <a:rPr lang="en-GB" sz="2400" smtClean="0">
                <a:latin typeface="Times New Roman" pitchFamily="18" charset="0"/>
              </a:rPr>
            </a:br>
            <a:r>
              <a:rPr lang="en-GB" sz="2400" b="1" i="1" smtClean="0">
                <a:latin typeface="Times New Roman" pitchFamily="18" charset="0"/>
              </a:rPr>
              <a:t>(termal </a:t>
            </a:r>
            <a:r>
              <a:rPr lang="tr-TR" sz="2400" b="1" i="1" smtClean="0">
                <a:latin typeface="Times New Roman" pitchFamily="18" charset="0"/>
              </a:rPr>
              <a:t>arıtma</a:t>
            </a:r>
            <a:r>
              <a:rPr lang="en-GB" sz="2400" b="1" i="1" smtClean="0">
                <a:latin typeface="Times New Roman" pitchFamily="18" charset="0"/>
              </a:rPr>
              <a:t>)</a:t>
            </a:r>
          </a:p>
          <a:p>
            <a:pPr eaLnBrk="1" hangingPunct="1">
              <a:lnSpc>
                <a:spcPct val="80000"/>
              </a:lnSpc>
              <a:spcBef>
                <a:spcPct val="35000"/>
              </a:spcBef>
              <a:buFont typeface="Wingdings" pitchFamily="2" charset="2"/>
              <a:buNone/>
            </a:pPr>
            <a:r>
              <a:rPr lang="en-GB" sz="1600" smtClean="0">
                <a:latin typeface="Times New Roman" pitchFamily="18" charset="0"/>
              </a:rPr>
              <a:t>	</a:t>
            </a:r>
            <a:r>
              <a:rPr lang="tr-TR" sz="1600" b="1" i="1" smtClean="0">
                <a:latin typeface="Times New Roman" pitchFamily="18" charset="0"/>
              </a:rPr>
              <a:t> geçerlilik </a:t>
            </a:r>
            <a:r>
              <a:rPr lang="en-GB" sz="1600" smtClean="0">
                <a:latin typeface="Times New Roman" pitchFamily="18" charset="0"/>
              </a:rPr>
              <a:t>: 12.01.2010 – 11.01.2020; 1 update</a:t>
            </a:r>
            <a:endParaRPr lang="en-GB" sz="2400" b="1" i="1" smtClean="0">
              <a:latin typeface="Times New Roman" pitchFamily="18" charset="0"/>
            </a:endParaRPr>
          </a:p>
          <a:p>
            <a:pPr eaLnBrk="1" hangingPunct="1">
              <a:lnSpc>
                <a:spcPct val="80000"/>
              </a:lnSpc>
              <a:spcBef>
                <a:spcPct val="35000"/>
              </a:spcBef>
              <a:buFont typeface="Wingdings" pitchFamily="2" charset="2"/>
              <a:buChar char="ü"/>
            </a:pPr>
            <a:r>
              <a:rPr lang="en-GB" sz="2400" b="1" smtClean="0">
                <a:latin typeface="Times New Roman" pitchFamily="18" charset="0"/>
              </a:rPr>
              <a:t>EAAT</a:t>
            </a:r>
            <a:r>
              <a:rPr lang="pl-PL" sz="2400" b="1" smtClean="0">
                <a:latin typeface="Times New Roman" pitchFamily="18" charset="0"/>
              </a:rPr>
              <a:t> </a:t>
            </a:r>
            <a:r>
              <a:rPr lang="tr-TR" sz="2400" b="1" smtClean="0">
                <a:latin typeface="Times New Roman" pitchFamily="18" charset="0"/>
              </a:rPr>
              <a:t>atıklarının düzenli depolanması</a:t>
            </a:r>
            <a:r>
              <a:rPr lang="en-GB" sz="2400" smtClean="0">
                <a:latin typeface="Times New Roman" pitchFamily="18" charset="0"/>
              </a:rPr>
              <a:t>– </a:t>
            </a:r>
            <a:br>
              <a:rPr lang="en-GB" sz="2400" smtClean="0">
                <a:latin typeface="Times New Roman" pitchFamily="18" charset="0"/>
              </a:rPr>
            </a:br>
            <a:r>
              <a:rPr lang="tr-TR" sz="2400" smtClean="0">
                <a:latin typeface="Times New Roman" pitchFamily="18" charset="0"/>
              </a:rPr>
              <a:t>baca gazlarından filtrelenen uçucu küllerin ve tozların arıtılması</a:t>
            </a:r>
            <a:r>
              <a:rPr lang="en-GB" sz="2400" smtClean="0">
                <a:latin typeface="Times New Roman" pitchFamily="18" charset="0"/>
              </a:rPr>
              <a:t> </a:t>
            </a:r>
            <a:r>
              <a:rPr lang="en-GB" sz="2400" b="1" i="1" smtClean="0">
                <a:latin typeface="Times New Roman" pitchFamily="18" charset="0"/>
              </a:rPr>
              <a:t>(</a:t>
            </a:r>
            <a:r>
              <a:rPr lang="tr-TR" sz="2400" b="1" i="1" smtClean="0">
                <a:latin typeface="Times New Roman" pitchFamily="18" charset="0"/>
              </a:rPr>
              <a:t>depolama</a:t>
            </a:r>
            <a:r>
              <a:rPr lang="en-GB" sz="2400" b="1" i="1" smtClean="0">
                <a:latin typeface="Times New Roman" pitchFamily="18" charset="0"/>
              </a:rPr>
              <a:t>)</a:t>
            </a:r>
          </a:p>
          <a:p>
            <a:pPr eaLnBrk="1" hangingPunct="1">
              <a:lnSpc>
                <a:spcPct val="80000"/>
              </a:lnSpc>
              <a:spcBef>
                <a:spcPct val="35000"/>
              </a:spcBef>
              <a:buFont typeface="Wingdings" pitchFamily="2" charset="2"/>
              <a:buNone/>
            </a:pPr>
            <a:r>
              <a:rPr lang="en-GB" sz="1600" smtClean="0">
                <a:latin typeface="Times New Roman" pitchFamily="18" charset="0"/>
              </a:rPr>
              <a:t>	</a:t>
            </a:r>
            <a:r>
              <a:rPr lang="tr-TR" sz="1600" b="1" i="1" smtClean="0">
                <a:latin typeface="Times New Roman" pitchFamily="18" charset="0"/>
              </a:rPr>
              <a:t> geçerlilik</a:t>
            </a:r>
            <a:r>
              <a:rPr lang="en-GB" sz="1600" smtClean="0">
                <a:latin typeface="Times New Roman" pitchFamily="18" charset="0"/>
              </a:rPr>
              <a:t>: 12.01.2010 – 11.01.2020</a:t>
            </a:r>
          </a:p>
        </p:txBody>
      </p:sp>
    </p:spTree>
  </p:cSld>
  <p:clrMapOvr>
    <a:masterClrMapping/>
  </p:clrMapOvr>
  <p:transition spd="med">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Plan sytuacyjny GOŚ (pol)"/>
          <p:cNvPicPr>
            <a:picLocks noGrp="1" noChangeAspect="1" noChangeArrowheads="1"/>
          </p:cNvPicPr>
          <p:nvPr>
            <p:ph idx="1"/>
          </p:nvPr>
        </p:nvPicPr>
        <p:blipFill>
          <a:blip r:embed="rId2" cstate="print"/>
          <a:srcRect/>
          <a:stretch>
            <a:fillRect/>
          </a:stretch>
        </p:blipFill>
        <p:spPr>
          <a:xfrm>
            <a:off x="0" y="395288"/>
            <a:ext cx="9144000" cy="6462712"/>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tr-TR" sz="2400" b="1" dirty="0" smtClean="0">
                <a:solidFill>
                  <a:srgbClr val="A50021"/>
                </a:solidFill>
                <a:effectLst>
                  <a:outerShdw blurRad="38100" dist="38100" dir="2700000" algn="tl">
                    <a:srgbClr val="C0C0C0"/>
                  </a:outerShdw>
                </a:effectLst>
                <a:latin typeface="Times New Roman" pitchFamily="18" charset="0"/>
              </a:rPr>
              <a:t>Kirletici emisyonlarının ve </a:t>
            </a:r>
            <a:r>
              <a:rPr lang="tr-TR" sz="2400" b="1" dirty="0" err="1" smtClean="0">
                <a:solidFill>
                  <a:srgbClr val="A50021"/>
                </a:solidFill>
                <a:effectLst>
                  <a:outerShdw blurRad="38100" dist="38100" dir="2700000" algn="tl">
                    <a:srgbClr val="C0C0C0"/>
                  </a:outerShdw>
                </a:effectLst>
                <a:latin typeface="Times New Roman" pitchFamily="18" charset="0"/>
              </a:rPr>
              <a:t>imisyonlarının</a:t>
            </a:r>
            <a:r>
              <a:rPr lang="tr-TR" sz="2400" b="1" dirty="0" smtClean="0">
                <a:solidFill>
                  <a:srgbClr val="A50021"/>
                </a:solidFill>
                <a:effectLst>
                  <a:outerShdw blurRad="38100" dist="38100" dir="2700000" algn="tl">
                    <a:srgbClr val="C0C0C0"/>
                  </a:outerShdw>
                </a:effectLst>
                <a:latin typeface="Times New Roman" pitchFamily="18" charset="0"/>
              </a:rPr>
              <a:t> izlenmesi</a:t>
            </a:r>
            <a:endParaRPr lang="en-GB" sz="2400" b="1" dirty="0" smtClean="0">
              <a:solidFill>
                <a:srgbClr val="A50021"/>
              </a:solidFill>
              <a:effectLst>
                <a:outerShdw blurRad="38100" dist="38100" dir="2700000" algn="tl">
                  <a:srgbClr val="C0C0C0"/>
                </a:outerShdw>
              </a:effectLst>
              <a:latin typeface="Times New Roman" pitchFamily="18" charset="0"/>
            </a:endParaRPr>
          </a:p>
        </p:txBody>
      </p:sp>
      <p:grpSp>
        <p:nvGrpSpPr>
          <p:cNvPr id="7171" name="Organization Chart 2"/>
          <p:cNvGrpSpPr>
            <a:grpSpLocks noChangeAspect="1"/>
          </p:cNvGrpSpPr>
          <p:nvPr/>
        </p:nvGrpSpPr>
        <p:grpSpPr bwMode="auto">
          <a:xfrm>
            <a:off x="469900" y="1773238"/>
            <a:ext cx="8343900" cy="4205287"/>
            <a:chOff x="-311" y="1771"/>
            <a:chExt cx="2259" cy="4724"/>
          </a:xfrm>
        </p:grpSpPr>
        <p:cxnSp>
          <p:nvCxnSpPr>
            <p:cNvPr id="7175" name="_s1028"/>
            <p:cNvCxnSpPr>
              <a:cxnSpLocks noChangeShapeType="1"/>
              <a:stCxn id="29" idx="1"/>
              <a:endCxn id="25" idx="2"/>
            </p:cNvCxnSpPr>
            <p:nvPr/>
          </p:nvCxnSpPr>
          <p:spPr bwMode="auto">
            <a:xfrm rot="10800000">
              <a:off x="906" y="2377"/>
              <a:ext cx="191" cy="2752"/>
            </a:xfrm>
            <a:prstGeom prst="bentConnector2">
              <a:avLst/>
            </a:prstGeom>
            <a:noFill/>
            <a:ln w="28575">
              <a:solidFill>
                <a:srgbClr val="4B595B"/>
              </a:solidFill>
              <a:miter lim="800000"/>
              <a:headEnd/>
              <a:tailEnd/>
            </a:ln>
          </p:spPr>
        </p:cxnSp>
        <p:cxnSp>
          <p:nvCxnSpPr>
            <p:cNvPr id="7176" name="_s1029"/>
            <p:cNvCxnSpPr>
              <a:cxnSpLocks noChangeShapeType="1"/>
              <a:stCxn id="28" idx="1"/>
              <a:endCxn id="25" idx="2"/>
            </p:cNvCxnSpPr>
            <p:nvPr/>
          </p:nvCxnSpPr>
          <p:spPr bwMode="auto">
            <a:xfrm rot="10800000">
              <a:off x="906" y="2377"/>
              <a:ext cx="191" cy="2024"/>
            </a:xfrm>
            <a:prstGeom prst="bentConnector2">
              <a:avLst/>
            </a:prstGeom>
            <a:noFill/>
            <a:ln w="28575">
              <a:solidFill>
                <a:srgbClr val="4B595B"/>
              </a:solidFill>
              <a:miter lim="800000"/>
              <a:headEnd/>
              <a:tailEnd/>
            </a:ln>
          </p:spPr>
        </p:cxnSp>
        <p:cxnSp>
          <p:nvCxnSpPr>
            <p:cNvPr id="7177" name="_s1030"/>
            <p:cNvCxnSpPr>
              <a:cxnSpLocks noChangeShapeType="1"/>
              <a:stCxn id="27" idx="1"/>
              <a:endCxn id="25" idx="2"/>
            </p:cNvCxnSpPr>
            <p:nvPr/>
          </p:nvCxnSpPr>
          <p:spPr bwMode="auto">
            <a:xfrm rot="10800000">
              <a:off x="906" y="2377"/>
              <a:ext cx="191" cy="1295"/>
            </a:xfrm>
            <a:prstGeom prst="bentConnector2">
              <a:avLst/>
            </a:prstGeom>
            <a:noFill/>
            <a:ln w="28575">
              <a:solidFill>
                <a:srgbClr val="4B595B"/>
              </a:solidFill>
              <a:miter lim="800000"/>
              <a:headEnd/>
              <a:tailEnd/>
            </a:ln>
          </p:spPr>
        </p:cxnSp>
        <p:cxnSp>
          <p:nvCxnSpPr>
            <p:cNvPr id="7178" name="_s1031"/>
            <p:cNvCxnSpPr>
              <a:cxnSpLocks noChangeShapeType="1"/>
              <a:stCxn id="26" idx="1"/>
              <a:endCxn id="25" idx="2"/>
            </p:cNvCxnSpPr>
            <p:nvPr/>
          </p:nvCxnSpPr>
          <p:spPr bwMode="auto">
            <a:xfrm rot="10800000">
              <a:off x="906" y="2377"/>
              <a:ext cx="191" cy="567"/>
            </a:xfrm>
            <a:prstGeom prst="bentConnector2">
              <a:avLst/>
            </a:prstGeom>
            <a:noFill/>
            <a:ln w="28575">
              <a:solidFill>
                <a:srgbClr val="4B595B"/>
              </a:solidFill>
              <a:miter lim="800000"/>
              <a:headEnd/>
              <a:tailEnd/>
            </a:ln>
          </p:spPr>
        </p:cxnSp>
        <p:sp>
          <p:nvSpPr>
            <p:cNvPr id="25" name="_s1032"/>
            <p:cNvSpPr>
              <a:spLocks noChangeArrowheads="1"/>
            </p:cNvSpPr>
            <p:nvPr/>
          </p:nvSpPr>
          <p:spPr bwMode="auto">
            <a:xfrm>
              <a:off x="-136" y="1771"/>
              <a:ext cx="2084" cy="606"/>
            </a:xfrm>
            <a:prstGeom prst="roundRect">
              <a:avLst>
                <a:gd name="adj" fmla="val 16667"/>
              </a:avLst>
            </a:prstGeom>
            <a:solidFill>
              <a:srgbClr val="FFFF99">
                <a:alpha val="75000"/>
              </a:srgbClr>
            </a:solidFill>
            <a:ln w="38100">
              <a:solidFill>
                <a:srgbClr val="4B595B"/>
              </a:solidFill>
              <a:round/>
              <a:headEnd/>
              <a:tailEnd/>
            </a:ln>
            <a:effectLst>
              <a:outerShdw dist="53882" dir="2700000" algn="ctr" rotWithShape="0">
                <a:schemeClr val="bg2">
                  <a:alpha val="50000"/>
                </a:schemeClr>
              </a:outerShdw>
            </a:effectLst>
          </p:spPr>
          <p:txBody>
            <a:bodyPr wrap="none" lIns="733" tIns="368" rIns="733" bIns="368" anchor="ctr"/>
            <a:lstStyle/>
            <a:p>
              <a:pPr algn="ctr">
                <a:defRPr/>
              </a:pPr>
              <a:r>
                <a:rPr lang="tr-TR" sz="1600">
                  <a:solidFill>
                    <a:srgbClr val="FF0000"/>
                  </a:solidFill>
                  <a:latin typeface="Times New Roman" pitchFamily="18" charset="0"/>
                </a:rPr>
                <a:t>IPPC tesislerinde emisyon ve imisyonların kontrolü</a:t>
              </a:r>
              <a:r>
                <a:rPr lang="pl-PL" sz="1600">
                  <a:latin typeface="Times New Roman" pitchFamily="18" charset="0"/>
                </a:rPr>
                <a:t> </a:t>
              </a:r>
            </a:p>
          </p:txBody>
        </p:sp>
        <p:sp>
          <p:nvSpPr>
            <p:cNvPr id="26" name="_s1033"/>
            <p:cNvSpPr>
              <a:spLocks noChangeArrowheads="1"/>
            </p:cNvSpPr>
            <p:nvPr/>
          </p:nvSpPr>
          <p:spPr bwMode="auto">
            <a:xfrm>
              <a:off x="1097" y="2741"/>
              <a:ext cx="681" cy="405"/>
            </a:xfrm>
            <a:prstGeom prst="roundRect">
              <a:avLst>
                <a:gd name="adj" fmla="val 16667"/>
              </a:avLst>
            </a:prstGeom>
            <a:solidFill>
              <a:srgbClr val="FFCC00">
                <a:alpha val="64999"/>
              </a:srgbClr>
            </a:solidFill>
            <a:ln w="28575">
              <a:solidFill>
                <a:srgbClr val="4B595B"/>
              </a:solidFill>
              <a:round/>
              <a:headEnd/>
              <a:tailEnd/>
            </a:ln>
            <a:effectLst>
              <a:outerShdw dist="53882" dir="2700000" algn="ctr" rotWithShape="0">
                <a:schemeClr val="bg2">
                  <a:alpha val="50000"/>
                </a:schemeClr>
              </a:outerShdw>
            </a:effectLst>
          </p:spPr>
          <p:txBody>
            <a:bodyPr wrap="none" lIns="733" tIns="368" rIns="733" bIns="368" anchor="ctr"/>
            <a:lstStyle/>
            <a:p>
              <a:pPr algn="ctr">
                <a:defRPr/>
              </a:pPr>
              <a:r>
                <a:rPr lang="tr-TR" sz="1700" b="1">
                  <a:solidFill>
                    <a:srgbClr val="FF0000"/>
                  </a:solidFill>
                  <a:latin typeface="Times New Roman" pitchFamily="18" charset="0"/>
                </a:rPr>
                <a:t>hava</a:t>
              </a:r>
              <a:endParaRPr lang="pl-PL" sz="1700" b="1">
                <a:solidFill>
                  <a:srgbClr val="FF0000"/>
                </a:solidFill>
                <a:latin typeface="Times New Roman" pitchFamily="18" charset="0"/>
              </a:endParaRPr>
            </a:p>
          </p:txBody>
        </p:sp>
        <p:sp>
          <p:nvSpPr>
            <p:cNvPr id="27" name="_s1034"/>
            <p:cNvSpPr>
              <a:spLocks noChangeArrowheads="1"/>
            </p:cNvSpPr>
            <p:nvPr/>
          </p:nvSpPr>
          <p:spPr bwMode="auto">
            <a:xfrm>
              <a:off x="1097" y="3469"/>
              <a:ext cx="681" cy="405"/>
            </a:xfrm>
            <a:prstGeom prst="roundRect">
              <a:avLst>
                <a:gd name="adj" fmla="val 16667"/>
              </a:avLst>
            </a:prstGeom>
            <a:solidFill>
              <a:srgbClr val="FFCC00">
                <a:alpha val="64999"/>
              </a:srgbClr>
            </a:solidFill>
            <a:ln w="28575">
              <a:solidFill>
                <a:srgbClr val="4B595B"/>
              </a:solidFill>
              <a:round/>
              <a:headEnd/>
              <a:tailEnd/>
            </a:ln>
            <a:effectLst>
              <a:outerShdw dist="53882" dir="2700000" algn="ctr" rotWithShape="0">
                <a:schemeClr val="bg2">
                  <a:alpha val="50000"/>
                </a:schemeClr>
              </a:outerShdw>
            </a:effectLst>
          </p:spPr>
          <p:txBody>
            <a:bodyPr wrap="none" lIns="733" tIns="368" rIns="733" bIns="368" anchor="ctr"/>
            <a:lstStyle/>
            <a:p>
              <a:pPr algn="ctr">
                <a:defRPr/>
              </a:pPr>
              <a:r>
                <a:rPr lang="tr-TR" sz="1700" b="1">
                  <a:solidFill>
                    <a:srgbClr val="FF0000"/>
                  </a:solidFill>
                  <a:latin typeface="Times New Roman" pitchFamily="18" charset="0"/>
                </a:rPr>
                <a:t>yer altı suyu</a:t>
              </a:r>
              <a:endParaRPr lang="pl-PL" sz="1700" b="1">
                <a:solidFill>
                  <a:srgbClr val="FF0000"/>
                </a:solidFill>
                <a:latin typeface="Times New Roman" pitchFamily="18" charset="0"/>
              </a:endParaRPr>
            </a:p>
          </p:txBody>
        </p:sp>
        <p:sp>
          <p:nvSpPr>
            <p:cNvPr id="28" name="_s1035"/>
            <p:cNvSpPr>
              <a:spLocks noChangeArrowheads="1"/>
            </p:cNvSpPr>
            <p:nvPr/>
          </p:nvSpPr>
          <p:spPr bwMode="auto">
            <a:xfrm>
              <a:off x="1097" y="4200"/>
              <a:ext cx="681" cy="403"/>
            </a:xfrm>
            <a:prstGeom prst="roundRect">
              <a:avLst>
                <a:gd name="adj" fmla="val 16667"/>
              </a:avLst>
            </a:prstGeom>
            <a:solidFill>
              <a:srgbClr val="FFCC00">
                <a:alpha val="64999"/>
              </a:srgbClr>
            </a:solidFill>
            <a:ln w="28575">
              <a:solidFill>
                <a:srgbClr val="4B595B"/>
              </a:solidFill>
              <a:round/>
              <a:headEnd/>
              <a:tailEnd/>
            </a:ln>
            <a:effectLst>
              <a:outerShdw dist="53882" dir="2700000" algn="ctr" rotWithShape="0">
                <a:schemeClr val="bg2">
                  <a:alpha val="50000"/>
                </a:schemeClr>
              </a:outerShdw>
            </a:effectLst>
          </p:spPr>
          <p:txBody>
            <a:bodyPr wrap="none" lIns="733" tIns="368" rIns="733" bIns="368" anchor="ctr"/>
            <a:lstStyle/>
            <a:p>
              <a:pPr algn="ctr">
                <a:defRPr/>
              </a:pPr>
              <a:r>
                <a:rPr lang="tr-TR" sz="1700" b="1">
                  <a:solidFill>
                    <a:srgbClr val="FF0000"/>
                  </a:solidFill>
                  <a:latin typeface="Times New Roman" pitchFamily="18" charset="0"/>
                </a:rPr>
                <a:t>gürültü</a:t>
              </a:r>
              <a:endParaRPr lang="pl-PL" sz="1700" b="1">
                <a:solidFill>
                  <a:srgbClr val="FF0000"/>
                </a:solidFill>
                <a:latin typeface="Times New Roman" pitchFamily="18" charset="0"/>
              </a:endParaRPr>
            </a:p>
          </p:txBody>
        </p:sp>
        <p:sp>
          <p:nvSpPr>
            <p:cNvPr id="29" name="_s1036"/>
            <p:cNvSpPr>
              <a:spLocks noChangeArrowheads="1"/>
            </p:cNvSpPr>
            <p:nvPr/>
          </p:nvSpPr>
          <p:spPr bwMode="auto">
            <a:xfrm>
              <a:off x="1097" y="4926"/>
              <a:ext cx="681" cy="405"/>
            </a:xfrm>
            <a:prstGeom prst="roundRect">
              <a:avLst>
                <a:gd name="adj" fmla="val 16667"/>
              </a:avLst>
            </a:prstGeom>
            <a:solidFill>
              <a:srgbClr val="FFCC00">
                <a:alpha val="64999"/>
              </a:srgbClr>
            </a:solidFill>
            <a:ln w="28575">
              <a:solidFill>
                <a:srgbClr val="4B595B"/>
              </a:solidFill>
              <a:round/>
              <a:headEnd/>
              <a:tailEnd/>
            </a:ln>
            <a:effectLst>
              <a:outerShdw dist="53882" dir="2700000" algn="ctr" rotWithShape="0">
                <a:schemeClr val="bg2">
                  <a:alpha val="50000"/>
                </a:schemeClr>
              </a:outerShdw>
            </a:effectLst>
          </p:spPr>
          <p:txBody>
            <a:bodyPr wrap="none" lIns="2545" tIns="1272" rIns="2545" bIns="1272" anchor="ctr"/>
            <a:lstStyle/>
            <a:p>
              <a:pPr algn="ctr">
                <a:defRPr/>
              </a:pPr>
              <a:r>
                <a:rPr lang="tr-TR" sz="1700" b="1">
                  <a:solidFill>
                    <a:srgbClr val="FF0000"/>
                  </a:solidFill>
                  <a:latin typeface="Times New Roman" pitchFamily="18" charset="0"/>
                </a:rPr>
                <a:t>Ner Nehri</a:t>
              </a:r>
              <a:endParaRPr lang="pl-PL" sz="1700" b="1">
                <a:solidFill>
                  <a:srgbClr val="FF0000"/>
                </a:solidFill>
                <a:latin typeface="Times New Roman" pitchFamily="18" charset="0"/>
              </a:endParaRPr>
            </a:p>
          </p:txBody>
        </p:sp>
        <p:sp>
          <p:nvSpPr>
            <p:cNvPr id="7184" name="Picture 13" descr="ITP"/>
            <p:cNvSpPr>
              <a:spLocks noChangeAspect="1" noChangeArrowheads="1" noTextEdit="1"/>
            </p:cNvSpPr>
            <p:nvPr/>
          </p:nvSpPr>
          <p:spPr bwMode="auto">
            <a:xfrm>
              <a:off x="-311" y="3226"/>
              <a:ext cx="1090" cy="3269"/>
            </a:xfrm>
            <a:prstGeom prst="rect">
              <a:avLst/>
            </a:prstGeom>
            <a:noFill/>
            <a:ln w="9525">
              <a:noFill/>
              <a:miter lim="800000"/>
              <a:headEnd/>
              <a:tailEnd/>
            </a:ln>
          </p:spPr>
          <p:txBody>
            <a:bodyPr/>
            <a:lstStyle/>
            <a:p>
              <a:endParaRPr lang="tr-TR"/>
            </a:p>
          </p:txBody>
        </p:sp>
      </p:grpSp>
      <p:sp>
        <p:nvSpPr>
          <p:cNvPr id="7172" name="Text Box 16"/>
          <p:cNvSpPr txBox="1">
            <a:spLocks noChangeArrowheads="1"/>
          </p:cNvSpPr>
          <p:nvPr/>
        </p:nvSpPr>
        <p:spPr bwMode="auto">
          <a:xfrm>
            <a:off x="5003800" y="5229225"/>
            <a:ext cx="3671888" cy="366713"/>
          </a:xfrm>
          <a:prstGeom prst="rect">
            <a:avLst/>
          </a:prstGeom>
          <a:noFill/>
          <a:ln w="9525">
            <a:noFill/>
            <a:miter lim="800000"/>
            <a:headEnd/>
            <a:tailEnd/>
          </a:ln>
        </p:spPr>
        <p:txBody>
          <a:bodyPr>
            <a:spAutoFit/>
          </a:bodyPr>
          <a:lstStyle/>
          <a:p>
            <a:pPr>
              <a:spcBef>
                <a:spcPct val="50000"/>
              </a:spcBef>
            </a:pPr>
            <a:endParaRPr lang="tr-TR"/>
          </a:p>
        </p:txBody>
      </p:sp>
      <p:sp>
        <p:nvSpPr>
          <p:cNvPr id="7173" name="Text Box 17"/>
          <p:cNvSpPr txBox="1">
            <a:spLocks noChangeArrowheads="1"/>
          </p:cNvSpPr>
          <p:nvPr/>
        </p:nvSpPr>
        <p:spPr bwMode="auto">
          <a:xfrm>
            <a:off x="4932363" y="5229225"/>
            <a:ext cx="3816350" cy="1323975"/>
          </a:xfrm>
          <a:prstGeom prst="rect">
            <a:avLst/>
          </a:prstGeom>
          <a:noFill/>
          <a:ln w="9525">
            <a:noFill/>
            <a:miter lim="800000"/>
            <a:headEnd/>
            <a:tailEnd/>
          </a:ln>
        </p:spPr>
        <p:txBody>
          <a:bodyPr>
            <a:spAutoFit/>
          </a:bodyPr>
          <a:lstStyle/>
          <a:p>
            <a:pPr algn="just">
              <a:spcBef>
                <a:spcPct val="50000"/>
              </a:spcBef>
            </a:pPr>
            <a:r>
              <a:rPr lang="tr-TR" sz="1600" b="1">
                <a:latin typeface="Times New Roman" pitchFamily="18" charset="0"/>
                <a:cs typeface="Times New Roman" pitchFamily="18" charset="0"/>
              </a:rPr>
              <a:t>Her yıl</a:t>
            </a:r>
            <a:r>
              <a:rPr lang="en-GB" sz="1600" b="1">
                <a:latin typeface="Times New Roman" pitchFamily="18" charset="0"/>
                <a:cs typeface="Times New Roman" pitchFamily="18" charset="0"/>
              </a:rPr>
              <a:t>, </a:t>
            </a:r>
            <a:r>
              <a:rPr lang="pl-PL" sz="1600" b="1">
                <a:latin typeface="Times New Roman" pitchFamily="18" charset="0"/>
                <a:cs typeface="Times New Roman" pitchFamily="18" charset="0"/>
              </a:rPr>
              <a:t>D</a:t>
            </a:r>
            <a:r>
              <a:rPr lang="en-GB" sz="1600" b="1">
                <a:latin typeface="Times New Roman" pitchFamily="18" charset="0"/>
                <a:cs typeface="Times New Roman" pitchFamily="18" charset="0"/>
              </a:rPr>
              <a:t>WWTP Laborat</a:t>
            </a:r>
            <a:r>
              <a:rPr lang="tr-TR" sz="1600" b="1">
                <a:latin typeface="Times New Roman" pitchFamily="18" charset="0"/>
                <a:cs typeface="Times New Roman" pitchFamily="18" charset="0"/>
              </a:rPr>
              <a:t>uvarı yaklaşık 3500 izleme testi gerçekleştirmektedir</a:t>
            </a:r>
            <a:r>
              <a:rPr lang="en-GB" sz="1600" b="1">
                <a:latin typeface="Times New Roman" pitchFamily="18" charset="0"/>
                <a:cs typeface="Times New Roman" pitchFamily="18" charset="0"/>
              </a:rPr>
              <a:t>. </a:t>
            </a:r>
            <a:r>
              <a:rPr lang="tr-TR" sz="1600" b="1">
                <a:latin typeface="Times New Roman" pitchFamily="18" charset="0"/>
                <a:cs typeface="Times New Roman" pitchFamily="18" charset="0"/>
              </a:rPr>
              <a:t>Kimi laboratuvar testleri (hava, gürültü) harici laboratuvarlar tarafından yürütülmektedir</a:t>
            </a:r>
            <a:r>
              <a:rPr lang="en-GB" sz="1600" b="1">
                <a:latin typeface="Times New Roman" pitchFamily="18" charset="0"/>
                <a:cs typeface="Times New Roman" pitchFamily="18" charset="0"/>
              </a:rPr>
              <a:t>.</a:t>
            </a:r>
            <a:endParaRPr lang="pl-PL" sz="1600" b="1">
              <a:latin typeface="Times New Roman" pitchFamily="18" charset="0"/>
            </a:endParaRPr>
          </a:p>
        </p:txBody>
      </p:sp>
      <p:pic>
        <p:nvPicPr>
          <p:cNvPr id="7174" name="30 Resim"/>
          <p:cNvPicPr>
            <a:picLocks noChangeAspect="1" noChangeArrowheads="1"/>
          </p:cNvPicPr>
          <p:nvPr/>
        </p:nvPicPr>
        <p:blipFill>
          <a:blip r:embed="rId2" cstate="print"/>
          <a:srcRect/>
          <a:stretch>
            <a:fillRect/>
          </a:stretch>
        </p:blipFill>
        <p:spPr bwMode="auto">
          <a:xfrm>
            <a:off x="468313" y="2708275"/>
            <a:ext cx="4102100" cy="3030538"/>
          </a:xfrm>
          <a:prstGeom prst="rect">
            <a:avLst/>
          </a:prstGeom>
          <a:noFill/>
          <a:ln w="9525">
            <a:noFill/>
            <a:miter lim="800000"/>
            <a:headEnd/>
            <a:tailEnd/>
          </a:ln>
        </p:spPr>
      </p:pic>
    </p:spTree>
  </p:cSld>
  <p:clrMapOvr>
    <a:masterClrMapping/>
  </p:clrMapOvr>
  <p:transition spd="med">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endParaRPr lang="tr-TR" smtClean="0"/>
          </a:p>
        </p:txBody>
      </p:sp>
      <p:pic>
        <p:nvPicPr>
          <p:cNvPr id="8195" name="Picture 4" descr="Piezometry - teren podstawowy i skratki"/>
          <p:cNvPicPr>
            <a:picLocks noGrp="1" noChangeArrowheads="1"/>
          </p:cNvPicPr>
          <p:nvPr>
            <p:ph idx="1"/>
          </p:nvPr>
        </p:nvPicPr>
        <p:blipFill>
          <a:blip r:embed="rId2" cstate="print"/>
          <a:srcRect/>
          <a:stretch>
            <a:fillRect/>
          </a:stretch>
        </p:blipFill>
        <p:spPr>
          <a:xfrm>
            <a:off x="0" y="0"/>
            <a:ext cx="9144000" cy="6858000"/>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iezometry - laguna"/>
          <p:cNvPicPr>
            <a:picLocks noGrp="1" noChangeArrowheads="1"/>
          </p:cNvPicPr>
          <p:nvPr>
            <p:ph idx="1"/>
          </p:nvPr>
        </p:nvPicPr>
        <p:blipFill>
          <a:blip r:embed="rId2" cstate="print"/>
          <a:srcRect/>
          <a:stretch>
            <a:fillRect/>
          </a:stretch>
        </p:blipFill>
        <p:spPr>
          <a:xfrm>
            <a:off x="2268538" y="0"/>
            <a:ext cx="5184775" cy="6858000"/>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pl-PL" sz="2800" b="1" smtClean="0">
                <a:solidFill>
                  <a:srgbClr val="990000"/>
                </a:solidFill>
                <a:effectLst>
                  <a:outerShdw blurRad="38100" dist="38100" dir="2700000" algn="tl">
                    <a:srgbClr val="C0C0C0"/>
                  </a:outerShdw>
                </a:effectLst>
                <a:latin typeface="Times New Roman" pitchFamily="18" charset="0"/>
              </a:rPr>
              <a:t>DWWTP S</a:t>
            </a:r>
            <a:r>
              <a:rPr lang="tr-TR" sz="2800" b="1" smtClean="0">
                <a:solidFill>
                  <a:srgbClr val="990000"/>
                </a:solidFill>
                <a:effectLst>
                  <a:outerShdw blurRad="38100" dist="38100" dir="2700000" algn="tl">
                    <a:srgbClr val="C0C0C0"/>
                  </a:outerShdw>
                </a:effectLst>
                <a:latin typeface="Times New Roman" pitchFamily="18" charset="0"/>
              </a:rPr>
              <a:t>ahasında BAT Örnekleri</a:t>
            </a:r>
            <a:endParaRPr lang="pl-PL" sz="2800" b="1" dirty="0" smtClean="0">
              <a:solidFill>
                <a:srgbClr val="990000"/>
              </a:solidFill>
              <a:effectLst>
                <a:outerShdw blurRad="38100" dist="38100" dir="2700000" algn="tl">
                  <a:srgbClr val="C0C0C0"/>
                </a:outerShdw>
              </a:effectLst>
              <a:latin typeface="Times New Roman" pitchFamily="18" charset="0"/>
            </a:endParaRPr>
          </a:p>
        </p:txBody>
      </p:sp>
      <p:sp>
        <p:nvSpPr>
          <p:cNvPr id="10243" name="Rectangle 3"/>
          <p:cNvSpPr>
            <a:spLocks noGrp="1" noChangeArrowheads="1"/>
          </p:cNvSpPr>
          <p:nvPr>
            <p:ph type="body" idx="1"/>
          </p:nvPr>
        </p:nvSpPr>
        <p:spPr>
          <a:xfrm>
            <a:off x="900113" y="1773238"/>
            <a:ext cx="7848600" cy="4103687"/>
          </a:xfrm>
        </p:spPr>
        <p:txBody>
          <a:bodyPr/>
          <a:lstStyle/>
          <a:p>
            <a:pPr eaLnBrk="1" hangingPunct="1">
              <a:lnSpc>
                <a:spcPct val="80000"/>
              </a:lnSpc>
              <a:spcBef>
                <a:spcPct val="35000"/>
              </a:spcBef>
              <a:buFont typeface="Wingdings" pitchFamily="2" charset="2"/>
              <a:buChar char="ü"/>
            </a:pPr>
            <a:r>
              <a:rPr lang="tr-TR" sz="2200" b="1" smtClean="0">
                <a:latin typeface="Times New Roman" pitchFamily="18" charset="0"/>
              </a:rPr>
              <a:t>Çamur atığın termal arıtımı</a:t>
            </a:r>
            <a:r>
              <a:rPr lang="en-GB" sz="2200" b="1" smtClean="0">
                <a:latin typeface="Times New Roman" pitchFamily="18" charset="0"/>
              </a:rPr>
              <a:t/>
            </a:r>
            <a:br>
              <a:rPr lang="en-GB" sz="2200" b="1" smtClean="0">
                <a:latin typeface="Times New Roman" pitchFamily="18" charset="0"/>
              </a:rPr>
            </a:br>
            <a:r>
              <a:rPr lang="en-GB" sz="2200" smtClean="0">
                <a:latin typeface="Times New Roman" pitchFamily="18" charset="0"/>
              </a:rPr>
              <a:t>(</a:t>
            </a:r>
            <a:r>
              <a:rPr lang="tr-TR" sz="2200" smtClean="0">
                <a:latin typeface="Times New Roman" pitchFamily="18" charset="0"/>
              </a:rPr>
              <a:t>akışkan yataklı insineratörler, prosesin izlenmesi</a:t>
            </a:r>
            <a:r>
              <a:rPr lang="en-GB" sz="2200" smtClean="0">
                <a:latin typeface="Times New Roman" pitchFamily="18" charset="0"/>
              </a:rPr>
              <a:t>)</a:t>
            </a:r>
          </a:p>
          <a:p>
            <a:pPr eaLnBrk="1" hangingPunct="1">
              <a:lnSpc>
                <a:spcPct val="80000"/>
              </a:lnSpc>
              <a:spcBef>
                <a:spcPct val="35000"/>
              </a:spcBef>
              <a:buFont typeface="Wingdings" pitchFamily="2" charset="2"/>
              <a:buChar char="ü"/>
            </a:pPr>
            <a:r>
              <a:rPr lang="en-GB" sz="2200" b="1" smtClean="0">
                <a:latin typeface="Times New Roman" pitchFamily="18" charset="0"/>
              </a:rPr>
              <a:t>STTF</a:t>
            </a:r>
            <a:r>
              <a:rPr lang="tr-TR" sz="2200" b="1" smtClean="0">
                <a:latin typeface="Times New Roman" pitchFamily="18" charset="0"/>
              </a:rPr>
              <a:t>’de enerji geri kazanımı</a:t>
            </a:r>
            <a:r>
              <a:rPr lang="en-GB" sz="2200" smtClean="0">
                <a:latin typeface="Times New Roman" pitchFamily="18" charset="0"/>
              </a:rPr>
              <a:t> </a:t>
            </a:r>
            <a:br>
              <a:rPr lang="en-GB" sz="2200" smtClean="0">
                <a:latin typeface="Times New Roman" pitchFamily="18" charset="0"/>
              </a:rPr>
            </a:br>
            <a:r>
              <a:rPr lang="en-GB" sz="2200" smtClean="0">
                <a:latin typeface="Times New Roman" pitchFamily="18" charset="0"/>
              </a:rPr>
              <a:t>(</a:t>
            </a:r>
            <a:r>
              <a:rPr lang="tr-TR" sz="2200" smtClean="0">
                <a:latin typeface="Times New Roman" pitchFamily="18" charset="0"/>
              </a:rPr>
              <a:t>baca gazlarından ısı geri kazanımı, buhar ve kondensatın devridaimi</a:t>
            </a:r>
            <a:r>
              <a:rPr lang="en-GB" sz="2200" smtClean="0">
                <a:latin typeface="Times New Roman" pitchFamily="18" charset="0"/>
              </a:rPr>
              <a:t>)</a:t>
            </a:r>
            <a:endParaRPr lang="en-GB" sz="2200" i="1" smtClean="0">
              <a:latin typeface="Times New Roman" pitchFamily="18" charset="0"/>
            </a:endParaRPr>
          </a:p>
          <a:p>
            <a:pPr eaLnBrk="1" hangingPunct="1">
              <a:lnSpc>
                <a:spcPct val="80000"/>
              </a:lnSpc>
              <a:spcBef>
                <a:spcPct val="35000"/>
              </a:spcBef>
              <a:buFont typeface="Wingdings" pitchFamily="2" charset="2"/>
              <a:buChar char="ü"/>
            </a:pPr>
            <a:r>
              <a:rPr lang="tr-TR" sz="2200" b="1" smtClean="0">
                <a:latin typeface="Times New Roman" pitchFamily="18" charset="0"/>
              </a:rPr>
              <a:t>Düzenli atık depolama sahasının sızdırmazlığının yüksek kalitede sağlanması</a:t>
            </a:r>
            <a:r>
              <a:rPr lang="en-GB" sz="2200" b="1" smtClean="0">
                <a:latin typeface="Times New Roman" pitchFamily="18" charset="0"/>
              </a:rPr>
              <a:t/>
            </a:r>
            <a:br>
              <a:rPr lang="en-GB" sz="2200" b="1" smtClean="0">
                <a:latin typeface="Times New Roman" pitchFamily="18" charset="0"/>
              </a:rPr>
            </a:br>
            <a:r>
              <a:rPr lang="en-GB" sz="2200" smtClean="0">
                <a:latin typeface="Times New Roman" pitchFamily="18" charset="0"/>
              </a:rPr>
              <a:t>(</a:t>
            </a:r>
            <a:r>
              <a:rPr lang="tr-TR" sz="2200" smtClean="0">
                <a:latin typeface="Times New Roman" pitchFamily="18" charset="0"/>
              </a:rPr>
              <a:t>elektronik sensörle izleme</a:t>
            </a:r>
            <a:r>
              <a:rPr lang="en-GB" sz="2200" smtClean="0">
                <a:latin typeface="Times New Roman" pitchFamily="18" charset="0"/>
              </a:rPr>
              <a:t>)</a:t>
            </a:r>
          </a:p>
          <a:p>
            <a:pPr eaLnBrk="1" hangingPunct="1">
              <a:lnSpc>
                <a:spcPct val="80000"/>
              </a:lnSpc>
              <a:spcBef>
                <a:spcPct val="35000"/>
              </a:spcBef>
              <a:buFont typeface="Wingdings" pitchFamily="2" charset="2"/>
              <a:buChar char="ü"/>
            </a:pPr>
            <a:r>
              <a:rPr lang="tr-TR" sz="2200" b="1" smtClean="0">
                <a:latin typeface="Times New Roman" pitchFamily="18" charset="0"/>
              </a:rPr>
              <a:t>Baca gazı arıtmadan kaynaklanan ikincil uçucu kül ve tozun havaya karışmasının minimuma indirilmesi </a:t>
            </a:r>
            <a:r>
              <a:rPr lang="tr-TR" sz="2200" smtClean="0">
                <a:latin typeface="Times New Roman" pitchFamily="18" charset="0"/>
              </a:rPr>
              <a:t>(ıslatma ve püskürtme</a:t>
            </a:r>
            <a:r>
              <a:rPr lang="en-GB" sz="2200" smtClean="0">
                <a:latin typeface="Times New Roman" pitchFamily="18" charset="0"/>
              </a:rPr>
              <a:t>)</a:t>
            </a:r>
          </a:p>
          <a:p>
            <a:pPr eaLnBrk="1" hangingPunct="1">
              <a:lnSpc>
                <a:spcPct val="80000"/>
              </a:lnSpc>
              <a:spcBef>
                <a:spcPct val="35000"/>
              </a:spcBef>
              <a:buFont typeface="Wingdings" pitchFamily="2" charset="2"/>
              <a:buChar char="ü"/>
            </a:pPr>
            <a:r>
              <a:rPr lang="tr-TR" sz="2200" b="1" smtClean="0">
                <a:latin typeface="Times New Roman" pitchFamily="18" charset="0"/>
              </a:rPr>
              <a:t>Biyolojik olarak parçalanabilen atıkları (elek artıklarının) depolama yönteminin termal arıtma prosesiyle (yakma) ikamesi</a:t>
            </a:r>
            <a:endParaRPr lang="pl-PL" sz="2200" smtClean="0">
              <a:latin typeface="Times New Roman" pitchFamily="18" charset="0"/>
            </a:endParaRPr>
          </a:p>
        </p:txBody>
      </p:sp>
    </p:spTree>
  </p:cSld>
  <p:clrMapOvr>
    <a:masterClrMapping/>
  </p:clrMapOvr>
  <p:transition spd="med">
    <p:cover dir="r"/>
  </p:transition>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4202</TotalTime>
  <Words>258</Words>
  <Application>Microsoft Office PowerPoint</Application>
  <PresentationFormat>Presentación en pantalla (4:3)</PresentationFormat>
  <Paragraphs>52</Paragraphs>
  <Slides>13</Slides>
  <Notes>2</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Projekt domyślny</vt:lpstr>
      <vt:lpstr>Grupowa Oczyszczalnia Ścieków  Łódzkiej Aglomeracji Miejskiej</vt:lpstr>
      <vt:lpstr>Genel Bilgiler</vt:lpstr>
      <vt:lpstr>Entegre İzin Sisteminin Amaç ve Gereklilikleri</vt:lpstr>
      <vt:lpstr>Integrated permits for ŁC DWWTP</vt:lpstr>
      <vt:lpstr>Diapositiva 5</vt:lpstr>
      <vt:lpstr>Kirletici emisyonlarının ve imisyonlarının izlenmesi</vt:lpstr>
      <vt:lpstr>Diapositiva 7</vt:lpstr>
      <vt:lpstr>Diapositiva 8</vt:lpstr>
      <vt:lpstr>DWWTP Sahasında BAT Örnekleri</vt:lpstr>
      <vt:lpstr>IPPC tesislerinin işletmecilerine getirilen yeni yükümlülükler</vt:lpstr>
      <vt:lpstr>IPPC izin gerekliliklerinin uygulanması sırasında elde edilen deneyim</vt:lpstr>
      <vt:lpstr>Diapositiva 12</vt:lpstr>
      <vt:lpstr>GRUPOWA OCZYSZCZALNIA ŚCIEKÓW  W ŁODZI SP. Z O.O. 93-469 ŁÓDŹ ul. SANITARIUSZEK 66 tel. (42) 640-47-80 faks (42) 640-47-75 gos@gos.lodz.pl www.gos.lodz.pl </vt:lpstr>
    </vt:vector>
  </TitlesOfParts>
  <Company>GOS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GOS</dc:creator>
  <cp:lastModifiedBy>Cesar</cp:lastModifiedBy>
  <cp:revision>294</cp:revision>
  <dcterms:created xsi:type="dcterms:W3CDTF">2006-04-27T06:26:13Z</dcterms:created>
  <dcterms:modified xsi:type="dcterms:W3CDTF">2013-02-10T12:53:36Z</dcterms:modified>
</cp:coreProperties>
</file>