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44" r:id="rId2"/>
    <p:sldId id="547" r:id="rId3"/>
    <p:sldId id="465" r:id="rId4"/>
    <p:sldId id="552" r:id="rId5"/>
    <p:sldId id="551" r:id="rId6"/>
    <p:sldId id="562" r:id="rId7"/>
    <p:sldId id="553" r:id="rId8"/>
    <p:sldId id="554" r:id="rId9"/>
    <p:sldId id="549" r:id="rId10"/>
    <p:sldId id="555" r:id="rId11"/>
    <p:sldId id="556" r:id="rId12"/>
    <p:sldId id="557" r:id="rId13"/>
    <p:sldId id="558" r:id="rId14"/>
    <p:sldId id="559" r:id="rId15"/>
    <p:sldId id="529" r:id="rId16"/>
    <p:sldId id="563" r:id="rId17"/>
    <p:sldId id="561" r:id="rId18"/>
    <p:sldId id="546" r:id="rId19"/>
  </p:sldIdLst>
  <p:sldSz cx="9907588" cy="6858000"/>
  <p:notesSz cx="6797675" cy="9926638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00"/>
    <a:srgbClr val="0000FF"/>
    <a:srgbClr val="AC001D"/>
    <a:srgbClr val="E9F19D"/>
    <a:srgbClr val="009839"/>
    <a:srgbClr val="00A1E2"/>
    <a:srgbClr val="D60022"/>
    <a:srgbClr val="FF33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9" autoAdjust="0"/>
    <p:restoredTop sz="99290" autoAdjust="0"/>
  </p:normalViewPr>
  <p:slideViewPr>
    <p:cSldViewPr snapToGrid="0">
      <p:cViewPr varScale="1">
        <p:scale>
          <a:sx n="87" d="100"/>
          <a:sy n="87" d="100"/>
        </p:scale>
        <p:origin x="-1392" y="-78"/>
      </p:cViewPr>
      <p:guideLst>
        <p:guide orient="horz" pos="4096"/>
        <p:guide pos="4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05" tIns="47602" rIns="95205" bIns="47602" numCol="1" anchor="t" anchorCtr="0" compatLnSpc="1">
            <a:prstTxWarp prst="textNoShape">
              <a:avLst/>
            </a:prstTxWarp>
          </a:bodyPr>
          <a:lstStyle>
            <a:lvl1pPr defTabSz="951137">
              <a:defRPr sz="1300" baseline="-250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05" tIns="47602" rIns="95205" bIns="47602" numCol="1" anchor="t" anchorCtr="0" compatLnSpc="1">
            <a:prstTxWarp prst="textNoShape">
              <a:avLst/>
            </a:prstTxWarp>
          </a:bodyPr>
          <a:lstStyle>
            <a:lvl1pPr algn="r" defTabSz="951137">
              <a:defRPr sz="1300" baseline="-250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05" tIns="47602" rIns="95205" bIns="47602" numCol="1" anchor="b" anchorCtr="0" compatLnSpc="1">
            <a:prstTxWarp prst="textNoShape">
              <a:avLst/>
            </a:prstTxWarp>
          </a:bodyPr>
          <a:lstStyle>
            <a:lvl1pPr defTabSz="951137">
              <a:defRPr sz="1300" baseline="-250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31338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05" tIns="47602" rIns="95205" bIns="47602" numCol="1" anchor="b" anchorCtr="0" compatLnSpc="1">
            <a:prstTxWarp prst="textNoShape">
              <a:avLst/>
            </a:prstTxWarp>
          </a:bodyPr>
          <a:lstStyle>
            <a:lvl1pPr algn="r" defTabSz="951137">
              <a:defRPr sz="1300" baseline="-25000">
                <a:latin typeface="Times" pitchFamily="18" charset="0"/>
              </a:defRPr>
            </a:lvl1pPr>
          </a:lstStyle>
          <a:p>
            <a:pPr>
              <a:defRPr/>
            </a:pPr>
            <a:fld id="{D9D3617D-313C-4729-82CD-D318B6F5C17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0956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9" tIns="46140" rIns="92279" bIns="46140" numCol="1" anchor="t" anchorCtr="0" compatLnSpc="1">
            <a:prstTxWarp prst="textNoShape">
              <a:avLst/>
            </a:prstTxWarp>
          </a:bodyPr>
          <a:lstStyle>
            <a:lvl1pPr defTabSz="922035">
              <a:defRPr sz="13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9" tIns="46140" rIns="92279" bIns="46140" numCol="1" anchor="t" anchorCtr="0" compatLnSpc="1">
            <a:prstTxWarp prst="textNoShape">
              <a:avLst/>
            </a:prstTxWarp>
          </a:bodyPr>
          <a:lstStyle>
            <a:lvl1pPr algn="r" defTabSz="922035">
              <a:defRPr sz="13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7845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8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9" tIns="46140" rIns="92279" bIns="461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88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9" tIns="46140" rIns="92279" bIns="46140" numCol="1" anchor="b" anchorCtr="0" compatLnSpc="1">
            <a:prstTxWarp prst="textNoShape">
              <a:avLst/>
            </a:prstTxWarp>
          </a:bodyPr>
          <a:lstStyle>
            <a:lvl1pPr defTabSz="922035">
              <a:defRPr sz="1300">
                <a:latin typeface="Times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8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9" tIns="46140" rIns="92279" bIns="46140" numCol="1" anchor="b" anchorCtr="0" compatLnSpc="1">
            <a:prstTxWarp prst="textNoShape">
              <a:avLst/>
            </a:prstTxWarp>
          </a:bodyPr>
          <a:lstStyle>
            <a:lvl1pPr algn="r" defTabSz="922035">
              <a:defRPr sz="1300">
                <a:latin typeface="Times" pitchFamily="18" charset="0"/>
              </a:defRPr>
            </a:lvl1pPr>
          </a:lstStyle>
          <a:p>
            <a:pPr>
              <a:defRPr/>
            </a:pPr>
            <a:fld id="{94554250-2F6B-4884-82E8-59BE067538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376643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65BFDBD-3742-4F97-8D29-03AFDE184A4D}" type="slidenum">
              <a:rPr lang="es-ES" sz="1300" smtClean="0">
                <a:latin typeface="Times" pitchFamily="18" charset="0"/>
              </a:rPr>
              <a:pPr/>
              <a:t>1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7303BE9-2019-453A-AFD8-BCFE9D69AC21}" type="slidenum">
              <a:rPr lang="es-ES" sz="1300" smtClean="0">
                <a:latin typeface="Times" pitchFamily="18" charset="0"/>
              </a:rPr>
              <a:pPr/>
              <a:t>10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D0DA40F-9C67-4F3A-901D-03BBB842822F}" type="slidenum">
              <a:rPr lang="es-ES" sz="1300" smtClean="0">
                <a:latin typeface="Times" pitchFamily="18" charset="0"/>
              </a:rPr>
              <a:pPr/>
              <a:t>11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A964E47-0568-4901-A262-B0B3D7D363A3}" type="slidenum">
              <a:rPr lang="es-ES" sz="1300" smtClean="0">
                <a:latin typeface="Times" pitchFamily="18" charset="0"/>
              </a:rPr>
              <a:pPr/>
              <a:t>12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775AB3E-7CB2-4CE1-8903-AE8254826521}" type="slidenum">
              <a:rPr lang="es-ES" sz="1300" smtClean="0">
                <a:latin typeface="Times" pitchFamily="18" charset="0"/>
              </a:rPr>
              <a:pPr/>
              <a:t>13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EA126CC-74FF-4DC6-A91D-1BEC291D7BC7}" type="slidenum">
              <a:rPr lang="es-ES" sz="1300" smtClean="0">
                <a:latin typeface="Times" pitchFamily="18" charset="0"/>
              </a:rPr>
              <a:pPr/>
              <a:t>14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95DB9C6-AEF5-4E87-B63C-6580C4C1C190}" type="slidenum">
              <a:rPr lang="es-ES" sz="1300" smtClean="0">
                <a:latin typeface="Times" pitchFamily="18" charset="0"/>
              </a:rPr>
              <a:pPr/>
              <a:t>15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2364090-F730-40E4-9866-4413ACAE7BD3}" type="slidenum">
              <a:rPr lang="es-ES" sz="1300" smtClean="0">
                <a:latin typeface="Times" pitchFamily="18" charset="0"/>
              </a:rPr>
              <a:pPr/>
              <a:t>17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C79C4D9-1201-4057-B540-A04ABAE3AB9F}" type="slidenum">
              <a:rPr lang="es-ES" sz="1300" smtClean="0">
                <a:latin typeface="Times" pitchFamily="18" charset="0"/>
              </a:rPr>
              <a:pPr/>
              <a:t>18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E18B83D-6F75-46F0-AAD1-FCF8E9ABC550}" type="slidenum">
              <a:rPr lang="es-ES" sz="1300" smtClean="0">
                <a:latin typeface="Times" pitchFamily="18" charset="0"/>
              </a:rPr>
              <a:pPr/>
              <a:t>2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D9F5E46-D290-4A00-AB1C-EDEC164D7657}" type="slidenum">
              <a:rPr lang="es-ES" sz="1300" smtClean="0">
                <a:latin typeface="Times" pitchFamily="18" charset="0"/>
              </a:rPr>
              <a:pPr/>
              <a:t>3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744538"/>
            <a:ext cx="537527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62" tIns="47781" rIns="95562" bIns="47781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61D7004-1A6E-4679-854C-B600DB659DCA}" type="slidenum">
              <a:rPr lang="es-ES" sz="1300" smtClean="0">
                <a:latin typeface="Times" pitchFamily="18" charset="0"/>
              </a:rPr>
              <a:pPr/>
              <a:t>4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0DA9620-3839-4F81-ACB5-72A654CF3019}" type="slidenum">
              <a:rPr lang="es-ES" sz="1300" smtClean="0">
                <a:latin typeface="Times" pitchFamily="18" charset="0"/>
              </a:rPr>
              <a:pPr/>
              <a:t>5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177A8A5-34ED-43A7-AFDB-A176569903A8}" type="slidenum">
              <a:rPr lang="es-ES" sz="1300" smtClean="0">
                <a:latin typeface="Times" pitchFamily="18" charset="0"/>
              </a:rPr>
              <a:pPr/>
              <a:t>7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86609CB-6E3D-4337-85C0-62FFED6BD059}" type="slidenum">
              <a:rPr lang="es-ES" sz="1300" smtClean="0">
                <a:latin typeface="Times" pitchFamily="18" charset="0"/>
              </a:rPr>
              <a:pPr/>
              <a:t>8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F8C756C-6744-4CA9-AD1D-F5D87799B798}" type="slidenum">
              <a:rPr lang="es-ES" sz="1300" smtClean="0">
                <a:latin typeface="Times" pitchFamily="18" charset="0"/>
              </a:rPr>
              <a:pPr/>
              <a:t>9</a:t>
            </a:fld>
            <a:endParaRPr lang="es-ES" sz="1300" smtClean="0">
              <a:latin typeface="Times" pitchFamily="18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1688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578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29721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6988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4810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3438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5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6586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95300" y="274638"/>
            <a:ext cx="8916988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4759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495300" y="1600200"/>
            <a:ext cx="8916988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xmlns="" val="3708158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5300" y="1600200"/>
            <a:ext cx="891698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8782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1687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16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xmlns="" val="247453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30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1720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991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991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8131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01570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2982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3500" y="273050"/>
            <a:ext cx="553878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xmlns="" val="608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518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5187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5187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xmlns="" val="165715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fondo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08200"/>
            <a:ext cx="9144000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4"/>
          <p:cNvSpPr>
            <a:spLocks noChangeArrowheads="1"/>
          </p:cNvSpPr>
          <p:nvPr userDrawn="1"/>
        </p:nvSpPr>
        <p:spPr bwMode="auto">
          <a:xfrm>
            <a:off x="1447800" y="749300"/>
            <a:ext cx="8459788" cy="1095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es-ES" sz="800" u="sng">
              <a:latin typeface="Verdana" pitchFamily="34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 userDrawn="1"/>
        </p:nvSpPr>
        <p:spPr bwMode="auto">
          <a:xfrm>
            <a:off x="1463675" y="0"/>
            <a:ext cx="1066800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es-ES" sz="800" u="sng">
              <a:latin typeface="Verdana" pitchFamily="34" charset="0"/>
            </a:endParaRPr>
          </a:p>
        </p:txBody>
      </p:sp>
      <p:sp>
        <p:nvSpPr>
          <p:cNvPr id="1029" name="Rectangle 6"/>
          <p:cNvSpPr>
            <a:spLocks noChangeArrowheads="1"/>
          </p:cNvSpPr>
          <p:nvPr userDrawn="1"/>
        </p:nvSpPr>
        <p:spPr bwMode="auto">
          <a:xfrm>
            <a:off x="2543175" y="0"/>
            <a:ext cx="10668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es-ES" sz="800" u="sng">
              <a:latin typeface="Verdana" pitchFamily="34" charset="0"/>
            </a:endParaRPr>
          </a:p>
        </p:txBody>
      </p:sp>
      <p:sp>
        <p:nvSpPr>
          <p:cNvPr id="1030" name="Rectangle 7"/>
          <p:cNvSpPr>
            <a:spLocks noChangeArrowheads="1"/>
          </p:cNvSpPr>
          <p:nvPr userDrawn="1"/>
        </p:nvSpPr>
        <p:spPr bwMode="auto">
          <a:xfrm>
            <a:off x="3616325" y="0"/>
            <a:ext cx="6291263" cy="1397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es-ES" sz="800" u="sng">
              <a:latin typeface="Verdana" pitchFamily="34" charset="0"/>
            </a:endParaRPr>
          </a:p>
        </p:txBody>
      </p:sp>
      <p:pic>
        <p:nvPicPr>
          <p:cNvPr id="1031" name="Picture 9" descr="marco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6550" y="263525"/>
            <a:ext cx="50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2" descr="corner_hor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7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 Box 8"/>
          <p:cNvSpPr txBox="1">
            <a:spLocks noChangeArrowheads="1"/>
          </p:cNvSpPr>
          <p:nvPr userDrawn="1"/>
        </p:nvSpPr>
        <p:spPr bwMode="auto">
          <a:xfrm>
            <a:off x="7626350" y="6443663"/>
            <a:ext cx="13160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ES_tradnl" sz="1400" b="1" smtClean="0">
                <a:solidFill>
                  <a:srgbClr val="666666"/>
                </a:solidFill>
              </a:rPr>
              <a:t>Pagina 1 de 3</a:t>
            </a:r>
            <a:endParaRPr lang="es-ES" sz="1400" b="1" smtClean="0">
              <a:solidFill>
                <a:srgbClr val="666666"/>
              </a:solidFill>
            </a:endParaRPr>
          </a:p>
        </p:txBody>
      </p:sp>
      <p:pic>
        <p:nvPicPr>
          <p:cNvPr id="1034" name="Picture 10" descr="pie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50013"/>
            <a:ext cx="98996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Text Box 8"/>
          <p:cNvSpPr txBox="1">
            <a:spLocks noChangeArrowheads="1"/>
          </p:cNvSpPr>
          <p:nvPr userDrawn="1"/>
        </p:nvSpPr>
        <p:spPr bwMode="auto">
          <a:xfrm>
            <a:off x="8456613" y="6492875"/>
            <a:ext cx="14446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ES_tradnl" sz="1200" b="1" smtClean="0">
                <a:solidFill>
                  <a:schemeClr val="bg1"/>
                </a:solidFill>
                <a:latin typeface="Gill Sans" pitchFamily="34" charset="0"/>
                <a:cs typeface="Arial" charset="0"/>
              </a:rPr>
              <a:t>CEPSA   Química</a:t>
            </a:r>
            <a:endParaRPr lang="es-ES" sz="1200" b="1" smtClean="0">
              <a:solidFill>
                <a:schemeClr val="bg1"/>
              </a:solidFill>
              <a:latin typeface="Gill Sans" pitchFamily="34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0" y="6705600"/>
            <a:ext cx="12874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295400" y="6705600"/>
            <a:ext cx="10160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2320925" y="6705600"/>
            <a:ext cx="75866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0" y="0"/>
            <a:ext cx="2730500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Rectangle 9"/>
          <p:cNvSpPr>
            <a:spLocks noChangeArrowheads="1"/>
          </p:cNvSpPr>
          <p:nvPr/>
        </p:nvSpPr>
        <p:spPr bwMode="auto">
          <a:xfrm>
            <a:off x="2743200" y="0"/>
            <a:ext cx="11557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3906838" y="0"/>
            <a:ext cx="6000750" cy="1524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6" name="Rectangle 12"/>
          <p:cNvSpPr>
            <a:spLocks noChangeArrowheads="1"/>
          </p:cNvSpPr>
          <p:nvPr/>
        </p:nvSpPr>
        <p:spPr bwMode="auto">
          <a:xfrm>
            <a:off x="0" y="-4763"/>
            <a:ext cx="9907588" cy="2695576"/>
          </a:xfrm>
          <a:prstGeom prst="rect">
            <a:avLst/>
          </a:prstGeom>
          <a:solidFill>
            <a:srgbClr val="FE000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pic>
        <p:nvPicPr>
          <p:cNvPr id="2057" name="Picture 13" descr="logo_Horizont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000" y="685800"/>
            <a:ext cx="627538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 Box 17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2059" name="Text Box 22"/>
          <p:cNvSpPr txBox="1">
            <a:spLocks noChangeArrowheads="1"/>
          </p:cNvSpPr>
          <p:nvPr/>
        </p:nvSpPr>
        <p:spPr bwMode="auto">
          <a:xfrm>
            <a:off x="5700713" y="5905500"/>
            <a:ext cx="41322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 b="1">
                <a:latin typeface="Calibri" pitchFamily="34" charset="0"/>
              </a:rPr>
              <a:t>Palos de la Frontera  </a:t>
            </a:r>
            <a:r>
              <a:rPr lang="tr-TR" sz="2000" b="1" smtClean="0">
                <a:latin typeface="Calibri" pitchFamily="34" charset="0"/>
              </a:rPr>
              <a:t>12 Ağustos 2012</a:t>
            </a:r>
            <a:endParaRPr lang="en-US" sz="2000" b="1">
              <a:latin typeface="Calibri" pitchFamily="34" charset="0"/>
            </a:endParaRPr>
          </a:p>
        </p:txBody>
      </p:sp>
      <p:sp>
        <p:nvSpPr>
          <p:cNvPr id="2060" name="Text Box 19"/>
          <p:cNvSpPr txBox="1">
            <a:spLocks noChangeArrowheads="1"/>
          </p:cNvSpPr>
          <p:nvPr/>
        </p:nvSpPr>
        <p:spPr bwMode="auto">
          <a:xfrm>
            <a:off x="2139950" y="3209925"/>
            <a:ext cx="593566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sz="3200" b="1">
                <a:latin typeface="Calibri" pitchFamily="34" charset="0"/>
              </a:rPr>
              <a:t>CEPSA QUIMICA</a:t>
            </a:r>
          </a:p>
          <a:p>
            <a:pPr algn="ctr" eaLnBrk="1" hangingPunct="1"/>
            <a:r>
              <a:rPr lang="es-ES_tradnl" sz="3200" b="1">
                <a:latin typeface="Calibri" pitchFamily="34" charset="0"/>
              </a:rPr>
              <a:t>PALOS DE LA FRONTERA</a:t>
            </a:r>
          </a:p>
          <a:p>
            <a:pPr algn="ctr" eaLnBrk="1" hangingPunct="1"/>
            <a:r>
              <a:rPr lang="tr-TR" sz="3200" b="1" smtClean="0">
                <a:latin typeface="Calibri" pitchFamily="34" charset="0"/>
              </a:rPr>
              <a:t>EKÖK GELİŞTİRME</a:t>
            </a:r>
            <a:endParaRPr lang="es-ES_tradnl" sz="3200" b="1">
              <a:latin typeface="Calibri" pitchFamily="34" charset="0"/>
            </a:endParaRPr>
          </a:p>
          <a:p>
            <a:pPr algn="ctr" eaLnBrk="1" hangingPunct="1"/>
            <a:endParaRPr lang="es-ES_tradnl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2 Rectángulo"/>
          <p:cNvSpPr>
            <a:spLocks noChangeArrowheads="1"/>
          </p:cNvSpPr>
          <p:nvPr/>
        </p:nvSpPr>
        <p:spPr bwMode="auto">
          <a:xfrm>
            <a:off x="2320371" y="687677"/>
            <a:ext cx="6067569" cy="4953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lvl="5" indent="-2286000" algn="ctr">
              <a:defRPr/>
            </a:pPr>
            <a:r>
              <a:rPr lang="tr-TR" sz="2800" smtClean="0">
                <a:solidFill>
                  <a:srgbClr val="AC001D"/>
                </a:solidFill>
              </a:rPr>
              <a:t>Atık Su Emisyonlarının Kontrolü</a:t>
            </a:r>
            <a:endParaRPr lang="es-ES" sz="2800" dirty="0">
              <a:solidFill>
                <a:srgbClr val="AC001D"/>
              </a:solidFill>
            </a:endParaRPr>
          </a:p>
        </p:txBody>
      </p:sp>
      <p:grpSp>
        <p:nvGrpSpPr>
          <p:cNvPr id="10243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024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250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251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25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253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254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0244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0245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0246" name="Rectangle 16"/>
          <p:cNvSpPr>
            <a:spLocks noChangeArrowheads="1"/>
          </p:cNvSpPr>
          <p:nvPr/>
        </p:nvSpPr>
        <p:spPr bwMode="auto">
          <a:xfrm>
            <a:off x="1625600" y="142710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gereklilikler</a:t>
            </a:r>
            <a:endParaRPr lang="en-US" sz="2800" b="1" dirty="0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2 Rectángulo"/>
          <p:cNvSpPr/>
          <p:nvPr/>
        </p:nvSpPr>
        <p:spPr bwMode="auto">
          <a:xfrm>
            <a:off x="-43964" y="852196"/>
            <a:ext cx="1729600" cy="7826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3 Rectángulo"/>
          <p:cNvSpPr/>
          <p:nvPr/>
        </p:nvSpPr>
        <p:spPr bwMode="auto">
          <a:xfrm>
            <a:off x="0" y="6368856"/>
            <a:ext cx="5894388" cy="4129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0" y="917912"/>
            <a:ext cx="99075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 </a:t>
            </a:r>
          </a:p>
          <a:p>
            <a:pPr>
              <a:defRPr/>
            </a:pPr>
            <a:r>
              <a:rPr lang="tr-TR" sz="2000" smtClean="0"/>
              <a:t>Proses atık suyu önce birincil arıtmaya gönderilir ve sonra kirleticilerin biyolojik temizleme prosesi ile arıtılacağı arıtma tesisine gider:</a:t>
            </a:r>
            <a:r>
              <a:rPr lang="en-US" sz="2000" smtClean="0"/>
              <a:t> </a:t>
            </a:r>
            <a:r>
              <a:rPr lang="tr-TR" sz="2400" b="1" smtClean="0">
                <a:solidFill>
                  <a:srgbClr val="FF0000"/>
                </a:solidFill>
              </a:rPr>
              <a:t>Emisyon noktası </a:t>
            </a:r>
            <a:r>
              <a:rPr lang="en-US" sz="2400" b="1" smtClean="0">
                <a:solidFill>
                  <a:srgbClr val="FF0000"/>
                </a:solidFill>
              </a:rPr>
              <a:t>#1</a:t>
            </a:r>
            <a:endParaRPr lang="en-US" sz="28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tr-TR" sz="2000" smtClean="0"/>
              <a:t>EKÖK izni</a:t>
            </a:r>
            <a:r>
              <a:rPr lang="tr-TR" sz="2000" smtClean="0"/>
              <a:t>, atık su sınırlarını ve bunların nasıl kontrol edilmesi gerektiğini belirlemiştir.</a:t>
            </a:r>
            <a:endParaRPr lang="en-US" sz="2000" dirty="0"/>
          </a:p>
          <a:p>
            <a:pPr>
              <a:defRPr/>
            </a:pPr>
            <a:endParaRPr lang="es-ES" sz="2000" dirty="0"/>
          </a:p>
          <a:p>
            <a:pPr>
              <a:defRPr/>
            </a:pPr>
            <a:r>
              <a:rPr lang="en-US" sz="2000" smtClean="0"/>
              <a:t>CQ </a:t>
            </a:r>
            <a:r>
              <a:rPr lang="tr-TR" sz="2000" smtClean="0"/>
              <a:t>sıvı atık tesisini en uygun hale getirerek atık su kalitesini belirlenen sınırlardan da daha geliştirmek için </a:t>
            </a:r>
            <a:r>
              <a:rPr lang="tr-TR" sz="2000" smtClean="0">
                <a:solidFill>
                  <a:srgbClr val="0070C0"/>
                </a:solidFill>
              </a:rPr>
              <a:t>Yatırımlar</a:t>
            </a:r>
            <a:r>
              <a:rPr lang="en-US" sz="2000" smtClean="0"/>
              <a:t> </a:t>
            </a:r>
            <a:r>
              <a:rPr lang="tr-TR" sz="2000" smtClean="0"/>
              <a:t>yapmıştır</a:t>
            </a:r>
            <a:r>
              <a:rPr lang="en-US" sz="2000" smtClean="0"/>
              <a:t>:</a:t>
            </a: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Faaliyete 2007’de başlayan yeni tesisin yeni</a:t>
            </a:r>
            <a:br>
              <a:rPr lang="tr-TR" sz="2000" smtClean="0"/>
            </a:br>
            <a:r>
              <a:rPr lang="tr-TR" sz="2000" smtClean="0"/>
              <a:t>atık su arıtma sisteminin tasarlanması ve </a:t>
            </a:r>
            <a:br>
              <a:rPr lang="tr-TR" sz="2000" smtClean="0"/>
            </a:br>
            <a:r>
              <a:rPr lang="tr-TR" sz="2000" smtClean="0"/>
              <a:t>uygulamaya konması.</a:t>
            </a:r>
          </a:p>
          <a:p>
            <a:pPr>
              <a:tabLst>
                <a:tab pos="5292725" algn="l"/>
              </a:tabLst>
              <a:defRPr/>
            </a:pPr>
            <a:endParaRPr lang="en-US" sz="2000" dirty="0"/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Atık suyun kirlenmesini en aza </a:t>
            </a:r>
            <a:br>
              <a:rPr lang="tr-TR" sz="2000" smtClean="0"/>
            </a:br>
            <a:r>
              <a:rPr lang="tr-TR" sz="2000" smtClean="0"/>
              <a:t>indirgemek için elementlerin</a:t>
            </a:r>
            <a:br>
              <a:rPr lang="tr-TR" sz="2000" smtClean="0"/>
            </a:br>
            <a:r>
              <a:rPr lang="tr-TR" sz="2000" smtClean="0"/>
              <a:t>kontrolünün en uygun hale getirilmesi.</a:t>
            </a:r>
            <a:endParaRPr lang="en-US" sz="2000" dirty="0"/>
          </a:p>
          <a:p>
            <a:pPr>
              <a:tabLst>
                <a:tab pos="5292725" algn="l"/>
              </a:tabLst>
              <a:defRPr/>
            </a:pPr>
            <a:endParaRPr lang="en-US" sz="2000" dirty="0"/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Çamur atık fazlalığı için yeni filtre sistemi</a:t>
            </a:r>
            <a:endParaRPr lang="es-ES" sz="2000" dirty="0"/>
          </a:p>
        </p:txBody>
      </p:sp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4155" y="3665813"/>
            <a:ext cx="4553433" cy="322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2 Rectángulo"/>
          <p:cNvSpPr>
            <a:spLocks noChangeArrowheads="1"/>
          </p:cNvSpPr>
          <p:nvPr/>
        </p:nvSpPr>
        <p:spPr bwMode="auto">
          <a:xfrm>
            <a:off x="2383632" y="740065"/>
            <a:ext cx="5710237" cy="4953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lvl="5" indent="-2286000">
              <a:defRPr/>
            </a:pPr>
            <a:r>
              <a:rPr lang="tr-TR" sz="2800" smtClean="0">
                <a:solidFill>
                  <a:srgbClr val="AC001D"/>
                </a:solidFill>
              </a:rPr>
              <a:t>Atık Su Emisyonlarının Kontrolü</a:t>
            </a:r>
            <a:endParaRPr lang="es-ES" sz="2800" dirty="0">
              <a:solidFill>
                <a:srgbClr val="AC001D"/>
              </a:solidFill>
            </a:endParaRPr>
          </a:p>
        </p:txBody>
      </p:sp>
      <p:grpSp>
        <p:nvGrpSpPr>
          <p:cNvPr id="11267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1273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4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5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6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7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8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1268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1269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1270" name="Rectangle 16"/>
          <p:cNvSpPr>
            <a:spLocks noChangeArrowheads="1"/>
          </p:cNvSpPr>
          <p:nvPr/>
        </p:nvSpPr>
        <p:spPr bwMode="auto">
          <a:xfrm>
            <a:off x="1625600" y="210993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gereklilikler</a:t>
            </a:r>
            <a:endParaRPr lang="en-US" sz="2800" b="1" dirty="0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0150" y="2816225"/>
            <a:ext cx="3627438" cy="404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 bwMode="auto">
          <a:xfrm>
            <a:off x="-1" y="872836"/>
            <a:ext cx="1911927" cy="7643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0" y="1102586"/>
            <a:ext cx="9961419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 </a:t>
            </a:r>
          </a:p>
          <a:p>
            <a:pPr>
              <a:defRPr/>
            </a:pPr>
            <a:r>
              <a:rPr lang="tr-TR" sz="2000" smtClean="0"/>
              <a:t>Yağmur suyunun müstakil bir çevrimi bulunmaktadır</a:t>
            </a:r>
            <a:r>
              <a:rPr lang="en-US" sz="2000" smtClean="0"/>
              <a:t>: </a:t>
            </a:r>
            <a:r>
              <a:rPr lang="tr-TR" sz="2400" b="1" smtClean="0">
                <a:solidFill>
                  <a:srgbClr val="FF0000"/>
                </a:solidFill>
              </a:rPr>
              <a:t>Emisyon noktası</a:t>
            </a:r>
            <a:r>
              <a:rPr lang="en-US" sz="2400" b="1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#2</a:t>
            </a:r>
            <a:endParaRPr lang="en-US" sz="28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tr-TR" sz="2000" smtClean="0"/>
              <a:t>EKÖK izni, yağmur suyunun sadece bu emisyon noktasından tahliye edebileceğini ve bu suda kirletici bulunmaması gerektiğini belirtmiştir.</a:t>
            </a:r>
            <a:endParaRPr lang="en-US" sz="2000" dirty="0"/>
          </a:p>
          <a:p>
            <a:pPr>
              <a:defRPr/>
            </a:pPr>
            <a:endParaRPr lang="es-ES" sz="2000" dirty="0"/>
          </a:p>
          <a:p>
            <a:pPr>
              <a:defRPr/>
            </a:pPr>
            <a:r>
              <a:rPr lang="en-US" sz="2000" dirty="0"/>
              <a:t>CEPSA </a:t>
            </a:r>
            <a:r>
              <a:rPr lang="en-US" sz="2000" err="1"/>
              <a:t>Química</a:t>
            </a:r>
            <a:r>
              <a:rPr lang="en-US" sz="2000"/>
              <a:t> </a:t>
            </a:r>
            <a:r>
              <a:rPr lang="tr-TR" sz="2000" smtClean="0"/>
              <a:t>yağmur suyu çevriminden atık suyu </a:t>
            </a:r>
            <a:br>
              <a:rPr lang="tr-TR" sz="2000" smtClean="0"/>
            </a:br>
            <a:r>
              <a:rPr lang="tr-TR" sz="2000" smtClean="0"/>
              <a:t>uzaklaştırmak için yatırımlar yapmıştır.</a:t>
            </a: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Bu yağmur suyu çevrimini kontrol etmemize imkan </a:t>
            </a:r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tanıyan Sürekli Akış ekipmanı sadece</a:t>
            </a:r>
          </a:p>
          <a:p>
            <a:pPr>
              <a:tabLst>
                <a:tab pos="5292725" algn="l"/>
              </a:tabLst>
              <a:defRPr/>
            </a:pPr>
            <a:r>
              <a:rPr lang="tr-TR" sz="2000" smtClean="0"/>
              <a:t>yağmur yağarken çalışır.</a:t>
            </a:r>
            <a:endParaRPr lang="en-US" sz="2000" dirty="0"/>
          </a:p>
          <a:p>
            <a:pPr>
              <a:tabLst>
                <a:tab pos="5292725" algn="l"/>
              </a:tabLst>
              <a:defRPr/>
            </a:pPr>
            <a:endParaRPr lang="en-US" sz="2000" dirty="0"/>
          </a:p>
          <a:p>
            <a:pPr>
              <a:tabLst>
                <a:tab pos="5292725" algn="l"/>
              </a:tabLst>
              <a:defRPr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2 Rectángulo"/>
          <p:cNvSpPr>
            <a:spLocks noChangeArrowheads="1"/>
          </p:cNvSpPr>
          <p:nvPr/>
        </p:nvSpPr>
        <p:spPr bwMode="auto">
          <a:xfrm>
            <a:off x="3212017" y="865556"/>
            <a:ext cx="3114138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lvl="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2800" smtClean="0">
                <a:solidFill>
                  <a:srgbClr val="AC001D"/>
                </a:solidFill>
              </a:rPr>
              <a:t>Atıkların Kontrolü</a:t>
            </a:r>
            <a:endParaRPr lang="es-ES" dirty="0"/>
          </a:p>
        </p:txBody>
      </p:sp>
      <p:grpSp>
        <p:nvGrpSpPr>
          <p:cNvPr id="12291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229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300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301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30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303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304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2292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2293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2294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25938"/>
            <a:ext cx="3376613" cy="253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713" y="4325938"/>
            <a:ext cx="3260725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8438" y="4311650"/>
            <a:ext cx="3413125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 bwMode="auto">
          <a:xfrm>
            <a:off x="0" y="865556"/>
            <a:ext cx="1925782" cy="7138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0" y="1041400"/>
            <a:ext cx="990758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  <a:p>
            <a:r>
              <a:rPr lang="tr-TR" sz="2400" b="1" smtClean="0">
                <a:solidFill>
                  <a:srgbClr val="FF0000"/>
                </a:solidFill>
              </a:rPr>
              <a:t>EKÖK izni, izin verilen tehlikeli atıkları olduğu kadar bunların yönetimine ilişkin yönetmelikleri ve düzenlemeleri de belirlemiştir.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000" dirty="0"/>
          </a:p>
          <a:p>
            <a:r>
              <a:rPr lang="en-US" sz="2200" smtClean="0"/>
              <a:t>CQ</a:t>
            </a:r>
            <a:r>
              <a:rPr lang="tr-TR" sz="2200" smtClean="0"/>
              <a:t>, atıkları en aza indirgemek için teknikler ve faaliyete yönelik kontroller benimsemiştir.</a:t>
            </a:r>
            <a:endParaRPr lang="en-US" sz="2200" dirty="0"/>
          </a:p>
          <a:p>
            <a:endParaRPr lang="es-ES" sz="2000" dirty="0"/>
          </a:p>
          <a:p>
            <a:r>
              <a:rPr lang="tr-TR" sz="2200" smtClean="0"/>
              <a:t>Yeni geçici depolar, artıkların depolanması için oluşturulmuştur</a:t>
            </a:r>
            <a:r>
              <a:rPr lang="en-US" sz="2200" smtClean="0"/>
              <a:t>.</a:t>
            </a:r>
            <a:endParaRPr lang="en-US" sz="2200" dirty="0"/>
          </a:p>
          <a:p>
            <a:endParaRPr lang="en-US" sz="2000" dirty="0"/>
          </a:p>
          <a:p>
            <a:r>
              <a:rPr lang="tr-TR" sz="2200" smtClean="0"/>
              <a:t>Artıkların seçici olarak toplanmasında ilerleme kaydedilmiştir.</a:t>
            </a:r>
            <a:endParaRPr lang="en-US" sz="22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2 Rectángulo"/>
          <p:cNvSpPr>
            <a:spLocks noChangeArrowheads="1"/>
          </p:cNvSpPr>
          <p:nvPr/>
        </p:nvSpPr>
        <p:spPr bwMode="auto">
          <a:xfrm>
            <a:off x="2133600" y="865556"/>
            <a:ext cx="6165273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lvl="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2800" smtClean="0">
                <a:solidFill>
                  <a:srgbClr val="AC001D"/>
                </a:solidFill>
              </a:rPr>
              <a:t>Toprağın ve yer altı sularının kontrolü</a:t>
            </a:r>
            <a:endParaRPr lang="es-ES" sz="2800" dirty="0">
              <a:solidFill>
                <a:srgbClr val="AC001D"/>
              </a:solidFill>
            </a:endParaRPr>
          </a:p>
          <a:p>
            <a:pPr>
              <a:defRPr/>
            </a:pPr>
            <a:endParaRPr lang="es-ES" dirty="0"/>
          </a:p>
        </p:txBody>
      </p:sp>
      <p:grpSp>
        <p:nvGrpSpPr>
          <p:cNvPr id="13315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3322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323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324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32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326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327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3316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3317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3318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0" y="1117600"/>
            <a:ext cx="99615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/>
              <a:t> </a:t>
            </a:r>
          </a:p>
          <a:p>
            <a:endParaRPr lang="en-US" sz="2000" dirty="0"/>
          </a:p>
          <a:p>
            <a:r>
              <a:rPr lang="en-US" sz="2000"/>
              <a:t>CQ </a:t>
            </a:r>
            <a:r>
              <a:rPr lang="tr-TR" sz="2000" smtClean="0"/>
              <a:t>bu kirliliği önlemek için teknikler ve faaliyete yönelik kontroller benimsemiştir.</a:t>
            </a:r>
            <a:endParaRPr lang="en-US" sz="2000" dirty="0"/>
          </a:p>
          <a:p>
            <a:endParaRPr lang="es-ES" sz="2000" dirty="0"/>
          </a:p>
          <a:p>
            <a:r>
              <a:rPr lang="en-US" sz="2000"/>
              <a:t> </a:t>
            </a:r>
            <a:r>
              <a:rPr lang="tr-TR" sz="2000" smtClean="0"/>
              <a:t>Depolamaya özel ilgi gösterilmiştir</a:t>
            </a:r>
            <a:r>
              <a:rPr lang="en-US" sz="2000" smtClean="0"/>
              <a:t>: </a:t>
            </a:r>
            <a:r>
              <a:rPr lang="tr-TR" sz="2000" smtClean="0"/>
              <a:t>depolama tanklarına sızıntıya geçirmezlik kazandırılmıştır, sızıntı dedektörleriyle beraber bir kaide üzerine, bentlerle inşa edilmiştir.</a:t>
            </a:r>
            <a:endParaRPr lang="en-US" sz="2000" dirty="0"/>
          </a:p>
          <a:p>
            <a:r>
              <a:rPr lang="tr-TR" sz="2000" smtClean="0"/>
              <a:t>Faaliyet alanlarında su geçirmez beton kullanılarak arazi korunmuştur.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8013" y="3689350"/>
            <a:ext cx="42195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00" y="3749675"/>
            <a:ext cx="4638675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2 Rectángulo"/>
          <p:cNvSpPr>
            <a:spLocks noChangeArrowheads="1"/>
          </p:cNvSpPr>
          <p:nvPr/>
        </p:nvSpPr>
        <p:spPr bwMode="auto">
          <a:xfrm>
            <a:off x="1542361" y="865556"/>
            <a:ext cx="8064347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lvl="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2800" smtClean="0">
                <a:solidFill>
                  <a:srgbClr val="AC001D"/>
                </a:solidFill>
              </a:rPr>
              <a:t>İzinde şart koşulan diğer gereklilikler</a:t>
            </a:r>
            <a:endParaRPr lang="es-ES" sz="2800" dirty="0">
              <a:solidFill>
                <a:srgbClr val="AC001D"/>
              </a:solidFill>
            </a:endParaRPr>
          </a:p>
          <a:p>
            <a:pPr>
              <a:defRPr/>
            </a:pPr>
            <a:endParaRPr lang="es-ES" dirty="0"/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4344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5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6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7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8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9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4340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4341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4342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2800" b="1">
                <a:solidFill>
                  <a:srgbClr val="E70000"/>
                </a:solidFill>
                <a:latin typeface="Calibri" pitchFamily="34" charset="0"/>
                <a:cs typeface="Arial" charset="0"/>
              </a:rPr>
              <a:t>IPPC DEVELOPMENT: requirements</a:t>
            </a:r>
          </a:p>
        </p:txBody>
      </p:sp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00038" y="1148773"/>
            <a:ext cx="960755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/>
              <a:t> </a:t>
            </a:r>
          </a:p>
          <a:p>
            <a:endParaRPr lang="en-US" sz="2000" dirty="0"/>
          </a:p>
          <a:p>
            <a:r>
              <a:rPr lang="tr-TR" sz="2000" smtClean="0"/>
              <a:t>Dahili ve harici ölçümler</a:t>
            </a:r>
            <a:r>
              <a:rPr lang="en-US" sz="2000" smtClean="0"/>
              <a:t>, </a:t>
            </a:r>
            <a:r>
              <a:rPr lang="tr-TR" sz="2000" smtClean="0"/>
              <a:t>hava emisyonlarının kontrolü ve raporu,</a:t>
            </a:r>
            <a:r>
              <a:rPr lang="en-US" sz="2000" smtClean="0"/>
              <a:t> </a:t>
            </a:r>
            <a:r>
              <a:rPr lang="tr-TR" sz="2000" smtClean="0"/>
              <a:t>atık su</a:t>
            </a:r>
            <a:r>
              <a:rPr lang="en-US" sz="2000" smtClean="0"/>
              <a:t>, </a:t>
            </a:r>
            <a:r>
              <a:rPr lang="tr-TR" sz="2000" smtClean="0"/>
              <a:t>atıklar</a:t>
            </a:r>
            <a:r>
              <a:rPr lang="en-US" sz="2000" smtClean="0"/>
              <a:t>…(</a:t>
            </a:r>
            <a:r>
              <a:rPr lang="tr-TR" sz="2000" smtClean="0"/>
              <a:t>bunların çoğu çevre mevzuatında belirtilmektedir</a:t>
            </a:r>
            <a:r>
              <a:rPr lang="en-US" sz="2000" smtClean="0"/>
              <a:t>).</a:t>
            </a:r>
            <a:endParaRPr lang="en-US" sz="2000" dirty="0"/>
          </a:p>
          <a:p>
            <a:endParaRPr lang="es-ES" sz="2000" dirty="0"/>
          </a:p>
          <a:p>
            <a:r>
              <a:rPr lang="tr-TR" sz="2000" smtClean="0"/>
              <a:t>Yönetim tarafından EKÖK izninin gerekliliklerine uygunluğun denetlenmesi </a:t>
            </a:r>
            <a:r>
              <a:rPr lang="en-US" sz="2000" smtClean="0"/>
              <a:t>(</a:t>
            </a:r>
            <a:r>
              <a:rPr lang="tr-TR" sz="2000" smtClean="0"/>
              <a:t>her 2 yılda bir, ölçümler de dahil olmak üzere</a:t>
            </a:r>
            <a:r>
              <a:rPr lang="en-US" sz="2000" smtClean="0"/>
              <a:t>).</a:t>
            </a:r>
            <a:endParaRPr lang="en-US" sz="2000" dirty="0"/>
          </a:p>
          <a:p>
            <a:endParaRPr lang="en-US" sz="2000" dirty="0"/>
          </a:p>
          <a:p>
            <a:r>
              <a:rPr lang="tr-TR" sz="2000" smtClean="0"/>
              <a:t>İletişim Kurma Zorunluluğu</a:t>
            </a:r>
            <a:r>
              <a:rPr lang="en-US" sz="2000" smtClean="0"/>
              <a:t>: </a:t>
            </a:r>
            <a:r>
              <a:rPr lang="tr-TR" sz="2000" smtClean="0"/>
              <a:t>çevresel olaylar/kazalar</a:t>
            </a:r>
            <a:r>
              <a:rPr lang="en-US" sz="2000" smtClean="0"/>
              <a:t>, </a:t>
            </a:r>
            <a:r>
              <a:rPr lang="tr-TR" sz="2000" smtClean="0"/>
              <a:t>prosesteki değişiklikler</a:t>
            </a:r>
            <a:r>
              <a:rPr lang="en-US" sz="2000" smtClean="0"/>
              <a:t>, </a:t>
            </a:r>
            <a:r>
              <a:rPr lang="tr-TR" sz="2000" smtClean="0"/>
              <a:t>üretimin durdurulması</a:t>
            </a:r>
            <a:r>
              <a:rPr lang="en-US" sz="2000" smtClean="0"/>
              <a:t>….</a:t>
            </a:r>
            <a:endParaRPr lang="en-US" sz="2000" dirty="0"/>
          </a:p>
          <a:p>
            <a:endParaRPr lang="en-US" sz="2000" dirty="0"/>
          </a:p>
          <a:p>
            <a:r>
              <a:rPr lang="tr-TR" sz="2000" smtClean="0"/>
              <a:t>“Avrupa Kirletici Salım ve Taşınım Kaydı (E-PRTR)” yıllık raporunun tanınması.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0" y="6705600"/>
            <a:ext cx="12874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295400" y="6705600"/>
            <a:ext cx="10160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2320925" y="6705600"/>
            <a:ext cx="75866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0" y="0"/>
            <a:ext cx="2730500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2743200" y="0"/>
            <a:ext cx="11557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7" name="Rectangle 9"/>
          <p:cNvSpPr>
            <a:spLocks noChangeArrowheads="1"/>
          </p:cNvSpPr>
          <p:nvPr/>
        </p:nvSpPr>
        <p:spPr bwMode="auto">
          <a:xfrm>
            <a:off x="3906838" y="0"/>
            <a:ext cx="6000750" cy="1524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68" name="Rectangle 10"/>
          <p:cNvSpPr>
            <a:spLocks noChangeArrowheads="1"/>
          </p:cNvSpPr>
          <p:nvPr/>
        </p:nvSpPr>
        <p:spPr bwMode="auto">
          <a:xfrm>
            <a:off x="0" y="2857500"/>
            <a:ext cx="9907588" cy="4318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r-TR" sz="2000" b="1" smtClean="0">
                <a:solidFill>
                  <a:srgbClr val="FF0000"/>
                </a:solidFill>
              </a:rPr>
              <a:t>Çevreye ilişkin faaliyet maliyetleri ve yatırımlar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>
                <a:solidFill>
                  <a:srgbClr val="FF0000"/>
                </a:solidFill>
              </a:rPr>
              <a:t>(MM €)</a:t>
            </a:r>
            <a:endParaRPr lang="es-ES" sz="2000" b="1">
              <a:solidFill>
                <a:srgbClr val="FF0000"/>
              </a:solidFill>
            </a:endParaRPr>
          </a:p>
        </p:txBody>
      </p:sp>
      <p:sp>
        <p:nvSpPr>
          <p:cNvPr id="15369" name="Rectangle 11"/>
          <p:cNvSpPr>
            <a:spLocks noChangeArrowheads="1"/>
          </p:cNvSpPr>
          <p:nvPr/>
        </p:nvSpPr>
        <p:spPr bwMode="auto">
          <a:xfrm>
            <a:off x="0" y="-4763"/>
            <a:ext cx="9907588" cy="2695576"/>
          </a:xfrm>
          <a:prstGeom prst="rect">
            <a:avLst/>
          </a:prstGeom>
          <a:solidFill>
            <a:srgbClr val="FE000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70" name="Rectangle 14" descr="Planta de Metilaminas"/>
          <p:cNvSpPr>
            <a:spLocks noChangeArrowheads="1"/>
          </p:cNvSpPr>
          <p:nvPr/>
        </p:nvSpPr>
        <p:spPr bwMode="auto">
          <a:xfrm>
            <a:off x="317500" y="1041400"/>
            <a:ext cx="2044700" cy="1397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5371" name="Rectangle 16" descr="Cogeneracion"/>
          <p:cNvSpPr>
            <a:spLocks noChangeArrowheads="1"/>
          </p:cNvSpPr>
          <p:nvPr/>
        </p:nvSpPr>
        <p:spPr bwMode="auto">
          <a:xfrm>
            <a:off x="5126038" y="1041400"/>
            <a:ext cx="2044700" cy="1397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5372" name="Rectangle 17" descr="Vista General Planta de Fenol I"/>
          <p:cNvSpPr>
            <a:spLocks noChangeArrowheads="1"/>
          </p:cNvSpPr>
          <p:nvPr/>
        </p:nvSpPr>
        <p:spPr bwMode="auto">
          <a:xfrm>
            <a:off x="7531100" y="1041400"/>
            <a:ext cx="2044700" cy="139700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49225" y="3443288"/>
          <a:ext cx="9426574" cy="1706562"/>
        </p:xfrm>
        <a:graphic>
          <a:graphicData uri="http://schemas.openxmlformats.org/drawingml/2006/table">
            <a:tbl>
              <a:tblPr/>
              <a:tblGrid>
                <a:gridCol w="2029333"/>
                <a:gridCol w="1112859"/>
                <a:gridCol w="1112859"/>
                <a:gridCol w="981935"/>
                <a:gridCol w="1112859"/>
                <a:gridCol w="981935"/>
                <a:gridCol w="1112859"/>
                <a:gridCol w="981935"/>
              </a:tblGrid>
              <a:tr h="58178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  <a:r>
                        <a:rPr lang="tr-TR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IL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39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YATIRIMLAR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0,776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0,501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0,544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5,281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1,438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10,024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6239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İŞLETİM MALİYETLERİ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4,963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6,350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7,867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8,640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4,942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5,572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6,274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pic>
        <p:nvPicPr>
          <p:cNvPr id="15411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020763"/>
            <a:ext cx="212725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15412" name="2 Rectángulo"/>
          <p:cNvSpPr>
            <a:spLocks noChangeArrowheads="1"/>
          </p:cNvSpPr>
          <p:nvPr/>
        </p:nvSpPr>
        <p:spPr bwMode="auto">
          <a:xfrm>
            <a:off x="317500" y="5421313"/>
            <a:ext cx="925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mtClean="0"/>
              <a:t>Çevreye ilişkin teknik operasyonel ve güvenlik değişiklikleri dahil edilmemiştir.</a:t>
            </a:r>
            <a:endParaRPr lang="en-US" smtClean="0"/>
          </a:p>
          <a:p>
            <a:r>
              <a:rPr lang="tr-TR" smtClean="0"/>
              <a:t>Kojenerasyon tesisi hariç tutulmuştur.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14"/>
          <p:cNvSpPr>
            <a:spLocks noChangeArrowheads="1"/>
          </p:cNvSpPr>
          <p:nvPr/>
        </p:nvSpPr>
        <p:spPr bwMode="auto">
          <a:xfrm>
            <a:off x="7572841" y="4679950"/>
            <a:ext cx="6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762000" eaLnBrk="0" hangingPunct="0"/>
            <a:endParaRPr lang="es-ES" sz="1200" b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5844" name="Rectangle 590"/>
          <p:cNvSpPr>
            <a:spLocks noChangeArrowheads="1"/>
          </p:cNvSpPr>
          <p:nvPr/>
        </p:nvSpPr>
        <p:spPr bwMode="auto">
          <a:xfrm>
            <a:off x="1550146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5" name="Rectangle 592"/>
          <p:cNvSpPr>
            <a:spLocks noChangeArrowheads="1"/>
          </p:cNvSpPr>
          <p:nvPr/>
        </p:nvSpPr>
        <p:spPr bwMode="auto">
          <a:xfrm>
            <a:off x="2474515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6" name="Rectangle 594"/>
          <p:cNvSpPr>
            <a:spLocks noChangeArrowheads="1"/>
          </p:cNvSpPr>
          <p:nvPr/>
        </p:nvSpPr>
        <p:spPr bwMode="auto">
          <a:xfrm>
            <a:off x="3494180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7" name="Rectangle 596"/>
          <p:cNvSpPr>
            <a:spLocks noChangeArrowheads="1"/>
          </p:cNvSpPr>
          <p:nvPr/>
        </p:nvSpPr>
        <p:spPr bwMode="auto">
          <a:xfrm>
            <a:off x="3789597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8" name="Rectangle 598"/>
          <p:cNvSpPr>
            <a:spLocks noChangeArrowheads="1"/>
          </p:cNvSpPr>
          <p:nvPr/>
        </p:nvSpPr>
        <p:spPr bwMode="auto">
          <a:xfrm>
            <a:off x="5762221" y="304801"/>
            <a:ext cx="11118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9" name="Rectangle 600"/>
          <p:cNvSpPr>
            <a:spLocks noChangeArrowheads="1"/>
          </p:cNvSpPr>
          <p:nvPr/>
        </p:nvSpPr>
        <p:spPr bwMode="auto">
          <a:xfrm>
            <a:off x="7868258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0" name="Rectangle 602"/>
          <p:cNvSpPr>
            <a:spLocks noChangeArrowheads="1"/>
          </p:cNvSpPr>
          <p:nvPr/>
        </p:nvSpPr>
        <p:spPr bwMode="auto">
          <a:xfrm>
            <a:off x="9898059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1" name="Rectangle 610"/>
          <p:cNvSpPr>
            <a:spLocks noChangeArrowheads="1"/>
          </p:cNvSpPr>
          <p:nvPr/>
        </p:nvSpPr>
        <p:spPr bwMode="auto">
          <a:xfrm>
            <a:off x="3494180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2" name="Rectangle 612"/>
          <p:cNvSpPr>
            <a:spLocks noChangeArrowheads="1"/>
          </p:cNvSpPr>
          <p:nvPr/>
        </p:nvSpPr>
        <p:spPr bwMode="auto">
          <a:xfrm>
            <a:off x="3789597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3" name="Rectangle 618"/>
          <p:cNvSpPr>
            <a:spLocks noChangeArrowheads="1"/>
          </p:cNvSpPr>
          <p:nvPr/>
        </p:nvSpPr>
        <p:spPr bwMode="auto">
          <a:xfrm>
            <a:off x="9898059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pic>
        <p:nvPicPr>
          <p:cNvPr id="22548" name="Imagen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12788"/>
            <a:ext cx="4882322" cy="30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Imagen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2322" y="712789"/>
            <a:ext cx="4880734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Imagen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6629" y="3760788"/>
            <a:ext cx="4864852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625599" y="222250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Su, kalori bazında enerji ve elektrik tüketimi</a:t>
            </a:r>
            <a:endParaRPr lang="en-US" sz="2800" b="1" dirty="0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715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71E-6 -4.81481E-6 L 0.23917 0.225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51" y="11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254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0234E-6 -2.22222E-6 L -0.23917 0.2134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7" y="1067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254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0882E-6 -4.07407E-6 L 0.01556 -0.221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" y="-1108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25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2 Rectángulo"/>
          <p:cNvSpPr>
            <a:spLocks noChangeArrowheads="1"/>
          </p:cNvSpPr>
          <p:nvPr/>
        </p:nvSpPr>
        <p:spPr bwMode="auto">
          <a:xfrm>
            <a:off x="3981161" y="758473"/>
            <a:ext cx="3094553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lvl="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2800" smtClean="0">
                <a:solidFill>
                  <a:srgbClr val="AC001D"/>
                </a:solidFill>
              </a:rPr>
              <a:t>Peki ya şimdi</a:t>
            </a:r>
            <a:r>
              <a:rPr lang="en-US" sz="2800" smtClean="0">
                <a:solidFill>
                  <a:srgbClr val="AC001D"/>
                </a:solidFill>
              </a:rPr>
              <a:t>?    </a:t>
            </a:r>
            <a:endParaRPr lang="es-ES" sz="2800" dirty="0">
              <a:solidFill>
                <a:srgbClr val="AC001D"/>
              </a:solidFill>
            </a:endParaRPr>
          </a:p>
          <a:p>
            <a:pPr>
              <a:defRPr/>
            </a:pPr>
            <a:endParaRPr lang="es-ES" dirty="0"/>
          </a:p>
        </p:txBody>
      </p:sp>
      <p:grpSp>
        <p:nvGrpSpPr>
          <p:cNvPr id="17411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17417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418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419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42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421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422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412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17413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7414" name="Rectangle 16"/>
          <p:cNvSpPr>
            <a:spLocks noChangeArrowheads="1"/>
          </p:cNvSpPr>
          <p:nvPr/>
        </p:nvSpPr>
        <p:spPr bwMode="auto">
          <a:xfrm>
            <a:off x="1658937" y="27521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2800" b="1">
                <a:solidFill>
                  <a:srgbClr val="E70000"/>
                </a:solidFill>
                <a:latin typeface="Calibri" pitchFamily="34" charset="0"/>
                <a:cs typeface="Arial" charset="0"/>
              </a:rPr>
              <a:t>IPPC </a:t>
            </a:r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74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325" y="3158837"/>
            <a:ext cx="4513263" cy="3699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 bwMode="auto">
          <a:xfrm>
            <a:off x="0" y="886691"/>
            <a:ext cx="1911927" cy="6984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00038" y="1039854"/>
            <a:ext cx="9607550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/>
              <a:t> </a:t>
            </a:r>
            <a:endParaRPr lang="en-US" sz="2000" dirty="0"/>
          </a:p>
          <a:p>
            <a:r>
              <a:rPr lang="tr-TR" sz="2400" smtClean="0"/>
              <a:t>İznin geçerlilik süresi 8 yıldır(</a:t>
            </a:r>
            <a:r>
              <a:rPr lang="en-US" sz="2400" smtClean="0"/>
              <a:t>2013</a:t>
            </a:r>
            <a:r>
              <a:rPr lang="tr-TR" sz="2400" smtClean="0"/>
              <a:t>’te süresi bitecektir</a:t>
            </a:r>
            <a:r>
              <a:rPr lang="en-US" sz="2400" smtClean="0"/>
              <a:t>):</a:t>
            </a:r>
            <a:endParaRPr lang="en-US" sz="2400" dirty="0" smtClean="0"/>
          </a:p>
          <a:p>
            <a:r>
              <a:rPr lang="en-US" sz="2400"/>
              <a:t>	</a:t>
            </a:r>
            <a:r>
              <a:rPr lang="tr-TR" sz="2400" smtClean="0"/>
              <a:t>Yenileme bekgesi Mayıs 2012’de sunulmuştur</a:t>
            </a:r>
          </a:p>
          <a:p>
            <a:r>
              <a:rPr lang="tr-TR" sz="2400" smtClean="0"/>
              <a:t>Yeni BREF ile yeni yönetmeliğin gerektirdikleri de dahil edilecektir  (</a:t>
            </a:r>
            <a:r>
              <a:rPr lang="tr-TR" sz="2400" smtClean="0"/>
              <a:t>örneğin Endüstriyel Emisyonlar Direktifi</a:t>
            </a:r>
            <a:r>
              <a:rPr lang="en-US" sz="2400" smtClean="0"/>
              <a:t>)</a:t>
            </a:r>
            <a:endParaRPr lang="en-US" sz="2400" dirty="0"/>
          </a:p>
          <a:p>
            <a:endParaRPr lang="en-US" sz="2400" dirty="0"/>
          </a:p>
          <a:p>
            <a:r>
              <a:rPr lang="tr-TR" sz="2400" smtClean="0"/>
              <a:t>Yeni yatırımlara ilişkin olarak yeni </a:t>
            </a:r>
            <a:br>
              <a:rPr lang="tr-TR" sz="2400" smtClean="0"/>
            </a:br>
            <a:r>
              <a:rPr lang="tr-TR" sz="2400" smtClean="0"/>
              <a:t>BAT’lar ve emisyon seviyeleri </a:t>
            </a:r>
            <a:br>
              <a:rPr lang="tr-TR" sz="2400" smtClean="0"/>
            </a:br>
            <a:r>
              <a:rPr lang="tr-TR" sz="2400" smtClean="0"/>
              <a:t>(BAT-AEL’ler) belirlenecektir.</a:t>
            </a:r>
            <a:endParaRPr lang="en-US" sz="2400" dirty="0"/>
          </a:p>
          <a:p>
            <a:endParaRPr lang="en-US" sz="2400" dirty="0"/>
          </a:p>
          <a:p>
            <a:r>
              <a:rPr lang="tr-TR" sz="2400" smtClean="0"/>
              <a:t>Ham maddeler ile enerji tüketimine </a:t>
            </a:r>
            <a:br>
              <a:rPr lang="tr-TR" sz="2400" smtClean="0"/>
            </a:br>
            <a:r>
              <a:rPr lang="tr-TR" sz="2400" smtClean="0"/>
              <a:t>ilişkin referanslar da eklenecektir.</a:t>
            </a:r>
            <a:endParaRPr lang="en-US" sz="24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907588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599238"/>
            <a:ext cx="9907588" cy="258762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6705600"/>
            <a:ext cx="12874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295400" y="6705600"/>
            <a:ext cx="10160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320925" y="6705600"/>
            <a:ext cx="7586663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0"/>
            <a:ext cx="2730500" cy="152400"/>
          </a:xfrm>
          <a:prstGeom prst="rect">
            <a:avLst/>
          </a:prstGeom>
          <a:solidFill>
            <a:srgbClr val="E7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743200" y="0"/>
            <a:ext cx="1155700" cy="152400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3906838" y="0"/>
            <a:ext cx="6000750" cy="15240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2997200"/>
            <a:ext cx="9907588" cy="4318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161925"/>
            <a:ext cx="9907588" cy="2695575"/>
          </a:xfrm>
          <a:prstGeom prst="rect">
            <a:avLst/>
          </a:prstGeom>
          <a:solidFill>
            <a:srgbClr val="FE000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pic>
        <p:nvPicPr>
          <p:cNvPr id="18444" name="Picture 12" descr="imag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8" y="4159250"/>
            <a:ext cx="809148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Rectangle 15" descr="Vista General de Ertisa"/>
          <p:cNvSpPr>
            <a:spLocks noChangeArrowheads="1"/>
          </p:cNvSpPr>
          <p:nvPr/>
        </p:nvSpPr>
        <p:spPr bwMode="auto">
          <a:xfrm>
            <a:off x="317500" y="1041400"/>
            <a:ext cx="2044700" cy="1397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46" name="Rectangle 16" descr="Esferas_LPG"/>
          <p:cNvSpPr>
            <a:spLocks noChangeArrowheads="1"/>
          </p:cNvSpPr>
          <p:nvPr/>
        </p:nvSpPr>
        <p:spPr bwMode="auto">
          <a:xfrm>
            <a:off x="2720975" y="1041400"/>
            <a:ext cx="2044700" cy="139700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47" name="Rectangle 17" descr="Escanear"/>
          <p:cNvSpPr>
            <a:spLocks noChangeArrowheads="1"/>
          </p:cNvSpPr>
          <p:nvPr/>
        </p:nvSpPr>
        <p:spPr bwMode="auto">
          <a:xfrm>
            <a:off x="5126038" y="1041400"/>
            <a:ext cx="2044700" cy="139700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48" name="Rectangle 18" descr="Muelle"/>
          <p:cNvSpPr>
            <a:spLocks noChangeArrowheads="1"/>
          </p:cNvSpPr>
          <p:nvPr/>
        </p:nvSpPr>
        <p:spPr bwMode="auto">
          <a:xfrm>
            <a:off x="7531100" y="1041400"/>
            <a:ext cx="2044700" cy="13970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49" name="Rectangle 18"/>
          <p:cNvSpPr>
            <a:spLocks noChangeArrowheads="1"/>
          </p:cNvSpPr>
          <p:nvPr/>
        </p:nvSpPr>
        <p:spPr bwMode="auto">
          <a:xfrm>
            <a:off x="1023938" y="3898672"/>
            <a:ext cx="82327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tr-TR" sz="4400" b="1" smtClean="0"/>
              <a:t>TEŞEKKÜRLER</a:t>
            </a:r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8450" name="Rectangle 12"/>
          <p:cNvSpPr>
            <a:spLocks noChangeArrowheads="1"/>
          </p:cNvSpPr>
          <p:nvPr/>
        </p:nvSpPr>
        <p:spPr bwMode="auto">
          <a:xfrm>
            <a:off x="3584575" y="4673600"/>
            <a:ext cx="6323013" cy="2171700"/>
          </a:xfrm>
          <a:prstGeom prst="rect">
            <a:avLst/>
          </a:prstGeom>
          <a:solidFill>
            <a:srgbClr val="FE000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pic>
        <p:nvPicPr>
          <p:cNvPr id="18451" name="Picture 13" descr="logo_Horizonta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4575" y="4673600"/>
            <a:ext cx="627538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2" name="Text Box 15"/>
          <p:cNvSpPr txBox="1">
            <a:spLocks noChangeArrowheads="1"/>
          </p:cNvSpPr>
          <p:nvPr/>
        </p:nvSpPr>
        <p:spPr bwMode="auto">
          <a:xfrm>
            <a:off x="5626100" y="6027738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1588" y="0"/>
            <a:ext cx="9909176" cy="6858000"/>
            <a:chOff x="-1" y="0"/>
            <a:chExt cx="5761" cy="4320"/>
          </a:xfrm>
        </p:grpSpPr>
        <p:sp>
          <p:nvSpPr>
            <p:cNvPr id="3107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108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10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11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111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112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3113" name="Picture 14" descr="imag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620"/>
              <a:ext cx="4704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3076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KİLİT TARİHLER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112771"/>
              </p:ext>
            </p:extLst>
          </p:nvPr>
        </p:nvGraphicFramePr>
        <p:xfrm>
          <a:off x="38100" y="914400"/>
          <a:ext cx="9867900" cy="5873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5475"/>
                <a:gridCol w="8702425"/>
              </a:tblGrid>
              <a:tr h="575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smtClean="0">
                          <a:solidFill>
                            <a:srgbClr val="AC001D"/>
                          </a:solidFill>
                          <a:effectLst/>
                        </a:rPr>
                        <a:t>YIL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smtClean="0">
                          <a:solidFill>
                            <a:srgbClr val="AC001D"/>
                          </a:solidFill>
                          <a:effectLst/>
                        </a:rPr>
                        <a:t>Yayın/Faaliyet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1190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smtClean="0">
                          <a:solidFill>
                            <a:srgbClr val="AC001D"/>
                          </a:solidFill>
                          <a:effectLst/>
                        </a:rPr>
                        <a:t>1996/09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smtClean="0">
                          <a:effectLst/>
                        </a:rPr>
                        <a:t>24 Eylül 1996 tarihli ve 96/61/EC sayılı entegre</a:t>
                      </a:r>
                      <a:r>
                        <a:rPr lang="tr-TR" sz="2000" baseline="0" smtClean="0">
                          <a:effectLst/>
                        </a:rPr>
                        <a:t> kirlilik önleme ve kontrol Direktifi (“EKÖK Direktifi”)</a:t>
                      </a:r>
                      <a:endParaRPr lang="es-E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1190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rgbClr val="AC001D"/>
                          </a:solidFill>
                          <a:effectLst/>
                        </a:rPr>
                        <a:t>2002/07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smtClean="0">
                          <a:effectLst/>
                        </a:rPr>
                        <a:t>İspanyol</a:t>
                      </a:r>
                      <a:r>
                        <a:rPr lang="tr-TR" sz="2000" baseline="0" smtClean="0">
                          <a:effectLst/>
                        </a:rPr>
                        <a:t> mevzuatına aktarma: 1</a:t>
                      </a:r>
                      <a:r>
                        <a:rPr lang="es-ES" sz="2000" smtClean="0">
                          <a:effectLst/>
                        </a:rPr>
                        <a:t>6/2002</a:t>
                      </a:r>
                      <a:r>
                        <a:rPr lang="es-ES" sz="2000" baseline="0" smtClean="0">
                          <a:effectLst/>
                        </a:rPr>
                        <a:t> </a:t>
                      </a:r>
                      <a:r>
                        <a:rPr lang="tr-TR" sz="2000" baseline="0" smtClean="0">
                          <a:effectLst/>
                        </a:rPr>
                        <a:t>sayılı Kanun </a:t>
                      </a:r>
                      <a:r>
                        <a:rPr lang="es-ES" sz="2000" smtClean="0">
                          <a:effectLst/>
                        </a:rPr>
                        <a:t>(</a:t>
                      </a:r>
                      <a:r>
                        <a:rPr lang="tr-TR" sz="2000" smtClean="0">
                          <a:effectLst/>
                        </a:rPr>
                        <a:t>EKÖK</a:t>
                      </a:r>
                      <a:r>
                        <a:rPr lang="es-ES" sz="2000" smtClean="0">
                          <a:effectLst/>
                        </a:rPr>
                        <a:t>)</a:t>
                      </a:r>
                      <a:endParaRPr lang="es-E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1190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rgbClr val="AC001D"/>
                          </a:solidFill>
                          <a:effectLst/>
                        </a:rPr>
                        <a:t>2003/02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Publication of Reference Document on Best Available Techniques in the Large Volume Organic Chemical Industry (LVOC BREF)</a:t>
                      </a:r>
                      <a:endParaRPr lang="es-E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575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AC001D"/>
                          </a:solidFill>
                          <a:effectLst/>
                        </a:rPr>
                        <a:t>2004/01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Presented documentation to Andalusia Environment Government</a:t>
                      </a:r>
                      <a:endParaRPr lang="es-E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575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2005/04</a:t>
                      </a:r>
                      <a:endParaRPr lang="es-E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Obtained “Integrated Environmental Authorization (AAI)” </a:t>
                      </a:r>
                      <a:endParaRPr lang="es-ES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  <a:tr h="575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rgbClr val="AC001D"/>
                          </a:solidFill>
                          <a:effectLst/>
                        </a:rPr>
                        <a:t>2007/10</a:t>
                      </a:r>
                      <a:endParaRPr lang="es-ES" sz="2000" dirty="0">
                        <a:solidFill>
                          <a:srgbClr val="AC001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2007/10/30 Final date for “Integrated Environmental Authorization (AAI) ”</a:t>
                      </a:r>
                      <a:endParaRPr lang="es-E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/>
                </a:tc>
              </a:tr>
            </a:tbl>
          </a:graphicData>
        </a:graphic>
      </p:graphicFrame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-1588" y="3892550"/>
            <a:ext cx="9907588" cy="11922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auto">
          <a:xfrm>
            <a:off x="0" y="5084763"/>
            <a:ext cx="9907588" cy="679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-1588" y="5665788"/>
            <a:ext cx="9907588" cy="568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0" y="6234113"/>
            <a:ext cx="9907588" cy="554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 bwMode="auto">
          <a:xfrm>
            <a:off x="6394450" y="1343025"/>
            <a:ext cx="892175" cy="2873375"/>
          </a:xfrm>
          <a:prstGeom prst="roundRect">
            <a:avLst/>
          </a:prstGeom>
          <a:solidFill>
            <a:schemeClr val="accent1">
              <a:alpha val="42000"/>
            </a:schemeClr>
          </a:solidFill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617663" y="201613"/>
            <a:ext cx="79248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Kalite, Güvenlik ve Çevre Belgelendirmeleri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4100" name="Rectangle 16"/>
          <p:cNvGrpSpPr>
            <a:grpSpLocks/>
          </p:cNvGrpSpPr>
          <p:nvPr/>
        </p:nvGrpSpPr>
        <p:grpSpPr bwMode="auto">
          <a:xfrm>
            <a:off x="276225" y="5260975"/>
            <a:ext cx="1790700" cy="1219200"/>
            <a:chOff x="161" y="2911"/>
            <a:chExt cx="1041" cy="768"/>
          </a:xfrm>
        </p:grpSpPr>
        <p:pic>
          <p:nvPicPr>
            <p:cNvPr id="4137" name="Rectangle 16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2911"/>
              <a:ext cx="1041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8" name="Text Box 11"/>
            <p:cNvSpPr txBox="1">
              <a:spLocks noChangeArrowheads="1"/>
            </p:cNvSpPr>
            <p:nvPr/>
          </p:nvSpPr>
          <p:spPr bwMode="auto">
            <a:xfrm>
              <a:off x="182" y="2931"/>
              <a:ext cx="9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en-US" sz="800" u="sng">
                <a:latin typeface="Verdana" pitchFamily="34" charset="0"/>
              </a:endParaRPr>
            </a:p>
          </p:txBody>
        </p:sp>
      </p:grpSp>
      <p:grpSp>
        <p:nvGrpSpPr>
          <p:cNvPr id="4101" name="Rectangle 17"/>
          <p:cNvGrpSpPr>
            <a:grpSpLocks/>
          </p:cNvGrpSpPr>
          <p:nvPr/>
        </p:nvGrpSpPr>
        <p:grpSpPr bwMode="auto">
          <a:xfrm>
            <a:off x="2171700" y="5260975"/>
            <a:ext cx="1790700" cy="1219200"/>
            <a:chOff x="1263" y="2911"/>
            <a:chExt cx="1041" cy="768"/>
          </a:xfrm>
        </p:grpSpPr>
        <p:pic>
          <p:nvPicPr>
            <p:cNvPr id="4135" name="Rectangle 17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3" y="2911"/>
              <a:ext cx="1041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6" name="Text Box 14"/>
            <p:cNvSpPr txBox="1">
              <a:spLocks noChangeArrowheads="1"/>
            </p:cNvSpPr>
            <p:nvPr/>
          </p:nvSpPr>
          <p:spPr bwMode="auto">
            <a:xfrm>
              <a:off x="1282" y="2931"/>
              <a:ext cx="9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en-US" sz="800" u="sng">
                <a:latin typeface="Verdana" pitchFamily="34" charset="0"/>
              </a:endParaRPr>
            </a:p>
          </p:txBody>
        </p:sp>
      </p:grpSp>
      <p:grpSp>
        <p:nvGrpSpPr>
          <p:cNvPr id="4102" name="Rectangle 18"/>
          <p:cNvGrpSpPr>
            <a:grpSpLocks/>
          </p:cNvGrpSpPr>
          <p:nvPr/>
        </p:nvGrpSpPr>
        <p:grpSpPr bwMode="auto">
          <a:xfrm>
            <a:off x="4062413" y="5260975"/>
            <a:ext cx="1789112" cy="1219200"/>
            <a:chOff x="2362" y="2911"/>
            <a:chExt cx="1040" cy="768"/>
          </a:xfrm>
        </p:grpSpPr>
        <p:pic>
          <p:nvPicPr>
            <p:cNvPr id="4133" name="Rectangle 18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" y="2911"/>
              <a:ext cx="104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4" name="Text Box 17"/>
            <p:cNvSpPr txBox="1">
              <a:spLocks noChangeArrowheads="1"/>
            </p:cNvSpPr>
            <p:nvPr/>
          </p:nvSpPr>
          <p:spPr bwMode="auto">
            <a:xfrm>
              <a:off x="2382" y="2931"/>
              <a:ext cx="9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en-US" sz="800" u="sng">
                <a:latin typeface="Verdana" pitchFamily="34" charset="0"/>
              </a:endParaRPr>
            </a:p>
          </p:txBody>
        </p:sp>
      </p:grpSp>
      <p:grpSp>
        <p:nvGrpSpPr>
          <p:cNvPr id="4103" name="Rectangle 19"/>
          <p:cNvGrpSpPr>
            <a:grpSpLocks/>
          </p:cNvGrpSpPr>
          <p:nvPr/>
        </p:nvGrpSpPr>
        <p:grpSpPr bwMode="auto">
          <a:xfrm>
            <a:off x="5957888" y="5260975"/>
            <a:ext cx="1789112" cy="1219200"/>
            <a:chOff x="3464" y="2911"/>
            <a:chExt cx="1040" cy="768"/>
          </a:xfrm>
        </p:grpSpPr>
        <p:pic>
          <p:nvPicPr>
            <p:cNvPr id="4131" name="Rectangle 19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" y="2911"/>
              <a:ext cx="104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2" name="Text Box 20"/>
            <p:cNvSpPr txBox="1">
              <a:spLocks noChangeArrowheads="1"/>
            </p:cNvSpPr>
            <p:nvPr/>
          </p:nvSpPr>
          <p:spPr bwMode="auto">
            <a:xfrm>
              <a:off x="3482" y="2931"/>
              <a:ext cx="9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en-US" sz="800" u="sng">
                <a:latin typeface="Verdana" pitchFamily="34" charset="0"/>
              </a:endParaRPr>
            </a:p>
          </p:txBody>
        </p:sp>
      </p:grpSp>
      <p:grpSp>
        <p:nvGrpSpPr>
          <p:cNvPr id="4104" name="Rectangle 20"/>
          <p:cNvGrpSpPr>
            <a:grpSpLocks/>
          </p:cNvGrpSpPr>
          <p:nvPr/>
        </p:nvGrpSpPr>
        <p:grpSpPr bwMode="auto">
          <a:xfrm>
            <a:off x="7847013" y="5260975"/>
            <a:ext cx="1790700" cy="1219200"/>
            <a:chOff x="4562" y="2911"/>
            <a:chExt cx="1041" cy="768"/>
          </a:xfrm>
        </p:grpSpPr>
        <p:pic>
          <p:nvPicPr>
            <p:cNvPr id="4129" name="Rectangle 20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" y="2911"/>
              <a:ext cx="1041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0" name="Text Box 23"/>
            <p:cNvSpPr txBox="1">
              <a:spLocks noChangeArrowheads="1"/>
            </p:cNvSpPr>
            <p:nvPr/>
          </p:nvSpPr>
          <p:spPr bwMode="auto">
            <a:xfrm>
              <a:off x="4582" y="2931"/>
              <a:ext cx="99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en-US" sz="800" u="sng">
                <a:latin typeface="Verdana" pitchFamily="34" charset="0"/>
              </a:endParaRPr>
            </a:p>
          </p:txBody>
        </p:sp>
      </p:grpSp>
      <p:sp>
        <p:nvSpPr>
          <p:cNvPr id="8201" name="Text Box 26"/>
          <p:cNvSpPr txBox="1">
            <a:spLocks noChangeArrowheads="1"/>
          </p:cNvSpPr>
          <p:nvPr/>
        </p:nvSpPr>
        <p:spPr bwMode="auto">
          <a:xfrm>
            <a:off x="4400550" y="1430338"/>
            <a:ext cx="1020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ISO 9001</a:t>
            </a:r>
          </a:p>
        </p:txBody>
      </p:sp>
      <p:sp>
        <p:nvSpPr>
          <p:cNvPr id="8202" name="Text Box 27"/>
          <p:cNvSpPr txBox="1">
            <a:spLocks noChangeArrowheads="1"/>
          </p:cNvSpPr>
          <p:nvPr/>
        </p:nvSpPr>
        <p:spPr bwMode="auto">
          <a:xfrm>
            <a:off x="4400550" y="1874838"/>
            <a:ext cx="1138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ISO 14001</a:t>
            </a:r>
          </a:p>
        </p:txBody>
      </p:sp>
      <p:sp>
        <p:nvSpPr>
          <p:cNvPr id="8203" name="Text Box 28"/>
          <p:cNvSpPr txBox="1">
            <a:spLocks noChangeArrowheads="1"/>
          </p:cNvSpPr>
          <p:nvPr/>
        </p:nvSpPr>
        <p:spPr bwMode="auto">
          <a:xfrm>
            <a:off x="4403725" y="2744788"/>
            <a:ext cx="14620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OHSAS 18001</a:t>
            </a:r>
          </a:p>
        </p:txBody>
      </p:sp>
      <p:sp>
        <p:nvSpPr>
          <p:cNvPr id="8204" name="Text Box 29"/>
          <p:cNvSpPr txBox="1">
            <a:spLocks noChangeArrowheads="1"/>
          </p:cNvSpPr>
          <p:nvPr/>
        </p:nvSpPr>
        <p:spPr bwMode="auto">
          <a:xfrm>
            <a:off x="4403725" y="3263900"/>
            <a:ext cx="199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RESPONSIBLE CARE</a:t>
            </a:r>
          </a:p>
        </p:txBody>
      </p:sp>
      <p:sp>
        <p:nvSpPr>
          <p:cNvPr id="8205" name="Text Box 30"/>
          <p:cNvSpPr txBox="1">
            <a:spLocks noChangeArrowheads="1"/>
          </p:cNvSpPr>
          <p:nvPr/>
        </p:nvSpPr>
        <p:spPr bwMode="auto">
          <a:xfrm>
            <a:off x="1692275" y="1422400"/>
            <a:ext cx="8354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KALİTE</a:t>
            </a:r>
            <a:endParaRPr lang="es-ES" sz="18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206" name="Text Box 31"/>
          <p:cNvSpPr txBox="1">
            <a:spLocks noChangeArrowheads="1"/>
          </p:cNvSpPr>
          <p:nvPr/>
        </p:nvSpPr>
        <p:spPr bwMode="auto">
          <a:xfrm>
            <a:off x="1692275" y="1881188"/>
            <a:ext cx="7970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ÇEVRE</a:t>
            </a:r>
            <a:endParaRPr lang="es-ES" sz="18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207" name="Text Box 32"/>
          <p:cNvSpPr txBox="1">
            <a:spLocks noChangeArrowheads="1"/>
          </p:cNvSpPr>
          <p:nvPr/>
        </p:nvSpPr>
        <p:spPr bwMode="auto">
          <a:xfrm>
            <a:off x="1692275" y="2774950"/>
            <a:ext cx="1495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RİSK ÖNLEME</a:t>
            </a:r>
            <a:endParaRPr lang="es-ES" sz="1800" b="1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112" name="Picture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1425" y="3184525"/>
            <a:ext cx="469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9" name="Text Box 34"/>
          <p:cNvSpPr txBox="1">
            <a:spLocks noChangeArrowheads="1"/>
          </p:cNvSpPr>
          <p:nvPr/>
        </p:nvSpPr>
        <p:spPr bwMode="auto">
          <a:xfrm>
            <a:off x="4400550" y="2317750"/>
            <a:ext cx="733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EMAS</a:t>
            </a:r>
          </a:p>
        </p:txBody>
      </p:sp>
      <p:sp>
        <p:nvSpPr>
          <p:cNvPr id="8210" name="Text Box 35"/>
          <p:cNvSpPr txBox="1">
            <a:spLocks noChangeArrowheads="1"/>
          </p:cNvSpPr>
          <p:nvPr/>
        </p:nvSpPr>
        <p:spPr bwMode="auto">
          <a:xfrm>
            <a:off x="1692275" y="2317750"/>
            <a:ext cx="7970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ÇEVRE</a:t>
            </a:r>
            <a:endParaRPr lang="es-ES" sz="18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211" name="Text Box 36"/>
          <p:cNvSpPr txBox="1">
            <a:spLocks noChangeArrowheads="1"/>
          </p:cNvSpPr>
          <p:nvPr/>
        </p:nvSpPr>
        <p:spPr bwMode="auto">
          <a:xfrm>
            <a:off x="4491038" y="3846513"/>
            <a:ext cx="1330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sz="1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DOÑANA 21</a:t>
            </a:r>
          </a:p>
        </p:txBody>
      </p:sp>
      <p:sp>
        <p:nvSpPr>
          <p:cNvPr id="8212" name="Text Box 37"/>
          <p:cNvSpPr txBox="1">
            <a:spLocks noChangeArrowheads="1"/>
          </p:cNvSpPr>
          <p:nvPr/>
        </p:nvSpPr>
        <p:spPr bwMode="auto">
          <a:xfrm>
            <a:off x="1704975" y="3846513"/>
            <a:ext cx="21259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SÜRDÜRÜLEBİLİRLİK</a:t>
            </a:r>
            <a:endParaRPr lang="es-ES" sz="1800" b="1">
              <a:solidFill>
                <a:schemeClr val="accent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4117" name="Picture 38" descr="042520009@23032011-196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8863" y="3773488"/>
            <a:ext cx="9080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39" descr="ETQEREC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7300" y="1169988"/>
            <a:ext cx="438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19" name="Object 40"/>
          <p:cNvGraphicFramePr>
            <a:graphicFrameLocks noChangeAspect="1"/>
          </p:cNvGraphicFramePr>
          <p:nvPr/>
        </p:nvGraphicFramePr>
        <p:xfrm>
          <a:off x="7600950" y="1952625"/>
          <a:ext cx="450850" cy="762000"/>
        </p:xfrm>
        <a:graphic>
          <a:graphicData uri="http://schemas.openxmlformats.org/presentationml/2006/ole">
            <p:oleObj spid="_x0000_s4145" name="Imagen" r:id="rId12" imgW="654230" imgH="1119798" progId="Word.Picture.8">
              <p:embed/>
            </p:oleObj>
          </a:graphicData>
        </a:graphic>
      </p:graphicFrame>
      <p:pic>
        <p:nvPicPr>
          <p:cNvPr id="4120" name="Picture 41" descr="capturada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0300" y="2646363"/>
            <a:ext cx="69215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6" name="Text Box 42"/>
          <p:cNvSpPr txBox="1">
            <a:spLocks noChangeArrowheads="1"/>
          </p:cNvSpPr>
          <p:nvPr/>
        </p:nvSpPr>
        <p:spPr bwMode="auto">
          <a:xfrm>
            <a:off x="1692275" y="3297238"/>
            <a:ext cx="21259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b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SÜRDÜRÜLEBİLİRLİK</a:t>
            </a:r>
            <a:endParaRPr lang="es-ES" sz="1800" b="1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122" name="Text Box 34"/>
          <p:cNvSpPr txBox="1">
            <a:spLocks noChangeArrowheads="1"/>
          </p:cNvSpPr>
          <p:nvPr/>
        </p:nvSpPr>
        <p:spPr bwMode="auto">
          <a:xfrm>
            <a:off x="6521450" y="2295525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2010</a:t>
            </a: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6530975" y="1887538"/>
            <a:ext cx="652463" cy="369887"/>
          </a:xfrm>
          <a:prstGeom prst="rect">
            <a:avLst/>
          </a:prstGeom>
          <a:solidFill>
            <a:srgbClr val="E9F19D"/>
          </a:solidFill>
          <a:ln w="254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ES" sz="1800" b="1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1999</a:t>
            </a:r>
          </a:p>
        </p:txBody>
      </p:sp>
      <p:sp>
        <p:nvSpPr>
          <p:cNvPr id="4123" name="Text Box 34"/>
          <p:cNvSpPr txBox="1">
            <a:spLocks noChangeArrowheads="1"/>
          </p:cNvSpPr>
          <p:nvPr/>
        </p:nvSpPr>
        <p:spPr bwMode="auto">
          <a:xfrm>
            <a:off x="6497638" y="1430338"/>
            <a:ext cx="652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1992</a:t>
            </a:r>
          </a:p>
        </p:txBody>
      </p:sp>
      <p:sp>
        <p:nvSpPr>
          <p:cNvPr id="4125" name="Text Box 34"/>
          <p:cNvSpPr txBox="1">
            <a:spLocks noChangeArrowheads="1"/>
          </p:cNvSpPr>
          <p:nvPr/>
        </p:nvSpPr>
        <p:spPr bwMode="auto">
          <a:xfrm>
            <a:off x="6497638" y="2765425"/>
            <a:ext cx="652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2004</a:t>
            </a:r>
          </a:p>
        </p:txBody>
      </p:sp>
      <p:sp>
        <p:nvSpPr>
          <p:cNvPr id="4126" name="Text Box 34"/>
          <p:cNvSpPr txBox="1">
            <a:spLocks noChangeArrowheads="1"/>
          </p:cNvSpPr>
          <p:nvPr/>
        </p:nvSpPr>
        <p:spPr bwMode="auto">
          <a:xfrm>
            <a:off x="6519863" y="3846513"/>
            <a:ext cx="652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2007</a:t>
            </a:r>
          </a:p>
        </p:txBody>
      </p:sp>
      <p:sp>
        <p:nvSpPr>
          <p:cNvPr id="4127" name="Text Box 34"/>
          <p:cNvSpPr txBox="1">
            <a:spLocks noChangeArrowheads="1"/>
          </p:cNvSpPr>
          <p:nvPr/>
        </p:nvSpPr>
        <p:spPr bwMode="auto">
          <a:xfrm>
            <a:off x="6481763" y="3254375"/>
            <a:ext cx="652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1993</a:t>
            </a:r>
          </a:p>
        </p:txBody>
      </p:sp>
      <p:sp>
        <p:nvSpPr>
          <p:cNvPr id="42" name="6 CuadroTexto"/>
          <p:cNvSpPr>
            <a:spLocks noChangeArrowheads="1"/>
          </p:cNvSpPr>
          <p:nvPr/>
        </p:nvSpPr>
        <p:spPr bwMode="auto">
          <a:xfrm>
            <a:off x="0" y="4554538"/>
            <a:ext cx="9907588" cy="707886"/>
          </a:xfrm>
          <a:custGeom>
            <a:avLst/>
            <a:gdLst>
              <a:gd name="T0" fmla="*/ 0 w 5022850"/>
              <a:gd name="T1" fmla="*/ 0 h 2093655"/>
              <a:gd name="T2" fmla="*/ 2147483647 w 5022850"/>
              <a:gd name="T3" fmla="*/ 0 h 2093655"/>
              <a:gd name="T4" fmla="*/ 2147483647 w 5022850"/>
              <a:gd name="T5" fmla="*/ 0 h 2093655"/>
              <a:gd name="T6" fmla="*/ 2147483647 w 5022850"/>
              <a:gd name="T7" fmla="*/ 0 h 2093655"/>
              <a:gd name="T8" fmla="*/ 2147483647 w 5022850"/>
              <a:gd name="T9" fmla="*/ 0 h 2093655"/>
              <a:gd name="T10" fmla="*/ 294743755 w 5022850"/>
              <a:gd name="T11" fmla="*/ 0 h 2093655"/>
              <a:gd name="T12" fmla="*/ 0 w 5022850"/>
              <a:gd name="T13" fmla="*/ 0 h 2093655"/>
              <a:gd name="T14" fmla="*/ 0 w 5022850"/>
              <a:gd name="T15" fmla="*/ 0 h 20936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22850"/>
              <a:gd name="T25" fmla="*/ 0 h 2093655"/>
              <a:gd name="T26" fmla="*/ 5022850 w 5022850"/>
              <a:gd name="T27" fmla="*/ 2093655 h 20936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22850" h="2093655">
                <a:moveTo>
                  <a:pt x="0" y="0"/>
                </a:moveTo>
                <a:lnTo>
                  <a:pt x="4673901" y="0"/>
                </a:lnTo>
                <a:lnTo>
                  <a:pt x="5022850" y="348949"/>
                </a:lnTo>
                <a:lnTo>
                  <a:pt x="5022850" y="2093655"/>
                </a:lnTo>
                <a:lnTo>
                  <a:pt x="348949" y="2093655"/>
                </a:lnTo>
                <a:lnTo>
                  <a:pt x="0" y="1744706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ctr"/>
            <a:r>
              <a:rPr lang="tr-TR" sz="2000" b="1" smtClean="0">
                <a:solidFill>
                  <a:srgbClr val="0000FF"/>
                </a:solidFill>
              </a:rPr>
              <a:t>IPPC yönetmeliği başlangıcında</a:t>
            </a:r>
            <a:r>
              <a:rPr lang="en-US" sz="2000" b="1" smtClean="0">
                <a:solidFill>
                  <a:srgbClr val="0000FF"/>
                </a:solidFill>
              </a:rPr>
              <a:t> </a:t>
            </a:r>
            <a:r>
              <a:rPr lang="en-US" sz="2000" b="1">
                <a:solidFill>
                  <a:srgbClr val="0000FF"/>
                </a:solidFill>
              </a:rPr>
              <a:t>CEPSA </a:t>
            </a:r>
            <a:r>
              <a:rPr lang="en-US" sz="2000" b="1" smtClean="0">
                <a:solidFill>
                  <a:srgbClr val="0000FF"/>
                </a:solidFill>
              </a:rPr>
              <a:t>Química</a:t>
            </a:r>
            <a:r>
              <a:rPr lang="tr-TR" sz="2000" b="1" smtClean="0">
                <a:solidFill>
                  <a:srgbClr val="0000FF"/>
                </a:solidFill>
              </a:rPr>
              <a:t> </a:t>
            </a:r>
            <a:r>
              <a:rPr lang="tr-TR" sz="2000" b="1" smtClean="0">
                <a:solidFill>
                  <a:srgbClr val="0000FF"/>
                </a:solidFill>
              </a:rPr>
              <a:t>kirliliği kontrol ederek en aza indirgemeye ilişkin faaliyet prosedürlerini yerine getirmişti</a:t>
            </a:r>
            <a:endParaRPr lang="es-ES_tradnl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1588" y="0"/>
            <a:ext cx="9909176" cy="6858000"/>
            <a:chOff x="-1" y="0"/>
            <a:chExt cx="5761" cy="4320"/>
          </a:xfrm>
        </p:grpSpPr>
        <p:sp>
          <p:nvSpPr>
            <p:cNvPr id="5127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28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2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3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31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32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5133" name="Picture 14" descr="imag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620"/>
              <a:ext cx="4704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5124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5125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2800" b="1">
                <a:solidFill>
                  <a:srgbClr val="E70000"/>
                </a:solidFill>
                <a:latin typeface="Calibri" pitchFamily="34" charset="0"/>
                <a:cs typeface="Arial" charset="0"/>
              </a:rPr>
              <a:t>IPPC </a:t>
            </a:r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 GELİŞTİRME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52400" y="1022344"/>
            <a:ext cx="9755188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03388" lvl="5">
              <a:defRPr/>
            </a:pPr>
            <a:r>
              <a:rPr lang="tr-TR" sz="2800" smtClean="0">
                <a:solidFill>
                  <a:srgbClr val="AC001D"/>
                </a:solidFill>
              </a:rPr>
              <a:t>IPPC izni edinmek için ne gereklidir</a:t>
            </a:r>
            <a:r>
              <a:rPr lang="en-US" sz="2800" smtClean="0">
                <a:solidFill>
                  <a:srgbClr val="AC001D"/>
                </a:solidFill>
              </a:rPr>
              <a:t>?:</a:t>
            </a:r>
            <a:endParaRPr lang="en-US" sz="2800" dirty="0">
              <a:solidFill>
                <a:srgbClr val="AC001D"/>
              </a:solidFill>
            </a:endParaRP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tr-TR" sz="2000" smtClean="0"/>
              <a:t>Petrokimya endüstrisi ile ilgili olan </a:t>
            </a:r>
            <a:r>
              <a:rPr lang="en-US" sz="2000" smtClean="0"/>
              <a:t>BREF </a:t>
            </a:r>
            <a:r>
              <a:rPr lang="tr-TR" sz="2000" smtClean="0"/>
              <a:t>Belgeleri:</a:t>
            </a:r>
            <a:endParaRPr lang="en-US" dirty="0"/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Geniş Çaplı Organik Kimya Endüstrisi”</a:t>
            </a:r>
            <a:r>
              <a:rPr lang="en-US" smtClean="0"/>
              <a:t>, </a:t>
            </a:r>
            <a:r>
              <a:rPr lang="en-US" dirty="0"/>
              <a:t>2003/02.</a:t>
            </a:r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Soğutma Sistemleri</a:t>
            </a:r>
            <a:r>
              <a:rPr lang="en-US" smtClean="0"/>
              <a:t>”, </a:t>
            </a:r>
            <a:r>
              <a:rPr lang="en-US" dirty="0"/>
              <a:t>2001/12.</a:t>
            </a:r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Kimya Sektöründe Atık Su ve Atık Gazın ortak arıtılması ve Yönetim Sistemleri</a:t>
            </a:r>
            <a:r>
              <a:rPr lang="en-US" smtClean="0"/>
              <a:t>”, </a:t>
            </a:r>
            <a:r>
              <a:rPr lang="en-US" dirty="0"/>
              <a:t>2003/02.</a:t>
            </a:r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Yığın halindeki ya da tehlikeli materyallerin depolanmasından kaynaklanan emisyonlar</a:t>
            </a:r>
            <a:r>
              <a:rPr lang="en-US" smtClean="0"/>
              <a:t>”,  </a:t>
            </a:r>
            <a:r>
              <a:rPr lang="en-US" dirty="0"/>
              <a:t>2003/07.</a:t>
            </a:r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İzleme Sistemleri</a:t>
            </a:r>
            <a:r>
              <a:rPr lang="en-US" smtClean="0"/>
              <a:t>”, </a:t>
            </a:r>
            <a:r>
              <a:rPr lang="en-US" dirty="0"/>
              <a:t>2003/07.</a:t>
            </a:r>
          </a:p>
          <a:p>
            <a:pPr lvl="3">
              <a:defRPr/>
            </a:pPr>
            <a:r>
              <a:rPr lang="en-US" smtClean="0"/>
              <a:t>“</a:t>
            </a:r>
            <a:r>
              <a:rPr lang="tr-TR" smtClean="0"/>
              <a:t>Büyük Yakma Tesisleri</a:t>
            </a:r>
            <a:r>
              <a:rPr lang="en-US" smtClean="0"/>
              <a:t>”, </a:t>
            </a:r>
            <a:r>
              <a:rPr lang="en-US" dirty="0"/>
              <a:t>2003/03</a:t>
            </a:r>
          </a:p>
          <a:p>
            <a:pPr lvl="3">
              <a:defRPr/>
            </a:pPr>
            <a:endParaRPr lang="en-US" dirty="0"/>
          </a:p>
          <a:p>
            <a:pPr>
              <a:defRPr/>
            </a:pPr>
            <a:r>
              <a:rPr lang="tr-TR" sz="2000" smtClean="0"/>
              <a:t>Özellikle f</a:t>
            </a:r>
            <a:r>
              <a:rPr lang="tr-TR" sz="2000" smtClean="0"/>
              <a:t>enol üretimine ilişkin belirli bir BREF bulunmamaktaydı</a:t>
            </a:r>
            <a:r>
              <a:rPr lang="en-US" sz="2000" smtClean="0"/>
              <a:t> (</a:t>
            </a:r>
            <a:r>
              <a:rPr lang="tr-TR" sz="2000" smtClean="0"/>
              <a:t>günümüzde ilk taslağın üzerinde çalışılmaktadır</a:t>
            </a:r>
            <a:r>
              <a:rPr lang="en-US" sz="2000" smtClean="0"/>
              <a:t>).</a:t>
            </a:r>
            <a:endParaRPr lang="en-US" sz="2000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tr-TR" sz="2000" smtClean="0"/>
              <a:t>Metilamin</a:t>
            </a:r>
            <a:r>
              <a:rPr lang="en-US" sz="2000" smtClean="0"/>
              <a:t>: </a:t>
            </a:r>
            <a:r>
              <a:rPr lang="en-US" sz="2000" dirty="0"/>
              <a:t>BREF </a:t>
            </a:r>
            <a:r>
              <a:rPr lang="en-US" sz="2000"/>
              <a:t>LVOC </a:t>
            </a:r>
            <a:r>
              <a:rPr lang="tr-TR" sz="2000" smtClean="0"/>
              <a:t>sistem özeti</a:t>
            </a:r>
            <a:r>
              <a:rPr lang="en-US" sz="2000" smtClean="0"/>
              <a:t> </a:t>
            </a:r>
            <a:r>
              <a:rPr lang="en-US" sz="2000"/>
              <a:t>CEPSA </a:t>
            </a:r>
            <a:r>
              <a:rPr lang="en-US" sz="2000" smtClean="0"/>
              <a:t>Química</a:t>
            </a:r>
            <a:r>
              <a:rPr lang="tr-TR" sz="2000" smtClean="0"/>
              <a:t>’da belirlenmiştir</a:t>
            </a:r>
            <a:r>
              <a:rPr lang="en-US" sz="2000" smtClean="0"/>
              <a:t>: </a:t>
            </a:r>
            <a:r>
              <a:rPr lang="en-US" sz="2000" dirty="0"/>
              <a:t>BAT.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tr-TR" sz="2000" smtClean="0"/>
              <a:t>FENOL/ASETON</a:t>
            </a:r>
            <a:r>
              <a:rPr lang="en-US" sz="2000" smtClean="0"/>
              <a:t>: </a:t>
            </a:r>
            <a:r>
              <a:rPr lang="tr-TR" sz="2000" smtClean="0"/>
              <a:t>Alkikasyon ile oluşan kümen oksidasyonu ile proses</a:t>
            </a:r>
            <a:r>
              <a:rPr lang="en-US" sz="2000" smtClean="0"/>
              <a:t>: </a:t>
            </a:r>
            <a:r>
              <a:rPr lang="en-US" sz="2000" dirty="0"/>
              <a:t>BAT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2 Rectángulo"/>
          <p:cNvSpPr>
            <a:spLocks noChangeArrowheads="1"/>
          </p:cNvSpPr>
          <p:nvPr/>
        </p:nvSpPr>
        <p:spPr bwMode="auto">
          <a:xfrm>
            <a:off x="1625598" y="716670"/>
            <a:ext cx="8281990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lvl="5">
              <a:defRPr/>
            </a:pPr>
            <a:r>
              <a:rPr lang="tr-TR" sz="2800" smtClean="0">
                <a:solidFill>
                  <a:srgbClr val="AC001D"/>
                </a:solidFill>
              </a:rPr>
              <a:t>Hava Kirliliği Emisyonlarının Kontrol Edilmesi</a:t>
            </a:r>
            <a:endParaRPr lang="es-ES" sz="2800" dirty="0">
              <a:solidFill>
                <a:srgbClr val="AC001D"/>
              </a:solidFill>
            </a:endParaRP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6155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6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7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8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9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60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48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6149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6150" name="Rectangle 16"/>
          <p:cNvSpPr>
            <a:spLocks noChangeArrowheads="1"/>
          </p:cNvSpPr>
          <p:nvPr/>
        </p:nvSpPr>
        <p:spPr bwMode="auto">
          <a:xfrm>
            <a:off x="1625600" y="210993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</a:t>
            </a:r>
            <a:r>
              <a:rPr lang="en-US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: </a:t>
            </a:r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gereklilikler</a:t>
            </a:r>
            <a:endParaRPr lang="en-US" sz="2800" b="1" dirty="0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717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1250" y="3117850"/>
            <a:ext cx="4986338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-53831" y="1192363"/>
            <a:ext cx="9961419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 </a:t>
            </a:r>
            <a:r>
              <a:rPr lang="en-US" sz="2000" dirty="0"/>
              <a:t>	</a:t>
            </a:r>
            <a:r>
              <a:rPr lang="en-US" sz="2400" smtClean="0"/>
              <a:t> </a:t>
            </a:r>
            <a:r>
              <a:rPr lang="tr-TR" sz="2800" b="1" smtClean="0">
                <a:solidFill>
                  <a:srgbClr val="FF0000"/>
                </a:solidFill>
              </a:rPr>
              <a:t>Yakıt</a:t>
            </a:r>
            <a:r>
              <a:rPr lang="en-US" sz="2800" b="1" smtClean="0">
                <a:solidFill>
                  <a:srgbClr val="FF0000"/>
                </a:solidFill>
              </a:rPr>
              <a:t>: </a:t>
            </a:r>
            <a:r>
              <a:rPr lang="tr-TR" sz="2800" b="1" smtClean="0">
                <a:solidFill>
                  <a:srgbClr val="FF0000"/>
                </a:solidFill>
              </a:rPr>
              <a:t>Öncelikle doğal gazın kullanımı</a:t>
            </a:r>
            <a:r>
              <a:rPr lang="en-US" sz="2800" b="1" smtClean="0">
                <a:solidFill>
                  <a:srgbClr val="FF0000"/>
                </a:solidFill>
              </a:rPr>
              <a:t>. </a:t>
            </a:r>
            <a:endParaRPr lang="en-US" sz="28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</a:rPr>
              <a:t>		</a:t>
            </a:r>
            <a:r>
              <a:rPr lang="en-US" sz="2800" b="1" dirty="0" smtClean="0">
                <a:solidFill>
                  <a:srgbClr val="FF0000"/>
                </a:solidFill>
              </a:rPr>
              <a:t>Minimization </a:t>
            </a:r>
            <a:r>
              <a:rPr lang="en-US" sz="2800" b="1" dirty="0">
                <a:solidFill>
                  <a:srgbClr val="FF0000"/>
                </a:solidFill>
              </a:rPr>
              <a:t>of Fuel-oil (Voluntary objective)</a:t>
            </a:r>
            <a:endParaRPr lang="es-ES" sz="28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s-ES" sz="2000" dirty="0"/>
          </a:p>
        </p:txBody>
      </p:sp>
      <p:sp>
        <p:nvSpPr>
          <p:cNvPr id="17" name="6 CuadroTexto"/>
          <p:cNvSpPr>
            <a:spLocks noChangeArrowheads="1"/>
          </p:cNvSpPr>
          <p:nvPr/>
        </p:nvSpPr>
        <p:spPr bwMode="auto">
          <a:xfrm>
            <a:off x="0" y="5874603"/>
            <a:ext cx="4921250" cy="830997"/>
          </a:xfrm>
          <a:custGeom>
            <a:avLst/>
            <a:gdLst>
              <a:gd name="T0" fmla="*/ 0 w 5022850"/>
              <a:gd name="T1" fmla="*/ 0 h 2093655"/>
              <a:gd name="T2" fmla="*/ 2574474 w 5022850"/>
              <a:gd name="T3" fmla="*/ 0 h 2093655"/>
              <a:gd name="T4" fmla="*/ 2766681 w 5022850"/>
              <a:gd name="T5" fmla="*/ 0 h 2093655"/>
              <a:gd name="T6" fmla="*/ 2766681 w 5022850"/>
              <a:gd name="T7" fmla="*/ 0 h 2093655"/>
              <a:gd name="T8" fmla="*/ 2766681 w 5022850"/>
              <a:gd name="T9" fmla="*/ 0 h 2093655"/>
              <a:gd name="T10" fmla="*/ 192208 w 5022850"/>
              <a:gd name="T11" fmla="*/ 0 h 2093655"/>
              <a:gd name="T12" fmla="*/ 0 w 5022850"/>
              <a:gd name="T13" fmla="*/ 0 h 2093655"/>
              <a:gd name="T14" fmla="*/ 0 w 5022850"/>
              <a:gd name="T15" fmla="*/ 0 h 20936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22850"/>
              <a:gd name="T25" fmla="*/ 0 h 2093655"/>
              <a:gd name="T26" fmla="*/ 5022850 w 5022850"/>
              <a:gd name="T27" fmla="*/ 2093655 h 20936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22850" h="2093655">
                <a:moveTo>
                  <a:pt x="0" y="0"/>
                </a:moveTo>
                <a:lnTo>
                  <a:pt x="4673901" y="0"/>
                </a:lnTo>
                <a:lnTo>
                  <a:pt x="5022850" y="348949"/>
                </a:lnTo>
                <a:lnTo>
                  <a:pt x="5022850" y="2093655"/>
                </a:lnTo>
                <a:lnTo>
                  <a:pt x="348949" y="2093655"/>
                </a:lnTo>
                <a:lnTo>
                  <a:pt x="0" y="1744706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ctr"/>
            <a:r>
              <a:rPr lang="tr-TR" sz="2400" b="1" smtClean="0">
                <a:solidFill>
                  <a:srgbClr val="0000FF"/>
                </a:solidFill>
              </a:rPr>
              <a:t>S</a:t>
            </a:r>
            <a:r>
              <a:rPr lang="es-ES_tradnl" sz="2400" b="1" smtClean="0">
                <a:solidFill>
                  <a:srgbClr val="0000FF"/>
                </a:solidFill>
              </a:rPr>
              <a:t>Ox </a:t>
            </a:r>
            <a:r>
              <a:rPr lang="tr-TR" sz="2400" b="1" smtClean="0">
                <a:solidFill>
                  <a:srgbClr val="0000FF"/>
                </a:solidFill>
              </a:rPr>
              <a:t>ve</a:t>
            </a:r>
            <a:r>
              <a:rPr lang="es-ES_tradnl" sz="2400" b="1" smtClean="0">
                <a:solidFill>
                  <a:srgbClr val="0000FF"/>
                </a:solidFill>
              </a:rPr>
              <a:t> </a:t>
            </a:r>
            <a:r>
              <a:rPr lang="es-ES_tradnl" sz="2400" b="1" err="1" smtClean="0">
                <a:solidFill>
                  <a:srgbClr val="0000FF"/>
                </a:solidFill>
              </a:rPr>
              <a:t>Nox</a:t>
            </a:r>
            <a:r>
              <a:rPr lang="es-ES_tradnl" sz="2400" b="1" smtClean="0">
                <a:solidFill>
                  <a:srgbClr val="0000FF"/>
                </a:solidFill>
              </a:rPr>
              <a:t> </a:t>
            </a:r>
            <a:r>
              <a:rPr lang="es-ES_tradnl" sz="2400" b="1" smtClean="0">
                <a:solidFill>
                  <a:srgbClr val="0000FF"/>
                </a:solidFill>
              </a:rPr>
              <a:t>emis</a:t>
            </a:r>
            <a:r>
              <a:rPr lang="tr-TR" sz="2400" b="1" smtClean="0">
                <a:solidFill>
                  <a:srgbClr val="0000FF"/>
                </a:solidFill>
              </a:rPr>
              <a:t>yonlarında büyük derece azaltma</a:t>
            </a:r>
            <a:endParaRPr lang="es-ES_tradnl" sz="2400" b="1" dirty="0">
              <a:solidFill>
                <a:srgbClr val="0000FF"/>
              </a:solidFill>
            </a:endParaRPr>
          </a:p>
        </p:txBody>
      </p:sp>
      <p:sp>
        <p:nvSpPr>
          <p:cNvPr id="3" name="2 Rectángulo"/>
          <p:cNvSpPr>
            <a:spLocks noChangeArrowheads="1"/>
          </p:cNvSpPr>
          <p:nvPr/>
        </p:nvSpPr>
        <p:spPr bwMode="auto">
          <a:xfrm>
            <a:off x="0" y="2077027"/>
            <a:ext cx="9580563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/>
              <a:t>2004</a:t>
            </a:r>
            <a:r>
              <a:rPr lang="en-US" sz="2400"/>
              <a:t>: </a:t>
            </a:r>
            <a:r>
              <a:rPr lang="tr-TR" sz="2400" smtClean="0"/>
              <a:t>Aynı anda </a:t>
            </a:r>
            <a:r>
              <a:rPr lang="en-US" sz="2400" smtClean="0"/>
              <a:t>FO </a:t>
            </a:r>
            <a:r>
              <a:rPr lang="tr-TR" sz="2400" smtClean="0"/>
              <a:t>ve</a:t>
            </a:r>
            <a:r>
              <a:rPr lang="en-US" sz="2400" smtClean="0"/>
              <a:t> </a:t>
            </a:r>
            <a:r>
              <a:rPr lang="en-US" sz="2400"/>
              <a:t>NG </a:t>
            </a:r>
            <a:r>
              <a:rPr lang="tr-TR" sz="2400" smtClean="0"/>
              <a:t>kullanan tek fırın</a:t>
            </a:r>
            <a:r>
              <a:rPr lang="en-US" sz="2400" smtClean="0"/>
              <a:t>: </a:t>
            </a:r>
            <a:r>
              <a:rPr lang="en-US" sz="2400" dirty="0"/>
              <a:t>B-401.</a:t>
            </a:r>
            <a:endParaRPr lang="es-ES" sz="2400" dirty="0"/>
          </a:p>
          <a:p>
            <a:endParaRPr lang="en-US" dirty="0"/>
          </a:p>
          <a:p>
            <a:r>
              <a:rPr lang="tr-TR" sz="2400" smtClean="0"/>
              <a:t>2</a:t>
            </a:r>
            <a:r>
              <a:rPr lang="en-US" sz="2400" smtClean="0"/>
              <a:t>007</a:t>
            </a:r>
            <a:r>
              <a:rPr lang="tr-TR" sz="2400" smtClean="0"/>
              <a:t>’de başlatılan yeni fabrika</a:t>
            </a:r>
            <a:r>
              <a:rPr lang="en-US" sz="2400" smtClean="0"/>
              <a:t>: </a:t>
            </a:r>
            <a:r>
              <a:rPr lang="tr-TR" sz="2400" smtClean="0"/>
              <a:t>sadece doğal gaz için tasarlanan fırın</a:t>
            </a:r>
            <a:r>
              <a:rPr lang="en-US" sz="2400" smtClean="0"/>
              <a:t>.</a:t>
            </a:r>
            <a:endParaRPr lang="es-ES" sz="2400" dirty="0"/>
          </a:p>
          <a:p>
            <a:endParaRPr lang="es-ES" dirty="0"/>
          </a:p>
          <a:p>
            <a:r>
              <a:rPr lang="en-US" sz="2400" dirty="0"/>
              <a:t>2008</a:t>
            </a:r>
            <a:r>
              <a:rPr lang="en-US" sz="2400"/>
              <a:t>: </a:t>
            </a:r>
            <a:r>
              <a:rPr lang="tr-TR" sz="2400" smtClean="0"/>
              <a:t>akaryakıt kullanımı durduruldu</a:t>
            </a:r>
            <a:r>
              <a:rPr lang="en-US" sz="2400" smtClean="0"/>
              <a:t>.</a:t>
            </a:r>
            <a:endParaRPr lang="es-ES" sz="2400" dirty="0"/>
          </a:p>
          <a:p>
            <a:r>
              <a:rPr lang="en-US" dirty="0"/>
              <a:t> </a:t>
            </a:r>
            <a:endParaRPr lang="es-ES" dirty="0"/>
          </a:p>
          <a:p>
            <a:r>
              <a:rPr lang="en-US" sz="2400" dirty="0"/>
              <a:t>2009</a:t>
            </a:r>
            <a:r>
              <a:rPr lang="en-US" sz="2400"/>
              <a:t>: </a:t>
            </a:r>
            <a:r>
              <a:rPr lang="tr-TR" sz="2400" smtClean="0"/>
              <a:t>Eski </a:t>
            </a:r>
            <a:r>
              <a:rPr lang="en-US" sz="2400" smtClean="0"/>
              <a:t>B-401</a:t>
            </a:r>
            <a:r>
              <a:rPr lang="tr-TR" sz="2400" smtClean="0"/>
              <a:t> yeine geçecek</a:t>
            </a:r>
            <a:r>
              <a:rPr lang="en-US" sz="2400" smtClean="0"/>
              <a:t> </a:t>
            </a:r>
            <a:endParaRPr lang="en-US" sz="2400" dirty="0"/>
          </a:p>
          <a:p>
            <a:r>
              <a:rPr lang="en-US" sz="2400"/>
              <a:t> </a:t>
            </a:r>
            <a:r>
              <a:rPr lang="en-US" sz="2400" smtClean="0"/>
              <a:t>         </a:t>
            </a:r>
            <a:r>
              <a:rPr lang="tr-TR" sz="2400" smtClean="0"/>
              <a:t>yeni </a:t>
            </a:r>
            <a:r>
              <a:rPr lang="en-US" sz="2400" smtClean="0"/>
              <a:t>B-401</a:t>
            </a:r>
            <a:r>
              <a:rPr lang="tr-TR" sz="2400" smtClean="0"/>
              <a:t>N</a:t>
            </a:r>
            <a:r>
              <a:rPr lang="en-US" sz="2400" smtClean="0"/>
              <a:t>.</a:t>
            </a:r>
            <a:endParaRPr lang="en-US" sz="2400" dirty="0"/>
          </a:p>
          <a:p>
            <a:endParaRPr lang="en-US" dirty="0"/>
          </a:p>
          <a:p>
            <a:r>
              <a:rPr lang="tr-TR" sz="2400" b="1" smtClean="0">
                <a:solidFill>
                  <a:srgbClr val="FF0000"/>
                </a:solidFill>
              </a:rPr>
              <a:t>Yeni fırınlar</a:t>
            </a:r>
            <a:r>
              <a:rPr lang="en-US" sz="2400" b="1" smtClean="0">
                <a:solidFill>
                  <a:srgbClr val="FF0000"/>
                </a:solidFill>
              </a:rPr>
              <a:t>: </a:t>
            </a:r>
            <a:r>
              <a:rPr lang="tr-TR" sz="2400" b="1" smtClean="0">
                <a:solidFill>
                  <a:srgbClr val="FF0000"/>
                </a:solidFill>
              </a:rPr>
              <a:t>Düşük</a:t>
            </a:r>
            <a:r>
              <a:rPr lang="en-US" sz="2400" b="1" smtClean="0">
                <a:solidFill>
                  <a:srgbClr val="FF0000"/>
                </a:solidFill>
              </a:rPr>
              <a:t> NOx </a:t>
            </a:r>
            <a:r>
              <a:rPr lang="tr-TR" sz="2400" b="1" smtClean="0">
                <a:solidFill>
                  <a:srgbClr val="FF0000"/>
                </a:solidFill>
              </a:rPr>
              <a:t>yakımı</a:t>
            </a:r>
            <a:r>
              <a:rPr lang="en-US" sz="2400" b="1" smtClean="0">
                <a:solidFill>
                  <a:srgbClr val="FF0000"/>
                </a:solidFill>
              </a:rPr>
              <a:t>. 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000" dirty="0"/>
              <a:t>B-401 </a:t>
            </a:r>
            <a:r>
              <a:rPr lang="en-US" sz="2000"/>
              <a:t>NOx </a:t>
            </a:r>
            <a:r>
              <a:rPr lang="tr-TR" sz="2000" smtClean="0"/>
              <a:t>emisyonları sınırların altında</a:t>
            </a:r>
            <a:r>
              <a:rPr lang="en-US" sz="240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14"/>
          <p:cNvSpPr>
            <a:spLocks noChangeArrowheads="1"/>
          </p:cNvSpPr>
          <p:nvPr/>
        </p:nvSpPr>
        <p:spPr bwMode="auto">
          <a:xfrm>
            <a:off x="7572841" y="4679950"/>
            <a:ext cx="6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762000" eaLnBrk="0" hangingPunct="0"/>
            <a:endParaRPr lang="es-ES" sz="1200" b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5844" name="Rectangle 590"/>
          <p:cNvSpPr>
            <a:spLocks noChangeArrowheads="1"/>
          </p:cNvSpPr>
          <p:nvPr/>
        </p:nvSpPr>
        <p:spPr bwMode="auto">
          <a:xfrm>
            <a:off x="1550146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5" name="Rectangle 592"/>
          <p:cNvSpPr>
            <a:spLocks noChangeArrowheads="1"/>
          </p:cNvSpPr>
          <p:nvPr/>
        </p:nvSpPr>
        <p:spPr bwMode="auto">
          <a:xfrm>
            <a:off x="2474515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6" name="Rectangle 594"/>
          <p:cNvSpPr>
            <a:spLocks noChangeArrowheads="1"/>
          </p:cNvSpPr>
          <p:nvPr/>
        </p:nvSpPr>
        <p:spPr bwMode="auto">
          <a:xfrm>
            <a:off x="3494180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7" name="Rectangle 596"/>
          <p:cNvSpPr>
            <a:spLocks noChangeArrowheads="1"/>
          </p:cNvSpPr>
          <p:nvPr/>
        </p:nvSpPr>
        <p:spPr bwMode="auto">
          <a:xfrm>
            <a:off x="3789597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8" name="Rectangle 598"/>
          <p:cNvSpPr>
            <a:spLocks noChangeArrowheads="1"/>
          </p:cNvSpPr>
          <p:nvPr/>
        </p:nvSpPr>
        <p:spPr bwMode="auto">
          <a:xfrm>
            <a:off x="5762221" y="304801"/>
            <a:ext cx="11118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49" name="Rectangle 600"/>
          <p:cNvSpPr>
            <a:spLocks noChangeArrowheads="1"/>
          </p:cNvSpPr>
          <p:nvPr/>
        </p:nvSpPr>
        <p:spPr bwMode="auto">
          <a:xfrm>
            <a:off x="7868258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0" name="Rectangle 602"/>
          <p:cNvSpPr>
            <a:spLocks noChangeArrowheads="1"/>
          </p:cNvSpPr>
          <p:nvPr/>
        </p:nvSpPr>
        <p:spPr bwMode="auto">
          <a:xfrm>
            <a:off x="9898059" y="30480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1" name="Rectangle 610"/>
          <p:cNvSpPr>
            <a:spLocks noChangeArrowheads="1"/>
          </p:cNvSpPr>
          <p:nvPr/>
        </p:nvSpPr>
        <p:spPr bwMode="auto">
          <a:xfrm>
            <a:off x="3494180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2" name="Rectangle 612"/>
          <p:cNvSpPr>
            <a:spLocks noChangeArrowheads="1"/>
          </p:cNvSpPr>
          <p:nvPr/>
        </p:nvSpPr>
        <p:spPr bwMode="auto">
          <a:xfrm>
            <a:off x="3789597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35853" name="Rectangle 618"/>
          <p:cNvSpPr>
            <a:spLocks noChangeArrowheads="1"/>
          </p:cNvSpPr>
          <p:nvPr/>
        </p:nvSpPr>
        <p:spPr bwMode="auto">
          <a:xfrm>
            <a:off x="9898059" y="742951"/>
            <a:ext cx="9530" cy="952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z="1800" b="0">
              <a:solidFill>
                <a:srgbClr val="33CC33"/>
              </a:solidFill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lvl="1"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</a:t>
            </a:r>
            <a:r>
              <a:rPr lang="en-US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: </a:t>
            </a:r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gereklilikler</a:t>
            </a:r>
            <a:endParaRPr lang="en-US" sz="2800" b="1" dirty="0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4331" y="798513"/>
            <a:ext cx="5702287" cy="357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541209"/>
            <a:ext cx="5290457" cy="331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112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1643E-7 -3.30789E-7 L -0.24683 0.1619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2" y="80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248E-8 4.24242E-6 L 0.19234 -0.20981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17" y="-1050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389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2 Rectángulo"/>
          <p:cNvSpPr>
            <a:spLocks noChangeArrowheads="1"/>
          </p:cNvSpPr>
          <p:nvPr/>
        </p:nvSpPr>
        <p:spPr bwMode="auto">
          <a:xfrm>
            <a:off x="2311400" y="835025"/>
            <a:ext cx="5335588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7171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717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180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181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18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183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184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7172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7173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3959225"/>
            <a:ext cx="3760787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0100" y="3365500"/>
            <a:ext cx="2601913" cy="347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-53831" y="834816"/>
            <a:ext cx="9961419" cy="2923877"/>
          </a:xfrm>
          <a:prstGeom prst="rect">
            <a:avLst/>
          </a:prstGeom>
        </p:spPr>
        <p:txBody>
          <a:bodyPr>
            <a:spAutoFit/>
          </a:bodyPr>
          <a:lstStyle/>
          <a:p>
            <a:pPr lvl="5">
              <a:defRPr/>
            </a:pPr>
            <a:r>
              <a:rPr lang="tr-TR" sz="2800" smtClean="0">
                <a:solidFill>
                  <a:srgbClr val="AC001D"/>
                </a:solidFill>
              </a:rPr>
              <a:t>Hava Kirliliği Emisyonları Kontrolü</a:t>
            </a:r>
            <a:endParaRPr lang="es-ES" sz="2800" dirty="0">
              <a:solidFill>
                <a:srgbClr val="AC001D"/>
              </a:solidFill>
            </a:endParaRPr>
          </a:p>
          <a:p>
            <a:pPr>
              <a:defRPr/>
            </a:pPr>
            <a:r>
              <a:rPr lang="en-US" dirty="0"/>
              <a:t> </a:t>
            </a:r>
          </a:p>
          <a:p>
            <a:pPr>
              <a:defRPr/>
            </a:pPr>
            <a:r>
              <a:rPr lang="en-US" sz="2400" b="1">
                <a:solidFill>
                  <a:srgbClr val="FF0000"/>
                </a:solidFill>
              </a:rPr>
              <a:t>   </a:t>
            </a:r>
            <a:r>
              <a:rPr lang="tr-TR" sz="2400" b="1" smtClean="0">
                <a:solidFill>
                  <a:srgbClr val="FF0000"/>
                </a:solidFill>
              </a:rPr>
              <a:t>Fırınlar için sürekli emisyon izleme sistemleri</a:t>
            </a:r>
            <a:r>
              <a:rPr lang="en-US" sz="2400" b="1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&gt; 50 Mw:</a:t>
            </a:r>
          </a:p>
          <a:p>
            <a:pPr>
              <a:defRPr/>
            </a:pPr>
            <a:r>
              <a:rPr lang="en-US" sz="2000" dirty="0"/>
              <a:t>	 		(B-401/ B-401N</a:t>
            </a:r>
            <a:r>
              <a:rPr lang="en-US" sz="2000"/>
              <a:t>) </a:t>
            </a:r>
            <a:r>
              <a:rPr lang="tr-TR" sz="2000" smtClean="0"/>
              <a:t>ve kojenerasyon tesisi</a:t>
            </a:r>
            <a:r>
              <a:rPr lang="en-US" sz="2000" smtClean="0"/>
              <a:t>.</a:t>
            </a:r>
            <a:endParaRPr lang="es-ES" sz="2000" dirty="0"/>
          </a:p>
          <a:p>
            <a:pPr>
              <a:defRPr/>
            </a:pPr>
            <a:r>
              <a:rPr lang="tr-TR" sz="2400" b="1" smtClean="0">
                <a:solidFill>
                  <a:srgbClr val="FF0000"/>
                </a:solidFill>
              </a:rPr>
              <a:t>B-401’in bacasından hava emisyonu ölçümleri yapılması için bir platform ve bir de merdiven kurulmnuştur.</a:t>
            </a:r>
            <a:endParaRPr lang="es-ES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tr-TR" sz="2400" b="1" smtClean="0">
                <a:solidFill>
                  <a:srgbClr val="FF0000"/>
                </a:solidFill>
              </a:rPr>
              <a:t>Bacalar, kirleticinin en uygun şekilde yayılmasını sağlayacak şekilde tasarlanmıştır.</a:t>
            </a:r>
            <a:endParaRPr lang="es-ES" sz="2000" dirty="0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1313" y="3348038"/>
            <a:ext cx="2632075" cy="350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Rectángulo"/>
          <p:cNvSpPr>
            <a:spLocks noChangeArrowheads="1"/>
          </p:cNvSpPr>
          <p:nvPr/>
        </p:nvSpPr>
        <p:spPr bwMode="auto">
          <a:xfrm>
            <a:off x="2311400" y="835025"/>
            <a:ext cx="5335588" cy="495300"/>
          </a:xfrm>
          <a:prstGeom prst="rect">
            <a:avLst/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8195" name="Group 2"/>
          <p:cNvGrpSpPr>
            <a:grpSpLocks/>
          </p:cNvGrpSpPr>
          <p:nvPr/>
        </p:nvGrpSpPr>
        <p:grpSpPr bwMode="auto">
          <a:xfrm>
            <a:off x="0" y="0"/>
            <a:ext cx="9907588" cy="6858000"/>
            <a:chOff x="0" y="0"/>
            <a:chExt cx="5760" cy="4320"/>
          </a:xfrm>
        </p:grpSpPr>
        <p:sp>
          <p:nvSpPr>
            <p:cNvPr id="8205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06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07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08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09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10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196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8197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8198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EKÖK </a:t>
            </a:r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-53831" y="834816"/>
            <a:ext cx="9961419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 lvl="5">
              <a:defRPr/>
            </a:pPr>
            <a:r>
              <a:rPr lang="tr-TR" sz="2800" smtClean="0">
                <a:solidFill>
                  <a:srgbClr val="AC001D"/>
                </a:solidFill>
              </a:rPr>
              <a:t>Hava Kirliliği Emisyonları Kontrolü</a:t>
            </a:r>
            <a:endParaRPr lang="es-ES" sz="2800" dirty="0">
              <a:solidFill>
                <a:srgbClr val="AC001D"/>
              </a:solidFill>
            </a:endParaRPr>
          </a:p>
          <a:p>
            <a:pPr>
              <a:defRPr/>
            </a:pPr>
            <a:r>
              <a:rPr lang="en-US" dirty="0"/>
              <a:t> </a:t>
            </a:r>
          </a:p>
          <a:p>
            <a:pPr>
              <a:tabLst>
                <a:tab pos="263525" algn="l"/>
              </a:tabLst>
              <a:defRPr/>
            </a:pPr>
            <a:r>
              <a:rPr lang="en-US" sz="2400" b="1">
                <a:solidFill>
                  <a:srgbClr val="FF0000"/>
                </a:solidFill>
              </a:rPr>
              <a:t>   </a:t>
            </a:r>
            <a:r>
              <a:rPr lang="tr-TR" sz="2400" b="1" smtClean="0">
                <a:solidFill>
                  <a:srgbClr val="FF0000"/>
                </a:solidFill>
              </a:rPr>
              <a:t>Uçucu Organik Bileşiklerin (VOC) en aza indirgenmesi (Gönüllü amaç)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tabLst>
                <a:tab pos="263525" algn="l"/>
              </a:tabLst>
              <a:defRPr/>
            </a:pPr>
            <a:endParaRPr lang="en-US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2000" dirty="0"/>
              <a:t> 	 </a:t>
            </a:r>
            <a:endParaRPr lang="es-ES" sz="2000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89525"/>
            <a:ext cx="25527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2700" y="5089525"/>
            <a:ext cx="25527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1413" y="5072063"/>
            <a:ext cx="2576512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7425" y="5072063"/>
            <a:ext cx="25781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>
            <a:spLocks noChangeArrowheads="1"/>
          </p:cNvSpPr>
          <p:nvPr/>
        </p:nvSpPr>
        <p:spPr bwMode="auto">
          <a:xfrm>
            <a:off x="142875" y="2463800"/>
            <a:ext cx="938688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000" smtClean="0"/>
              <a:t>Havada o</a:t>
            </a:r>
            <a:r>
              <a:rPr lang="tr-TR" sz="2000" smtClean="0"/>
              <a:t>ksidasyon reaktörlerinden kaynaklanan uçucu organik bileşiklerinin azaltılması için odun kömürü  odalarının en uygun hale getirilmesi.</a:t>
            </a:r>
            <a:r>
              <a:rPr lang="en-US" sz="2000" dirty="0"/>
              <a:t>	</a:t>
            </a:r>
            <a:r>
              <a:rPr lang="en-US" dirty="0"/>
              <a:t>	</a:t>
            </a:r>
            <a:r>
              <a:rPr lang="en-US" dirty="0" smtClean="0"/>
              <a:t> </a:t>
            </a:r>
            <a:endParaRPr lang="en-US" dirty="0"/>
          </a:p>
          <a:p>
            <a:r>
              <a:rPr lang="tr-TR" sz="2000" smtClean="0"/>
              <a:t>Metilamin tesisinde yeni soğurucu vantilatörler</a:t>
            </a:r>
            <a:r>
              <a:rPr lang="en-US" sz="2000" smtClean="0"/>
              <a:t>.</a:t>
            </a:r>
            <a:endParaRPr lang="en-US" sz="2000" dirty="0"/>
          </a:p>
          <a:p>
            <a:r>
              <a:rPr lang="tr-TR" sz="2000" smtClean="0"/>
              <a:t>Yüklenen kamyon ve tamburlardan atmosfere çıkışların azaltılması</a:t>
            </a:r>
            <a:r>
              <a:rPr lang="en-US" sz="2000" smtClean="0"/>
              <a:t>.</a:t>
            </a:r>
            <a:endParaRPr lang="en-US" sz="2000" dirty="0"/>
          </a:p>
          <a:p>
            <a:r>
              <a:rPr lang="tr-TR" sz="2000" smtClean="0"/>
              <a:t>Açık numune sistemlerinin kapalı döngülerle değiştirilmesi.</a:t>
            </a:r>
            <a:endParaRPr lang="en-US" sz="2000" dirty="0"/>
          </a:p>
          <a:p>
            <a:r>
              <a:rPr lang="tr-TR" sz="2000" smtClean="0"/>
              <a:t>pompa Mühürleri</a:t>
            </a:r>
            <a:r>
              <a:rPr lang="en-US" sz="2000" smtClean="0"/>
              <a:t>: </a:t>
            </a:r>
            <a:r>
              <a:rPr lang="tr-TR" sz="2000" smtClean="0"/>
              <a:t>Su sistemleri kapalı gaz çevrimleriyle değiştirilmiştir.</a:t>
            </a:r>
            <a:endParaRPr lang="en-US" sz="2000" dirty="0"/>
          </a:p>
          <a:p>
            <a:r>
              <a:rPr lang="tr-TR" sz="2000" smtClean="0"/>
              <a:t>Bir Sızıntı Tespit ve Onarım (LDAR) programı kurulmuştur.</a:t>
            </a:r>
            <a:r>
              <a:rPr lang="en-US" sz="200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1588" y="0"/>
            <a:ext cx="9909176" cy="6858000"/>
            <a:chOff x="-1" y="0"/>
            <a:chExt cx="5761" cy="4320"/>
          </a:xfrm>
        </p:grpSpPr>
        <p:sp>
          <p:nvSpPr>
            <p:cNvPr id="9227" name="Rectangle 5"/>
            <p:cNvSpPr>
              <a:spLocks noChangeArrowheads="1"/>
            </p:cNvSpPr>
            <p:nvPr/>
          </p:nvSpPr>
          <p:spPr bwMode="auto">
            <a:xfrm>
              <a:off x="0" y="4224"/>
              <a:ext cx="748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228" name="Rectangle 6"/>
            <p:cNvSpPr>
              <a:spLocks noChangeArrowheads="1"/>
            </p:cNvSpPr>
            <p:nvPr/>
          </p:nvSpPr>
          <p:spPr bwMode="auto">
            <a:xfrm>
              <a:off x="753" y="4224"/>
              <a:ext cx="591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229" name="Rectangle 7"/>
            <p:cNvSpPr>
              <a:spLocks noChangeArrowheads="1"/>
            </p:cNvSpPr>
            <p:nvPr/>
          </p:nvSpPr>
          <p:spPr bwMode="auto">
            <a:xfrm>
              <a:off x="1349" y="4224"/>
              <a:ext cx="4411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23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587" cy="96"/>
            </a:xfrm>
            <a:prstGeom prst="rect">
              <a:avLst/>
            </a:prstGeom>
            <a:solidFill>
              <a:srgbClr val="E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231" name="Rectangle 9"/>
            <p:cNvSpPr>
              <a:spLocks noChangeArrowheads="1"/>
            </p:cNvSpPr>
            <p:nvPr/>
          </p:nvSpPr>
          <p:spPr bwMode="auto">
            <a:xfrm>
              <a:off x="1595" y="0"/>
              <a:ext cx="672" cy="9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232" name="Rectangle 10"/>
            <p:cNvSpPr>
              <a:spLocks noChangeArrowheads="1"/>
            </p:cNvSpPr>
            <p:nvPr/>
          </p:nvSpPr>
          <p:spPr bwMode="auto">
            <a:xfrm>
              <a:off x="2271" y="0"/>
              <a:ext cx="3489" cy="96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9233" name="Picture 14" descr="imag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620"/>
              <a:ext cx="4704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Text Box 15"/>
          <p:cNvSpPr txBox="1">
            <a:spLocks noChangeArrowheads="1"/>
          </p:cNvSpPr>
          <p:nvPr/>
        </p:nvSpPr>
        <p:spPr bwMode="auto">
          <a:xfrm>
            <a:off x="3962400" y="200660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>
                <a:solidFill>
                  <a:schemeClr val="bg1"/>
                </a:solidFill>
              </a:rPr>
              <a:t>QUIMICA</a:t>
            </a:r>
          </a:p>
        </p:txBody>
      </p:sp>
      <p:sp>
        <p:nvSpPr>
          <p:cNvPr id="9220" name="Rectangle 18"/>
          <p:cNvSpPr>
            <a:spLocks noChangeArrowheads="1"/>
          </p:cNvSpPr>
          <p:nvPr/>
        </p:nvSpPr>
        <p:spPr bwMode="auto">
          <a:xfrm>
            <a:off x="1023938" y="1844675"/>
            <a:ext cx="8232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72907" anchor="ctr">
            <a:spAutoFit/>
          </a:bodyPr>
          <a:lstStyle/>
          <a:p>
            <a:pPr algn="ctr"/>
            <a:r>
              <a:rPr lang="es-ES_tradnl" sz="4800"/>
              <a:t/>
            </a:r>
            <a:br>
              <a:rPr lang="es-ES_tradnl" sz="4800"/>
            </a:br>
            <a:r>
              <a:rPr lang="es-ES_tradnl" sz="4800"/>
              <a:t/>
            </a:r>
            <a:br>
              <a:rPr lang="es-ES_tradnl" sz="4800"/>
            </a:br>
            <a:endParaRPr lang="es-ES_tradnl" sz="4800"/>
          </a:p>
        </p:txBody>
      </p:sp>
      <p:sp>
        <p:nvSpPr>
          <p:cNvPr id="14" name="6 CuadroTexto"/>
          <p:cNvSpPr>
            <a:spLocks noChangeArrowheads="1"/>
          </p:cNvSpPr>
          <p:nvPr/>
        </p:nvSpPr>
        <p:spPr bwMode="auto">
          <a:xfrm>
            <a:off x="730249" y="1520825"/>
            <a:ext cx="9021763" cy="3139321"/>
          </a:xfrm>
          <a:custGeom>
            <a:avLst/>
            <a:gdLst>
              <a:gd name="T0" fmla="*/ 0 w 5022850"/>
              <a:gd name="T1" fmla="*/ 0 h 2093655"/>
              <a:gd name="T2" fmla="*/ 4673902 w 5022850"/>
              <a:gd name="T3" fmla="*/ 0 h 2093655"/>
              <a:gd name="T4" fmla="*/ 5022850 w 5022850"/>
              <a:gd name="T5" fmla="*/ 649 h 2093655"/>
              <a:gd name="T6" fmla="*/ 5022850 w 5022850"/>
              <a:gd name="T7" fmla="*/ 3895 h 2093655"/>
              <a:gd name="T8" fmla="*/ 5022850 w 5022850"/>
              <a:gd name="T9" fmla="*/ 3895 h 2093655"/>
              <a:gd name="T10" fmla="*/ 348949 w 5022850"/>
              <a:gd name="T11" fmla="*/ 3895 h 2093655"/>
              <a:gd name="T12" fmla="*/ 0 w 5022850"/>
              <a:gd name="T13" fmla="*/ 3246 h 2093655"/>
              <a:gd name="T14" fmla="*/ 0 w 5022850"/>
              <a:gd name="T15" fmla="*/ 0 h 20936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22850"/>
              <a:gd name="T25" fmla="*/ 0 h 2093655"/>
              <a:gd name="T26" fmla="*/ 5022850 w 5022850"/>
              <a:gd name="T27" fmla="*/ 2093655 h 20936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22850" h="2093655">
                <a:moveTo>
                  <a:pt x="0" y="0"/>
                </a:moveTo>
                <a:lnTo>
                  <a:pt x="4673901" y="0"/>
                </a:lnTo>
                <a:lnTo>
                  <a:pt x="5022850" y="348949"/>
                </a:lnTo>
                <a:lnTo>
                  <a:pt x="5022850" y="2093655"/>
                </a:lnTo>
                <a:lnTo>
                  <a:pt x="348949" y="2093655"/>
                </a:lnTo>
                <a:lnTo>
                  <a:pt x="0" y="1744706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</a:rPr>
              <a:t>CEPSA </a:t>
            </a:r>
            <a:r>
              <a:rPr lang="en-US" sz="2400" b="1" err="1">
                <a:solidFill>
                  <a:srgbClr val="FF0000"/>
                </a:solidFill>
              </a:rPr>
              <a:t>Química</a:t>
            </a:r>
            <a:r>
              <a:rPr lang="en-US" sz="2400" b="1">
                <a:solidFill>
                  <a:srgbClr val="FF0000"/>
                </a:solidFill>
              </a:rPr>
              <a:t> </a:t>
            </a:r>
            <a:r>
              <a:rPr lang="tr-TR" sz="2400" b="1" smtClean="0">
                <a:solidFill>
                  <a:srgbClr val="FF0000"/>
                </a:solidFill>
              </a:rPr>
              <a:t>kendi başına bağımsız bir EKÖK izni bulunan bir kojenerasyon fabrikasına sahiptir.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2000" smtClean="0"/>
              <a:t>Nox</a:t>
            </a:r>
            <a:r>
              <a:rPr lang="tr-TR" sz="2000" smtClean="0"/>
              <a:t> sınırının azaltılması</a:t>
            </a:r>
            <a:r>
              <a:rPr lang="en-US" sz="2000" smtClean="0"/>
              <a:t>: 500</a:t>
            </a:r>
            <a:r>
              <a:rPr lang="tr-TR" sz="2000" smtClean="0"/>
              <a:t>’den </a:t>
            </a:r>
            <a:r>
              <a:rPr lang="en-US" sz="2000" smtClean="0"/>
              <a:t>75 mg/Nm3</a:t>
            </a:r>
            <a:r>
              <a:rPr lang="tr-TR" sz="2000" smtClean="0"/>
              <a:t>’e</a:t>
            </a:r>
            <a:r>
              <a:rPr lang="en-US" sz="2000" smtClean="0"/>
              <a:t>.</a:t>
            </a:r>
            <a:endParaRPr lang="en-US" sz="2000" dirty="0"/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tr-TR" sz="2000" smtClean="0"/>
              <a:t>Kuru Düşük Emisyon teknolojisi olan bir gaz jeneratörüne geçilmiştir.</a:t>
            </a:r>
            <a:r>
              <a:rPr lang="en-US" sz="2000" smtClean="0"/>
              <a:t> </a:t>
            </a:r>
            <a:endParaRPr lang="en-US" sz="2000" dirty="0"/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20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en-US" sz="200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 </a:t>
            </a:r>
            <a:r>
              <a:rPr lang="en-US" sz="20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r>
              <a:rPr lang="tr-TR" sz="20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yatırım yapılmıştır</a:t>
            </a:r>
            <a:r>
              <a:rPr lang="en-US" sz="20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sz="2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 sz="1800" dirty="0"/>
          </a:p>
          <a:p>
            <a:pPr marL="342900" indent="-342900">
              <a:defRPr/>
            </a:pPr>
            <a:r>
              <a:rPr lang="es-ES_tradnl" sz="1800" dirty="0"/>
              <a:t>	</a:t>
            </a:r>
          </a:p>
        </p:txBody>
      </p:sp>
      <p:sp>
        <p:nvSpPr>
          <p:cNvPr id="9222" name="Rectangle 16"/>
          <p:cNvSpPr>
            <a:spLocks noChangeArrowheads="1"/>
          </p:cNvSpPr>
          <p:nvPr/>
        </p:nvSpPr>
        <p:spPr bwMode="auto">
          <a:xfrm>
            <a:off x="1625600" y="307975"/>
            <a:ext cx="8126413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tr-TR" sz="2800" b="1" smtClean="0">
                <a:solidFill>
                  <a:srgbClr val="E70000"/>
                </a:solidFill>
                <a:latin typeface="Calibri" pitchFamily="34" charset="0"/>
                <a:cs typeface="Arial" charset="0"/>
              </a:rPr>
              <a:t>	EKÖK GELİŞTİRME: gereklilikler</a:t>
            </a:r>
            <a:endParaRPr lang="en-US" sz="2800" b="1">
              <a:solidFill>
                <a:srgbClr val="E70000"/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9223" name="2 Grupo"/>
          <p:cNvGrpSpPr>
            <a:grpSpLocks/>
          </p:cNvGrpSpPr>
          <p:nvPr/>
        </p:nvGrpSpPr>
        <p:grpSpPr bwMode="auto">
          <a:xfrm>
            <a:off x="1827159" y="940481"/>
            <a:ext cx="6485318" cy="569903"/>
            <a:chOff x="1826288" y="940976"/>
            <a:chExt cx="6486856" cy="568908"/>
          </a:xfrm>
        </p:grpSpPr>
        <p:sp>
          <p:nvSpPr>
            <p:cNvPr id="9225" name="2 Rectángulo"/>
            <p:cNvSpPr>
              <a:spLocks noChangeArrowheads="1"/>
            </p:cNvSpPr>
            <p:nvPr/>
          </p:nvSpPr>
          <p:spPr bwMode="auto">
            <a:xfrm>
              <a:off x="1826288" y="940976"/>
              <a:ext cx="5335588" cy="495301"/>
            </a:xfrm>
            <a:prstGeom prst="rect">
              <a:avLst/>
            </a:prstGeom>
            <a:solidFill>
              <a:schemeClr val="accent1">
                <a:alpha val="3098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9226" name="1 Rectángulo"/>
            <p:cNvSpPr>
              <a:spLocks noChangeArrowheads="1"/>
            </p:cNvSpPr>
            <p:nvPr/>
          </p:nvSpPr>
          <p:spPr bwMode="auto">
            <a:xfrm>
              <a:off x="2729843" y="987577"/>
              <a:ext cx="5583301" cy="522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r-TR" sz="2800" smtClean="0">
                  <a:solidFill>
                    <a:srgbClr val="AC001D"/>
                  </a:solidFill>
                </a:rPr>
                <a:t>Hava Kirliliği Emisyonları Kontrolü</a:t>
              </a:r>
              <a:endParaRPr lang="es-ES" sz="2800" dirty="0">
                <a:solidFill>
                  <a:srgbClr val="AC001D"/>
                </a:solidFill>
              </a:endParaRPr>
            </a:p>
          </p:txBody>
        </p:sp>
      </p:grpSp>
      <p:pic>
        <p:nvPicPr>
          <p:cNvPr id="13" name="12 Imagen" descr="cogeneración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9738" y="3663950"/>
            <a:ext cx="438785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n blanco">
  <a:themeElements>
    <a:clrScheme name="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530</Words>
  <Application>Microsoft Office PowerPoint</Application>
  <PresentationFormat>Özel</PresentationFormat>
  <Paragraphs>246</Paragraphs>
  <Slides>18</Slides>
  <Notes>18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0" baseType="lpstr">
      <vt:lpstr>En blanco</vt:lpstr>
      <vt:lpstr>Imagen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Company>¡Ondía!!!!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Gabi</dc:creator>
  <cp:lastModifiedBy>casper</cp:lastModifiedBy>
  <cp:revision>1480</cp:revision>
  <cp:lastPrinted>2012-07-09T08:58:50Z</cp:lastPrinted>
  <dcterms:created xsi:type="dcterms:W3CDTF">2003-01-09T21:59:40Z</dcterms:created>
  <dcterms:modified xsi:type="dcterms:W3CDTF">2012-07-25T14:44:12Z</dcterms:modified>
</cp:coreProperties>
</file>