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7"/>
  </p:handoutMasterIdLst>
  <p:sldIdLst>
    <p:sldId id="258" r:id="rId2"/>
    <p:sldId id="259" r:id="rId3"/>
    <p:sldId id="332" r:id="rId4"/>
    <p:sldId id="330" r:id="rId5"/>
    <p:sldId id="334" r:id="rId6"/>
    <p:sldId id="319" r:id="rId7"/>
    <p:sldId id="320" r:id="rId8"/>
    <p:sldId id="323" r:id="rId9"/>
    <p:sldId id="322" r:id="rId10"/>
    <p:sldId id="324" r:id="rId11"/>
    <p:sldId id="325" r:id="rId12"/>
    <p:sldId id="326" r:id="rId13"/>
    <p:sldId id="327" r:id="rId14"/>
    <p:sldId id="335" r:id="rId15"/>
    <p:sldId id="336" r:id="rId16"/>
    <p:sldId id="337" r:id="rId17"/>
    <p:sldId id="338" r:id="rId18"/>
    <p:sldId id="339" r:id="rId19"/>
    <p:sldId id="340" r:id="rId20"/>
    <p:sldId id="341" r:id="rId21"/>
    <p:sldId id="344" r:id="rId22"/>
    <p:sldId id="345" r:id="rId23"/>
    <p:sldId id="342" r:id="rId24"/>
    <p:sldId id="343" r:id="rId25"/>
    <p:sldId id="306" r:id="rId26"/>
  </p:sldIdLst>
  <p:sldSz cx="9144000" cy="6858000" type="screen4x3"/>
  <p:notesSz cx="6797675" cy="9926638"/>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34" autoAdjust="0"/>
    <p:restoredTop sz="94660"/>
  </p:normalViewPr>
  <p:slideViewPr>
    <p:cSldViewPr>
      <p:cViewPr>
        <p:scale>
          <a:sx n="100" d="100"/>
          <a:sy n="100" d="100"/>
        </p:scale>
        <p:origin x="-78" y="149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pPr>
              <a:defRPr/>
            </a:pPr>
            <a:endParaRPr lang="es-ES"/>
          </a:p>
        </p:txBody>
      </p:sp>
      <p:sp>
        <p:nvSpPr>
          <p:cNvPr id="3" name="2 Marcador de fecha"/>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pPr>
              <a:defRPr/>
            </a:pPr>
            <a:fld id="{EE800C7C-E8FE-4A84-86CE-C2AA86387B18}" type="datetimeFigureOut">
              <a:rPr lang="es-ES"/>
              <a:pPr>
                <a:defRPr/>
              </a:pPr>
              <a:t>13/09/2011</a:t>
            </a:fld>
            <a:endParaRPr lang="es-ES"/>
          </a:p>
        </p:txBody>
      </p:sp>
      <p:sp>
        <p:nvSpPr>
          <p:cNvPr id="4" name="3 Marcador de pie de página"/>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pPr>
              <a:defRPr/>
            </a:pPr>
            <a:endParaRPr lang="es-ES"/>
          </a:p>
        </p:txBody>
      </p:sp>
      <p:sp>
        <p:nvSpPr>
          <p:cNvPr id="5" name="4 Marcador de número de diapositiva"/>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pPr>
              <a:defRPr/>
            </a:pPr>
            <a:fld id="{59C17DBE-68CE-4078-BA4C-29BB0A821EB1}" type="slidenum">
              <a:rPr lang="es-ES"/>
              <a:pPr>
                <a:defRPr/>
              </a:pPr>
              <a:t>‹#›</a:t>
            </a:fld>
            <a:endParaRPr lang="es-E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05576728-8180-4ED3-A3D5-4A720C248691}" type="datetimeFigureOut">
              <a:rPr lang="es-ES"/>
              <a:pPr>
                <a:defRPr/>
              </a:pPr>
              <a:t>13/09/2011</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11B35B2A-CEA6-4C48-A69A-56D9FA8306B6}" type="slidenum">
              <a:rPr lang="es-ES"/>
              <a:pPr>
                <a:defRPr/>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B0692EC7-ED06-4EBC-9164-5F21025B3471}" type="datetimeFigureOut">
              <a:rPr lang="es-ES"/>
              <a:pPr>
                <a:defRPr/>
              </a:pPr>
              <a:t>13/09/2011</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F958BD78-1E41-4A98-8DED-3122933BEA1F}" type="slidenum">
              <a:rPr lang="es-ES"/>
              <a:pPr>
                <a:defRPr/>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8A0A49A-526F-4606-A522-C16577185764}" type="datetimeFigureOut">
              <a:rPr lang="es-ES"/>
              <a:pPr>
                <a:defRPr/>
              </a:pPr>
              <a:t>13/09/2011</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41571F38-FE82-4E21-8E1B-AC33BB823312}" type="slidenum">
              <a:rPr lang="es-ES"/>
              <a:pPr>
                <a:defRPr/>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5CF74E45-4182-47AC-8E18-1BCE706001A4}" type="datetimeFigureOut">
              <a:rPr lang="es-ES"/>
              <a:pPr>
                <a:defRPr/>
              </a:pPr>
              <a:t>13/09/2011</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D39AF21-8B4C-490D-AB4D-57D5CC08DB45}" type="slidenum">
              <a:rPr lang="es-ES"/>
              <a:pPr>
                <a:defRPr/>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8B23393D-EA3E-400F-B0BE-B0284B8A31D8}" type="datetimeFigureOut">
              <a:rPr lang="es-ES"/>
              <a:pPr>
                <a:defRPr/>
              </a:pPr>
              <a:t>13/09/2011</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944ABF9-CD27-4626-85C3-F36829F9BA32}" type="slidenum">
              <a:rPr lang="es-ES"/>
              <a:pPr>
                <a:defRPr/>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3B2D6CBC-73D5-462D-9955-F49C50F99D0A}" type="datetimeFigureOut">
              <a:rPr lang="es-ES"/>
              <a:pPr>
                <a:defRPr/>
              </a:pPr>
              <a:t>13/09/2011</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DF6ADF94-D2C5-4E10-B57D-58469F48FBB8}" type="slidenum">
              <a:rPr lang="es-ES"/>
              <a:pPr>
                <a:defRPr/>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C137D7F4-B055-487E-B36D-33B0D90E9D59}" type="datetimeFigureOut">
              <a:rPr lang="es-ES"/>
              <a:pPr>
                <a:defRPr/>
              </a:pPr>
              <a:t>13/09/2011</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FC0B0BEC-FA25-4123-9E96-FF2A66F183E5}" type="slidenum">
              <a:rPr lang="es-ES"/>
              <a:pPr>
                <a:defRPr/>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4A4DA1FF-FD2A-4A04-BB9A-B04036B363B0}" type="datetimeFigureOut">
              <a:rPr lang="es-ES"/>
              <a:pPr>
                <a:defRPr/>
              </a:pPr>
              <a:t>13/09/2011</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080685A8-00EE-4D7A-BD39-3FC0569E85D0}" type="slidenum">
              <a:rPr lang="es-ES"/>
              <a:pPr>
                <a:defRPr/>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340C39CE-E34D-4CCA-BA8F-0D0697548364}" type="datetimeFigureOut">
              <a:rPr lang="es-ES"/>
              <a:pPr>
                <a:defRPr/>
              </a:pPr>
              <a:t>13/09/2011</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05A27A00-11F0-47A4-B319-0CAC869BEBD6}" type="slidenum">
              <a:rPr lang="es-ES"/>
              <a:pPr>
                <a:defRPr/>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33E6ACA4-1F06-403A-A491-446982F1A153}" type="datetimeFigureOut">
              <a:rPr lang="es-ES"/>
              <a:pPr>
                <a:defRPr/>
              </a:pPr>
              <a:t>13/09/2011</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F7B4566B-DBF8-4F1B-B856-620CA4FE9C47}" type="slidenum">
              <a:rPr lang="es-ES"/>
              <a:pPr>
                <a:defRPr/>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6927173F-FE5B-4FA4-8BED-63AE7FC33451}" type="datetimeFigureOut">
              <a:rPr lang="es-ES"/>
              <a:pPr>
                <a:defRPr/>
              </a:pPr>
              <a:t>13/09/2011</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AEF512E7-03D0-4F9F-9FDD-4248AF505E81}" type="slidenum">
              <a:rPr lang="es-ES"/>
              <a:pPr>
                <a:defRPr/>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100000">
              <a:srgbClr val="3366FF"/>
            </a:gs>
          </a:gsLst>
          <a:lin ang="2700000" scaled="1"/>
          <a:tileRect/>
        </a:gra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69B4569-7CD2-443B-9F98-4906E5D685DD}" type="datetimeFigureOut">
              <a:rPr lang="es-ES"/>
              <a:pPr>
                <a:defRPr/>
              </a:pPr>
              <a:t>13/09/2011</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AFCD7E0-5BCA-47BB-9E05-CAA3CA3AAC09}" type="slidenum">
              <a:rPr lang="es-ES"/>
              <a:pPr>
                <a:defRPr/>
              </a:pPr>
              <a:t>‹#›</a:t>
            </a:fld>
            <a:endParaRPr lang="es-E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http://pagina.jccm.es/medioambiente/rvca/ippc/ippc.htm" TargetMode="External"/><Relationship Id="rId5" Type="http://schemas.openxmlformats.org/officeDocument/2006/relationships/hyperlink" Target="http://www.prtr-es.es/" TargetMode="External"/><Relationship Id="rId4" Type="http://schemas.openxmlformats.org/officeDocument/2006/relationships/image" Target="../media/image3.wm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www.prtr-es.es/data/images/Gu&#237;a%20MTD%20en%20Espa&#241;a%20del%20sector%20de%20la%20avicultura%20de%20puesta-0ECB76A1E6A5FD98.pdf"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http://www.prtr-es.es/data/images/Gu&#237;a%20MTD%20en%20Espa&#241;a%20del%20sector%20de%20la%20avicultura%20de%20carne-896F7E136057760E.pdf" TargetMode="External"/><Relationship Id="rId5" Type="http://schemas.openxmlformats.org/officeDocument/2006/relationships/image" Target="../media/image5.png"/><Relationship Id="rId4" Type="http://schemas.openxmlformats.org/officeDocument/2006/relationships/image" Target="../media/image3.wmf"/></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www.prtr-es.es/data/images/textil-9D85EDBFC0238544.pdf"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http://www.prtr-es.es/data/images/Gu&#237;a%20MTD%20en%20Espa&#241;a%20Sector%20Textil-7165BC0349666981.pdf" TargetMode="External"/><Relationship Id="rId5" Type="http://schemas.openxmlformats.org/officeDocument/2006/relationships/image" Target="../media/image6.wmf"/><Relationship Id="rId4" Type="http://schemas.openxmlformats.org/officeDocument/2006/relationships/image" Target="../media/image3.w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3.wm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hyperlink" Target="mailto:lsuarez@jccm.es" TargetMode="External"/><Relationship Id="rId4" Type="http://schemas.openxmlformats.org/officeDocument/2006/relationships/image" Target="../media/image3.wm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 name="36 Rectángulo redondeado"/>
          <p:cNvSpPr/>
          <p:nvPr/>
        </p:nvSpPr>
        <p:spPr>
          <a:xfrm>
            <a:off x="1404938" y="1785938"/>
            <a:ext cx="6215062" cy="24352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14338" name="Rectangle 7"/>
          <p:cNvSpPr>
            <a:spLocks noChangeArrowheads="1"/>
          </p:cNvSpPr>
          <p:nvPr/>
        </p:nvSpPr>
        <p:spPr bwMode="auto">
          <a:xfrm>
            <a:off x="2286000" y="500340"/>
            <a:ext cx="4786313" cy="646331"/>
          </a:xfrm>
          <a:prstGeom prst="rect">
            <a:avLst/>
          </a:prstGeom>
          <a:noFill/>
          <a:ln w="9525">
            <a:noFill/>
            <a:miter lim="800000"/>
            <a:headEnd/>
            <a:tailEnd/>
          </a:ln>
        </p:spPr>
        <p:txBody>
          <a:bodyPr anchor="ctr">
            <a:spAutoFit/>
          </a:bodyPr>
          <a:lstStyle/>
          <a:p>
            <a:pPr algn="ctr"/>
            <a:r>
              <a:rPr lang="tr-TR" dirty="0" smtClean="0"/>
              <a:t> </a:t>
            </a:r>
            <a:r>
              <a:rPr lang="en-GB" dirty="0" smtClean="0"/>
              <a:t>TR </a:t>
            </a:r>
            <a:r>
              <a:rPr lang="en-GB" dirty="0"/>
              <a:t>08 IB EN </a:t>
            </a:r>
            <a:r>
              <a:rPr lang="en-GB" dirty="0" smtClean="0"/>
              <a:t>03</a:t>
            </a:r>
            <a:r>
              <a:rPr lang="tr-TR" dirty="0" smtClean="0"/>
              <a:t> </a:t>
            </a:r>
            <a:r>
              <a:rPr lang="tr-TR" smtClean="0"/>
              <a:t>sayılı </a:t>
            </a:r>
            <a:endParaRPr lang="es-ES_tradnl" smtClean="0"/>
          </a:p>
          <a:p>
            <a:pPr algn="ctr"/>
            <a:r>
              <a:rPr lang="tr-TR" smtClean="0"/>
              <a:t>Eşleştirme </a:t>
            </a:r>
            <a:r>
              <a:rPr lang="tr-TR" dirty="0" smtClean="0"/>
              <a:t>Projesi</a:t>
            </a:r>
            <a:endParaRPr lang="en-GB" dirty="0"/>
          </a:p>
        </p:txBody>
      </p:sp>
      <p:sp>
        <p:nvSpPr>
          <p:cNvPr id="14339" name="Rectangle 8"/>
          <p:cNvSpPr>
            <a:spLocks noChangeArrowheads="1"/>
          </p:cNvSpPr>
          <p:nvPr/>
        </p:nvSpPr>
        <p:spPr bwMode="auto">
          <a:xfrm>
            <a:off x="1735138" y="2620963"/>
            <a:ext cx="5665787" cy="579437"/>
          </a:xfrm>
          <a:prstGeom prst="rect">
            <a:avLst/>
          </a:prstGeom>
          <a:noFill/>
          <a:ln w="9525">
            <a:noFill/>
            <a:miter lim="800000"/>
            <a:headEnd/>
            <a:tailEnd/>
          </a:ln>
        </p:spPr>
        <p:txBody>
          <a:bodyPr anchor="ctr">
            <a:spAutoFit/>
          </a:bodyPr>
          <a:lstStyle/>
          <a:p>
            <a:pPr algn="ctr"/>
            <a:r>
              <a:rPr lang="en-GB" sz="3200" dirty="0" smtClean="0"/>
              <a:t>BAT </a:t>
            </a:r>
            <a:r>
              <a:rPr lang="tr-TR" sz="3200" dirty="0" smtClean="0"/>
              <a:t>Kılavuzları</a:t>
            </a:r>
            <a:endParaRPr lang="en-US" sz="3200" dirty="0">
              <a:solidFill>
                <a:srgbClr val="FFFF00"/>
              </a:solidFill>
              <a:latin typeface="Calibri" pitchFamily="34" charset="0"/>
            </a:endParaRPr>
          </a:p>
        </p:txBody>
      </p:sp>
      <p:grpSp>
        <p:nvGrpSpPr>
          <p:cNvPr id="14340" name="27 Grupo"/>
          <p:cNvGrpSpPr>
            <a:grpSpLocks/>
          </p:cNvGrpSpPr>
          <p:nvPr/>
        </p:nvGrpSpPr>
        <p:grpSpPr bwMode="auto">
          <a:xfrm>
            <a:off x="6786563" y="428625"/>
            <a:ext cx="1992312" cy="714375"/>
            <a:chOff x="6286512" y="285728"/>
            <a:chExt cx="2493060" cy="790573"/>
          </a:xfrm>
        </p:grpSpPr>
        <p:pic>
          <p:nvPicPr>
            <p:cNvPr id="14344"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4345"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4341" name="Picture 8" descr="turkey-eu"/>
          <p:cNvPicPr>
            <a:picLocks noChangeAspect="1" noChangeArrowheads="1"/>
          </p:cNvPicPr>
          <p:nvPr/>
        </p:nvPicPr>
        <p:blipFill>
          <a:blip r:embed="rId4" cstate="print"/>
          <a:srcRect/>
          <a:stretch>
            <a:fillRect/>
          </a:stretch>
        </p:blipFill>
        <p:spPr bwMode="auto">
          <a:xfrm>
            <a:off x="357188" y="357188"/>
            <a:ext cx="2300287" cy="928687"/>
          </a:xfrm>
          <a:prstGeom prst="rect">
            <a:avLst/>
          </a:prstGeom>
          <a:noFill/>
          <a:ln w="9525">
            <a:noFill/>
            <a:miter lim="800000"/>
            <a:headEnd/>
            <a:tailEnd/>
          </a:ln>
        </p:spPr>
      </p:pic>
      <p:sp>
        <p:nvSpPr>
          <p:cNvPr id="14" name="13 Rectángulo redondeado"/>
          <p:cNvSpPr/>
          <p:nvPr/>
        </p:nvSpPr>
        <p:spPr>
          <a:xfrm>
            <a:off x="2116138" y="5572125"/>
            <a:ext cx="4714875" cy="642938"/>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14343" name="Rectangle 8"/>
          <p:cNvSpPr>
            <a:spLocks noChangeArrowheads="1"/>
          </p:cNvSpPr>
          <p:nvPr/>
        </p:nvSpPr>
        <p:spPr bwMode="auto">
          <a:xfrm>
            <a:off x="1835150" y="5692775"/>
            <a:ext cx="5400675" cy="400050"/>
          </a:xfrm>
          <a:prstGeom prst="rect">
            <a:avLst/>
          </a:prstGeom>
          <a:noFill/>
          <a:ln w="9525">
            <a:noFill/>
            <a:miter lim="800000"/>
            <a:headEnd/>
            <a:tailEnd/>
          </a:ln>
        </p:spPr>
        <p:txBody>
          <a:bodyPr anchor="ctr">
            <a:spAutoFit/>
          </a:bodyPr>
          <a:lstStyle/>
          <a:p>
            <a:pPr algn="ctr"/>
            <a:r>
              <a:rPr lang="en-US" sz="2000">
                <a:solidFill>
                  <a:schemeClr val="bg1"/>
                </a:solidFill>
                <a:latin typeface="Calibri" pitchFamily="34" charset="0"/>
              </a:rPr>
              <a:t>Luis Suárez Lasierra</a:t>
            </a:r>
            <a:endParaRPr lang="es-ES" sz="2000">
              <a:solidFill>
                <a:schemeClr val="bg1"/>
              </a:solidFill>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3554"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en-GB" sz="2800" dirty="0"/>
              <a:t>BREF: </a:t>
            </a:r>
            <a:r>
              <a:rPr lang="tr-TR" sz="2800" dirty="0" smtClean="0"/>
              <a:t>Endüstriyel bakış açısı</a:t>
            </a:r>
            <a:endParaRPr lang="en-GB" dirty="0"/>
          </a:p>
        </p:txBody>
      </p:sp>
      <p:grpSp>
        <p:nvGrpSpPr>
          <p:cNvPr id="23555" name="14 Grupo"/>
          <p:cNvGrpSpPr>
            <a:grpSpLocks/>
          </p:cNvGrpSpPr>
          <p:nvPr/>
        </p:nvGrpSpPr>
        <p:grpSpPr bwMode="auto">
          <a:xfrm>
            <a:off x="7437438" y="357188"/>
            <a:ext cx="1420812" cy="500062"/>
            <a:chOff x="6286512" y="285728"/>
            <a:chExt cx="2493060" cy="790573"/>
          </a:xfrm>
        </p:grpSpPr>
        <p:pic>
          <p:nvPicPr>
            <p:cNvPr id="2356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356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3556"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23557"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3559" name="Text Box 6"/>
          <p:cNvSpPr txBox="1">
            <a:spLocks noChangeArrowheads="1"/>
          </p:cNvSpPr>
          <p:nvPr/>
        </p:nvSpPr>
        <p:spPr bwMode="auto">
          <a:xfrm>
            <a:off x="539750" y="2286000"/>
            <a:ext cx="7920038" cy="366713"/>
          </a:xfrm>
          <a:prstGeom prst="rect">
            <a:avLst/>
          </a:prstGeom>
          <a:noFill/>
          <a:ln w="9525">
            <a:noFill/>
            <a:miter lim="800000"/>
            <a:headEnd/>
            <a:tailEnd/>
          </a:ln>
        </p:spPr>
        <p:txBody>
          <a:bodyPr>
            <a:spAutoFit/>
          </a:bodyPr>
          <a:lstStyle/>
          <a:p>
            <a:pPr algn="ctr"/>
            <a:r>
              <a:rPr lang="en-GB"/>
              <a:t>	</a:t>
            </a:r>
            <a:endParaRPr lang="es-ES" sz="2400"/>
          </a:p>
        </p:txBody>
      </p:sp>
      <p:sp>
        <p:nvSpPr>
          <p:cNvPr id="23560"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3561" name="Rectangle 12"/>
          <p:cNvSpPr>
            <a:spLocks noChangeArrowheads="1"/>
          </p:cNvSpPr>
          <p:nvPr/>
        </p:nvSpPr>
        <p:spPr bwMode="auto">
          <a:xfrm>
            <a:off x="1450975" y="1584633"/>
            <a:ext cx="6242050" cy="4893647"/>
          </a:xfrm>
          <a:prstGeom prst="rect">
            <a:avLst/>
          </a:prstGeom>
          <a:noFill/>
          <a:ln w="9525">
            <a:noFill/>
            <a:miter lim="800000"/>
            <a:headEnd/>
            <a:tailEnd/>
          </a:ln>
        </p:spPr>
        <p:txBody>
          <a:bodyPr anchor="ctr">
            <a:spAutoFit/>
          </a:bodyPr>
          <a:lstStyle/>
          <a:p>
            <a:pPr indent="449263" algn="ctr"/>
            <a:r>
              <a:rPr lang="tr-TR" sz="2400" b="1" dirty="0" smtClean="0"/>
              <a:t>D (mevcut durum ile gelecekteki durum arasındaki fark) ne kadar büyük?</a:t>
            </a:r>
            <a:endParaRPr lang="en-GB" sz="2400" b="1" dirty="0"/>
          </a:p>
          <a:p>
            <a:pPr indent="449263" algn="ctr"/>
            <a:endParaRPr lang="es-ES" sz="2400" b="1" dirty="0"/>
          </a:p>
          <a:p>
            <a:pPr indent="449263" algn="ctr"/>
            <a:r>
              <a:rPr lang="en-GB" sz="2400" b="1" dirty="0"/>
              <a:t>	</a:t>
            </a:r>
            <a:r>
              <a:rPr lang="tr-TR" sz="2400" b="1" dirty="0" smtClean="0"/>
              <a:t>Gelecekteki limit değerlerimi nasıl bilebilirim?</a:t>
            </a:r>
            <a:endParaRPr lang="es-ES" sz="2400" b="1" dirty="0"/>
          </a:p>
          <a:p>
            <a:pPr indent="449263" algn="ctr"/>
            <a:endParaRPr lang="en-GB" sz="2400" b="1" dirty="0"/>
          </a:p>
          <a:p>
            <a:pPr indent="449263" algn="ctr"/>
            <a:endParaRPr lang="en-GB" sz="2400" b="1" dirty="0"/>
          </a:p>
          <a:p>
            <a:pPr indent="449263" algn="ctr"/>
            <a:endParaRPr lang="en-GB" sz="2400" b="1" dirty="0"/>
          </a:p>
          <a:p>
            <a:pPr indent="449263" algn="ctr"/>
            <a:r>
              <a:rPr lang="en-GB" sz="2400" b="1" dirty="0"/>
              <a:t>	</a:t>
            </a:r>
            <a:endParaRPr lang="tr-TR" sz="2400" b="1" dirty="0" smtClean="0"/>
          </a:p>
          <a:p>
            <a:pPr indent="449263" algn="ctr"/>
            <a:r>
              <a:rPr lang="en-GB" sz="2400" b="1" dirty="0" smtClean="0"/>
              <a:t>BREF </a:t>
            </a:r>
            <a:r>
              <a:rPr lang="tr-TR" sz="2400" b="1" dirty="0" smtClean="0"/>
              <a:t>ve</a:t>
            </a:r>
            <a:endParaRPr lang="es-ES" sz="2400" b="1" dirty="0"/>
          </a:p>
          <a:p>
            <a:pPr indent="449263" algn="ctr"/>
            <a:r>
              <a:rPr lang="en-GB" sz="2400" b="1" dirty="0"/>
              <a:t>		</a:t>
            </a:r>
            <a:endParaRPr lang="es-ES" sz="2400" b="1" dirty="0"/>
          </a:p>
          <a:p>
            <a:pPr indent="449263" algn="ctr"/>
            <a:r>
              <a:rPr lang="tr-TR" sz="2400" b="1" dirty="0" smtClean="0"/>
              <a:t>KILAVUZLAR vasıtasıyla</a:t>
            </a:r>
            <a:endParaRPr lang="es-ES" sz="2400" b="1" dirty="0"/>
          </a:p>
          <a:p>
            <a:pPr indent="449263" algn="ctr" eaLnBrk="0" hangingPunct="0"/>
            <a:endParaRPr lang="es-ES" sz="2400" b="1" dirty="0"/>
          </a:p>
        </p:txBody>
      </p:sp>
      <p:sp>
        <p:nvSpPr>
          <p:cNvPr id="23562" name="AutoShape 13"/>
          <p:cNvSpPr>
            <a:spLocks noChangeArrowheads="1"/>
          </p:cNvSpPr>
          <p:nvPr/>
        </p:nvSpPr>
        <p:spPr bwMode="auto">
          <a:xfrm>
            <a:off x="1403350" y="2416225"/>
            <a:ext cx="504825" cy="863600"/>
          </a:xfrm>
          <a:prstGeom prst="curvedRightArrow">
            <a:avLst>
              <a:gd name="adj1" fmla="val 34214"/>
              <a:gd name="adj2" fmla="val 68428"/>
              <a:gd name="adj3" fmla="val 33333"/>
            </a:avLst>
          </a:prstGeom>
          <a:solidFill>
            <a:schemeClr val="accent1"/>
          </a:solidFill>
          <a:ln w="9525">
            <a:solidFill>
              <a:schemeClr val="tx1"/>
            </a:solidFill>
            <a:miter lim="800000"/>
            <a:headEnd/>
            <a:tailEnd/>
          </a:ln>
        </p:spPr>
        <p:txBody>
          <a:bodyPr wrap="none" anchor="ctr"/>
          <a:lstStyle/>
          <a:p>
            <a:endParaRPr lang="es-ES"/>
          </a:p>
        </p:txBody>
      </p:sp>
      <p:sp>
        <p:nvSpPr>
          <p:cNvPr id="23563" name="AutoShape 14"/>
          <p:cNvSpPr>
            <a:spLocks noChangeArrowheads="1"/>
          </p:cNvSpPr>
          <p:nvPr/>
        </p:nvSpPr>
        <p:spPr bwMode="auto">
          <a:xfrm>
            <a:off x="4284663" y="3578625"/>
            <a:ext cx="503237" cy="1008063"/>
          </a:xfrm>
          <a:prstGeom prst="downArrow">
            <a:avLst>
              <a:gd name="adj1" fmla="val 50000"/>
              <a:gd name="adj2" fmla="val 50079"/>
            </a:avLst>
          </a:prstGeom>
          <a:solidFill>
            <a:schemeClr val="accent1"/>
          </a:solidFill>
          <a:ln w="9525">
            <a:solidFill>
              <a:schemeClr val="tx1"/>
            </a:solidFill>
            <a:miter lim="800000"/>
            <a:headEnd/>
            <a:tailEnd/>
          </a:ln>
        </p:spPr>
        <p:txBody>
          <a:bodyPr wrap="none" anchor="ctr"/>
          <a:lstStyle/>
          <a:p>
            <a:endParaRPr lang="es-ES"/>
          </a:p>
        </p:txBody>
      </p:sp>
      <p:sp>
        <p:nvSpPr>
          <p:cNvPr id="23564" name="AutoShape 15"/>
          <p:cNvSpPr>
            <a:spLocks noChangeArrowheads="1"/>
          </p:cNvSpPr>
          <p:nvPr/>
        </p:nvSpPr>
        <p:spPr bwMode="auto">
          <a:xfrm>
            <a:off x="2268538" y="4652963"/>
            <a:ext cx="863600" cy="1008062"/>
          </a:xfrm>
          <a:prstGeom prst="curvedRightArrow">
            <a:avLst>
              <a:gd name="adj1" fmla="val 23346"/>
              <a:gd name="adj2" fmla="val 46691"/>
              <a:gd name="adj3" fmla="val 33333"/>
            </a:avLst>
          </a:prstGeom>
          <a:solidFill>
            <a:schemeClr val="accent1"/>
          </a:solidFill>
          <a:ln w="9525">
            <a:solidFill>
              <a:schemeClr val="tx1"/>
            </a:solidFill>
            <a:miter lim="800000"/>
            <a:headEnd/>
            <a:tailEnd/>
          </a:ln>
        </p:spPr>
        <p:txBody>
          <a:bodyPr wrap="none" anchor="ctr"/>
          <a:lstStyle/>
          <a:p>
            <a:endParaRPr lang="es-ES"/>
          </a:p>
        </p:txBody>
      </p:sp>
      <p:sp>
        <p:nvSpPr>
          <p:cNvPr id="16"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4578"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en-GB" sz="2800"/>
              <a:t>BREF</a:t>
            </a:r>
            <a:endParaRPr lang="en-GB"/>
          </a:p>
        </p:txBody>
      </p:sp>
      <p:grpSp>
        <p:nvGrpSpPr>
          <p:cNvPr id="24579" name="14 Grupo"/>
          <p:cNvGrpSpPr>
            <a:grpSpLocks/>
          </p:cNvGrpSpPr>
          <p:nvPr/>
        </p:nvGrpSpPr>
        <p:grpSpPr bwMode="auto">
          <a:xfrm>
            <a:off x="7437438" y="357188"/>
            <a:ext cx="1420812" cy="500062"/>
            <a:chOff x="6286512" y="285728"/>
            <a:chExt cx="2493060" cy="790573"/>
          </a:xfrm>
        </p:grpSpPr>
        <p:pic>
          <p:nvPicPr>
            <p:cNvPr id="2458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458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458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3078"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7" name="Text Box 6"/>
          <p:cNvSpPr txBox="1">
            <a:spLocks noChangeArrowheads="1"/>
          </p:cNvSpPr>
          <p:nvPr/>
        </p:nvSpPr>
        <p:spPr bwMode="auto">
          <a:xfrm>
            <a:off x="539750" y="2286000"/>
            <a:ext cx="7920038" cy="366713"/>
          </a:xfrm>
          <a:prstGeom prst="rect">
            <a:avLst/>
          </a:prstGeom>
          <a:noFill/>
          <a:ln w="9525">
            <a:noFill/>
            <a:miter lim="800000"/>
            <a:headEnd/>
            <a:tailEnd/>
          </a:ln>
        </p:spPr>
        <p:txBody>
          <a:bodyPr>
            <a:spAutoFit/>
          </a:bodyPr>
          <a:lstStyle/>
          <a:p>
            <a:pPr algn="ctr"/>
            <a:r>
              <a:rPr lang="en-GB"/>
              <a:t>	</a:t>
            </a:r>
            <a:endParaRPr lang="es-ES" sz="2400"/>
          </a:p>
        </p:txBody>
      </p:sp>
      <p:sp>
        <p:nvSpPr>
          <p:cNvPr id="19"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4585" name="11 CuadroTexto"/>
          <p:cNvSpPr txBox="1">
            <a:spLocks noChangeArrowheads="1"/>
          </p:cNvSpPr>
          <p:nvPr/>
        </p:nvSpPr>
        <p:spPr bwMode="auto">
          <a:xfrm>
            <a:off x="928688" y="1785938"/>
            <a:ext cx="7572375" cy="5262979"/>
          </a:xfrm>
          <a:prstGeom prst="rect">
            <a:avLst/>
          </a:prstGeom>
          <a:noFill/>
          <a:ln w="9525">
            <a:noFill/>
            <a:miter lim="800000"/>
            <a:headEnd/>
            <a:tailEnd/>
          </a:ln>
        </p:spPr>
        <p:txBody>
          <a:bodyPr>
            <a:spAutoFit/>
          </a:bodyPr>
          <a:lstStyle/>
          <a:p>
            <a:r>
              <a:rPr lang="tr-TR" sz="2400" dirty="0" smtClean="0"/>
              <a:t>Her bir belge, genel olarak, AB’deki spesifik bir endüstriyel/tarımsal sektöre ilişkin bilgi verir</a:t>
            </a:r>
            <a:r>
              <a:rPr lang="en-US" sz="2400" dirty="0" smtClean="0"/>
              <a:t>:</a:t>
            </a:r>
            <a:endParaRPr lang="en-US" sz="2400" dirty="0"/>
          </a:p>
          <a:p>
            <a:endParaRPr lang="en-US" sz="2400" dirty="0"/>
          </a:p>
          <a:p>
            <a:pPr>
              <a:buFont typeface="Arial" charset="0"/>
              <a:buChar char="•"/>
            </a:pPr>
            <a:r>
              <a:rPr lang="en-US" sz="2400" dirty="0"/>
              <a:t> </a:t>
            </a:r>
            <a:r>
              <a:rPr lang="tr-TR" sz="2400" dirty="0" smtClean="0"/>
              <a:t>O sektörde </a:t>
            </a:r>
            <a:r>
              <a:rPr lang="tr-TR" sz="2400" smtClean="0"/>
              <a:t>kullanılan teknikler </a:t>
            </a:r>
            <a:r>
              <a:rPr lang="tr-TR" sz="2400" dirty="0" smtClean="0"/>
              <a:t>ve prosesler</a:t>
            </a:r>
            <a:endParaRPr lang="en-US" sz="2400" dirty="0"/>
          </a:p>
          <a:p>
            <a:pPr>
              <a:buFont typeface="Arial" charset="0"/>
              <a:buChar char="•"/>
            </a:pPr>
            <a:endParaRPr lang="en-US" sz="2400" dirty="0"/>
          </a:p>
          <a:p>
            <a:pPr>
              <a:buFont typeface="Arial" charset="0"/>
              <a:buChar char="•"/>
            </a:pPr>
            <a:r>
              <a:rPr lang="tr-TR" sz="2400" dirty="0" smtClean="0"/>
              <a:t> Mevcut emisyon ve tüketim seviyeleri</a:t>
            </a:r>
            <a:endParaRPr lang="en-US" sz="2400" dirty="0"/>
          </a:p>
          <a:p>
            <a:pPr>
              <a:buFont typeface="Arial" charset="0"/>
              <a:buChar char="•"/>
            </a:pPr>
            <a:endParaRPr lang="en-US" sz="2400" dirty="0"/>
          </a:p>
          <a:p>
            <a:pPr>
              <a:buFont typeface="Arial" charset="0"/>
              <a:buChar char="•"/>
            </a:pPr>
            <a:r>
              <a:rPr lang="tr-TR" sz="2400" dirty="0" smtClean="0"/>
              <a:t>BAT’ ın belirlenmesi esnasında göz önünde bulundurulması gereken teknikler</a:t>
            </a:r>
          </a:p>
          <a:p>
            <a:pPr>
              <a:buFont typeface="Arial" charset="0"/>
              <a:buChar char="•"/>
            </a:pPr>
            <a:endParaRPr lang="en-US" sz="2400" dirty="0"/>
          </a:p>
          <a:p>
            <a:pPr>
              <a:buFont typeface="Arial" charset="0"/>
              <a:buChar char="•"/>
            </a:pPr>
            <a:r>
              <a:rPr lang="tr-TR" sz="2400" dirty="0" smtClean="0"/>
              <a:t> Mevcut en iyi teknikler (</a:t>
            </a:r>
            <a:r>
              <a:rPr lang="en-US" sz="2400" dirty="0" smtClean="0"/>
              <a:t>BAT</a:t>
            </a:r>
            <a:r>
              <a:rPr lang="en-US" sz="2400" dirty="0"/>
              <a:t>) </a:t>
            </a:r>
          </a:p>
          <a:p>
            <a:pPr>
              <a:buFont typeface="Arial" charset="0"/>
              <a:buChar char="•"/>
            </a:pPr>
            <a:endParaRPr lang="en-US" sz="2400" dirty="0"/>
          </a:p>
          <a:p>
            <a:pPr>
              <a:buFont typeface="Arial" charset="0"/>
              <a:buChar char="•"/>
            </a:pPr>
            <a:r>
              <a:rPr lang="tr-TR" sz="2400" dirty="0" smtClean="0"/>
              <a:t> Gelişen (yeni) teknikler</a:t>
            </a:r>
            <a:r>
              <a:rPr lang="en-US" sz="2400" dirty="0"/>
              <a:t/>
            </a:r>
            <a:br>
              <a:rPr lang="en-US" sz="2400" dirty="0"/>
            </a:br>
            <a:endParaRPr lang="es-ES" sz="2400" dirty="0"/>
          </a:p>
        </p:txBody>
      </p:sp>
      <p:sp>
        <p:nvSpPr>
          <p:cNvPr id="13"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5602"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en-GB" sz="2800" dirty="0"/>
              <a:t>BREF: </a:t>
            </a:r>
            <a:r>
              <a:rPr lang="tr-TR" sz="2800" dirty="0" smtClean="0"/>
              <a:t>diğer yönler</a:t>
            </a:r>
            <a:endParaRPr lang="en-GB" dirty="0"/>
          </a:p>
        </p:txBody>
      </p:sp>
      <p:grpSp>
        <p:nvGrpSpPr>
          <p:cNvPr id="25603" name="14 Grupo"/>
          <p:cNvGrpSpPr>
            <a:grpSpLocks/>
          </p:cNvGrpSpPr>
          <p:nvPr/>
        </p:nvGrpSpPr>
        <p:grpSpPr bwMode="auto">
          <a:xfrm>
            <a:off x="7437438" y="357188"/>
            <a:ext cx="1420812" cy="500062"/>
            <a:chOff x="6286512" y="285728"/>
            <a:chExt cx="2493060" cy="790573"/>
          </a:xfrm>
        </p:grpSpPr>
        <p:pic>
          <p:nvPicPr>
            <p:cNvPr id="25609"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5610"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5604"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25605"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5607" name="Text Box 6"/>
          <p:cNvSpPr txBox="1">
            <a:spLocks noChangeArrowheads="1"/>
          </p:cNvSpPr>
          <p:nvPr/>
        </p:nvSpPr>
        <p:spPr bwMode="auto">
          <a:xfrm>
            <a:off x="539750" y="2286000"/>
            <a:ext cx="7920038" cy="4154984"/>
          </a:xfrm>
          <a:prstGeom prst="rect">
            <a:avLst/>
          </a:prstGeom>
          <a:noFill/>
          <a:ln w="9525">
            <a:noFill/>
            <a:miter lim="800000"/>
            <a:headEnd/>
            <a:tailEnd/>
          </a:ln>
        </p:spPr>
        <p:txBody>
          <a:bodyPr>
            <a:spAutoFit/>
          </a:bodyPr>
          <a:lstStyle/>
          <a:p>
            <a:pPr algn="ctr"/>
            <a:r>
              <a:rPr lang="tr-TR" sz="3600" dirty="0" smtClean="0"/>
              <a:t>İdari Özet</a:t>
            </a:r>
          </a:p>
          <a:p>
            <a:pPr algn="ctr"/>
            <a:r>
              <a:rPr lang="en-GB" sz="3600" dirty="0" smtClean="0"/>
              <a:t> (</a:t>
            </a:r>
            <a:r>
              <a:rPr lang="tr-TR" sz="3600" dirty="0" smtClean="0"/>
              <a:t>özet</a:t>
            </a:r>
            <a:r>
              <a:rPr lang="en-GB" sz="3600" dirty="0" smtClean="0"/>
              <a:t>)</a:t>
            </a:r>
            <a:endParaRPr lang="en-GB" sz="3600" dirty="0"/>
          </a:p>
          <a:p>
            <a:pPr algn="ctr"/>
            <a:endParaRPr lang="en-GB" sz="3600" dirty="0"/>
          </a:p>
          <a:p>
            <a:pPr algn="ctr"/>
            <a:r>
              <a:rPr lang="tr-TR" sz="3600" dirty="0" smtClean="0"/>
              <a:t>Kapsam</a:t>
            </a:r>
            <a:endParaRPr lang="en-GB" sz="3600" dirty="0"/>
          </a:p>
          <a:p>
            <a:pPr algn="ctr"/>
            <a:r>
              <a:rPr lang="en-GB" sz="2400" dirty="0" smtClean="0"/>
              <a:t>(</a:t>
            </a:r>
            <a:r>
              <a:rPr lang="tr-TR" sz="2400" dirty="0" smtClean="0"/>
              <a:t>endüstriyel sektör veya </a:t>
            </a:r>
            <a:r>
              <a:rPr lang="en-GB" sz="2400" dirty="0" smtClean="0"/>
              <a:t>IPPC </a:t>
            </a:r>
            <a:r>
              <a:rPr lang="tr-TR" sz="2400" dirty="0" smtClean="0"/>
              <a:t>gereklilikleri,</a:t>
            </a:r>
            <a:r>
              <a:rPr lang="en-GB" sz="2400" dirty="0" smtClean="0"/>
              <a:t> </a:t>
            </a:r>
            <a:r>
              <a:rPr lang="tr-TR" sz="2400" dirty="0" smtClean="0"/>
              <a:t>ör: İzleme</a:t>
            </a:r>
            <a:r>
              <a:rPr lang="en-GB" sz="2400" dirty="0" smtClean="0"/>
              <a:t>)</a:t>
            </a:r>
            <a:endParaRPr lang="en-GB" sz="2400" dirty="0"/>
          </a:p>
          <a:p>
            <a:pPr algn="ctr"/>
            <a:endParaRPr lang="en-GB" sz="3600" dirty="0"/>
          </a:p>
          <a:p>
            <a:pPr algn="ctr"/>
            <a:r>
              <a:rPr lang="tr-TR" sz="3600" dirty="0" smtClean="0"/>
              <a:t>Sonuçlar ve Tavsiyeler</a:t>
            </a:r>
            <a:endParaRPr lang="en-GB" sz="3600" dirty="0"/>
          </a:p>
          <a:p>
            <a:pPr algn="ctr"/>
            <a:endParaRPr lang="es-ES" sz="2400" dirty="0"/>
          </a:p>
        </p:txBody>
      </p:sp>
      <p:sp>
        <p:nvSpPr>
          <p:cNvPr id="25608"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2"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5607">
                                            <p:txEl>
                                              <p:pRg st="0" end="0"/>
                                            </p:txEl>
                                          </p:spTgt>
                                        </p:tgtEl>
                                        <p:attrNameLst>
                                          <p:attrName>style.visibility</p:attrName>
                                        </p:attrNameLst>
                                      </p:cBhvr>
                                      <p:to>
                                        <p:strVal val="visible"/>
                                      </p:to>
                                    </p:set>
                                    <p:animEffect transition="in" filter="box(in)">
                                      <p:cBhvr>
                                        <p:cTn id="7" dur="500"/>
                                        <p:tgtEl>
                                          <p:spTgt spid="256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5607">
                                            <p:txEl>
                                              <p:pRg st="1" end="1"/>
                                            </p:txEl>
                                          </p:spTgt>
                                        </p:tgtEl>
                                        <p:attrNameLst>
                                          <p:attrName>style.visibility</p:attrName>
                                        </p:attrNameLst>
                                      </p:cBhvr>
                                      <p:to>
                                        <p:strVal val="visible"/>
                                      </p:to>
                                    </p:set>
                                    <p:animEffect transition="in" filter="box(in)">
                                      <p:cBhvr>
                                        <p:cTn id="12" dur="500"/>
                                        <p:tgtEl>
                                          <p:spTgt spid="256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5607">
                                            <p:txEl>
                                              <p:pRg st="3" end="3"/>
                                            </p:txEl>
                                          </p:spTgt>
                                        </p:tgtEl>
                                        <p:attrNameLst>
                                          <p:attrName>style.visibility</p:attrName>
                                        </p:attrNameLst>
                                      </p:cBhvr>
                                      <p:to>
                                        <p:strVal val="visible"/>
                                      </p:to>
                                    </p:set>
                                    <p:animEffect transition="in" filter="box(in)">
                                      <p:cBhvr>
                                        <p:cTn id="17" dur="500"/>
                                        <p:tgtEl>
                                          <p:spTgt spid="25607">
                                            <p:txEl>
                                              <p:pRg st="3" end="3"/>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25607">
                                            <p:txEl>
                                              <p:pRg st="4" end="4"/>
                                            </p:txEl>
                                          </p:spTgt>
                                        </p:tgtEl>
                                        <p:attrNameLst>
                                          <p:attrName>style.visibility</p:attrName>
                                        </p:attrNameLst>
                                      </p:cBhvr>
                                      <p:to>
                                        <p:strVal val="visible"/>
                                      </p:to>
                                    </p:set>
                                    <p:animEffect transition="in" filter="box(in)">
                                      <p:cBhvr>
                                        <p:cTn id="20" dur="500"/>
                                        <p:tgtEl>
                                          <p:spTgt spid="25607">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25607">
                                            <p:txEl>
                                              <p:pRg st="6" end="6"/>
                                            </p:txEl>
                                          </p:spTgt>
                                        </p:tgtEl>
                                        <p:attrNameLst>
                                          <p:attrName>style.visibility</p:attrName>
                                        </p:attrNameLst>
                                      </p:cBhvr>
                                      <p:to>
                                        <p:strVal val="visible"/>
                                      </p:to>
                                    </p:set>
                                    <p:animEffect transition="in" filter="box(in)">
                                      <p:cBhvr>
                                        <p:cTn id="25" dur="500"/>
                                        <p:tgtEl>
                                          <p:spTgt spid="256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6626"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en-GB" sz="2800" dirty="0" smtClean="0"/>
              <a:t>BREF</a:t>
            </a:r>
            <a:r>
              <a:rPr lang="tr-TR" sz="2800" dirty="0" smtClean="0"/>
              <a:t>’ lerden Kılavuzlara</a:t>
            </a:r>
            <a:endParaRPr lang="en-GB" dirty="0"/>
          </a:p>
        </p:txBody>
      </p:sp>
      <p:grpSp>
        <p:nvGrpSpPr>
          <p:cNvPr id="26627" name="14 Grupo"/>
          <p:cNvGrpSpPr>
            <a:grpSpLocks/>
          </p:cNvGrpSpPr>
          <p:nvPr/>
        </p:nvGrpSpPr>
        <p:grpSpPr bwMode="auto">
          <a:xfrm>
            <a:off x="7437438" y="357188"/>
            <a:ext cx="1420812" cy="500062"/>
            <a:chOff x="6286512" y="285728"/>
            <a:chExt cx="2493060" cy="790573"/>
          </a:xfrm>
        </p:grpSpPr>
        <p:pic>
          <p:nvPicPr>
            <p:cNvPr id="26634"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6635"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6628"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26629"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6631" name="Text Box 6"/>
          <p:cNvSpPr txBox="1">
            <a:spLocks noChangeArrowheads="1"/>
          </p:cNvSpPr>
          <p:nvPr/>
        </p:nvSpPr>
        <p:spPr bwMode="auto">
          <a:xfrm>
            <a:off x="539750" y="2286000"/>
            <a:ext cx="7920038" cy="3786188"/>
          </a:xfrm>
          <a:prstGeom prst="rect">
            <a:avLst/>
          </a:prstGeom>
          <a:noFill/>
          <a:ln w="9525">
            <a:noFill/>
            <a:miter lim="800000"/>
            <a:headEnd/>
            <a:tailEnd/>
          </a:ln>
        </p:spPr>
        <p:txBody>
          <a:bodyPr>
            <a:spAutoFit/>
          </a:bodyPr>
          <a:lstStyle/>
          <a:p>
            <a:pPr algn="ctr"/>
            <a:r>
              <a:rPr lang="en-GB" sz="3600" dirty="0"/>
              <a:t>BREF </a:t>
            </a:r>
            <a:r>
              <a:rPr lang="tr-TR" sz="3600" dirty="0" smtClean="0"/>
              <a:t>Kılavuzu</a:t>
            </a:r>
            <a:endParaRPr lang="en-GB" sz="3600" dirty="0"/>
          </a:p>
          <a:p>
            <a:pPr algn="ctr"/>
            <a:endParaRPr lang="en-GB" sz="3600" dirty="0"/>
          </a:p>
          <a:p>
            <a:pPr algn="ctr"/>
            <a:endParaRPr lang="en-GB" sz="3600" dirty="0"/>
          </a:p>
          <a:p>
            <a:pPr algn="ctr"/>
            <a:endParaRPr lang="en-GB" sz="3600" dirty="0"/>
          </a:p>
          <a:p>
            <a:pPr algn="ctr"/>
            <a:r>
              <a:rPr lang="tr-TR" sz="3600" dirty="0" smtClean="0"/>
              <a:t>Özet</a:t>
            </a:r>
            <a:r>
              <a:rPr lang="en-GB" sz="3600" dirty="0" smtClean="0"/>
              <a:t> </a:t>
            </a:r>
            <a:r>
              <a:rPr lang="tr-TR" sz="3600" dirty="0" smtClean="0"/>
              <a:t>Kılavuz</a:t>
            </a:r>
            <a:endParaRPr lang="en-GB" sz="3600" dirty="0"/>
          </a:p>
          <a:p>
            <a:pPr algn="ctr"/>
            <a:endParaRPr lang="en-GB" sz="3600" dirty="0"/>
          </a:p>
          <a:p>
            <a:pPr algn="ctr"/>
            <a:endParaRPr lang="es-ES" sz="2400" dirty="0"/>
          </a:p>
        </p:txBody>
      </p:sp>
      <p:sp>
        <p:nvSpPr>
          <p:cNvPr id="26632"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6633" name="Line 12"/>
          <p:cNvSpPr>
            <a:spLocks noChangeShapeType="1"/>
          </p:cNvSpPr>
          <p:nvPr/>
        </p:nvSpPr>
        <p:spPr bwMode="auto">
          <a:xfrm>
            <a:off x="4427538" y="2997200"/>
            <a:ext cx="0" cy="1368425"/>
          </a:xfrm>
          <a:prstGeom prst="line">
            <a:avLst/>
          </a:prstGeom>
          <a:noFill/>
          <a:ln w="9525">
            <a:solidFill>
              <a:schemeClr val="tx1"/>
            </a:solidFill>
            <a:round/>
            <a:headEnd/>
            <a:tailEnd type="triangle" w="med" len="med"/>
          </a:ln>
        </p:spPr>
        <p:txBody>
          <a:bodyPr/>
          <a:lstStyle/>
          <a:p>
            <a:endParaRPr lang="es-ES"/>
          </a:p>
        </p:txBody>
      </p:sp>
      <p:sp>
        <p:nvSpPr>
          <p:cNvPr id="13"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6631">
                                            <p:txEl>
                                              <p:pRg st="0" end="0"/>
                                            </p:txEl>
                                          </p:spTgt>
                                        </p:tgtEl>
                                        <p:attrNameLst>
                                          <p:attrName>style.visibility</p:attrName>
                                        </p:attrNameLst>
                                      </p:cBhvr>
                                      <p:to>
                                        <p:strVal val="visible"/>
                                      </p:to>
                                    </p:set>
                                    <p:animEffect transition="in" filter="box(in)">
                                      <p:cBhvr>
                                        <p:cTn id="7" dur="500"/>
                                        <p:tgtEl>
                                          <p:spTgt spid="266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26633"/>
                                        </p:tgtEl>
                                        <p:attrNameLst>
                                          <p:attrName>style.visibility</p:attrName>
                                        </p:attrNameLst>
                                      </p:cBhvr>
                                      <p:to>
                                        <p:strVal val="visible"/>
                                      </p:to>
                                    </p:set>
                                    <p:animEffect transition="in" filter="fade">
                                      <p:cBhvr>
                                        <p:cTn id="12" dur="1000"/>
                                        <p:tgtEl>
                                          <p:spTgt spid="26633"/>
                                        </p:tgtEl>
                                      </p:cBhvr>
                                    </p:animEffect>
                                    <p:anim calcmode="lin" valueType="num">
                                      <p:cBhvr>
                                        <p:cTn id="13" dur="1000" fill="hold"/>
                                        <p:tgtEl>
                                          <p:spTgt spid="26633"/>
                                        </p:tgtEl>
                                        <p:attrNameLst>
                                          <p:attrName>ppt_x</p:attrName>
                                        </p:attrNameLst>
                                      </p:cBhvr>
                                      <p:tavLst>
                                        <p:tav tm="0">
                                          <p:val>
                                            <p:strVal val="#ppt_x"/>
                                          </p:val>
                                        </p:tav>
                                        <p:tav tm="100000">
                                          <p:val>
                                            <p:strVal val="#ppt_x"/>
                                          </p:val>
                                        </p:tav>
                                      </p:tavLst>
                                    </p:anim>
                                    <p:anim calcmode="lin" valueType="num">
                                      <p:cBhvr>
                                        <p:cTn id="14" dur="900" decel="100000" fill="hold"/>
                                        <p:tgtEl>
                                          <p:spTgt spid="2663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6633"/>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6631">
                                            <p:txEl>
                                              <p:pRg st="4" end="4"/>
                                            </p:txEl>
                                          </p:spTgt>
                                        </p:tgtEl>
                                        <p:attrNameLst>
                                          <p:attrName>style.visibility</p:attrName>
                                        </p:attrNameLst>
                                      </p:cBhvr>
                                      <p:to>
                                        <p:strVal val="visible"/>
                                      </p:to>
                                    </p:set>
                                    <p:anim calcmode="lin" valueType="num">
                                      <p:cBhvr additive="base">
                                        <p:cTn id="20" dur="500" fill="hold"/>
                                        <p:tgtEl>
                                          <p:spTgt spid="26631">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663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7650"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tr-TR" sz="2800" dirty="0" smtClean="0"/>
              <a:t>İspanya</a:t>
            </a:r>
            <a:r>
              <a:rPr lang="en-GB" sz="2800" dirty="0" smtClean="0"/>
              <a:t> </a:t>
            </a:r>
            <a:r>
              <a:rPr lang="tr-TR" sz="2800" dirty="0" smtClean="0"/>
              <a:t>Kılavuzları</a:t>
            </a:r>
            <a:endParaRPr lang="en-GB" dirty="0"/>
          </a:p>
        </p:txBody>
      </p:sp>
      <p:grpSp>
        <p:nvGrpSpPr>
          <p:cNvPr id="27651" name="14 Grupo"/>
          <p:cNvGrpSpPr>
            <a:grpSpLocks/>
          </p:cNvGrpSpPr>
          <p:nvPr/>
        </p:nvGrpSpPr>
        <p:grpSpPr bwMode="auto">
          <a:xfrm>
            <a:off x="7437438" y="357188"/>
            <a:ext cx="1420812" cy="500062"/>
            <a:chOff x="6286512" y="285728"/>
            <a:chExt cx="2493060" cy="790573"/>
          </a:xfrm>
        </p:grpSpPr>
        <p:pic>
          <p:nvPicPr>
            <p:cNvPr id="27658"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7659"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7652"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27653"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7655" name="Text Box 6"/>
          <p:cNvSpPr txBox="1">
            <a:spLocks noChangeArrowheads="1"/>
          </p:cNvSpPr>
          <p:nvPr/>
        </p:nvSpPr>
        <p:spPr bwMode="auto">
          <a:xfrm>
            <a:off x="539750" y="2286000"/>
            <a:ext cx="7920038" cy="1006475"/>
          </a:xfrm>
          <a:prstGeom prst="rect">
            <a:avLst/>
          </a:prstGeom>
          <a:noFill/>
          <a:ln w="9525">
            <a:noFill/>
            <a:miter lim="800000"/>
            <a:headEnd/>
            <a:tailEnd/>
          </a:ln>
        </p:spPr>
        <p:txBody>
          <a:bodyPr>
            <a:spAutoFit/>
          </a:bodyPr>
          <a:lstStyle/>
          <a:p>
            <a:pPr algn="ctr"/>
            <a:endParaRPr lang="en-GB" sz="3600"/>
          </a:p>
          <a:p>
            <a:pPr algn="ctr"/>
            <a:endParaRPr lang="es-ES" sz="2400"/>
          </a:p>
        </p:txBody>
      </p:sp>
      <p:sp>
        <p:nvSpPr>
          <p:cNvPr id="27656"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7657" name="Text Box 13"/>
          <p:cNvSpPr txBox="1">
            <a:spLocks noChangeArrowheads="1"/>
          </p:cNvSpPr>
          <p:nvPr/>
        </p:nvSpPr>
        <p:spPr bwMode="auto">
          <a:xfrm>
            <a:off x="1116013" y="2368550"/>
            <a:ext cx="6840537" cy="3539430"/>
          </a:xfrm>
          <a:prstGeom prst="rect">
            <a:avLst/>
          </a:prstGeom>
          <a:noFill/>
          <a:ln w="9525">
            <a:noFill/>
            <a:miter lim="800000"/>
            <a:headEnd/>
            <a:tailEnd/>
          </a:ln>
        </p:spPr>
        <p:txBody>
          <a:bodyPr>
            <a:spAutoFit/>
          </a:bodyPr>
          <a:lstStyle/>
          <a:p>
            <a:r>
              <a:rPr lang="tr-TR" sz="3200" b="1" dirty="0" smtClean="0"/>
              <a:t>Teknolojik Kılavuzlar</a:t>
            </a:r>
            <a:r>
              <a:rPr lang="es-ES" sz="3200" b="1" dirty="0" smtClean="0"/>
              <a:t>:</a:t>
            </a:r>
            <a:endParaRPr lang="es-ES" sz="3200" b="1" dirty="0"/>
          </a:p>
          <a:p>
            <a:endParaRPr lang="es-ES" sz="2400" b="1" dirty="0"/>
          </a:p>
          <a:p>
            <a:r>
              <a:rPr lang="tr-TR" sz="2400" b="1" dirty="0" smtClean="0"/>
              <a:t>İlk Adım</a:t>
            </a:r>
            <a:endParaRPr lang="es-ES" sz="2400" b="1" dirty="0"/>
          </a:p>
          <a:p>
            <a:endParaRPr lang="es-ES" sz="2400" b="1" dirty="0"/>
          </a:p>
          <a:p>
            <a:r>
              <a:rPr lang="tr-TR" sz="2400" b="1" dirty="0" smtClean="0"/>
              <a:t>İspanya’daki üretim alanlarının coğrafi dağılımını ve endüstri büyüklüklerini anlamak için önemlidir (her sektör için) </a:t>
            </a:r>
            <a:endParaRPr lang="es-ES" sz="2400" b="1" dirty="0"/>
          </a:p>
          <a:p>
            <a:endParaRPr lang="es-ES" sz="2400" b="1" dirty="0"/>
          </a:p>
          <a:p>
            <a:endParaRPr lang="es-ES" sz="2400" b="1" dirty="0"/>
          </a:p>
        </p:txBody>
      </p:sp>
      <p:sp>
        <p:nvSpPr>
          <p:cNvPr id="13"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8674"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tr-TR" sz="2800" dirty="0" smtClean="0"/>
              <a:t>İspanya Kılavuzları</a:t>
            </a:r>
            <a:endParaRPr lang="en-GB" dirty="0"/>
          </a:p>
        </p:txBody>
      </p:sp>
      <p:grpSp>
        <p:nvGrpSpPr>
          <p:cNvPr id="28675" name="14 Grupo"/>
          <p:cNvGrpSpPr>
            <a:grpSpLocks/>
          </p:cNvGrpSpPr>
          <p:nvPr/>
        </p:nvGrpSpPr>
        <p:grpSpPr bwMode="auto">
          <a:xfrm>
            <a:off x="7437438" y="357188"/>
            <a:ext cx="1420812" cy="500062"/>
            <a:chOff x="6286512" y="285728"/>
            <a:chExt cx="2493060" cy="790573"/>
          </a:xfrm>
        </p:grpSpPr>
        <p:pic>
          <p:nvPicPr>
            <p:cNvPr id="2868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868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8676"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28677"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8679" name="Text Box 6"/>
          <p:cNvSpPr txBox="1">
            <a:spLocks noChangeArrowheads="1"/>
          </p:cNvSpPr>
          <p:nvPr/>
        </p:nvSpPr>
        <p:spPr bwMode="auto">
          <a:xfrm>
            <a:off x="539750" y="2286000"/>
            <a:ext cx="7920038" cy="1006475"/>
          </a:xfrm>
          <a:prstGeom prst="rect">
            <a:avLst/>
          </a:prstGeom>
          <a:noFill/>
          <a:ln w="9525">
            <a:noFill/>
            <a:miter lim="800000"/>
            <a:headEnd/>
            <a:tailEnd/>
          </a:ln>
        </p:spPr>
        <p:txBody>
          <a:bodyPr>
            <a:spAutoFit/>
          </a:bodyPr>
          <a:lstStyle/>
          <a:p>
            <a:pPr algn="ctr"/>
            <a:endParaRPr lang="en-GB" sz="3600"/>
          </a:p>
          <a:p>
            <a:pPr algn="ctr"/>
            <a:endParaRPr lang="es-ES" sz="2400"/>
          </a:p>
        </p:txBody>
      </p:sp>
      <p:sp>
        <p:nvSpPr>
          <p:cNvPr id="28680"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8681" name="Text Box 12"/>
          <p:cNvSpPr txBox="1">
            <a:spLocks noChangeArrowheads="1"/>
          </p:cNvSpPr>
          <p:nvPr/>
        </p:nvSpPr>
        <p:spPr bwMode="auto">
          <a:xfrm>
            <a:off x="971550" y="2205038"/>
            <a:ext cx="6840538" cy="3785652"/>
          </a:xfrm>
          <a:prstGeom prst="rect">
            <a:avLst/>
          </a:prstGeom>
          <a:noFill/>
          <a:ln w="9525">
            <a:noFill/>
            <a:miter lim="800000"/>
            <a:headEnd/>
            <a:tailEnd/>
          </a:ln>
        </p:spPr>
        <p:txBody>
          <a:bodyPr>
            <a:spAutoFit/>
          </a:bodyPr>
          <a:lstStyle/>
          <a:p>
            <a:pPr algn="ctr"/>
            <a:r>
              <a:rPr lang="es-ES" sz="2400" b="1" dirty="0"/>
              <a:t>BREF</a:t>
            </a:r>
          </a:p>
          <a:p>
            <a:pPr algn="ctr"/>
            <a:endParaRPr lang="es-ES" sz="2400" b="1" dirty="0"/>
          </a:p>
          <a:p>
            <a:pPr algn="ctr"/>
            <a:r>
              <a:rPr lang="tr-TR" sz="2400" b="1" dirty="0" smtClean="0"/>
              <a:t>Teknoloji Merkezleri</a:t>
            </a:r>
            <a:endParaRPr lang="es-ES" sz="2400" b="1" dirty="0"/>
          </a:p>
          <a:p>
            <a:pPr algn="ctr"/>
            <a:r>
              <a:rPr lang="tr-TR" sz="2400" b="1" dirty="0" smtClean="0"/>
              <a:t>Uzmanlar</a:t>
            </a:r>
            <a:endParaRPr lang="es-ES" sz="2400" b="1" dirty="0"/>
          </a:p>
          <a:p>
            <a:pPr algn="ctr"/>
            <a:endParaRPr lang="es-ES" sz="2400" b="1" dirty="0"/>
          </a:p>
          <a:p>
            <a:pPr algn="ctr"/>
            <a:r>
              <a:rPr lang="tr-TR" sz="2400" b="1" dirty="0" smtClean="0"/>
              <a:t>ÖZET</a:t>
            </a:r>
            <a:endParaRPr lang="es-ES" sz="2400" b="1" dirty="0"/>
          </a:p>
          <a:p>
            <a:pPr algn="ctr"/>
            <a:endParaRPr lang="es-ES" sz="2400" b="1" dirty="0"/>
          </a:p>
          <a:p>
            <a:pPr algn="ctr"/>
            <a:r>
              <a:rPr lang="tr-TR" sz="2400" b="1" dirty="0" smtClean="0"/>
              <a:t>Yetkili Otoritelerin Süpervizyonu</a:t>
            </a:r>
            <a:endParaRPr lang="es-ES" sz="2400" b="1" dirty="0"/>
          </a:p>
          <a:p>
            <a:pPr algn="ctr"/>
            <a:endParaRPr lang="es-ES" sz="2400" b="1" dirty="0"/>
          </a:p>
          <a:p>
            <a:pPr algn="ctr"/>
            <a:r>
              <a:rPr lang="tr-TR" sz="2400" b="1" dirty="0" smtClean="0"/>
              <a:t>KILAVUZ</a:t>
            </a:r>
            <a:endParaRPr lang="es-ES" sz="2400" b="1" dirty="0"/>
          </a:p>
        </p:txBody>
      </p:sp>
      <p:sp>
        <p:nvSpPr>
          <p:cNvPr id="28682" name="Line 14"/>
          <p:cNvSpPr>
            <a:spLocks noChangeShapeType="1"/>
          </p:cNvSpPr>
          <p:nvPr/>
        </p:nvSpPr>
        <p:spPr bwMode="auto">
          <a:xfrm>
            <a:off x="4356100" y="2565400"/>
            <a:ext cx="0" cy="431800"/>
          </a:xfrm>
          <a:prstGeom prst="line">
            <a:avLst/>
          </a:prstGeom>
          <a:noFill/>
          <a:ln w="9525">
            <a:solidFill>
              <a:schemeClr val="tx1"/>
            </a:solidFill>
            <a:round/>
            <a:headEnd/>
            <a:tailEnd type="triangle" w="med" len="med"/>
          </a:ln>
        </p:spPr>
        <p:txBody>
          <a:bodyPr/>
          <a:lstStyle/>
          <a:p>
            <a:endParaRPr lang="es-ES"/>
          </a:p>
        </p:txBody>
      </p:sp>
      <p:sp>
        <p:nvSpPr>
          <p:cNvPr id="28683" name="Line 15"/>
          <p:cNvSpPr>
            <a:spLocks noChangeShapeType="1"/>
          </p:cNvSpPr>
          <p:nvPr/>
        </p:nvSpPr>
        <p:spPr bwMode="auto">
          <a:xfrm>
            <a:off x="4356100" y="3716338"/>
            <a:ext cx="0" cy="217487"/>
          </a:xfrm>
          <a:prstGeom prst="line">
            <a:avLst/>
          </a:prstGeom>
          <a:noFill/>
          <a:ln w="9525">
            <a:solidFill>
              <a:schemeClr val="tx1"/>
            </a:solidFill>
            <a:round/>
            <a:headEnd/>
            <a:tailEnd type="triangle" w="med" len="med"/>
          </a:ln>
        </p:spPr>
        <p:txBody>
          <a:bodyPr/>
          <a:lstStyle/>
          <a:p>
            <a:endParaRPr lang="es-ES"/>
          </a:p>
        </p:txBody>
      </p:sp>
      <p:sp>
        <p:nvSpPr>
          <p:cNvPr id="28684" name="Line 16"/>
          <p:cNvSpPr>
            <a:spLocks noChangeShapeType="1"/>
          </p:cNvSpPr>
          <p:nvPr/>
        </p:nvSpPr>
        <p:spPr bwMode="auto">
          <a:xfrm>
            <a:off x="4356100" y="4437063"/>
            <a:ext cx="0" cy="360362"/>
          </a:xfrm>
          <a:prstGeom prst="line">
            <a:avLst/>
          </a:prstGeom>
          <a:noFill/>
          <a:ln w="9525">
            <a:solidFill>
              <a:schemeClr val="tx1"/>
            </a:solidFill>
            <a:round/>
            <a:headEnd/>
            <a:tailEnd type="triangle" w="med" len="med"/>
          </a:ln>
        </p:spPr>
        <p:txBody>
          <a:bodyPr/>
          <a:lstStyle/>
          <a:p>
            <a:endParaRPr lang="es-ES"/>
          </a:p>
        </p:txBody>
      </p:sp>
      <p:sp>
        <p:nvSpPr>
          <p:cNvPr id="28685" name="Line 17"/>
          <p:cNvSpPr>
            <a:spLocks noChangeShapeType="1"/>
          </p:cNvSpPr>
          <p:nvPr/>
        </p:nvSpPr>
        <p:spPr bwMode="auto">
          <a:xfrm>
            <a:off x="4356100" y="5157788"/>
            <a:ext cx="0" cy="431800"/>
          </a:xfrm>
          <a:prstGeom prst="line">
            <a:avLst/>
          </a:prstGeom>
          <a:noFill/>
          <a:ln w="9525">
            <a:solidFill>
              <a:schemeClr val="tx1"/>
            </a:solidFill>
            <a:round/>
            <a:headEnd/>
            <a:tailEnd type="triangle" w="med" len="med"/>
          </a:ln>
        </p:spPr>
        <p:txBody>
          <a:bodyPr/>
          <a:lstStyle/>
          <a:p>
            <a:endParaRPr lang="es-ES"/>
          </a:p>
        </p:txBody>
      </p:sp>
      <p:sp>
        <p:nvSpPr>
          <p:cNvPr id="17"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8681">
                                            <p:txEl>
                                              <p:pRg st="0" end="0"/>
                                            </p:txEl>
                                          </p:spTgt>
                                        </p:tgtEl>
                                        <p:attrNameLst>
                                          <p:attrName>style.visibility</p:attrName>
                                        </p:attrNameLst>
                                      </p:cBhvr>
                                      <p:to>
                                        <p:strVal val="visible"/>
                                      </p:to>
                                    </p:set>
                                    <p:animEffect transition="in" filter="box(in)">
                                      <p:cBhvr>
                                        <p:cTn id="7" dur="500"/>
                                        <p:tgtEl>
                                          <p:spTgt spid="286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28682"/>
                                        </p:tgtEl>
                                        <p:attrNameLst>
                                          <p:attrName>style.visibility</p:attrName>
                                        </p:attrNameLst>
                                      </p:cBhvr>
                                      <p:to>
                                        <p:strVal val="visible"/>
                                      </p:to>
                                    </p:set>
                                    <p:animEffect transition="in" filter="fade">
                                      <p:cBhvr>
                                        <p:cTn id="12" dur="1000"/>
                                        <p:tgtEl>
                                          <p:spTgt spid="28682"/>
                                        </p:tgtEl>
                                      </p:cBhvr>
                                    </p:animEffect>
                                    <p:anim calcmode="lin" valueType="num">
                                      <p:cBhvr>
                                        <p:cTn id="13" dur="1000" fill="hold"/>
                                        <p:tgtEl>
                                          <p:spTgt spid="28682"/>
                                        </p:tgtEl>
                                        <p:attrNameLst>
                                          <p:attrName>ppt_x</p:attrName>
                                        </p:attrNameLst>
                                      </p:cBhvr>
                                      <p:tavLst>
                                        <p:tav tm="0">
                                          <p:val>
                                            <p:strVal val="#ppt_x"/>
                                          </p:val>
                                        </p:tav>
                                        <p:tav tm="100000">
                                          <p:val>
                                            <p:strVal val="#ppt_x"/>
                                          </p:val>
                                        </p:tav>
                                      </p:tavLst>
                                    </p:anim>
                                    <p:anim calcmode="lin" valueType="num">
                                      <p:cBhvr>
                                        <p:cTn id="14" dur="900" decel="100000" fill="hold"/>
                                        <p:tgtEl>
                                          <p:spTgt spid="2868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868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28681">
                                            <p:txEl>
                                              <p:pRg st="2" end="2"/>
                                            </p:txEl>
                                          </p:spTgt>
                                        </p:tgtEl>
                                        <p:attrNameLst>
                                          <p:attrName>style.visibility</p:attrName>
                                        </p:attrNameLst>
                                      </p:cBhvr>
                                      <p:to>
                                        <p:strVal val="visible"/>
                                      </p:to>
                                    </p:set>
                                    <p:animEffect transition="in" filter="box(in)">
                                      <p:cBhvr>
                                        <p:cTn id="20" dur="500"/>
                                        <p:tgtEl>
                                          <p:spTgt spid="28681">
                                            <p:txEl>
                                              <p:pRg st="2" end="2"/>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28681">
                                            <p:txEl>
                                              <p:pRg st="3" end="3"/>
                                            </p:txEl>
                                          </p:spTgt>
                                        </p:tgtEl>
                                        <p:attrNameLst>
                                          <p:attrName>style.visibility</p:attrName>
                                        </p:attrNameLst>
                                      </p:cBhvr>
                                      <p:to>
                                        <p:strVal val="visible"/>
                                      </p:to>
                                    </p:set>
                                    <p:animEffect transition="in" filter="box(in)">
                                      <p:cBhvr>
                                        <p:cTn id="23" dur="500"/>
                                        <p:tgtEl>
                                          <p:spTgt spid="28681">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8683"/>
                                        </p:tgtEl>
                                        <p:attrNameLst>
                                          <p:attrName>style.visibility</p:attrName>
                                        </p:attrNameLst>
                                      </p:cBhvr>
                                      <p:to>
                                        <p:strVal val="visible"/>
                                      </p:to>
                                    </p:set>
                                    <p:anim calcmode="lin" valueType="num">
                                      <p:cBhvr additive="base">
                                        <p:cTn id="28" dur="500" fill="hold"/>
                                        <p:tgtEl>
                                          <p:spTgt spid="28683"/>
                                        </p:tgtEl>
                                        <p:attrNameLst>
                                          <p:attrName>ppt_x</p:attrName>
                                        </p:attrNameLst>
                                      </p:cBhvr>
                                      <p:tavLst>
                                        <p:tav tm="0">
                                          <p:val>
                                            <p:strVal val="#ppt_x"/>
                                          </p:val>
                                        </p:tav>
                                        <p:tav tm="100000">
                                          <p:val>
                                            <p:strVal val="#ppt_x"/>
                                          </p:val>
                                        </p:tav>
                                      </p:tavLst>
                                    </p:anim>
                                    <p:anim calcmode="lin" valueType="num">
                                      <p:cBhvr additive="base">
                                        <p:cTn id="29" dur="500" fill="hold"/>
                                        <p:tgtEl>
                                          <p:spTgt spid="2868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28681">
                                            <p:txEl>
                                              <p:pRg st="5" end="5"/>
                                            </p:txEl>
                                          </p:spTgt>
                                        </p:tgtEl>
                                        <p:attrNameLst>
                                          <p:attrName>style.visibility</p:attrName>
                                        </p:attrNameLst>
                                      </p:cBhvr>
                                      <p:to>
                                        <p:strVal val="visible"/>
                                      </p:to>
                                    </p:set>
                                    <p:animEffect transition="in" filter="box(in)">
                                      <p:cBhvr>
                                        <p:cTn id="34" dur="500"/>
                                        <p:tgtEl>
                                          <p:spTgt spid="28681">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28684"/>
                                        </p:tgtEl>
                                        <p:attrNameLst>
                                          <p:attrName>style.visibility</p:attrName>
                                        </p:attrNameLst>
                                      </p:cBhvr>
                                      <p:to>
                                        <p:strVal val="visible"/>
                                      </p:to>
                                    </p:set>
                                    <p:animEffect transition="in" filter="fade">
                                      <p:cBhvr>
                                        <p:cTn id="39" dur="1000"/>
                                        <p:tgtEl>
                                          <p:spTgt spid="28684"/>
                                        </p:tgtEl>
                                      </p:cBhvr>
                                    </p:animEffect>
                                    <p:anim calcmode="lin" valueType="num">
                                      <p:cBhvr>
                                        <p:cTn id="40" dur="1000" fill="hold"/>
                                        <p:tgtEl>
                                          <p:spTgt spid="28684"/>
                                        </p:tgtEl>
                                        <p:attrNameLst>
                                          <p:attrName>ppt_x</p:attrName>
                                        </p:attrNameLst>
                                      </p:cBhvr>
                                      <p:tavLst>
                                        <p:tav tm="0">
                                          <p:val>
                                            <p:strVal val="#ppt_x"/>
                                          </p:val>
                                        </p:tav>
                                        <p:tav tm="100000">
                                          <p:val>
                                            <p:strVal val="#ppt_x"/>
                                          </p:val>
                                        </p:tav>
                                      </p:tavLst>
                                    </p:anim>
                                    <p:anim calcmode="lin" valueType="num">
                                      <p:cBhvr>
                                        <p:cTn id="41" dur="900" decel="100000" fill="hold"/>
                                        <p:tgtEl>
                                          <p:spTgt spid="28684"/>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8684"/>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28681">
                                            <p:txEl>
                                              <p:pRg st="7" end="7"/>
                                            </p:txEl>
                                          </p:spTgt>
                                        </p:tgtEl>
                                        <p:attrNameLst>
                                          <p:attrName>style.visibility</p:attrName>
                                        </p:attrNameLst>
                                      </p:cBhvr>
                                      <p:to>
                                        <p:strVal val="visible"/>
                                      </p:to>
                                    </p:set>
                                    <p:animEffect transition="in" filter="box(in)">
                                      <p:cBhvr>
                                        <p:cTn id="47" dur="500"/>
                                        <p:tgtEl>
                                          <p:spTgt spid="28681">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28685"/>
                                        </p:tgtEl>
                                        <p:attrNameLst>
                                          <p:attrName>style.visibility</p:attrName>
                                        </p:attrNameLst>
                                      </p:cBhvr>
                                      <p:to>
                                        <p:strVal val="visible"/>
                                      </p:to>
                                    </p:set>
                                    <p:animEffect transition="in" filter="box(in)">
                                      <p:cBhvr>
                                        <p:cTn id="52" dur="500"/>
                                        <p:tgtEl>
                                          <p:spTgt spid="28685"/>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28681">
                                            <p:txEl>
                                              <p:pRg st="9" end="9"/>
                                            </p:txEl>
                                          </p:spTgt>
                                        </p:tgtEl>
                                        <p:attrNameLst>
                                          <p:attrName>style.visibility</p:attrName>
                                        </p:attrNameLst>
                                      </p:cBhvr>
                                      <p:to>
                                        <p:strVal val="visible"/>
                                      </p:to>
                                    </p:set>
                                    <p:animEffect transition="in" filter="checkerboard(across)">
                                      <p:cBhvr>
                                        <p:cTn id="57" dur="500"/>
                                        <p:tgtEl>
                                          <p:spTgt spid="2868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2" grpId="0" animBg="1"/>
      <p:bldP spid="28683" grpId="0" animBg="1"/>
      <p:bldP spid="28684" grpId="0" animBg="1"/>
      <p:bldP spid="28685"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9698"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tr-TR" sz="2800" dirty="0" smtClean="0"/>
              <a:t>İspanyol Kılavuzları</a:t>
            </a:r>
            <a:endParaRPr lang="en-GB" sz="2800" dirty="0"/>
          </a:p>
        </p:txBody>
      </p:sp>
      <p:grpSp>
        <p:nvGrpSpPr>
          <p:cNvPr id="29699" name="14 Grupo"/>
          <p:cNvGrpSpPr>
            <a:grpSpLocks/>
          </p:cNvGrpSpPr>
          <p:nvPr/>
        </p:nvGrpSpPr>
        <p:grpSpPr bwMode="auto">
          <a:xfrm>
            <a:off x="7437438" y="357188"/>
            <a:ext cx="1420812" cy="500062"/>
            <a:chOff x="6286512" y="285728"/>
            <a:chExt cx="2493060" cy="790573"/>
          </a:xfrm>
        </p:grpSpPr>
        <p:pic>
          <p:nvPicPr>
            <p:cNvPr id="297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97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97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29701"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9703" name="Text Box 6"/>
          <p:cNvSpPr txBox="1">
            <a:spLocks noChangeArrowheads="1"/>
          </p:cNvSpPr>
          <p:nvPr/>
        </p:nvSpPr>
        <p:spPr bwMode="auto">
          <a:xfrm>
            <a:off x="539750" y="2286000"/>
            <a:ext cx="7920038" cy="1006475"/>
          </a:xfrm>
          <a:prstGeom prst="rect">
            <a:avLst/>
          </a:prstGeom>
          <a:noFill/>
          <a:ln w="9525">
            <a:noFill/>
            <a:miter lim="800000"/>
            <a:headEnd/>
            <a:tailEnd/>
          </a:ln>
        </p:spPr>
        <p:txBody>
          <a:bodyPr>
            <a:spAutoFit/>
          </a:bodyPr>
          <a:lstStyle/>
          <a:p>
            <a:pPr algn="ctr"/>
            <a:endParaRPr lang="en-GB" sz="3600"/>
          </a:p>
          <a:p>
            <a:pPr algn="ctr"/>
            <a:endParaRPr lang="es-ES" sz="2400"/>
          </a:p>
        </p:txBody>
      </p:sp>
      <p:sp>
        <p:nvSpPr>
          <p:cNvPr id="29704"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9705" name="Text Box 12"/>
          <p:cNvSpPr txBox="1">
            <a:spLocks noChangeArrowheads="1"/>
          </p:cNvSpPr>
          <p:nvPr/>
        </p:nvSpPr>
        <p:spPr bwMode="auto">
          <a:xfrm>
            <a:off x="971550" y="2205038"/>
            <a:ext cx="6840538" cy="2800767"/>
          </a:xfrm>
          <a:prstGeom prst="rect">
            <a:avLst/>
          </a:prstGeom>
          <a:noFill/>
          <a:ln w="9525">
            <a:noFill/>
            <a:miter lim="800000"/>
            <a:headEnd/>
            <a:tailEnd/>
          </a:ln>
        </p:spPr>
        <p:txBody>
          <a:bodyPr>
            <a:spAutoFit/>
          </a:bodyPr>
          <a:lstStyle/>
          <a:p>
            <a:pPr algn="ctr"/>
            <a:r>
              <a:rPr lang="es-ES" sz="3200" b="1" dirty="0" smtClean="0"/>
              <a:t>BAT</a:t>
            </a:r>
            <a:r>
              <a:rPr lang="tr-TR" sz="3200" b="1" dirty="0" smtClean="0"/>
              <a:t>’ lar</a:t>
            </a:r>
            <a:r>
              <a:rPr lang="es-ES" sz="3200" b="1" dirty="0" smtClean="0"/>
              <a:t>: </a:t>
            </a:r>
            <a:r>
              <a:rPr lang="tr-TR" sz="3200" b="1" dirty="0" smtClean="0"/>
              <a:t>teknik özellikler</a:t>
            </a:r>
            <a:r>
              <a:rPr lang="es-ES" sz="3200" b="1" dirty="0" smtClean="0"/>
              <a:t>:</a:t>
            </a:r>
            <a:endParaRPr lang="es-ES" sz="3200" b="1" dirty="0"/>
          </a:p>
          <a:p>
            <a:pPr algn="ctr"/>
            <a:r>
              <a:rPr lang="tr-TR" sz="2400" b="1" dirty="0" smtClean="0"/>
              <a:t>Kalite gereklilikleri</a:t>
            </a:r>
            <a:endParaRPr lang="es-ES" sz="2400" b="1" dirty="0"/>
          </a:p>
          <a:p>
            <a:pPr algn="ctr"/>
            <a:r>
              <a:rPr lang="tr-TR" sz="2400" b="1" dirty="0" smtClean="0"/>
              <a:t>Güvenlik gereklilikleri</a:t>
            </a:r>
            <a:endParaRPr lang="es-ES" sz="2400" b="1" dirty="0"/>
          </a:p>
          <a:p>
            <a:pPr algn="ctr"/>
            <a:r>
              <a:rPr lang="tr-TR" sz="2400" b="1" dirty="0" smtClean="0"/>
              <a:t>Ortak mevzuat</a:t>
            </a:r>
            <a:endParaRPr lang="es-ES" sz="2400" b="1" dirty="0"/>
          </a:p>
          <a:p>
            <a:pPr algn="ctr"/>
            <a:r>
              <a:rPr lang="tr-TR" sz="2400" b="1" dirty="0" smtClean="0"/>
              <a:t>Ekonomik yönler</a:t>
            </a:r>
            <a:endParaRPr lang="es-ES" sz="2400" b="1" dirty="0"/>
          </a:p>
          <a:p>
            <a:pPr algn="ctr"/>
            <a:r>
              <a:rPr lang="tr-TR" sz="2400" b="1" dirty="0" smtClean="0"/>
              <a:t>Uygulanabilirlik</a:t>
            </a:r>
            <a:endParaRPr lang="es-ES" sz="2400" b="1" dirty="0"/>
          </a:p>
          <a:p>
            <a:pPr algn="ctr"/>
            <a:r>
              <a:rPr lang="tr-TR" sz="2400" b="1" dirty="0" smtClean="0"/>
              <a:t>İlgili </a:t>
            </a:r>
            <a:r>
              <a:rPr lang="es-ES" sz="2400" b="1" dirty="0" smtClean="0"/>
              <a:t>EL</a:t>
            </a:r>
            <a:r>
              <a:rPr lang="tr-TR" sz="2400" b="1" dirty="0" smtClean="0"/>
              <a:t>D (Emisyon Limit Değerleri)</a:t>
            </a:r>
            <a:endParaRPr lang="es-ES" sz="2400" b="1" dirty="0"/>
          </a:p>
        </p:txBody>
      </p:sp>
      <p:sp>
        <p:nvSpPr>
          <p:cNvPr id="13"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705">
                                            <p:txEl>
                                              <p:pRg st="0" end="0"/>
                                            </p:txEl>
                                          </p:spTgt>
                                        </p:tgtEl>
                                        <p:attrNameLst>
                                          <p:attrName>style.visibility</p:attrName>
                                        </p:attrNameLst>
                                      </p:cBhvr>
                                      <p:to>
                                        <p:strVal val="visible"/>
                                      </p:to>
                                    </p:set>
                                    <p:animEffect transition="in" filter="box(in)">
                                      <p:cBhvr>
                                        <p:cTn id="7" dur="500"/>
                                        <p:tgtEl>
                                          <p:spTgt spid="297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9705">
                                            <p:txEl>
                                              <p:pRg st="1" end="1"/>
                                            </p:txEl>
                                          </p:spTgt>
                                        </p:tgtEl>
                                        <p:attrNameLst>
                                          <p:attrName>style.visibility</p:attrName>
                                        </p:attrNameLst>
                                      </p:cBhvr>
                                      <p:to>
                                        <p:strVal val="visible"/>
                                      </p:to>
                                    </p:set>
                                    <p:anim calcmode="lin" valueType="num">
                                      <p:cBhvr additive="base">
                                        <p:cTn id="12" dur="500" fill="hold"/>
                                        <p:tgtEl>
                                          <p:spTgt spid="2970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9705">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9705">
                                            <p:txEl>
                                              <p:pRg st="2" end="2"/>
                                            </p:txEl>
                                          </p:spTgt>
                                        </p:tgtEl>
                                        <p:attrNameLst>
                                          <p:attrName>style.visibility</p:attrName>
                                        </p:attrNameLst>
                                      </p:cBhvr>
                                      <p:to>
                                        <p:strVal val="visible"/>
                                      </p:to>
                                    </p:set>
                                    <p:anim calcmode="lin" valueType="num">
                                      <p:cBhvr additive="base">
                                        <p:cTn id="16" dur="500" fill="hold"/>
                                        <p:tgtEl>
                                          <p:spTgt spid="29705">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9705">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9705">
                                            <p:txEl>
                                              <p:pRg st="3" end="3"/>
                                            </p:txEl>
                                          </p:spTgt>
                                        </p:tgtEl>
                                        <p:attrNameLst>
                                          <p:attrName>style.visibility</p:attrName>
                                        </p:attrNameLst>
                                      </p:cBhvr>
                                      <p:to>
                                        <p:strVal val="visible"/>
                                      </p:to>
                                    </p:set>
                                    <p:anim calcmode="lin" valueType="num">
                                      <p:cBhvr additive="base">
                                        <p:cTn id="20" dur="500" fill="hold"/>
                                        <p:tgtEl>
                                          <p:spTgt spid="29705">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9705">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9705">
                                            <p:txEl>
                                              <p:pRg st="4" end="4"/>
                                            </p:txEl>
                                          </p:spTgt>
                                        </p:tgtEl>
                                        <p:attrNameLst>
                                          <p:attrName>style.visibility</p:attrName>
                                        </p:attrNameLst>
                                      </p:cBhvr>
                                      <p:to>
                                        <p:strVal val="visible"/>
                                      </p:to>
                                    </p:set>
                                    <p:anim calcmode="lin" valueType="num">
                                      <p:cBhvr additive="base">
                                        <p:cTn id="24" dur="500" fill="hold"/>
                                        <p:tgtEl>
                                          <p:spTgt spid="29705">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9705">
                                            <p:txEl>
                                              <p:pRg st="4" end="4"/>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9705">
                                            <p:txEl>
                                              <p:pRg st="5" end="5"/>
                                            </p:txEl>
                                          </p:spTgt>
                                        </p:tgtEl>
                                        <p:attrNameLst>
                                          <p:attrName>style.visibility</p:attrName>
                                        </p:attrNameLst>
                                      </p:cBhvr>
                                      <p:to>
                                        <p:strVal val="visible"/>
                                      </p:to>
                                    </p:set>
                                    <p:anim calcmode="lin" valueType="num">
                                      <p:cBhvr additive="base">
                                        <p:cTn id="28" dur="500" fill="hold"/>
                                        <p:tgtEl>
                                          <p:spTgt spid="29705">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9705">
                                            <p:txEl>
                                              <p:pRg st="5" end="5"/>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9705">
                                            <p:txEl>
                                              <p:pRg st="6" end="6"/>
                                            </p:txEl>
                                          </p:spTgt>
                                        </p:tgtEl>
                                        <p:attrNameLst>
                                          <p:attrName>style.visibility</p:attrName>
                                        </p:attrNameLst>
                                      </p:cBhvr>
                                      <p:to>
                                        <p:strVal val="visible"/>
                                      </p:to>
                                    </p:set>
                                    <p:anim calcmode="lin" valueType="num">
                                      <p:cBhvr additive="base">
                                        <p:cTn id="32" dur="500" fill="hold"/>
                                        <p:tgtEl>
                                          <p:spTgt spid="29705">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970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30722"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tr-TR" sz="2800" dirty="0" smtClean="0"/>
              <a:t>İspanya Kılavuzları</a:t>
            </a:r>
            <a:endParaRPr lang="en-GB" sz="2800" dirty="0"/>
          </a:p>
        </p:txBody>
      </p:sp>
      <p:grpSp>
        <p:nvGrpSpPr>
          <p:cNvPr id="30723" name="14 Grupo"/>
          <p:cNvGrpSpPr>
            <a:grpSpLocks/>
          </p:cNvGrpSpPr>
          <p:nvPr/>
        </p:nvGrpSpPr>
        <p:grpSpPr bwMode="auto">
          <a:xfrm>
            <a:off x="7437438" y="357188"/>
            <a:ext cx="1420812" cy="500062"/>
            <a:chOff x="6286512" y="285728"/>
            <a:chExt cx="2493060" cy="790573"/>
          </a:xfrm>
        </p:grpSpPr>
        <p:pic>
          <p:nvPicPr>
            <p:cNvPr id="30730"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731"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24"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30725"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0727" name="Text Box 6"/>
          <p:cNvSpPr txBox="1">
            <a:spLocks noChangeArrowheads="1"/>
          </p:cNvSpPr>
          <p:nvPr/>
        </p:nvSpPr>
        <p:spPr bwMode="auto">
          <a:xfrm>
            <a:off x="539750" y="2286000"/>
            <a:ext cx="7920038" cy="1006475"/>
          </a:xfrm>
          <a:prstGeom prst="rect">
            <a:avLst/>
          </a:prstGeom>
          <a:noFill/>
          <a:ln w="9525">
            <a:noFill/>
            <a:miter lim="800000"/>
            <a:headEnd/>
            <a:tailEnd/>
          </a:ln>
        </p:spPr>
        <p:txBody>
          <a:bodyPr>
            <a:spAutoFit/>
          </a:bodyPr>
          <a:lstStyle/>
          <a:p>
            <a:pPr algn="ctr"/>
            <a:endParaRPr lang="en-GB" sz="3600"/>
          </a:p>
          <a:p>
            <a:pPr algn="ctr"/>
            <a:endParaRPr lang="es-ES" sz="2400"/>
          </a:p>
        </p:txBody>
      </p:sp>
      <p:sp>
        <p:nvSpPr>
          <p:cNvPr id="30728"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0729" name="Text Box 12"/>
          <p:cNvSpPr txBox="1">
            <a:spLocks noChangeArrowheads="1"/>
          </p:cNvSpPr>
          <p:nvPr/>
        </p:nvSpPr>
        <p:spPr bwMode="auto">
          <a:xfrm>
            <a:off x="971550" y="2205038"/>
            <a:ext cx="6840538" cy="2677656"/>
          </a:xfrm>
          <a:prstGeom prst="rect">
            <a:avLst/>
          </a:prstGeom>
          <a:noFill/>
          <a:ln w="9525">
            <a:noFill/>
            <a:miter lim="800000"/>
            <a:headEnd/>
            <a:tailEnd/>
          </a:ln>
        </p:spPr>
        <p:txBody>
          <a:bodyPr>
            <a:spAutoFit/>
          </a:bodyPr>
          <a:lstStyle/>
          <a:p>
            <a:pPr algn="ctr"/>
            <a:r>
              <a:rPr lang="es-ES" sz="2400" b="1" dirty="0">
                <a:hlinkClick r:id="rId5"/>
              </a:rPr>
              <a:t>http://www.prtr-es.es</a:t>
            </a:r>
            <a:endParaRPr lang="es-ES" sz="2400" b="1" dirty="0"/>
          </a:p>
          <a:p>
            <a:pPr algn="ctr"/>
            <a:r>
              <a:rPr lang="es-ES" sz="2400" b="1" dirty="0">
                <a:solidFill>
                  <a:srgbClr val="FFFF00"/>
                </a:solidFill>
              </a:rPr>
              <a:t>“Fondo documental”</a:t>
            </a:r>
          </a:p>
          <a:p>
            <a:pPr algn="ctr"/>
            <a:r>
              <a:rPr lang="tr-TR" sz="2400" b="1" dirty="0" smtClean="0"/>
              <a:t>(</a:t>
            </a:r>
            <a:r>
              <a:rPr lang="tr-TR" sz="2400" b="1" dirty="0" err="1" smtClean="0"/>
              <a:t>Dökümanlar</a:t>
            </a:r>
            <a:r>
              <a:rPr lang="tr-TR" sz="2400" b="1" dirty="0" smtClean="0"/>
              <a:t>)</a:t>
            </a:r>
            <a:endParaRPr lang="es-ES" sz="2400" b="1" dirty="0"/>
          </a:p>
          <a:p>
            <a:pPr algn="ctr"/>
            <a:endParaRPr lang="es-ES" sz="2400" b="1" dirty="0"/>
          </a:p>
          <a:p>
            <a:pPr algn="ctr"/>
            <a:r>
              <a:rPr lang="es-ES" sz="2400" b="1" dirty="0">
                <a:hlinkClick r:id="rId6"/>
              </a:rPr>
              <a:t>http://pagina.jccm.es/medioambiente/rvca/ippc/ippc.htm</a:t>
            </a:r>
            <a:endParaRPr lang="es-ES" sz="2400" b="1" dirty="0"/>
          </a:p>
          <a:p>
            <a:pPr algn="ctr"/>
            <a:endParaRPr lang="es-ES" sz="2400" b="1" dirty="0"/>
          </a:p>
        </p:txBody>
      </p:sp>
      <p:sp>
        <p:nvSpPr>
          <p:cNvPr id="13"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7704" y="188640"/>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31746" name="Rectangle 7"/>
          <p:cNvSpPr>
            <a:spLocks noChangeArrowheads="1"/>
          </p:cNvSpPr>
          <p:nvPr/>
        </p:nvSpPr>
        <p:spPr bwMode="auto">
          <a:xfrm>
            <a:off x="1908175" y="653773"/>
            <a:ext cx="4986338" cy="451406"/>
          </a:xfrm>
          <a:prstGeom prst="rect">
            <a:avLst/>
          </a:prstGeom>
          <a:noFill/>
          <a:ln w="9525">
            <a:noFill/>
            <a:miter lim="800000"/>
            <a:headEnd/>
            <a:tailEnd/>
          </a:ln>
        </p:spPr>
        <p:txBody>
          <a:bodyPr anchor="ctr">
            <a:spAutoFit/>
          </a:bodyPr>
          <a:lstStyle/>
          <a:p>
            <a:pPr algn="ctr">
              <a:lnSpc>
                <a:spcPts val="2800"/>
              </a:lnSpc>
            </a:pPr>
            <a:r>
              <a:rPr lang="tr-TR" sz="2800" dirty="0" smtClean="0"/>
              <a:t>İspanya Kılavuzları</a:t>
            </a:r>
            <a:r>
              <a:rPr lang="en-GB" sz="2800" dirty="0" smtClean="0"/>
              <a:t>: </a:t>
            </a:r>
            <a:r>
              <a:rPr lang="tr-TR" sz="2800" dirty="0" smtClean="0"/>
              <a:t>Bir örnek</a:t>
            </a:r>
            <a:endParaRPr lang="en-GB" dirty="0"/>
          </a:p>
        </p:txBody>
      </p:sp>
      <p:grpSp>
        <p:nvGrpSpPr>
          <p:cNvPr id="31747" name="14 Grupo"/>
          <p:cNvGrpSpPr>
            <a:grpSpLocks/>
          </p:cNvGrpSpPr>
          <p:nvPr/>
        </p:nvGrpSpPr>
        <p:grpSpPr bwMode="auto">
          <a:xfrm>
            <a:off x="7437438" y="357188"/>
            <a:ext cx="1420812" cy="500062"/>
            <a:chOff x="6286512" y="285728"/>
            <a:chExt cx="2493060" cy="790573"/>
          </a:xfrm>
        </p:grpSpPr>
        <p:pic>
          <p:nvPicPr>
            <p:cNvPr id="3175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175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1748"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31749"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1751" name="Text Box 6"/>
          <p:cNvSpPr txBox="1">
            <a:spLocks noChangeArrowheads="1"/>
          </p:cNvSpPr>
          <p:nvPr/>
        </p:nvSpPr>
        <p:spPr bwMode="auto">
          <a:xfrm>
            <a:off x="4644008" y="2276872"/>
            <a:ext cx="3816350" cy="1006475"/>
          </a:xfrm>
          <a:prstGeom prst="rect">
            <a:avLst/>
          </a:prstGeom>
          <a:noFill/>
          <a:ln w="9525">
            <a:noFill/>
            <a:miter lim="800000"/>
            <a:headEnd/>
            <a:tailEnd/>
          </a:ln>
        </p:spPr>
        <p:txBody>
          <a:bodyPr>
            <a:spAutoFit/>
          </a:bodyPr>
          <a:lstStyle/>
          <a:p>
            <a:pPr algn="ctr"/>
            <a:endParaRPr lang="en-GB" sz="3600"/>
          </a:p>
          <a:p>
            <a:pPr algn="ctr"/>
            <a:endParaRPr lang="es-ES" sz="2400"/>
          </a:p>
        </p:txBody>
      </p:sp>
      <p:sp>
        <p:nvSpPr>
          <p:cNvPr id="31752"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1753" name="Text Box 12"/>
          <p:cNvSpPr txBox="1">
            <a:spLocks noChangeArrowheads="1"/>
          </p:cNvSpPr>
          <p:nvPr/>
        </p:nvSpPr>
        <p:spPr bwMode="auto">
          <a:xfrm>
            <a:off x="971550" y="2205038"/>
            <a:ext cx="6840538" cy="366712"/>
          </a:xfrm>
          <a:prstGeom prst="rect">
            <a:avLst/>
          </a:prstGeom>
          <a:noFill/>
          <a:ln w="9525">
            <a:noFill/>
            <a:miter lim="800000"/>
            <a:headEnd/>
            <a:tailEnd/>
          </a:ln>
        </p:spPr>
        <p:txBody>
          <a:bodyPr>
            <a:spAutoFit/>
          </a:bodyPr>
          <a:lstStyle/>
          <a:p>
            <a:pPr algn="ctr"/>
            <a:endParaRPr lang="es-ES" b="1"/>
          </a:p>
        </p:txBody>
      </p:sp>
      <p:pic>
        <p:nvPicPr>
          <p:cNvPr id="31754" name="Picture 13"/>
          <p:cNvPicPr>
            <a:picLocks noChangeAspect="1" noChangeArrowheads="1"/>
          </p:cNvPicPr>
          <p:nvPr/>
        </p:nvPicPr>
        <p:blipFill>
          <a:blip r:embed="rId5" cstate="print"/>
          <a:srcRect/>
          <a:stretch>
            <a:fillRect/>
          </a:stretch>
        </p:blipFill>
        <p:spPr bwMode="auto">
          <a:xfrm>
            <a:off x="611188" y="2133600"/>
            <a:ext cx="2952750" cy="2751138"/>
          </a:xfrm>
          <a:prstGeom prst="rect">
            <a:avLst/>
          </a:prstGeom>
          <a:noFill/>
          <a:ln w="9525">
            <a:noFill/>
            <a:miter lim="800000"/>
            <a:headEnd/>
            <a:tailEnd/>
          </a:ln>
        </p:spPr>
      </p:pic>
      <p:sp>
        <p:nvSpPr>
          <p:cNvPr id="31755" name="Text Box 14"/>
          <p:cNvSpPr txBox="1">
            <a:spLocks noChangeArrowheads="1"/>
          </p:cNvSpPr>
          <p:nvPr/>
        </p:nvSpPr>
        <p:spPr bwMode="auto">
          <a:xfrm>
            <a:off x="3779838" y="2060575"/>
            <a:ext cx="4895850" cy="3139321"/>
          </a:xfrm>
          <a:prstGeom prst="rect">
            <a:avLst/>
          </a:prstGeom>
          <a:noFill/>
          <a:ln w="9525">
            <a:noFill/>
            <a:miter lim="800000"/>
            <a:headEnd/>
            <a:tailEnd/>
          </a:ln>
        </p:spPr>
        <p:txBody>
          <a:bodyPr>
            <a:spAutoFit/>
          </a:bodyPr>
          <a:lstStyle/>
          <a:p>
            <a:r>
              <a:rPr lang="es-ES" dirty="0" smtClean="0"/>
              <a:t>BAT</a:t>
            </a:r>
            <a:r>
              <a:rPr lang="tr-TR" dirty="0" smtClean="0"/>
              <a:t>’lar</a:t>
            </a:r>
            <a:r>
              <a:rPr lang="es-ES" dirty="0" smtClean="0"/>
              <a:t> </a:t>
            </a:r>
            <a:r>
              <a:rPr lang="es-ES" dirty="0"/>
              <a:t>: </a:t>
            </a:r>
            <a:r>
              <a:rPr lang="tr-TR" dirty="0" smtClean="0"/>
              <a:t>Kümes Hayvanları</a:t>
            </a:r>
            <a:endParaRPr lang="es-ES" dirty="0"/>
          </a:p>
          <a:p>
            <a:endParaRPr lang="es-ES" dirty="0"/>
          </a:p>
          <a:p>
            <a:endParaRPr lang="es-ES" dirty="0"/>
          </a:p>
          <a:p>
            <a:r>
              <a:rPr lang="es-ES" dirty="0"/>
              <a:t> </a:t>
            </a:r>
            <a:endParaRPr lang="es-ES" dirty="0">
              <a:hlinkClick r:id="rId6"/>
            </a:endParaRPr>
          </a:p>
          <a:p>
            <a:r>
              <a:rPr lang="es-ES" dirty="0">
                <a:hlinkClick r:id="rId6"/>
              </a:rPr>
              <a:t>Guía MTD Sector Avicultura de </a:t>
            </a:r>
            <a:r>
              <a:rPr lang="es-ES" dirty="0" smtClean="0">
                <a:hlinkClick r:id="rId6"/>
              </a:rPr>
              <a:t>Carne</a:t>
            </a:r>
            <a:r>
              <a:rPr lang="tr-TR" dirty="0" smtClean="0"/>
              <a:t> (Kümes Hayvanları Çiftçilik Sektörü)</a:t>
            </a:r>
            <a:endParaRPr lang="es-ES" dirty="0"/>
          </a:p>
          <a:p>
            <a:r>
              <a:rPr lang="es-ES" dirty="0"/>
              <a:t>996 Kb</a:t>
            </a:r>
          </a:p>
          <a:p>
            <a:r>
              <a:rPr lang="es-ES" dirty="0"/>
              <a:t> </a:t>
            </a:r>
            <a:endParaRPr lang="es-ES" dirty="0">
              <a:hlinkClick r:id="rId7"/>
            </a:endParaRPr>
          </a:p>
          <a:p>
            <a:r>
              <a:rPr lang="es-ES" dirty="0">
                <a:solidFill>
                  <a:srgbClr val="FFFF00"/>
                </a:solidFill>
                <a:hlinkClick r:id="rId7"/>
              </a:rPr>
              <a:t>Guía MTD Sector Avicultura de </a:t>
            </a:r>
            <a:r>
              <a:rPr lang="es-ES" dirty="0" smtClean="0">
                <a:solidFill>
                  <a:srgbClr val="FFFF00"/>
                </a:solidFill>
                <a:hlinkClick r:id="rId7"/>
              </a:rPr>
              <a:t>Puesta</a:t>
            </a:r>
            <a:r>
              <a:rPr lang="tr-TR" dirty="0" smtClean="0">
                <a:solidFill>
                  <a:srgbClr val="FFFF00"/>
                </a:solidFill>
              </a:rPr>
              <a:t> </a:t>
            </a:r>
            <a:r>
              <a:rPr lang="tr-TR" dirty="0" smtClean="0"/>
              <a:t>(Yumurta tavukçuluğu sektörü)</a:t>
            </a:r>
            <a:endParaRPr lang="es-ES" dirty="0"/>
          </a:p>
          <a:p>
            <a:r>
              <a:rPr lang="es-ES" dirty="0"/>
              <a:t>1691 Kb</a:t>
            </a:r>
          </a:p>
        </p:txBody>
      </p:sp>
      <p:sp>
        <p:nvSpPr>
          <p:cNvPr id="15"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1754"/>
                                        </p:tgtEl>
                                        <p:attrNameLst>
                                          <p:attrName>style.visibility</p:attrName>
                                        </p:attrNameLst>
                                      </p:cBhvr>
                                      <p:to>
                                        <p:strVal val="visible"/>
                                      </p:to>
                                    </p:set>
                                    <p:animEffect transition="in" filter="box(in)">
                                      <p:cBhvr>
                                        <p:cTn id="7" dur="500"/>
                                        <p:tgtEl>
                                          <p:spTgt spid="3175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1755">
                                            <p:txEl>
                                              <p:pRg st="0" end="0"/>
                                            </p:txEl>
                                          </p:spTgt>
                                        </p:tgtEl>
                                        <p:attrNameLst>
                                          <p:attrName>style.visibility</p:attrName>
                                        </p:attrNameLst>
                                      </p:cBhvr>
                                      <p:to>
                                        <p:strVal val="visible"/>
                                      </p:to>
                                    </p:set>
                                    <p:animEffect transition="in" filter="diamond(in)">
                                      <p:cBhvr>
                                        <p:cTn id="12" dur="2000"/>
                                        <p:tgtEl>
                                          <p:spTgt spid="31755">
                                            <p:txEl>
                                              <p:pRg st="0" end="0"/>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31755">
                                            <p:txEl>
                                              <p:pRg st="3" end="3"/>
                                            </p:txEl>
                                          </p:spTgt>
                                        </p:tgtEl>
                                        <p:attrNameLst>
                                          <p:attrName>style.visibility</p:attrName>
                                        </p:attrNameLst>
                                      </p:cBhvr>
                                      <p:to>
                                        <p:strVal val="visible"/>
                                      </p:to>
                                    </p:set>
                                    <p:animEffect transition="in" filter="diamond(in)">
                                      <p:cBhvr>
                                        <p:cTn id="15" dur="2000"/>
                                        <p:tgtEl>
                                          <p:spTgt spid="31755">
                                            <p:txEl>
                                              <p:pRg st="3" end="3"/>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31755">
                                            <p:txEl>
                                              <p:pRg st="4" end="4"/>
                                            </p:txEl>
                                          </p:spTgt>
                                        </p:tgtEl>
                                        <p:attrNameLst>
                                          <p:attrName>style.visibility</p:attrName>
                                        </p:attrNameLst>
                                      </p:cBhvr>
                                      <p:to>
                                        <p:strVal val="visible"/>
                                      </p:to>
                                    </p:set>
                                    <p:animEffect transition="in" filter="diamond(in)">
                                      <p:cBhvr>
                                        <p:cTn id="18" dur="2000"/>
                                        <p:tgtEl>
                                          <p:spTgt spid="31755">
                                            <p:txEl>
                                              <p:pRg st="4" end="4"/>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31755">
                                            <p:txEl>
                                              <p:pRg st="5" end="5"/>
                                            </p:txEl>
                                          </p:spTgt>
                                        </p:tgtEl>
                                        <p:attrNameLst>
                                          <p:attrName>style.visibility</p:attrName>
                                        </p:attrNameLst>
                                      </p:cBhvr>
                                      <p:to>
                                        <p:strVal val="visible"/>
                                      </p:to>
                                    </p:set>
                                    <p:animEffect transition="in" filter="diamond(in)">
                                      <p:cBhvr>
                                        <p:cTn id="21" dur="2000"/>
                                        <p:tgtEl>
                                          <p:spTgt spid="31755">
                                            <p:txEl>
                                              <p:pRg st="5" end="5"/>
                                            </p:txEl>
                                          </p:spTgt>
                                        </p:tgtEl>
                                      </p:cBhvr>
                                    </p:animEffect>
                                  </p:childTnLst>
                                </p:cTn>
                              </p:par>
                              <p:par>
                                <p:cTn id="22" presetID="8" presetClass="entr" presetSubtype="16" fill="hold" nodeType="withEffect">
                                  <p:stCondLst>
                                    <p:cond delay="0"/>
                                  </p:stCondLst>
                                  <p:childTnLst>
                                    <p:set>
                                      <p:cBhvr>
                                        <p:cTn id="23" dur="1" fill="hold">
                                          <p:stCondLst>
                                            <p:cond delay="0"/>
                                          </p:stCondLst>
                                        </p:cTn>
                                        <p:tgtEl>
                                          <p:spTgt spid="31755">
                                            <p:txEl>
                                              <p:pRg st="6" end="6"/>
                                            </p:txEl>
                                          </p:spTgt>
                                        </p:tgtEl>
                                        <p:attrNameLst>
                                          <p:attrName>style.visibility</p:attrName>
                                        </p:attrNameLst>
                                      </p:cBhvr>
                                      <p:to>
                                        <p:strVal val="visible"/>
                                      </p:to>
                                    </p:set>
                                    <p:animEffect transition="in" filter="diamond(in)">
                                      <p:cBhvr>
                                        <p:cTn id="24" dur="2000"/>
                                        <p:tgtEl>
                                          <p:spTgt spid="31755">
                                            <p:txEl>
                                              <p:pRg st="6" end="6"/>
                                            </p:txEl>
                                          </p:spTgt>
                                        </p:tgtEl>
                                      </p:cBhvr>
                                    </p:animEffect>
                                  </p:childTnLst>
                                </p:cTn>
                              </p:par>
                              <p:par>
                                <p:cTn id="25" presetID="8" presetClass="entr" presetSubtype="16" fill="hold" nodeType="withEffect">
                                  <p:stCondLst>
                                    <p:cond delay="0"/>
                                  </p:stCondLst>
                                  <p:childTnLst>
                                    <p:set>
                                      <p:cBhvr>
                                        <p:cTn id="26" dur="1" fill="hold">
                                          <p:stCondLst>
                                            <p:cond delay="0"/>
                                          </p:stCondLst>
                                        </p:cTn>
                                        <p:tgtEl>
                                          <p:spTgt spid="31755">
                                            <p:txEl>
                                              <p:pRg st="7" end="7"/>
                                            </p:txEl>
                                          </p:spTgt>
                                        </p:tgtEl>
                                        <p:attrNameLst>
                                          <p:attrName>style.visibility</p:attrName>
                                        </p:attrNameLst>
                                      </p:cBhvr>
                                      <p:to>
                                        <p:strVal val="visible"/>
                                      </p:to>
                                    </p:set>
                                    <p:animEffect transition="in" filter="diamond(in)">
                                      <p:cBhvr>
                                        <p:cTn id="27" dur="2000"/>
                                        <p:tgtEl>
                                          <p:spTgt spid="31755">
                                            <p:txEl>
                                              <p:pRg st="7" end="7"/>
                                            </p:txEl>
                                          </p:spTgt>
                                        </p:tgtEl>
                                      </p:cBhvr>
                                    </p:animEffect>
                                  </p:childTnLst>
                                </p:cTn>
                              </p:par>
                              <p:par>
                                <p:cTn id="28" presetID="8" presetClass="entr" presetSubtype="16" fill="hold" nodeType="withEffect">
                                  <p:stCondLst>
                                    <p:cond delay="0"/>
                                  </p:stCondLst>
                                  <p:childTnLst>
                                    <p:set>
                                      <p:cBhvr>
                                        <p:cTn id="29" dur="1" fill="hold">
                                          <p:stCondLst>
                                            <p:cond delay="0"/>
                                          </p:stCondLst>
                                        </p:cTn>
                                        <p:tgtEl>
                                          <p:spTgt spid="31755">
                                            <p:txEl>
                                              <p:pRg st="8" end="8"/>
                                            </p:txEl>
                                          </p:spTgt>
                                        </p:tgtEl>
                                        <p:attrNameLst>
                                          <p:attrName>style.visibility</p:attrName>
                                        </p:attrNameLst>
                                      </p:cBhvr>
                                      <p:to>
                                        <p:strVal val="visible"/>
                                      </p:to>
                                    </p:set>
                                    <p:animEffect transition="in" filter="diamond(in)">
                                      <p:cBhvr>
                                        <p:cTn id="30" dur="2000"/>
                                        <p:tgtEl>
                                          <p:spTgt spid="3175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32770"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tr-TR" sz="2800" dirty="0" smtClean="0"/>
              <a:t>İspanya Kılavuzları</a:t>
            </a:r>
            <a:endParaRPr lang="en-GB" sz="2800" dirty="0"/>
          </a:p>
        </p:txBody>
      </p:sp>
      <p:grpSp>
        <p:nvGrpSpPr>
          <p:cNvPr id="32771" name="14 Grupo"/>
          <p:cNvGrpSpPr>
            <a:grpSpLocks/>
          </p:cNvGrpSpPr>
          <p:nvPr/>
        </p:nvGrpSpPr>
        <p:grpSpPr bwMode="auto">
          <a:xfrm>
            <a:off x="7437438" y="357188"/>
            <a:ext cx="1420812" cy="500062"/>
            <a:chOff x="6286512" y="285728"/>
            <a:chExt cx="2493060" cy="790573"/>
          </a:xfrm>
        </p:grpSpPr>
        <p:pic>
          <p:nvPicPr>
            <p:cNvPr id="32780"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2781"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2772"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32773"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2775" name="Text Box 6"/>
          <p:cNvSpPr txBox="1">
            <a:spLocks noChangeArrowheads="1"/>
          </p:cNvSpPr>
          <p:nvPr/>
        </p:nvSpPr>
        <p:spPr bwMode="auto">
          <a:xfrm>
            <a:off x="539750" y="2286000"/>
            <a:ext cx="7920038" cy="1006475"/>
          </a:xfrm>
          <a:prstGeom prst="rect">
            <a:avLst/>
          </a:prstGeom>
          <a:noFill/>
          <a:ln w="9525">
            <a:noFill/>
            <a:miter lim="800000"/>
            <a:headEnd/>
            <a:tailEnd/>
          </a:ln>
        </p:spPr>
        <p:txBody>
          <a:bodyPr>
            <a:spAutoFit/>
          </a:bodyPr>
          <a:lstStyle/>
          <a:p>
            <a:pPr algn="ctr"/>
            <a:endParaRPr lang="en-GB" sz="3600"/>
          </a:p>
          <a:p>
            <a:pPr algn="ctr"/>
            <a:endParaRPr lang="es-ES" sz="2400"/>
          </a:p>
        </p:txBody>
      </p:sp>
      <p:sp>
        <p:nvSpPr>
          <p:cNvPr id="32776"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2777" name="Text Box 12"/>
          <p:cNvSpPr txBox="1">
            <a:spLocks noChangeArrowheads="1"/>
          </p:cNvSpPr>
          <p:nvPr/>
        </p:nvSpPr>
        <p:spPr bwMode="auto">
          <a:xfrm>
            <a:off x="971550" y="2205038"/>
            <a:ext cx="6840538" cy="366712"/>
          </a:xfrm>
          <a:prstGeom prst="rect">
            <a:avLst/>
          </a:prstGeom>
          <a:noFill/>
          <a:ln w="9525">
            <a:noFill/>
            <a:miter lim="800000"/>
            <a:headEnd/>
            <a:tailEnd/>
          </a:ln>
        </p:spPr>
        <p:txBody>
          <a:bodyPr>
            <a:spAutoFit/>
          </a:bodyPr>
          <a:lstStyle/>
          <a:p>
            <a:pPr algn="ctr"/>
            <a:endParaRPr lang="es-ES" b="1"/>
          </a:p>
        </p:txBody>
      </p:sp>
      <p:pic>
        <p:nvPicPr>
          <p:cNvPr id="32778" name="Picture 13"/>
          <p:cNvPicPr>
            <a:picLocks noChangeAspect="1" noChangeArrowheads="1"/>
          </p:cNvPicPr>
          <p:nvPr/>
        </p:nvPicPr>
        <p:blipFill>
          <a:blip r:embed="rId5" cstate="print"/>
          <a:srcRect/>
          <a:stretch>
            <a:fillRect/>
          </a:stretch>
        </p:blipFill>
        <p:spPr bwMode="auto">
          <a:xfrm>
            <a:off x="900113" y="2205038"/>
            <a:ext cx="3629025" cy="3717925"/>
          </a:xfrm>
          <a:prstGeom prst="rect">
            <a:avLst/>
          </a:prstGeom>
          <a:noFill/>
          <a:ln w="9525">
            <a:noFill/>
            <a:miter lim="800000"/>
            <a:headEnd/>
            <a:tailEnd/>
          </a:ln>
        </p:spPr>
      </p:pic>
      <p:sp>
        <p:nvSpPr>
          <p:cNvPr id="32779" name="Text Box 14"/>
          <p:cNvSpPr txBox="1">
            <a:spLocks noChangeArrowheads="1"/>
          </p:cNvSpPr>
          <p:nvPr/>
        </p:nvSpPr>
        <p:spPr bwMode="auto">
          <a:xfrm>
            <a:off x="4859338" y="2584450"/>
            <a:ext cx="4033837" cy="2862322"/>
          </a:xfrm>
          <a:prstGeom prst="rect">
            <a:avLst/>
          </a:prstGeom>
          <a:noFill/>
          <a:ln w="9525">
            <a:noFill/>
            <a:miter lim="800000"/>
            <a:headEnd/>
            <a:tailEnd/>
          </a:ln>
        </p:spPr>
        <p:txBody>
          <a:bodyPr>
            <a:spAutoFit/>
          </a:bodyPr>
          <a:lstStyle/>
          <a:p>
            <a:r>
              <a:rPr lang="tr-TR" dirty="0" smtClean="0"/>
              <a:t>Tekstil Endüstrisi BAT Kılavuzu</a:t>
            </a:r>
            <a:r>
              <a:rPr lang="es-ES" dirty="0" smtClean="0"/>
              <a:t>:</a:t>
            </a:r>
            <a:endParaRPr lang="es-ES" dirty="0"/>
          </a:p>
          <a:p>
            <a:r>
              <a:rPr lang="es-ES" dirty="0"/>
              <a:t> </a:t>
            </a:r>
            <a:endParaRPr lang="es-ES" dirty="0">
              <a:hlinkClick r:id="rId6"/>
            </a:endParaRPr>
          </a:p>
          <a:p>
            <a:r>
              <a:rPr lang="es-ES" dirty="0">
                <a:hlinkClick r:id="rId6"/>
              </a:rPr>
              <a:t>Guía MTD Sector </a:t>
            </a:r>
            <a:r>
              <a:rPr lang="es-ES" dirty="0" smtClean="0">
                <a:hlinkClick r:id="rId6"/>
              </a:rPr>
              <a:t>Textil</a:t>
            </a:r>
            <a:r>
              <a:rPr lang="tr-TR" dirty="0" smtClean="0"/>
              <a:t> (Tekstil Sektörü BAT Kılavuzu)</a:t>
            </a:r>
            <a:endParaRPr lang="es-ES" dirty="0"/>
          </a:p>
          <a:p>
            <a:r>
              <a:rPr lang="es-ES" dirty="0"/>
              <a:t>2461 Kb</a:t>
            </a:r>
          </a:p>
          <a:p>
            <a:endParaRPr lang="es-ES" dirty="0"/>
          </a:p>
          <a:p>
            <a:endParaRPr lang="es-ES" dirty="0">
              <a:hlinkClick r:id="rId7"/>
            </a:endParaRPr>
          </a:p>
          <a:p>
            <a:r>
              <a:rPr lang="es-ES" dirty="0">
                <a:hlinkClick r:id="rId7"/>
              </a:rPr>
              <a:t>BREF Industria </a:t>
            </a:r>
            <a:r>
              <a:rPr lang="es-ES" dirty="0" smtClean="0">
                <a:hlinkClick r:id="rId7"/>
              </a:rPr>
              <a:t>Textil</a:t>
            </a:r>
            <a:r>
              <a:rPr lang="tr-TR" dirty="0" smtClean="0"/>
              <a:t> (Tekstil Endüstrisi BREF dökümanları)</a:t>
            </a:r>
            <a:endParaRPr lang="es-ES" dirty="0" smtClean="0"/>
          </a:p>
          <a:p>
            <a:r>
              <a:rPr lang="es-ES" dirty="0" smtClean="0"/>
              <a:t>8500 Kb</a:t>
            </a:r>
            <a:endParaRPr lang="es-ES" dirty="0"/>
          </a:p>
        </p:txBody>
      </p:sp>
      <p:sp>
        <p:nvSpPr>
          <p:cNvPr id="15"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2778"/>
                                        </p:tgtEl>
                                        <p:attrNameLst>
                                          <p:attrName>style.visibility</p:attrName>
                                        </p:attrNameLst>
                                      </p:cBhvr>
                                      <p:to>
                                        <p:strVal val="visible"/>
                                      </p:to>
                                    </p:set>
                                    <p:animEffect transition="in" filter="box(in)">
                                      <p:cBhvr>
                                        <p:cTn id="7" dur="500"/>
                                        <p:tgtEl>
                                          <p:spTgt spid="327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2779">
                                            <p:txEl>
                                              <p:pRg st="0" end="0"/>
                                            </p:txEl>
                                          </p:spTgt>
                                        </p:tgtEl>
                                        <p:attrNameLst>
                                          <p:attrName>style.visibility</p:attrName>
                                        </p:attrNameLst>
                                      </p:cBhvr>
                                      <p:to>
                                        <p:strVal val="visible"/>
                                      </p:to>
                                    </p:set>
                                    <p:anim calcmode="lin" valueType="num">
                                      <p:cBhvr additive="base">
                                        <p:cTn id="12" dur="500" fill="hold"/>
                                        <p:tgtEl>
                                          <p:spTgt spid="3277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2779">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2779">
                                            <p:txEl>
                                              <p:pRg st="1" end="1"/>
                                            </p:txEl>
                                          </p:spTgt>
                                        </p:tgtEl>
                                        <p:attrNameLst>
                                          <p:attrName>style.visibility</p:attrName>
                                        </p:attrNameLst>
                                      </p:cBhvr>
                                      <p:to>
                                        <p:strVal val="visible"/>
                                      </p:to>
                                    </p:set>
                                    <p:anim calcmode="lin" valueType="num">
                                      <p:cBhvr additive="base">
                                        <p:cTn id="16" dur="500" fill="hold"/>
                                        <p:tgtEl>
                                          <p:spTgt spid="32779">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2779">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2779">
                                            <p:txEl>
                                              <p:pRg st="2" end="2"/>
                                            </p:txEl>
                                          </p:spTgt>
                                        </p:tgtEl>
                                        <p:attrNameLst>
                                          <p:attrName>style.visibility</p:attrName>
                                        </p:attrNameLst>
                                      </p:cBhvr>
                                      <p:to>
                                        <p:strVal val="visible"/>
                                      </p:to>
                                    </p:set>
                                    <p:anim calcmode="lin" valueType="num">
                                      <p:cBhvr additive="base">
                                        <p:cTn id="20" dur="500" fill="hold"/>
                                        <p:tgtEl>
                                          <p:spTgt spid="32779">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2779">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2779">
                                            <p:txEl>
                                              <p:pRg st="3" end="3"/>
                                            </p:txEl>
                                          </p:spTgt>
                                        </p:tgtEl>
                                        <p:attrNameLst>
                                          <p:attrName>style.visibility</p:attrName>
                                        </p:attrNameLst>
                                      </p:cBhvr>
                                      <p:to>
                                        <p:strVal val="visible"/>
                                      </p:to>
                                    </p:set>
                                    <p:anim calcmode="lin" valueType="num">
                                      <p:cBhvr additive="base">
                                        <p:cTn id="24" dur="500" fill="hold"/>
                                        <p:tgtEl>
                                          <p:spTgt spid="32779">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2779">
                                            <p:txEl>
                                              <p:pRg st="3" end="3"/>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2779">
                                            <p:txEl>
                                              <p:pRg st="6" end="6"/>
                                            </p:txEl>
                                          </p:spTgt>
                                        </p:tgtEl>
                                        <p:attrNameLst>
                                          <p:attrName>style.visibility</p:attrName>
                                        </p:attrNameLst>
                                      </p:cBhvr>
                                      <p:to>
                                        <p:strVal val="visible"/>
                                      </p:to>
                                    </p:set>
                                    <p:anim calcmode="lin" valueType="num">
                                      <p:cBhvr additive="base">
                                        <p:cTn id="28" dur="500" fill="hold"/>
                                        <p:tgtEl>
                                          <p:spTgt spid="32779">
                                            <p:txEl>
                                              <p:pRg st="6" end="6"/>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2779">
                                            <p:txEl>
                                              <p:pRg st="6" end="6"/>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2779">
                                            <p:txEl>
                                              <p:pRg st="7" end="7"/>
                                            </p:txEl>
                                          </p:spTgt>
                                        </p:tgtEl>
                                        <p:attrNameLst>
                                          <p:attrName>style.visibility</p:attrName>
                                        </p:attrNameLst>
                                      </p:cBhvr>
                                      <p:to>
                                        <p:strVal val="visible"/>
                                      </p:to>
                                    </p:set>
                                    <p:anim calcmode="lin" valueType="num">
                                      <p:cBhvr additive="base">
                                        <p:cTn id="32" dur="500" fill="hold"/>
                                        <p:tgtEl>
                                          <p:spTgt spid="32779">
                                            <p:txEl>
                                              <p:pRg st="7" end="7"/>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277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7704" y="188640"/>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15362"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en-GB" sz="2800" dirty="0"/>
              <a:t>BREF: </a:t>
            </a:r>
            <a:r>
              <a:rPr lang="tr-TR" sz="2800" dirty="0" smtClean="0"/>
              <a:t>Avrupa’nın bakış açısı</a:t>
            </a:r>
            <a:endParaRPr lang="en-GB" dirty="0"/>
          </a:p>
        </p:txBody>
      </p:sp>
      <p:grpSp>
        <p:nvGrpSpPr>
          <p:cNvPr id="15363" name="14 Grupo"/>
          <p:cNvGrpSpPr>
            <a:grpSpLocks/>
          </p:cNvGrpSpPr>
          <p:nvPr/>
        </p:nvGrpSpPr>
        <p:grpSpPr bwMode="auto">
          <a:xfrm>
            <a:off x="7437438" y="357188"/>
            <a:ext cx="1420812" cy="500062"/>
            <a:chOff x="6286512" y="285728"/>
            <a:chExt cx="2493060" cy="790573"/>
          </a:xfrm>
        </p:grpSpPr>
        <p:pic>
          <p:nvPicPr>
            <p:cNvPr id="15370"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5371"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5364"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5365"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7" name="Text Box 6"/>
          <p:cNvSpPr txBox="1">
            <a:spLocks noChangeArrowheads="1"/>
          </p:cNvSpPr>
          <p:nvPr/>
        </p:nvSpPr>
        <p:spPr bwMode="auto">
          <a:xfrm>
            <a:off x="539750" y="2286000"/>
            <a:ext cx="7920038" cy="3046988"/>
          </a:xfrm>
          <a:prstGeom prst="rect">
            <a:avLst/>
          </a:prstGeom>
          <a:noFill/>
          <a:ln w="9525">
            <a:noFill/>
            <a:miter lim="800000"/>
            <a:headEnd/>
            <a:tailEnd/>
          </a:ln>
        </p:spPr>
        <p:txBody>
          <a:bodyPr>
            <a:spAutoFit/>
          </a:bodyPr>
          <a:lstStyle/>
          <a:p>
            <a:pPr algn="ctr"/>
            <a:r>
              <a:rPr lang="tr-TR" dirty="0" smtClean="0"/>
              <a:t>	</a:t>
            </a:r>
            <a:r>
              <a:rPr lang="tr-TR" sz="2400" b="1" dirty="0" smtClean="0"/>
              <a:t>IPPC Direktifinden</a:t>
            </a:r>
            <a:r>
              <a:rPr lang="tr-TR" sz="2400" dirty="0" smtClean="0"/>
              <a:t>: </a:t>
            </a:r>
          </a:p>
          <a:p>
            <a:pPr algn="ctr"/>
            <a:r>
              <a:rPr lang="tr-TR" sz="2400" dirty="0" smtClean="0"/>
              <a:t>	ELD = f (yerel şartlar, proje, BAT’lar)</a:t>
            </a:r>
          </a:p>
          <a:p>
            <a:pPr algn="ctr"/>
            <a:endParaRPr lang="tr-TR" sz="2400" dirty="0" smtClean="0"/>
          </a:p>
          <a:p>
            <a:pPr algn="ctr"/>
            <a:endParaRPr lang="tr-TR" sz="2400" dirty="0" smtClean="0"/>
          </a:p>
          <a:p>
            <a:pPr algn="ctr"/>
            <a:endParaRPr lang="tr-TR" sz="2400" dirty="0" smtClean="0"/>
          </a:p>
          <a:p>
            <a:pPr algn="ctr"/>
            <a:endParaRPr lang="tr-TR" sz="2400" dirty="0" smtClean="0"/>
          </a:p>
          <a:p>
            <a:pPr algn="ctr"/>
            <a:r>
              <a:rPr lang="tr-TR" sz="2400" dirty="0" smtClean="0"/>
              <a:t>	</a:t>
            </a:r>
            <a:r>
              <a:rPr lang="tr-TR" sz="2400" b="1" dirty="0" smtClean="0"/>
              <a:t>EED Direktifine:</a:t>
            </a:r>
          </a:p>
          <a:p>
            <a:pPr algn="ctr"/>
            <a:r>
              <a:rPr lang="tr-TR" sz="2400" dirty="0" smtClean="0"/>
              <a:t>	ELD sadece BREF temellidir</a:t>
            </a:r>
            <a:endParaRPr lang="tr-TR" sz="2400" dirty="0"/>
          </a:p>
        </p:txBody>
      </p:sp>
      <p:sp>
        <p:nvSpPr>
          <p:cNvPr id="15368"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5377" name="Line 17"/>
          <p:cNvSpPr>
            <a:spLocks noChangeShapeType="1"/>
          </p:cNvSpPr>
          <p:nvPr/>
        </p:nvSpPr>
        <p:spPr bwMode="auto">
          <a:xfrm>
            <a:off x="4716463" y="3141663"/>
            <a:ext cx="0" cy="1150937"/>
          </a:xfrm>
          <a:prstGeom prst="line">
            <a:avLst/>
          </a:prstGeom>
          <a:noFill/>
          <a:ln w="9525">
            <a:solidFill>
              <a:schemeClr val="tx1"/>
            </a:solidFill>
            <a:round/>
            <a:headEnd/>
            <a:tailEnd type="triangle" w="med" len="med"/>
          </a:ln>
        </p:spPr>
        <p:txBody>
          <a:bodyPr/>
          <a:lstStyle/>
          <a:p>
            <a:endParaRPr lang="es-ES"/>
          </a:p>
        </p:txBody>
      </p:sp>
      <p:sp>
        <p:nvSpPr>
          <p:cNvPr id="14"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ox(in)">
                                      <p:cBhvr>
                                        <p:cTn id="7" dur="500"/>
                                        <p:tgtEl>
                                          <p:spTgt spid="1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box(in)">
                                      <p:cBhvr>
                                        <p:cTn id="10" dur="500"/>
                                        <p:tgtEl>
                                          <p:spTgt spid="1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5377"/>
                                        </p:tgtEl>
                                        <p:attrNameLst>
                                          <p:attrName>style.visibility</p:attrName>
                                        </p:attrNameLst>
                                      </p:cBhvr>
                                      <p:to>
                                        <p:strVal val="visible"/>
                                      </p:to>
                                    </p:set>
                                    <p:animEffect transition="in" filter="checkerboard(across)">
                                      <p:cBhvr>
                                        <p:cTn id="15" dur="500"/>
                                        <p:tgtEl>
                                          <p:spTgt spid="1537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7">
                                            <p:txEl>
                                              <p:pRg st="6" end="6"/>
                                            </p:txEl>
                                          </p:spTgt>
                                        </p:tgtEl>
                                        <p:attrNameLst>
                                          <p:attrName>style.visibility</p:attrName>
                                        </p:attrNameLst>
                                      </p:cBhvr>
                                      <p:to>
                                        <p:strVal val="visible"/>
                                      </p:to>
                                    </p:set>
                                    <p:anim calcmode="lin" valueType="num">
                                      <p:cBhvr additive="base">
                                        <p:cTn id="20" dur="500" fill="hold"/>
                                        <p:tgtEl>
                                          <p:spTgt spid="17">
                                            <p:txEl>
                                              <p:pRg st="6" end="6"/>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7">
                                            <p:txEl>
                                              <p:pRg st="6" end="6"/>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7">
                                            <p:txEl>
                                              <p:pRg st="7" end="7"/>
                                            </p:txEl>
                                          </p:spTgt>
                                        </p:tgtEl>
                                        <p:attrNameLst>
                                          <p:attrName>style.visibility</p:attrName>
                                        </p:attrNameLst>
                                      </p:cBhvr>
                                      <p:to>
                                        <p:strVal val="visible"/>
                                      </p:to>
                                    </p:set>
                                    <p:anim calcmode="lin" valueType="num">
                                      <p:cBhvr additive="base">
                                        <p:cTn id="24" dur="500" fill="hold"/>
                                        <p:tgtEl>
                                          <p:spTgt spid="17">
                                            <p:txEl>
                                              <p:pRg st="7" end="7"/>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7"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33794" name="Rectangle 7"/>
          <p:cNvSpPr>
            <a:spLocks noChangeArrowheads="1"/>
          </p:cNvSpPr>
          <p:nvPr/>
        </p:nvSpPr>
        <p:spPr bwMode="auto">
          <a:xfrm>
            <a:off x="1908175" y="474236"/>
            <a:ext cx="4986338" cy="810478"/>
          </a:xfrm>
          <a:prstGeom prst="rect">
            <a:avLst/>
          </a:prstGeom>
          <a:noFill/>
          <a:ln w="9525">
            <a:noFill/>
            <a:miter lim="800000"/>
            <a:headEnd/>
            <a:tailEnd/>
          </a:ln>
        </p:spPr>
        <p:txBody>
          <a:bodyPr anchor="ctr">
            <a:spAutoFit/>
          </a:bodyPr>
          <a:lstStyle/>
          <a:p>
            <a:pPr algn="ctr">
              <a:lnSpc>
                <a:spcPts val="2800"/>
              </a:lnSpc>
            </a:pPr>
            <a:r>
              <a:rPr lang="tr-TR" sz="2800" dirty="0" smtClean="0"/>
              <a:t>İspanya Kılavuzları</a:t>
            </a:r>
            <a:r>
              <a:rPr lang="en-GB" sz="2800" dirty="0" smtClean="0"/>
              <a:t>: </a:t>
            </a:r>
            <a:r>
              <a:rPr lang="tr-TR" sz="2800" dirty="0" smtClean="0"/>
              <a:t>Bölgesel Yayılma</a:t>
            </a:r>
            <a:endParaRPr lang="en-GB" dirty="0"/>
          </a:p>
        </p:txBody>
      </p:sp>
      <p:grpSp>
        <p:nvGrpSpPr>
          <p:cNvPr id="33795" name="14 Grupo"/>
          <p:cNvGrpSpPr>
            <a:grpSpLocks/>
          </p:cNvGrpSpPr>
          <p:nvPr/>
        </p:nvGrpSpPr>
        <p:grpSpPr bwMode="auto">
          <a:xfrm>
            <a:off x="7437438" y="357188"/>
            <a:ext cx="1420812" cy="500062"/>
            <a:chOff x="6286512" y="285728"/>
            <a:chExt cx="2493060" cy="790573"/>
          </a:xfrm>
        </p:grpSpPr>
        <p:pic>
          <p:nvPicPr>
            <p:cNvPr id="3380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380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3796"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33797"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3799" name="Text Box 6"/>
          <p:cNvSpPr txBox="1">
            <a:spLocks noChangeArrowheads="1"/>
          </p:cNvSpPr>
          <p:nvPr/>
        </p:nvSpPr>
        <p:spPr bwMode="auto">
          <a:xfrm>
            <a:off x="539750" y="2286000"/>
            <a:ext cx="7920038" cy="1006475"/>
          </a:xfrm>
          <a:prstGeom prst="rect">
            <a:avLst/>
          </a:prstGeom>
          <a:noFill/>
          <a:ln w="9525">
            <a:noFill/>
            <a:miter lim="800000"/>
            <a:headEnd/>
            <a:tailEnd/>
          </a:ln>
        </p:spPr>
        <p:txBody>
          <a:bodyPr>
            <a:spAutoFit/>
          </a:bodyPr>
          <a:lstStyle/>
          <a:p>
            <a:pPr algn="ctr"/>
            <a:endParaRPr lang="en-GB" sz="3600"/>
          </a:p>
          <a:p>
            <a:pPr algn="ctr"/>
            <a:endParaRPr lang="es-ES" sz="2400"/>
          </a:p>
        </p:txBody>
      </p:sp>
      <p:sp>
        <p:nvSpPr>
          <p:cNvPr id="33800"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3801" name="Text Box 12"/>
          <p:cNvSpPr txBox="1">
            <a:spLocks noChangeArrowheads="1"/>
          </p:cNvSpPr>
          <p:nvPr/>
        </p:nvSpPr>
        <p:spPr bwMode="auto">
          <a:xfrm>
            <a:off x="971550" y="2205038"/>
            <a:ext cx="6840538" cy="3785652"/>
          </a:xfrm>
          <a:prstGeom prst="rect">
            <a:avLst/>
          </a:prstGeom>
          <a:noFill/>
          <a:ln w="9525">
            <a:noFill/>
            <a:miter lim="800000"/>
            <a:headEnd/>
            <a:tailEnd/>
          </a:ln>
        </p:spPr>
        <p:txBody>
          <a:bodyPr>
            <a:spAutoFit/>
          </a:bodyPr>
          <a:lstStyle/>
          <a:p>
            <a:pPr algn="ctr"/>
            <a:endParaRPr lang="es-ES" b="1" dirty="0"/>
          </a:p>
          <a:p>
            <a:pPr algn="ctr"/>
            <a:endParaRPr lang="es-ES" b="1" dirty="0"/>
          </a:p>
          <a:p>
            <a:pPr algn="ctr"/>
            <a:r>
              <a:rPr lang="tr-TR" sz="2400" b="1" dirty="0" smtClean="0"/>
              <a:t>Farklı ve daha fazla ilgili sektörlerle yapılan toplantılar</a:t>
            </a:r>
          </a:p>
          <a:p>
            <a:pPr algn="ctr"/>
            <a:endParaRPr lang="es-ES" sz="2400" b="1" dirty="0"/>
          </a:p>
          <a:p>
            <a:pPr algn="ctr"/>
            <a:r>
              <a:rPr lang="tr-TR" sz="2400" b="1" dirty="0" smtClean="0"/>
              <a:t>Bilgisayar ağı yardımıyla </a:t>
            </a:r>
          </a:p>
          <a:p>
            <a:pPr algn="ctr"/>
            <a:r>
              <a:rPr lang="tr-TR" sz="2400" b="1" dirty="0" smtClean="0"/>
              <a:t>yapılan (on-line) görüşmeler</a:t>
            </a:r>
            <a:endParaRPr lang="es-ES" sz="2400" b="1" dirty="0"/>
          </a:p>
          <a:p>
            <a:pPr algn="ctr"/>
            <a:endParaRPr lang="es-ES" sz="2400" b="1" dirty="0"/>
          </a:p>
          <a:p>
            <a:pPr algn="ctr"/>
            <a:endParaRPr lang="es-ES" sz="2400" b="1" dirty="0"/>
          </a:p>
          <a:p>
            <a:pPr algn="ctr"/>
            <a:endParaRPr lang="es-ES" b="1" dirty="0"/>
          </a:p>
          <a:p>
            <a:pPr algn="ctr"/>
            <a:endParaRPr lang="es-ES" b="1" dirty="0"/>
          </a:p>
        </p:txBody>
      </p:sp>
      <p:sp>
        <p:nvSpPr>
          <p:cNvPr id="13"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3801">
                                            <p:txEl>
                                              <p:pRg st="2" end="2"/>
                                            </p:txEl>
                                          </p:spTgt>
                                        </p:tgtEl>
                                        <p:attrNameLst>
                                          <p:attrName>style.visibility</p:attrName>
                                        </p:attrNameLst>
                                      </p:cBhvr>
                                      <p:to>
                                        <p:strVal val="visible"/>
                                      </p:to>
                                    </p:set>
                                    <p:animEffect transition="in" filter="box(in)">
                                      <p:cBhvr>
                                        <p:cTn id="7" dur="500"/>
                                        <p:tgtEl>
                                          <p:spTgt spid="3380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3801">
                                            <p:txEl>
                                              <p:pRg st="4" end="4"/>
                                            </p:txEl>
                                          </p:spTgt>
                                        </p:tgtEl>
                                        <p:attrNameLst>
                                          <p:attrName>style.visibility</p:attrName>
                                        </p:attrNameLst>
                                      </p:cBhvr>
                                      <p:to>
                                        <p:strVal val="visible"/>
                                      </p:to>
                                    </p:set>
                                    <p:animEffect transition="in" filter="box(in)">
                                      <p:cBhvr>
                                        <p:cTn id="12" dur="500"/>
                                        <p:tgtEl>
                                          <p:spTgt spid="3380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3801">
                                            <p:txEl>
                                              <p:pRg st="5" end="5"/>
                                            </p:txEl>
                                          </p:spTgt>
                                        </p:tgtEl>
                                        <p:attrNameLst>
                                          <p:attrName>style.visibility</p:attrName>
                                        </p:attrNameLst>
                                      </p:cBhvr>
                                      <p:to>
                                        <p:strVal val="visible"/>
                                      </p:to>
                                    </p:set>
                                    <p:animEffect transition="in" filter="box(in)">
                                      <p:cBhvr>
                                        <p:cTn id="17" dur="500"/>
                                        <p:tgtEl>
                                          <p:spTgt spid="3380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34818"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en-GB" sz="2800" dirty="0" smtClean="0"/>
              <a:t>BAT</a:t>
            </a:r>
            <a:r>
              <a:rPr lang="tr-TR" sz="2800" dirty="0" smtClean="0"/>
              <a:t>’lar</a:t>
            </a:r>
            <a:r>
              <a:rPr lang="en-GB" sz="2800" dirty="0" smtClean="0"/>
              <a:t>:</a:t>
            </a:r>
            <a:endParaRPr lang="en-GB" dirty="0"/>
          </a:p>
        </p:txBody>
      </p:sp>
      <p:grpSp>
        <p:nvGrpSpPr>
          <p:cNvPr id="34819" name="14 Grupo"/>
          <p:cNvGrpSpPr>
            <a:grpSpLocks/>
          </p:cNvGrpSpPr>
          <p:nvPr/>
        </p:nvGrpSpPr>
        <p:grpSpPr bwMode="auto">
          <a:xfrm>
            <a:off x="7437438" y="357188"/>
            <a:ext cx="1420812" cy="500062"/>
            <a:chOff x="6286512" y="285728"/>
            <a:chExt cx="2493060" cy="790573"/>
          </a:xfrm>
        </p:grpSpPr>
        <p:pic>
          <p:nvPicPr>
            <p:cNvPr id="34827"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4828"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482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34821"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4823" name="Text Box 6"/>
          <p:cNvSpPr txBox="1">
            <a:spLocks noChangeArrowheads="1"/>
          </p:cNvSpPr>
          <p:nvPr/>
        </p:nvSpPr>
        <p:spPr bwMode="auto">
          <a:xfrm>
            <a:off x="539750" y="2286000"/>
            <a:ext cx="7920038" cy="4893647"/>
          </a:xfrm>
          <a:prstGeom prst="rect">
            <a:avLst/>
          </a:prstGeom>
          <a:noFill/>
          <a:ln w="9525">
            <a:noFill/>
            <a:miter lim="800000"/>
            <a:headEnd/>
            <a:tailEnd/>
          </a:ln>
        </p:spPr>
        <p:txBody>
          <a:bodyPr>
            <a:spAutoFit/>
          </a:bodyPr>
          <a:lstStyle/>
          <a:p>
            <a:pPr algn="ctr"/>
            <a:r>
              <a:rPr lang="tr-TR" sz="3600" dirty="0" smtClean="0"/>
              <a:t>Uygulamada ortaya çıkan bazı problemler</a:t>
            </a:r>
            <a:r>
              <a:rPr lang="en-GB" sz="3600" dirty="0" smtClean="0"/>
              <a:t>:</a:t>
            </a:r>
            <a:endParaRPr lang="en-GB" sz="3600" dirty="0"/>
          </a:p>
          <a:p>
            <a:pPr algn="ctr">
              <a:buFontTx/>
              <a:buChar char="-"/>
            </a:pPr>
            <a:r>
              <a:rPr lang="en-GB" sz="3600" dirty="0" smtClean="0"/>
              <a:t>“</a:t>
            </a:r>
            <a:r>
              <a:rPr lang="tr-TR" sz="3600" dirty="0" smtClean="0"/>
              <a:t>Genel (jenerik) teknikler</a:t>
            </a:r>
            <a:r>
              <a:rPr lang="en-GB" sz="3600" dirty="0" smtClean="0"/>
              <a:t>”</a:t>
            </a:r>
            <a:endParaRPr lang="en-GB" sz="3600" dirty="0"/>
          </a:p>
          <a:p>
            <a:pPr algn="ctr">
              <a:buFontTx/>
              <a:buChar char="-"/>
            </a:pPr>
            <a:r>
              <a:rPr lang="en-GB" sz="3600" dirty="0"/>
              <a:t> </a:t>
            </a:r>
            <a:r>
              <a:rPr lang="tr-TR" sz="3600" dirty="0" smtClean="0"/>
              <a:t>Aralıklar dahilindeki </a:t>
            </a:r>
            <a:r>
              <a:rPr lang="en-GB" sz="3600" dirty="0" smtClean="0"/>
              <a:t>E</a:t>
            </a:r>
            <a:r>
              <a:rPr lang="tr-TR" sz="3600" dirty="0" smtClean="0"/>
              <a:t>LD (Emisyon Limit Değerleri)</a:t>
            </a:r>
            <a:endParaRPr lang="en-GB" sz="3600" dirty="0"/>
          </a:p>
          <a:p>
            <a:pPr algn="ctr"/>
            <a:endParaRPr lang="en-GB" sz="3600" dirty="0"/>
          </a:p>
          <a:p>
            <a:pPr algn="ctr"/>
            <a:r>
              <a:rPr lang="en-GB" sz="3600" dirty="0" smtClean="0"/>
              <a:t>D</a:t>
            </a:r>
            <a:r>
              <a:rPr lang="tr-TR" sz="3600" dirty="0" smtClean="0"/>
              <a:t> (Mevcut durum ve gelecekteki durum arasındaki fark )</a:t>
            </a:r>
            <a:r>
              <a:rPr lang="en-GB" sz="3600" dirty="0" smtClean="0"/>
              <a:t>?</a:t>
            </a:r>
            <a:endParaRPr lang="en-GB" sz="3600" dirty="0"/>
          </a:p>
          <a:p>
            <a:pPr algn="ctr"/>
            <a:endParaRPr lang="es-ES" sz="2400" dirty="0"/>
          </a:p>
        </p:txBody>
      </p:sp>
      <p:sp>
        <p:nvSpPr>
          <p:cNvPr id="34824"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4825" name="Text Box 12"/>
          <p:cNvSpPr txBox="1">
            <a:spLocks noChangeArrowheads="1"/>
          </p:cNvSpPr>
          <p:nvPr/>
        </p:nvSpPr>
        <p:spPr bwMode="auto">
          <a:xfrm>
            <a:off x="971550" y="2205038"/>
            <a:ext cx="6840538" cy="641350"/>
          </a:xfrm>
          <a:prstGeom prst="rect">
            <a:avLst/>
          </a:prstGeom>
          <a:noFill/>
          <a:ln w="9525">
            <a:noFill/>
            <a:miter lim="800000"/>
            <a:headEnd/>
            <a:tailEnd/>
          </a:ln>
        </p:spPr>
        <p:txBody>
          <a:bodyPr>
            <a:spAutoFit/>
          </a:bodyPr>
          <a:lstStyle/>
          <a:p>
            <a:pPr algn="ctr"/>
            <a:endParaRPr lang="es-ES" b="1"/>
          </a:p>
          <a:p>
            <a:pPr algn="ctr"/>
            <a:endParaRPr lang="es-ES" b="1"/>
          </a:p>
        </p:txBody>
      </p:sp>
      <p:sp>
        <p:nvSpPr>
          <p:cNvPr id="34826" name="Text Box 13"/>
          <p:cNvSpPr txBox="1">
            <a:spLocks noChangeArrowheads="1"/>
          </p:cNvSpPr>
          <p:nvPr/>
        </p:nvSpPr>
        <p:spPr bwMode="auto">
          <a:xfrm>
            <a:off x="1547813" y="2224088"/>
            <a:ext cx="6480175" cy="366712"/>
          </a:xfrm>
          <a:prstGeom prst="rect">
            <a:avLst/>
          </a:prstGeom>
          <a:noFill/>
          <a:ln w="9525">
            <a:noFill/>
            <a:miter lim="800000"/>
            <a:headEnd/>
            <a:tailEnd/>
          </a:ln>
        </p:spPr>
        <p:txBody>
          <a:bodyPr>
            <a:spAutoFit/>
          </a:bodyPr>
          <a:lstStyle/>
          <a:p>
            <a:endParaRPr lang="es-ES"/>
          </a:p>
        </p:txBody>
      </p:sp>
      <p:sp>
        <p:nvSpPr>
          <p:cNvPr id="14"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823">
                                            <p:txEl>
                                              <p:pRg st="0" end="0"/>
                                            </p:txEl>
                                          </p:spTgt>
                                        </p:tgtEl>
                                        <p:attrNameLst>
                                          <p:attrName>style.visibility</p:attrName>
                                        </p:attrNameLst>
                                      </p:cBhvr>
                                      <p:to>
                                        <p:strVal val="visible"/>
                                      </p:to>
                                    </p:set>
                                    <p:animEffect transition="in" filter="blinds(horizontal)">
                                      <p:cBhvr>
                                        <p:cTn id="7" dur="500"/>
                                        <p:tgtEl>
                                          <p:spTgt spid="348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4823">
                                            <p:txEl>
                                              <p:pRg st="1" end="1"/>
                                            </p:txEl>
                                          </p:spTgt>
                                        </p:tgtEl>
                                        <p:attrNameLst>
                                          <p:attrName>style.visibility</p:attrName>
                                        </p:attrNameLst>
                                      </p:cBhvr>
                                      <p:to>
                                        <p:strVal val="visible"/>
                                      </p:to>
                                    </p:set>
                                    <p:anim calcmode="lin" valueType="num">
                                      <p:cBhvr additive="base">
                                        <p:cTn id="12" dur="500" fill="hold"/>
                                        <p:tgtEl>
                                          <p:spTgt spid="3482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48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4823">
                                            <p:txEl>
                                              <p:pRg st="2" end="2"/>
                                            </p:txEl>
                                          </p:spTgt>
                                        </p:tgtEl>
                                        <p:attrNameLst>
                                          <p:attrName>style.visibility</p:attrName>
                                        </p:attrNameLst>
                                      </p:cBhvr>
                                      <p:to>
                                        <p:strVal val="visible"/>
                                      </p:to>
                                    </p:set>
                                    <p:anim calcmode="lin" valueType="num">
                                      <p:cBhvr additive="base">
                                        <p:cTn id="18" dur="500" fill="hold"/>
                                        <p:tgtEl>
                                          <p:spTgt spid="3482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48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34823">
                                            <p:txEl>
                                              <p:pRg st="4" end="4"/>
                                            </p:txEl>
                                          </p:spTgt>
                                        </p:tgtEl>
                                        <p:attrNameLst>
                                          <p:attrName>style.visibility</p:attrName>
                                        </p:attrNameLst>
                                      </p:cBhvr>
                                      <p:to>
                                        <p:strVal val="visible"/>
                                      </p:to>
                                    </p:set>
                                    <p:anim calcmode="lin" valueType="num">
                                      <p:cBhvr>
                                        <p:cTn id="24" dur="500" decel="50000" fill="hold">
                                          <p:stCondLst>
                                            <p:cond delay="0"/>
                                          </p:stCondLst>
                                        </p:cTn>
                                        <p:tgtEl>
                                          <p:spTgt spid="34823">
                                            <p:txEl>
                                              <p:pRg st="4" end="4"/>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34823">
                                            <p:txEl>
                                              <p:pRg st="4" end="4"/>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34823">
                                            <p:txEl>
                                              <p:pRg st="4" end="4"/>
                                            </p:txEl>
                                          </p:spTgt>
                                        </p:tgtEl>
                                        <p:attrNameLst>
                                          <p:attrName>ppt_w</p:attrName>
                                        </p:attrNameLst>
                                      </p:cBhvr>
                                      <p:tavLst>
                                        <p:tav tm="0">
                                          <p:val>
                                            <p:strVal val="#ppt_w*.05"/>
                                          </p:val>
                                        </p:tav>
                                        <p:tav tm="100000">
                                          <p:val>
                                            <p:strVal val="#ppt_w"/>
                                          </p:val>
                                        </p:tav>
                                      </p:tavLst>
                                    </p:anim>
                                    <p:anim calcmode="lin" valueType="num">
                                      <p:cBhvr>
                                        <p:cTn id="27" dur="1000" fill="hold"/>
                                        <p:tgtEl>
                                          <p:spTgt spid="34823">
                                            <p:txEl>
                                              <p:pRg st="4" end="4"/>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34823">
                                            <p:txEl>
                                              <p:pRg st="4" end="4"/>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34823">
                                            <p:txEl>
                                              <p:pRg st="4" end="4"/>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34823">
                                            <p:txEl>
                                              <p:pRg st="4" end="4"/>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348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35842"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en-GB" sz="2800" dirty="0" smtClean="0"/>
              <a:t>BAT:</a:t>
            </a:r>
            <a:endParaRPr lang="en-GB" dirty="0"/>
          </a:p>
        </p:txBody>
      </p:sp>
      <p:grpSp>
        <p:nvGrpSpPr>
          <p:cNvPr id="35843" name="14 Grupo"/>
          <p:cNvGrpSpPr>
            <a:grpSpLocks/>
          </p:cNvGrpSpPr>
          <p:nvPr/>
        </p:nvGrpSpPr>
        <p:grpSpPr bwMode="auto">
          <a:xfrm>
            <a:off x="7437438" y="357188"/>
            <a:ext cx="1420812" cy="500062"/>
            <a:chOff x="6286512" y="285728"/>
            <a:chExt cx="2493060" cy="790573"/>
          </a:xfrm>
        </p:grpSpPr>
        <p:pic>
          <p:nvPicPr>
            <p:cNvPr id="35851"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5852"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5844"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35845"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5847" name="Text Box 6"/>
          <p:cNvSpPr txBox="1">
            <a:spLocks noChangeArrowheads="1"/>
          </p:cNvSpPr>
          <p:nvPr/>
        </p:nvSpPr>
        <p:spPr bwMode="auto">
          <a:xfrm>
            <a:off x="250825" y="1557339"/>
            <a:ext cx="8642350" cy="4708981"/>
          </a:xfrm>
          <a:prstGeom prst="rect">
            <a:avLst/>
          </a:prstGeom>
          <a:noFill/>
          <a:ln w="9525">
            <a:noFill/>
            <a:miter lim="800000"/>
            <a:headEnd/>
            <a:tailEnd/>
          </a:ln>
        </p:spPr>
        <p:txBody>
          <a:bodyPr wrap="square">
            <a:spAutoFit/>
          </a:bodyPr>
          <a:lstStyle/>
          <a:p>
            <a:pPr algn="ctr"/>
            <a:r>
              <a:rPr lang="en-GB" sz="3600" dirty="0" smtClean="0"/>
              <a:t>“</a:t>
            </a:r>
            <a:r>
              <a:rPr lang="tr-TR" sz="3600" dirty="0" smtClean="0"/>
              <a:t>Genel teknikler</a:t>
            </a:r>
            <a:r>
              <a:rPr lang="en-GB" sz="3600" dirty="0" smtClean="0"/>
              <a:t>”</a:t>
            </a:r>
            <a:endParaRPr lang="en-GB" sz="3600" dirty="0"/>
          </a:p>
          <a:p>
            <a:r>
              <a:rPr lang="tr-TR" sz="1600" b="1" dirty="0" smtClean="0"/>
              <a:t>Yoğun kümes hayvancılığı</a:t>
            </a:r>
            <a:endParaRPr lang="en-GB" sz="1600" b="1" dirty="0"/>
          </a:p>
          <a:p>
            <a:r>
              <a:rPr lang="tr-TR" sz="1600" dirty="0" smtClean="0"/>
              <a:t>İyi tarım uygulaması BAT’in </a:t>
            </a:r>
            <a:r>
              <a:rPr lang="tr-TR" sz="1600" dirty="0" smtClean="0"/>
              <a:t>ayrılmaz bir parçasıdır.</a:t>
            </a:r>
            <a:r>
              <a:rPr lang="en-GB" sz="1600" dirty="0" smtClean="0"/>
              <a:t> </a:t>
            </a:r>
            <a:r>
              <a:rPr lang="tr-TR" sz="1600" dirty="0" smtClean="0"/>
              <a:t>Emisyonda azalmalar </a:t>
            </a:r>
            <a:r>
              <a:rPr lang="tr-TR" sz="1600" dirty="0" smtClean="0"/>
              <a:t>veya enerji ve su kullanımındaki azalmalar açısından çevresel yararların nicel değerlendirmesini yapmak zor olsa </a:t>
            </a:r>
            <a:r>
              <a:rPr lang="tr-TR" sz="1600" dirty="0" smtClean="0"/>
              <a:t>da, </a:t>
            </a:r>
            <a:r>
              <a:rPr lang="tr-TR" sz="1600" dirty="0" smtClean="0"/>
              <a:t>çiftliğin dikkatli bir şekilde yönetiminin yoğun kümes hayvancılığı veya domuz </a:t>
            </a:r>
            <a:r>
              <a:rPr lang="tr-TR" sz="1600" dirty="0" smtClean="0"/>
              <a:t>çiftliğinin daha iyi bir çevresel performans sergilemesine katkıda bulunacağı </a:t>
            </a:r>
            <a:r>
              <a:rPr lang="tr-TR" sz="1600" dirty="0" smtClean="0"/>
              <a:t>açıktır. </a:t>
            </a:r>
            <a:endParaRPr lang="tr-TR" sz="1600" dirty="0" smtClean="0"/>
          </a:p>
          <a:p>
            <a:r>
              <a:rPr lang="tr-TR" sz="1600" dirty="0" smtClean="0"/>
              <a:t>Yoğun </a:t>
            </a:r>
            <a:r>
              <a:rPr lang="tr-TR" sz="1600" dirty="0" smtClean="0"/>
              <a:t>hayvan çiftliğinin genel çevresel </a:t>
            </a:r>
            <a:r>
              <a:rPr lang="tr-TR" sz="1600" dirty="0" smtClean="0"/>
              <a:t>performansını iyileştirmek </a:t>
            </a:r>
            <a:r>
              <a:rPr lang="tr-TR" sz="1600" dirty="0" smtClean="0"/>
              <a:t>için BAT aşağıdaki maddelerin hepsini sağlamak zorundadır: </a:t>
            </a:r>
          </a:p>
          <a:p>
            <a:r>
              <a:rPr lang="tr-TR" sz="1600" b="1" dirty="0" smtClean="0"/>
              <a:t>Eğitim programları hazırlamak ve uygulamak, </a:t>
            </a:r>
            <a:r>
              <a:rPr lang="tr-TR" sz="1600" dirty="0" smtClean="0"/>
              <a:t>çiftlik çalışanları için</a:t>
            </a:r>
            <a:endParaRPr lang="en-GB" sz="1600" dirty="0"/>
          </a:p>
          <a:p>
            <a:r>
              <a:rPr lang="tr-TR" sz="1600" b="1" dirty="0" smtClean="0"/>
              <a:t>Kayıt tutmak,</a:t>
            </a:r>
            <a:r>
              <a:rPr lang="en-GB" sz="1600" dirty="0" smtClean="0"/>
              <a:t> </a:t>
            </a:r>
            <a:r>
              <a:rPr lang="tr-TR" sz="1600" dirty="0" smtClean="0"/>
              <a:t>kullanılan su ve enerjinin</a:t>
            </a:r>
            <a:r>
              <a:rPr lang="en-GB" sz="1600" dirty="0" smtClean="0"/>
              <a:t>, </a:t>
            </a:r>
            <a:r>
              <a:rPr lang="tr-TR" sz="1600" dirty="0" smtClean="0"/>
              <a:t>beslenen hayvanların</a:t>
            </a:r>
            <a:r>
              <a:rPr lang="en-GB" sz="1600" dirty="0" smtClean="0"/>
              <a:t>, </a:t>
            </a:r>
            <a:r>
              <a:rPr lang="tr-TR" sz="1600" dirty="0" smtClean="0"/>
              <a:t>atıkların, inorganik ve organik gübrelerin kaydını tutmak, ayrıca beklenmeyen emisyon ve kazalar için acil durum prosedürü oluşturmak</a:t>
            </a:r>
            <a:endParaRPr lang="en-GB" sz="1600" dirty="0"/>
          </a:p>
          <a:p>
            <a:r>
              <a:rPr lang="tr-TR" sz="1600" b="1" dirty="0" smtClean="0"/>
              <a:t>Tamir ve bakım programı uygulamak,</a:t>
            </a:r>
            <a:r>
              <a:rPr lang="en-GB" sz="1600" dirty="0" smtClean="0"/>
              <a:t> </a:t>
            </a:r>
            <a:r>
              <a:rPr lang="tr-TR" sz="1600" dirty="0" smtClean="0"/>
              <a:t>kullanılan </a:t>
            </a:r>
            <a:r>
              <a:rPr lang="tr-TR" sz="1600" dirty="0" smtClean="0"/>
              <a:t>yapı</a:t>
            </a:r>
            <a:r>
              <a:rPr lang="tr-TR" sz="1600" dirty="0" smtClean="0"/>
              <a:t> </a:t>
            </a:r>
            <a:r>
              <a:rPr lang="tr-TR" sz="1600" dirty="0" smtClean="0"/>
              <a:t>ve ekipmanların iyi çalışır durumda olmasını ve tesislerin temiz tutulmasını </a:t>
            </a:r>
            <a:r>
              <a:rPr lang="tr-TR" sz="1600" dirty="0" smtClean="0"/>
              <a:t>sağlamak, materyallerin </a:t>
            </a:r>
            <a:r>
              <a:rPr lang="tr-TR" sz="1600" dirty="0" smtClean="0"/>
              <a:t>teslim </a:t>
            </a:r>
            <a:r>
              <a:rPr lang="tr-TR" sz="1600" dirty="0" smtClean="0"/>
              <a:t>alınması, </a:t>
            </a:r>
            <a:r>
              <a:rPr lang="tr-TR" sz="1600" dirty="0" smtClean="0"/>
              <a:t>ürünlerin </a:t>
            </a:r>
            <a:r>
              <a:rPr lang="tr-TR" sz="1600" dirty="0" smtClean="0"/>
              <a:t>ve atıkların kaldırılması </a:t>
            </a:r>
            <a:r>
              <a:rPr lang="tr-TR" sz="1600" dirty="0" smtClean="0"/>
              <a:t>gibi </a:t>
            </a:r>
            <a:r>
              <a:rPr lang="tr-TR" sz="1600" dirty="0" smtClean="0"/>
              <a:t>arazi faaliyetlerinin iyi planlanması ve arazideki gübreleme uygulamasının düzgün planlanması için.</a:t>
            </a:r>
            <a:endParaRPr lang="en-GB" sz="3600" dirty="0"/>
          </a:p>
          <a:p>
            <a:pPr algn="ctr"/>
            <a:endParaRPr lang="es-ES" sz="2400" dirty="0"/>
          </a:p>
        </p:txBody>
      </p:sp>
      <p:sp>
        <p:nvSpPr>
          <p:cNvPr id="35848"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5849" name="Text Box 12"/>
          <p:cNvSpPr txBox="1">
            <a:spLocks noChangeArrowheads="1"/>
          </p:cNvSpPr>
          <p:nvPr/>
        </p:nvSpPr>
        <p:spPr bwMode="auto">
          <a:xfrm>
            <a:off x="971550" y="2205038"/>
            <a:ext cx="6840538" cy="641350"/>
          </a:xfrm>
          <a:prstGeom prst="rect">
            <a:avLst/>
          </a:prstGeom>
          <a:noFill/>
          <a:ln w="9525">
            <a:noFill/>
            <a:miter lim="800000"/>
            <a:headEnd/>
            <a:tailEnd/>
          </a:ln>
        </p:spPr>
        <p:txBody>
          <a:bodyPr>
            <a:spAutoFit/>
          </a:bodyPr>
          <a:lstStyle/>
          <a:p>
            <a:pPr algn="ctr"/>
            <a:endParaRPr lang="es-ES" b="1"/>
          </a:p>
          <a:p>
            <a:pPr algn="ctr"/>
            <a:endParaRPr lang="es-ES" b="1"/>
          </a:p>
        </p:txBody>
      </p:sp>
      <p:sp>
        <p:nvSpPr>
          <p:cNvPr id="35850" name="Text Box 13"/>
          <p:cNvSpPr txBox="1">
            <a:spLocks noChangeArrowheads="1"/>
          </p:cNvSpPr>
          <p:nvPr/>
        </p:nvSpPr>
        <p:spPr bwMode="auto">
          <a:xfrm>
            <a:off x="1547813" y="1844675"/>
            <a:ext cx="6480175" cy="366713"/>
          </a:xfrm>
          <a:prstGeom prst="rect">
            <a:avLst/>
          </a:prstGeom>
          <a:noFill/>
          <a:ln w="9525">
            <a:noFill/>
            <a:miter lim="800000"/>
            <a:headEnd/>
            <a:tailEnd/>
          </a:ln>
        </p:spPr>
        <p:txBody>
          <a:bodyPr>
            <a:spAutoFit/>
          </a:bodyPr>
          <a:lstStyle/>
          <a:p>
            <a:endParaRPr lang="es-ES"/>
          </a:p>
        </p:txBody>
      </p:sp>
      <p:sp>
        <p:nvSpPr>
          <p:cNvPr id="14"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928671"/>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36866" name="Rectangle 7"/>
          <p:cNvSpPr>
            <a:spLocks noChangeArrowheads="1"/>
          </p:cNvSpPr>
          <p:nvPr/>
        </p:nvSpPr>
        <p:spPr bwMode="auto">
          <a:xfrm>
            <a:off x="1908175" y="500042"/>
            <a:ext cx="4986338" cy="447675"/>
          </a:xfrm>
          <a:prstGeom prst="rect">
            <a:avLst/>
          </a:prstGeom>
          <a:noFill/>
          <a:ln w="9525">
            <a:noFill/>
            <a:miter lim="800000"/>
            <a:headEnd/>
            <a:tailEnd/>
          </a:ln>
        </p:spPr>
        <p:txBody>
          <a:bodyPr anchor="ctr">
            <a:spAutoFit/>
          </a:bodyPr>
          <a:lstStyle/>
          <a:p>
            <a:pPr algn="ctr">
              <a:lnSpc>
                <a:spcPts val="2800"/>
              </a:lnSpc>
            </a:pPr>
            <a:r>
              <a:rPr lang="en-GB" sz="2800" dirty="0" smtClean="0"/>
              <a:t>BAT: </a:t>
            </a:r>
            <a:r>
              <a:rPr lang="tr-TR" sz="2800" dirty="0" smtClean="0"/>
              <a:t>Aralıklar</a:t>
            </a:r>
            <a:endParaRPr lang="en-GB" dirty="0"/>
          </a:p>
        </p:txBody>
      </p:sp>
      <p:grpSp>
        <p:nvGrpSpPr>
          <p:cNvPr id="36867" name="14 Grupo"/>
          <p:cNvGrpSpPr>
            <a:grpSpLocks/>
          </p:cNvGrpSpPr>
          <p:nvPr/>
        </p:nvGrpSpPr>
        <p:grpSpPr bwMode="auto">
          <a:xfrm>
            <a:off x="7437438" y="357188"/>
            <a:ext cx="1420812" cy="500062"/>
            <a:chOff x="6286512" y="285728"/>
            <a:chExt cx="2493060" cy="790573"/>
          </a:xfrm>
        </p:grpSpPr>
        <p:pic>
          <p:nvPicPr>
            <p:cNvPr id="3687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687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6868"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36869"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6871" name="Text Box 6"/>
          <p:cNvSpPr txBox="1">
            <a:spLocks noChangeArrowheads="1"/>
          </p:cNvSpPr>
          <p:nvPr/>
        </p:nvSpPr>
        <p:spPr bwMode="auto">
          <a:xfrm>
            <a:off x="539750" y="2286000"/>
            <a:ext cx="7920038" cy="1555750"/>
          </a:xfrm>
          <a:prstGeom prst="rect">
            <a:avLst/>
          </a:prstGeom>
          <a:noFill/>
          <a:ln w="9525">
            <a:noFill/>
            <a:miter lim="800000"/>
            <a:headEnd/>
            <a:tailEnd/>
          </a:ln>
        </p:spPr>
        <p:txBody>
          <a:bodyPr>
            <a:spAutoFit/>
          </a:bodyPr>
          <a:lstStyle/>
          <a:p>
            <a:pPr algn="ctr"/>
            <a:endParaRPr lang="en-GB" sz="3600"/>
          </a:p>
          <a:p>
            <a:pPr algn="ctr"/>
            <a:endParaRPr lang="en-GB" sz="3600"/>
          </a:p>
          <a:p>
            <a:pPr algn="ctr"/>
            <a:endParaRPr lang="es-ES" sz="2400"/>
          </a:p>
        </p:txBody>
      </p:sp>
      <p:sp>
        <p:nvSpPr>
          <p:cNvPr id="36872"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6873" name="Text Box 12"/>
          <p:cNvSpPr txBox="1">
            <a:spLocks noChangeArrowheads="1"/>
          </p:cNvSpPr>
          <p:nvPr/>
        </p:nvSpPr>
        <p:spPr bwMode="auto">
          <a:xfrm>
            <a:off x="971550" y="2205038"/>
            <a:ext cx="6840538" cy="641350"/>
          </a:xfrm>
          <a:prstGeom prst="rect">
            <a:avLst/>
          </a:prstGeom>
          <a:noFill/>
          <a:ln w="9525">
            <a:noFill/>
            <a:miter lim="800000"/>
            <a:headEnd/>
            <a:tailEnd/>
          </a:ln>
        </p:spPr>
        <p:txBody>
          <a:bodyPr>
            <a:spAutoFit/>
          </a:bodyPr>
          <a:lstStyle/>
          <a:p>
            <a:pPr algn="ctr"/>
            <a:endParaRPr lang="es-ES" b="1"/>
          </a:p>
          <a:p>
            <a:pPr algn="ctr"/>
            <a:endParaRPr lang="es-ES" b="1"/>
          </a:p>
        </p:txBody>
      </p:sp>
      <p:sp>
        <p:nvSpPr>
          <p:cNvPr id="36874" name="Text Box 13"/>
          <p:cNvSpPr txBox="1">
            <a:spLocks noChangeArrowheads="1"/>
          </p:cNvSpPr>
          <p:nvPr/>
        </p:nvSpPr>
        <p:spPr bwMode="auto">
          <a:xfrm>
            <a:off x="1547813" y="1628775"/>
            <a:ext cx="6480175" cy="366713"/>
          </a:xfrm>
          <a:prstGeom prst="rect">
            <a:avLst/>
          </a:prstGeom>
          <a:noFill/>
          <a:ln w="9525">
            <a:noFill/>
            <a:miter lim="800000"/>
            <a:headEnd/>
            <a:tailEnd/>
          </a:ln>
        </p:spPr>
        <p:txBody>
          <a:bodyPr>
            <a:spAutoFit/>
          </a:bodyPr>
          <a:lstStyle/>
          <a:p>
            <a:endParaRPr lang="es-ES"/>
          </a:p>
        </p:txBody>
      </p:sp>
      <p:sp>
        <p:nvSpPr>
          <p:cNvPr id="15"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pic>
        <p:nvPicPr>
          <p:cNvPr id="1026" name="Picture 2" descr="E:\Mis documentos\Turquia\Activities\2.1.2\Outputs\Sunumdaki metin.png"/>
          <p:cNvPicPr>
            <a:picLocks noChangeAspect="1" noChangeArrowheads="1"/>
          </p:cNvPicPr>
          <p:nvPr/>
        </p:nvPicPr>
        <p:blipFill>
          <a:blip r:embed="rId5" cstate="print"/>
          <a:srcRect/>
          <a:stretch>
            <a:fillRect/>
          </a:stretch>
        </p:blipFill>
        <p:spPr bwMode="auto">
          <a:xfrm>
            <a:off x="64819" y="1239434"/>
            <a:ext cx="9001156" cy="5063150"/>
          </a:xfrm>
          <a:prstGeom prst="rect">
            <a:avLst/>
          </a:prstGeom>
          <a:noFill/>
        </p:spPr>
      </p:pic>
      <p:sp>
        <p:nvSpPr>
          <p:cNvPr id="18" name="Rectangle 17"/>
          <p:cNvSpPr/>
          <p:nvPr/>
        </p:nvSpPr>
        <p:spPr>
          <a:xfrm>
            <a:off x="5203447" y="2290865"/>
            <a:ext cx="720080"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222847" y="2875069"/>
            <a:ext cx="720080"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236697" y="3933056"/>
            <a:ext cx="720080"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522526" y="1999856"/>
            <a:ext cx="576064"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885571" y="1999856"/>
            <a:ext cx="576064"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2476431" y="1944574"/>
            <a:ext cx="550151" cy="230832"/>
          </a:xfrm>
          <a:prstGeom prst="rect">
            <a:avLst/>
          </a:prstGeom>
          <a:noFill/>
        </p:spPr>
        <p:txBody>
          <a:bodyPr wrap="none" rtlCol="0">
            <a:spAutoFit/>
          </a:bodyPr>
          <a:lstStyle/>
          <a:p>
            <a:r>
              <a:rPr lang="tr-TR" sz="900" dirty="0" smtClean="0"/>
              <a:t>tesisler</a:t>
            </a:r>
            <a:endParaRPr lang="en-US" sz="900" dirty="0"/>
          </a:p>
        </p:txBody>
      </p:sp>
      <p:sp>
        <p:nvSpPr>
          <p:cNvPr id="24" name="TextBox 23"/>
          <p:cNvSpPr txBox="1"/>
          <p:nvPr/>
        </p:nvSpPr>
        <p:spPr>
          <a:xfrm>
            <a:off x="1813563" y="1944574"/>
            <a:ext cx="550151" cy="230832"/>
          </a:xfrm>
          <a:prstGeom prst="rect">
            <a:avLst/>
          </a:prstGeom>
          <a:noFill/>
        </p:spPr>
        <p:txBody>
          <a:bodyPr wrap="none" rtlCol="0">
            <a:spAutoFit/>
          </a:bodyPr>
          <a:lstStyle/>
          <a:p>
            <a:r>
              <a:rPr lang="tr-TR" sz="900" dirty="0" smtClean="0"/>
              <a:t>tesisler</a:t>
            </a:r>
            <a:endParaRPr lang="en-US" sz="900" dirty="0"/>
          </a:p>
        </p:txBody>
      </p:sp>
      <p:sp>
        <p:nvSpPr>
          <p:cNvPr id="25" name="TextBox 24"/>
          <p:cNvSpPr txBox="1"/>
          <p:nvPr/>
        </p:nvSpPr>
        <p:spPr>
          <a:xfrm>
            <a:off x="5146235" y="2243622"/>
            <a:ext cx="550151" cy="230832"/>
          </a:xfrm>
          <a:prstGeom prst="rect">
            <a:avLst/>
          </a:prstGeom>
          <a:noFill/>
        </p:spPr>
        <p:txBody>
          <a:bodyPr wrap="none" rtlCol="0">
            <a:spAutoFit/>
          </a:bodyPr>
          <a:lstStyle/>
          <a:p>
            <a:r>
              <a:rPr lang="tr-TR" sz="900" dirty="0" smtClean="0"/>
              <a:t>tesisler</a:t>
            </a:r>
            <a:endParaRPr lang="en-US" sz="900" dirty="0"/>
          </a:p>
        </p:txBody>
      </p:sp>
      <p:sp>
        <p:nvSpPr>
          <p:cNvPr id="27" name="TextBox 26"/>
          <p:cNvSpPr txBox="1"/>
          <p:nvPr/>
        </p:nvSpPr>
        <p:spPr>
          <a:xfrm>
            <a:off x="5148064" y="2838128"/>
            <a:ext cx="550151" cy="230832"/>
          </a:xfrm>
          <a:prstGeom prst="rect">
            <a:avLst/>
          </a:prstGeom>
          <a:noFill/>
        </p:spPr>
        <p:txBody>
          <a:bodyPr wrap="none" rtlCol="0">
            <a:spAutoFit/>
          </a:bodyPr>
          <a:lstStyle/>
          <a:p>
            <a:r>
              <a:rPr lang="tr-TR" sz="900" dirty="0" smtClean="0"/>
              <a:t>tesisler</a:t>
            </a:r>
            <a:endParaRPr lang="en-US" sz="900" dirty="0"/>
          </a:p>
        </p:txBody>
      </p:sp>
      <p:sp>
        <p:nvSpPr>
          <p:cNvPr id="28" name="TextBox 27"/>
          <p:cNvSpPr txBox="1"/>
          <p:nvPr/>
        </p:nvSpPr>
        <p:spPr>
          <a:xfrm>
            <a:off x="5150839" y="3879490"/>
            <a:ext cx="550151" cy="230832"/>
          </a:xfrm>
          <a:prstGeom prst="rect">
            <a:avLst/>
          </a:prstGeom>
          <a:noFill/>
        </p:spPr>
        <p:txBody>
          <a:bodyPr wrap="none" rtlCol="0">
            <a:spAutoFit/>
          </a:bodyPr>
          <a:lstStyle/>
          <a:p>
            <a:r>
              <a:rPr lang="tr-TR" sz="900" dirty="0" smtClean="0"/>
              <a:t>tesisler</a:t>
            </a:r>
            <a:endParaRPr lang="en-US" sz="900" dirty="0"/>
          </a:p>
        </p:txBody>
      </p:sp>
      <p:sp>
        <p:nvSpPr>
          <p:cNvPr id="29" name="TextBox 26"/>
          <p:cNvSpPr txBox="1"/>
          <p:nvPr/>
        </p:nvSpPr>
        <p:spPr>
          <a:xfrm>
            <a:off x="4427984" y="1628800"/>
            <a:ext cx="537327" cy="230832"/>
          </a:xfrm>
          <a:prstGeom prst="rect">
            <a:avLst/>
          </a:prstGeom>
          <a:solidFill>
            <a:schemeClr val="bg1"/>
          </a:solidFill>
        </p:spPr>
        <p:txBody>
          <a:bodyPr wrap="none"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tr-TR" sz="900" b="1" dirty="0" smtClean="0"/>
              <a:t>İzleme</a:t>
            </a:r>
            <a:endParaRPr lang="en-US" sz="9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37890" name="Rectangle 7"/>
          <p:cNvSpPr>
            <a:spLocks noChangeArrowheads="1"/>
          </p:cNvSpPr>
          <p:nvPr/>
        </p:nvSpPr>
        <p:spPr bwMode="auto">
          <a:xfrm>
            <a:off x="1908175" y="672367"/>
            <a:ext cx="4986338" cy="414216"/>
          </a:xfrm>
          <a:prstGeom prst="rect">
            <a:avLst/>
          </a:prstGeom>
          <a:noFill/>
          <a:ln w="9525">
            <a:noFill/>
            <a:miter lim="800000"/>
            <a:headEnd/>
            <a:tailEnd/>
          </a:ln>
        </p:spPr>
        <p:txBody>
          <a:bodyPr anchor="ctr">
            <a:spAutoFit/>
          </a:bodyPr>
          <a:lstStyle/>
          <a:p>
            <a:pPr algn="ctr">
              <a:lnSpc>
                <a:spcPts val="2800"/>
              </a:lnSpc>
            </a:pPr>
            <a:r>
              <a:rPr lang="en-GB" dirty="0" smtClean="0"/>
              <a:t>BAT</a:t>
            </a:r>
            <a:endParaRPr lang="en-GB" dirty="0"/>
          </a:p>
        </p:txBody>
      </p:sp>
      <p:grpSp>
        <p:nvGrpSpPr>
          <p:cNvPr id="37891" name="14 Grupo"/>
          <p:cNvGrpSpPr>
            <a:grpSpLocks/>
          </p:cNvGrpSpPr>
          <p:nvPr/>
        </p:nvGrpSpPr>
        <p:grpSpPr bwMode="auto">
          <a:xfrm>
            <a:off x="7437438" y="357188"/>
            <a:ext cx="1420812" cy="500062"/>
            <a:chOff x="6286512" y="285728"/>
            <a:chExt cx="2493060" cy="790573"/>
          </a:xfrm>
        </p:grpSpPr>
        <p:pic>
          <p:nvPicPr>
            <p:cNvPr id="37898"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7899"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7892"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37893"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7895" name="Text Box 6"/>
          <p:cNvSpPr txBox="1">
            <a:spLocks noChangeArrowheads="1"/>
          </p:cNvSpPr>
          <p:nvPr/>
        </p:nvSpPr>
        <p:spPr bwMode="auto">
          <a:xfrm>
            <a:off x="539750" y="2286000"/>
            <a:ext cx="7920038" cy="1006475"/>
          </a:xfrm>
          <a:prstGeom prst="rect">
            <a:avLst/>
          </a:prstGeom>
          <a:noFill/>
          <a:ln w="9525">
            <a:noFill/>
            <a:miter lim="800000"/>
            <a:headEnd/>
            <a:tailEnd/>
          </a:ln>
        </p:spPr>
        <p:txBody>
          <a:bodyPr>
            <a:spAutoFit/>
          </a:bodyPr>
          <a:lstStyle/>
          <a:p>
            <a:pPr algn="ctr"/>
            <a:endParaRPr lang="en-GB" sz="3600"/>
          </a:p>
          <a:p>
            <a:pPr algn="ctr"/>
            <a:endParaRPr lang="es-ES" sz="2400"/>
          </a:p>
        </p:txBody>
      </p:sp>
      <p:sp>
        <p:nvSpPr>
          <p:cNvPr id="37896"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7897" name="Text Box 12"/>
          <p:cNvSpPr txBox="1">
            <a:spLocks noChangeArrowheads="1"/>
          </p:cNvSpPr>
          <p:nvPr/>
        </p:nvSpPr>
        <p:spPr bwMode="auto">
          <a:xfrm>
            <a:off x="971550" y="2205038"/>
            <a:ext cx="6840538" cy="3970318"/>
          </a:xfrm>
          <a:prstGeom prst="rect">
            <a:avLst/>
          </a:prstGeom>
          <a:noFill/>
          <a:ln w="9525">
            <a:noFill/>
            <a:miter lim="800000"/>
            <a:headEnd/>
            <a:tailEnd/>
          </a:ln>
        </p:spPr>
        <p:txBody>
          <a:bodyPr>
            <a:spAutoFit/>
          </a:bodyPr>
          <a:lstStyle/>
          <a:p>
            <a:pPr algn="ctr"/>
            <a:r>
              <a:rPr lang="es-ES" b="1" dirty="0" smtClean="0"/>
              <a:t>BREF</a:t>
            </a:r>
            <a:r>
              <a:rPr lang="tr-TR" b="1" dirty="0" smtClean="0"/>
              <a:t>’ler</a:t>
            </a:r>
            <a:r>
              <a:rPr lang="es-ES" b="1" dirty="0" smtClean="0"/>
              <a:t> </a:t>
            </a:r>
            <a:r>
              <a:rPr lang="tr-TR" b="1" dirty="0" smtClean="0"/>
              <a:t>içinde Tavsiyeler (Recommendations) bulunmaktadır</a:t>
            </a:r>
            <a:endParaRPr lang="es-ES" b="1" dirty="0"/>
          </a:p>
          <a:p>
            <a:pPr algn="ctr"/>
            <a:endParaRPr lang="es-ES" b="1" dirty="0"/>
          </a:p>
          <a:p>
            <a:pPr algn="ctr"/>
            <a:r>
              <a:rPr lang="tr-TR" b="1" dirty="0" smtClean="0"/>
              <a:t>Yetkili otoritelerin ve mal sahiplerinin D’yi (Mevcut durum ile gelecekteki durum arasındaki farkı) bilebilmek açısından yükümlülükleri öğrenmeleri gerekir</a:t>
            </a:r>
          </a:p>
          <a:p>
            <a:pPr algn="ctr"/>
            <a:endParaRPr lang="es-ES" b="1" dirty="0"/>
          </a:p>
          <a:p>
            <a:pPr algn="ctr"/>
            <a:r>
              <a:rPr lang="tr-TR" b="1" dirty="0" smtClean="0"/>
              <a:t>TAVSİYELER</a:t>
            </a:r>
            <a:endParaRPr lang="es-ES" b="1" dirty="0"/>
          </a:p>
          <a:p>
            <a:pPr algn="ctr"/>
            <a:endParaRPr lang="es-ES" b="1" dirty="0"/>
          </a:p>
          <a:p>
            <a:pPr algn="ctr"/>
            <a:endParaRPr lang="es-ES" b="1" dirty="0"/>
          </a:p>
          <a:p>
            <a:pPr algn="ctr"/>
            <a:r>
              <a:rPr lang="tr-TR" b="1" dirty="0" smtClean="0"/>
              <a:t>      İZİN YÜKÜMLÜLÜKLERİ</a:t>
            </a:r>
            <a:endParaRPr lang="es-ES" b="1" dirty="0"/>
          </a:p>
          <a:p>
            <a:pPr algn="ctr"/>
            <a:endParaRPr lang="es-ES" b="1" dirty="0"/>
          </a:p>
          <a:p>
            <a:pPr algn="ctr"/>
            <a:endParaRPr lang="es-ES" b="1" dirty="0"/>
          </a:p>
          <a:p>
            <a:pPr algn="ctr"/>
            <a:endParaRPr lang="es-ES" b="1" dirty="0"/>
          </a:p>
        </p:txBody>
      </p:sp>
      <p:sp>
        <p:nvSpPr>
          <p:cNvPr id="13"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3 Grupo"/>
          <p:cNvGrpSpPr>
            <a:grpSpLocks/>
          </p:cNvGrpSpPr>
          <p:nvPr/>
        </p:nvGrpSpPr>
        <p:grpSpPr bwMode="auto">
          <a:xfrm>
            <a:off x="7437438" y="357188"/>
            <a:ext cx="1420812" cy="500062"/>
            <a:chOff x="6286512" y="285728"/>
            <a:chExt cx="2493060" cy="790573"/>
          </a:xfrm>
        </p:grpSpPr>
        <p:pic>
          <p:nvPicPr>
            <p:cNvPr id="38919"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8920"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8914"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0" name="Text Box 8"/>
          <p:cNvSpPr txBox="1">
            <a:spLocks noChangeArrowheads="1"/>
          </p:cNvSpPr>
          <p:nvPr/>
        </p:nvSpPr>
        <p:spPr bwMode="auto">
          <a:xfrm>
            <a:off x="4716463" y="3068638"/>
            <a:ext cx="3175869" cy="707886"/>
          </a:xfrm>
          <a:prstGeom prst="rect">
            <a:avLst/>
          </a:prstGeom>
          <a:noFill/>
          <a:ln w="9525">
            <a:noFill/>
            <a:miter lim="800000"/>
            <a:headEnd/>
            <a:tailEnd/>
          </a:ln>
        </p:spPr>
        <p:txBody>
          <a:bodyPr wrap="none">
            <a:spAutoFit/>
          </a:bodyPr>
          <a:lstStyle/>
          <a:p>
            <a:r>
              <a:rPr lang="tr-TR" sz="4000" b="1" dirty="0" smtClean="0">
                <a:latin typeface="Book Antiqua" pitchFamily="18" charset="0"/>
              </a:rPr>
              <a:t>Teşekkürler</a:t>
            </a:r>
            <a:r>
              <a:rPr lang="es-ES" sz="4000" b="1" dirty="0" smtClean="0">
                <a:latin typeface="Book Antiqua" pitchFamily="18" charset="0"/>
              </a:rPr>
              <a:t>!</a:t>
            </a:r>
            <a:endParaRPr lang="es-ES" sz="4000" b="1" dirty="0">
              <a:latin typeface="Book Antiqua" pitchFamily="18" charset="0"/>
            </a:endParaRPr>
          </a:p>
        </p:txBody>
      </p:sp>
      <p:sp>
        <p:nvSpPr>
          <p:cNvPr id="13" name="Text Box 7"/>
          <p:cNvSpPr txBox="1">
            <a:spLocks noChangeArrowheads="1"/>
          </p:cNvSpPr>
          <p:nvPr/>
        </p:nvSpPr>
        <p:spPr bwMode="auto">
          <a:xfrm>
            <a:off x="1512888" y="2000250"/>
            <a:ext cx="184150" cy="396875"/>
          </a:xfrm>
          <a:prstGeom prst="rect">
            <a:avLst/>
          </a:prstGeom>
          <a:noFill/>
          <a:ln w="9525">
            <a:noFill/>
            <a:miter lim="800000"/>
            <a:headEnd/>
            <a:tailEnd/>
          </a:ln>
        </p:spPr>
        <p:txBody>
          <a:bodyPr wrap="none">
            <a:spAutoFit/>
          </a:bodyPr>
          <a:lstStyle/>
          <a:p>
            <a:pPr marL="342900" indent="-342900">
              <a:buFont typeface="Wingdings" pitchFamily="2" charset="2"/>
              <a:buNone/>
            </a:pPr>
            <a:endParaRPr lang="es-ES" sz="2000"/>
          </a:p>
        </p:txBody>
      </p:sp>
      <p:sp>
        <p:nvSpPr>
          <p:cNvPr id="15" name="Text Box 15"/>
          <p:cNvSpPr txBox="1">
            <a:spLocks noChangeArrowheads="1"/>
          </p:cNvSpPr>
          <p:nvPr/>
        </p:nvSpPr>
        <p:spPr bwMode="auto">
          <a:xfrm>
            <a:off x="2286000" y="5467350"/>
            <a:ext cx="2511425" cy="822325"/>
          </a:xfrm>
          <a:prstGeom prst="rect">
            <a:avLst/>
          </a:prstGeom>
          <a:noFill/>
          <a:ln w="9525">
            <a:noFill/>
            <a:miter lim="800000"/>
            <a:headEnd/>
            <a:tailEnd/>
          </a:ln>
        </p:spPr>
        <p:txBody>
          <a:bodyPr wrap="none">
            <a:spAutoFit/>
          </a:bodyPr>
          <a:lstStyle/>
          <a:p>
            <a:pPr algn="ctr"/>
            <a:r>
              <a:rPr lang="es-ES_tradnl" sz="2400">
                <a:hlinkClick r:id="rId5"/>
              </a:rPr>
              <a:t>lsuarez@jccm.es</a:t>
            </a:r>
            <a:endParaRPr lang="es-ES_tradnl" sz="2400"/>
          </a:p>
          <a:p>
            <a:pPr algn="ctr"/>
            <a:endParaRPr lang="es-ES" sz="2400"/>
          </a:p>
        </p:txBody>
      </p:sp>
      <p:sp>
        <p:nvSpPr>
          <p:cNvPr id="12"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16386" name="Rectangle 7"/>
          <p:cNvSpPr>
            <a:spLocks noChangeArrowheads="1"/>
          </p:cNvSpPr>
          <p:nvPr/>
        </p:nvSpPr>
        <p:spPr bwMode="auto">
          <a:xfrm>
            <a:off x="1908175" y="477838"/>
            <a:ext cx="4986338" cy="803275"/>
          </a:xfrm>
          <a:prstGeom prst="rect">
            <a:avLst/>
          </a:prstGeom>
          <a:noFill/>
          <a:ln w="9525">
            <a:noFill/>
            <a:miter lim="800000"/>
            <a:headEnd/>
            <a:tailEnd/>
          </a:ln>
        </p:spPr>
        <p:txBody>
          <a:bodyPr anchor="ctr">
            <a:spAutoFit/>
          </a:bodyPr>
          <a:lstStyle/>
          <a:p>
            <a:pPr algn="ctr">
              <a:lnSpc>
                <a:spcPts val="2800"/>
              </a:lnSpc>
            </a:pPr>
            <a:r>
              <a:rPr lang="en-GB" sz="2800" dirty="0"/>
              <a:t>BREF: </a:t>
            </a:r>
            <a:r>
              <a:rPr lang="tr-TR" sz="2800" dirty="0" smtClean="0"/>
              <a:t>Avrupa’nın bakış açısı</a:t>
            </a:r>
            <a:endParaRPr lang="en-GB" sz="2800" dirty="0"/>
          </a:p>
          <a:p>
            <a:pPr algn="ctr">
              <a:lnSpc>
                <a:spcPts val="2800"/>
              </a:lnSpc>
            </a:pPr>
            <a:r>
              <a:rPr lang="en-GB" sz="2800" dirty="0" smtClean="0"/>
              <a:t>BAT</a:t>
            </a:r>
            <a:r>
              <a:rPr lang="tr-TR" sz="2800" dirty="0" smtClean="0"/>
              <a:t>’lar</a:t>
            </a:r>
            <a:r>
              <a:rPr lang="es-ES" dirty="0" smtClean="0"/>
              <a:t> </a:t>
            </a:r>
            <a:endParaRPr lang="en-GB" dirty="0"/>
          </a:p>
        </p:txBody>
      </p:sp>
      <p:grpSp>
        <p:nvGrpSpPr>
          <p:cNvPr id="16387" name="14 Grupo"/>
          <p:cNvGrpSpPr>
            <a:grpSpLocks/>
          </p:cNvGrpSpPr>
          <p:nvPr/>
        </p:nvGrpSpPr>
        <p:grpSpPr bwMode="auto">
          <a:xfrm>
            <a:off x="7437438" y="357188"/>
            <a:ext cx="1420812" cy="500062"/>
            <a:chOff x="6286512" y="285728"/>
            <a:chExt cx="2493060" cy="790573"/>
          </a:xfrm>
        </p:grpSpPr>
        <p:pic>
          <p:nvPicPr>
            <p:cNvPr id="16393"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6394"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6388"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6389"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7" name="Text Box 6"/>
          <p:cNvSpPr txBox="1">
            <a:spLocks noChangeArrowheads="1"/>
          </p:cNvSpPr>
          <p:nvPr/>
        </p:nvSpPr>
        <p:spPr bwMode="auto">
          <a:xfrm>
            <a:off x="539750" y="2286000"/>
            <a:ext cx="7920038" cy="4093428"/>
          </a:xfrm>
          <a:prstGeom prst="rect">
            <a:avLst/>
          </a:prstGeom>
          <a:noFill/>
          <a:ln w="9525">
            <a:noFill/>
            <a:miter lim="800000"/>
            <a:headEnd/>
            <a:tailEnd/>
          </a:ln>
        </p:spPr>
        <p:txBody>
          <a:bodyPr>
            <a:spAutoFit/>
          </a:bodyPr>
          <a:lstStyle/>
          <a:p>
            <a:r>
              <a:rPr lang="es-ES" sz="2000" b="1" i="1" dirty="0" smtClean="0"/>
              <a:t>B</a:t>
            </a:r>
            <a:r>
              <a:rPr lang="tr-TR" sz="2000" b="1" i="1" dirty="0" smtClean="0"/>
              <a:t> (best)</a:t>
            </a:r>
            <a:r>
              <a:rPr lang="es-ES" sz="2000" b="1" i="1" dirty="0" smtClean="0"/>
              <a:t> ‘</a:t>
            </a:r>
            <a:r>
              <a:rPr lang="tr-TR" sz="2000" b="1" i="1" dirty="0" smtClean="0"/>
              <a:t>en iyi</a:t>
            </a:r>
            <a:r>
              <a:rPr lang="es-ES" sz="2000" b="1" i="1" dirty="0" smtClean="0"/>
              <a:t>’ </a:t>
            </a:r>
            <a:r>
              <a:rPr lang="tr-TR" sz="2000" i="1" dirty="0" smtClean="0"/>
              <a:t>(teknikler açısından)</a:t>
            </a:r>
            <a:r>
              <a:rPr lang="es-ES" sz="2000" dirty="0" smtClean="0"/>
              <a:t> </a:t>
            </a:r>
            <a:r>
              <a:rPr lang="tr-TR" sz="2000" dirty="0" smtClean="0"/>
              <a:t>çevreyi bir bütün olarak yüksek seviyede korumak konusunda en iyi anlamına gelir</a:t>
            </a:r>
            <a:r>
              <a:rPr lang="es-ES" sz="2000" dirty="0" smtClean="0"/>
              <a:t>. </a:t>
            </a:r>
            <a:endParaRPr lang="es-ES" sz="2000" dirty="0"/>
          </a:p>
          <a:p>
            <a:r>
              <a:rPr lang="es-ES" sz="2000" b="1" i="1" dirty="0" smtClean="0"/>
              <a:t>A</a:t>
            </a:r>
            <a:r>
              <a:rPr lang="tr-TR" sz="2000" b="1" i="1" dirty="0" smtClean="0"/>
              <a:t> (available)</a:t>
            </a:r>
            <a:r>
              <a:rPr lang="es-ES" sz="2000" b="1" i="1" dirty="0" smtClean="0"/>
              <a:t> ‘</a:t>
            </a:r>
            <a:r>
              <a:rPr lang="tr-TR" sz="2000" b="1" i="1" dirty="0" smtClean="0"/>
              <a:t>mevcut teknikler</a:t>
            </a:r>
            <a:r>
              <a:rPr lang="es-ES" sz="2000" b="1" i="1" dirty="0" smtClean="0"/>
              <a:t>’ </a:t>
            </a:r>
            <a:r>
              <a:rPr lang="tr-TR" sz="2000" dirty="0" smtClean="0"/>
              <a:t>Faaliyeti gerçekleştiren kişi açısından makul surette ulaşılabilir olduğu sürece Devlet içinde kullanılıp kullanılmadığından ya da üretililip üretilmediğinden bağımsız olarak, maliyet ve avantajlar da dikkate alınarak, ekonomik ve teknik açıdan uygulanabilir koşullar altında, ilgili faaliyet kategorilerindeki uygulamalara olanak verecek bir ölçekte geliştirilmiş teknikleri ifade eder. </a:t>
            </a:r>
            <a:endParaRPr lang="es-ES" sz="2000" dirty="0"/>
          </a:p>
          <a:p>
            <a:r>
              <a:rPr lang="es-ES" sz="2000" b="1" i="1" dirty="0" smtClean="0"/>
              <a:t>T</a:t>
            </a:r>
            <a:r>
              <a:rPr lang="tr-TR" sz="2000" b="1" i="1" dirty="0" smtClean="0"/>
              <a:t> (techniques) ‘teknikler</a:t>
            </a:r>
            <a:r>
              <a:rPr lang="es-ES" sz="2000" b="1" i="1" dirty="0" smtClean="0"/>
              <a:t>’ </a:t>
            </a:r>
            <a:r>
              <a:rPr lang="tr-TR" sz="2000" dirty="0" smtClean="0"/>
              <a:t>hem kullanılan teknolojiyi hem de tesisin tasarlanma, inşa edilme, yönetim, bakım, işletme ve tesis imha yöntemlerini ifade eder. </a:t>
            </a:r>
            <a:r>
              <a:rPr lang="es-ES" sz="2000" dirty="0" smtClean="0"/>
              <a:t> </a:t>
            </a:r>
            <a:endParaRPr lang="es-ES" sz="2000" dirty="0"/>
          </a:p>
          <a:p>
            <a:pPr algn="ctr"/>
            <a:endParaRPr lang="es-ES" sz="2000" dirty="0"/>
          </a:p>
        </p:txBody>
      </p:sp>
      <p:sp>
        <p:nvSpPr>
          <p:cNvPr id="16392"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2"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ox(in)">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ox(in)">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box(in)">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17410" name="Rectangle 7"/>
          <p:cNvSpPr>
            <a:spLocks noChangeArrowheads="1"/>
          </p:cNvSpPr>
          <p:nvPr/>
        </p:nvSpPr>
        <p:spPr bwMode="auto">
          <a:xfrm>
            <a:off x="1908175" y="651945"/>
            <a:ext cx="4986338" cy="455061"/>
          </a:xfrm>
          <a:prstGeom prst="rect">
            <a:avLst/>
          </a:prstGeom>
          <a:noFill/>
          <a:ln w="9525">
            <a:noFill/>
            <a:miter lim="800000"/>
            <a:headEnd/>
            <a:tailEnd/>
          </a:ln>
        </p:spPr>
        <p:txBody>
          <a:bodyPr anchor="ctr">
            <a:spAutoFit/>
          </a:bodyPr>
          <a:lstStyle/>
          <a:p>
            <a:pPr algn="ctr">
              <a:lnSpc>
                <a:spcPts val="2800"/>
              </a:lnSpc>
            </a:pPr>
            <a:r>
              <a:rPr lang="en-GB" sz="3200" b="1" dirty="0"/>
              <a:t>BAT </a:t>
            </a:r>
            <a:r>
              <a:rPr lang="en-GB" sz="3200" b="1" dirty="0" smtClean="0"/>
              <a:t>H</a:t>
            </a:r>
            <a:r>
              <a:rPr lang="tr-TR" sz="3200" b="1" dirty="0" smtClean="0"/>
              <a:t>İYERARŞİSİ</a:t>
            </a:r>
            <a:r>
              <a:rPr lang="en-GB" sz="3200" b="1" dirty="0" smtClean="0"/>
              <a:t> </a:t>
            </a:r>
            <a:endParaRPr lang="en-GB" sz="3200" dirty="0"/>
          </a:p>
        </p:txBody>
      </p:sp>
      <p:grpSp>
        <p:nvGrpSpPr>
          <p:cNvPr id="17411" name="14 Grupo"/>
          <p:cNvGrpSpPr>
            <a:grpSpLocks/>
          </p:cNvGrpSpPr>
          <p:nvPr/>
        </p:nvGrpSpPr>
        <p:grpSpPr bwMode="auto">
          <a:xfrm>
            <a:off x="7437438" y="357188"/>
            <a:ext cx="1420812" cy="500062"/>
            <a:chOff x="6286512" y="285728"/>
            <a:chExt cx="2493060" cy="790573"/>
          </a:xfrm>
        </p:grpSpPr>
        <p:pic>
          <p:nvPicPr>
            <p:cNvPr id="17417"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7418"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7412"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413"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7" name="Text Box 6"/>
          <p:cNvSpPr txBox="1">
            <a:spLocks noChangeArrowheads="1"/>
          </p:cNvSpPr>
          <p:nvPr/>
        </p:nvSpPr>
        <p:spPr bwMode="auto">
          <a:xfrm>
            <a:off x="539750" y="2286000"/>
            <a:ext cx="7920038" cy="3416320"/>
          </a:xfrm>
          <a:prstGeom prst="rect">
            <a:avLst/>
          </a:prstGeom>
          <a:noFill/>
          <a:ln w="9525">
            <a:noFill/>
            <a:miter lim="800000"/>
            <a:headEnd/>
            <a:tailEnd/>
          </a:ln>
        </p:spPr>
        <p:txBody>
          <a:bodyPr>
            <a:spAutoFit/>
          </a:bodyPr>
          <a:lstStyle/>
          <a:p>
            <a:r>
              <a:rPr lang="en-GB" sz="2400" dirty="0"/>
              <a:t>(</a:t>
            </a:r>
            <a:r>
              <a:rPr lang="en-GB" sz="2400" dirty="0" err="1"/>
              <a:t>i</a:t>
            </a:r>
            <a:r>
              <a:rPr lang="en-GB" sz="2400" dirty="0"/>
              <a:t>) </a:t>
            </a:r>
            <a:r>
              <a:rPr lang="tr-TR" sz="2400" dirty="0" smtClean="0"/>
              <a:t>düşük atık teknolojisinin kullanımı</a:t>
            </a:r>
            <a:r>
              <a:rPr lang="en-GB" sz="2400" dirty="0" smtClean="0"/>
              <a:t>, </a:t>
            </a:r>
            <a:endParaRPr lang="en-GB" sz="2400" dirty="0"/>
          </a:p>
          <a:p>
            <a:r>
              <a:rPr lang="en-GB" sz="2400" dirty="0"/>
              <a:t>(ii) </a:t>
            </a:r>
            <a:r>
              <a:rPr lang="tr-TR" sz="2400" dirty="0" smtClean="0"/>
              <a:t>daha az zararlı maddelerin kullanımı</a:t>
            </a:r>
            <a:r>
              <a:rPr lang="en-GB" sz="2400" dirty="0" smtClean="0"/>
              <a:t>, </a:t>
            </a:r>
            <a:endParaRPr lang="en-GB" sz="2400" dirty="0"/>
          </a:p>
          <a:p>
            <a:r>
              <a:rPr lang="en-GB" sz="2400" dirty="0"/>
              <a:t>(iii) </a:t>
            </a:r>
            <a:r>
              <a:rPr lang="tr-TR" sz="2400" dirty="0" smtClean="0"/>
              <a:t>uygun olduğu durumlarda, proseste üretilen ve kullanılan maddelerin geri kazanılmasını ve geri dönüşümünü artırmak</a:t>
            </a:r>
            <a:r>
              <a:rPr lang="en-GB" sz="2400" dirty="0" smtClean="0"/>
              <a:t>, </a:t>
            </a:r>
            <a:endParaRPr lang="en-GB" sz="2400" dirty="0"/>
          </a:p>
          <a:p>
            <a:r>
              <a:rPr lang="en-GB" sz="2400" dirty="0"/>
              <a:t>(iv) </a:t>
            </a:r>
            <a:r>
              <a:rPr lang="tr-TR" sz="2400" dirty="0" smtClean="0"/>
              <a:t>Endüstriyel ölçekte başarı ile denenmiş olan karşılaştırılabilir faaliyet prosesleri, tesis veya metodları</a:t>
            </a:r>
            <a:endParaRPr lang="en-GB" sz="2400" dirty="0"/>
          </a:p>
          <a:p>
            <a:r>
              <a:rPr lang="en-GB" sz="2400" dirty="0"/>
              <a:t>(v) </a:t>
            </a:r>
            <a:r>
              <a:rPr lang="tr-TR" sz="2400" dirty="0" smtClean="0"/>
              <a:t>teknolojik ilerlemeler ve bilimsel bilgi ve anlayıştaki değişiklikler, </a:t>
            </a:r>
            <a:r>
              <a:rPr lang="en-GB" dirty="0"/>
              <a:t>	</a:t>
            </a:r>
            <a:endParaRPr lang="es-ES" dirty="0"/>
          </a:p>
        </p:txBody>
      </p:sp>
      <p:sp>
        <p:nvSpPr>
          <p:cNvPr id="17416"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2"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ox(in)">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ox(in)">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box(in)">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box(in)">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box(in)">
                                      <p:cBhvr>
                                        <p:cTn id="27"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18434" name="Rectangle 7"/>
          <p:cNvSpPr>
            <a:spLocks noChangeArrowheads="1"/>
          </p:cNvSpPr>
          <p:nvPr/>
        </p:nvSpPr>
        <p:spPr bwMode="auto">
          <a:xfrm>
            <a:off x="1908175" y="651945"/>
            <a:ext cx="4986338" cy="455061"/>
          </a:xfrm>
          <a:prstGeom prst="rect">
            <a:avLst/>
          </a:prstGeom>
          <a:noFill/>
          <a:ln w="9525">
            <a:noFill/>
            <a:miter lim="800000"/>
            <a:headEnd/>
            <a:tailEnd/>
          </a:ln>
        </p:spPr>
        <p:txBody>
          <a:bodyPr anchor="ctr">
            <a:spAutoFit/>
          </a:bodyPr>
          <a:lstStyle/>
          <a:p>
            <a:pPr algn="ctr">
              <a:lnSpc>
                <a:spcPts val="2800"/>
              </a:lnSpc>
            </a:pPr>
            <a:r>
              <a:rPr lang="en-GB" sz="3200" b="1" dirty="0"/>
              <a:t>BAT </a:t>
            </a:r>
            <a:r>
              <a:rPr lang="tr-TR" sz="3200" b="1" dirty="0" smtClean="0"/>
              <a:t>HİYERARŞİSİ</a:t>
            </a:r>
            <a:r>
              <a:rPr lang="en-GB" sz="3200" b="1" dirty="0" smtClean="0"/>
              <a:t> </a:t>
            </a:r>
            <a:endParaRPr lang="en-GB" sz="3200" dirty="0"/>
          </a:p>
        </p:txBody>
      </p:sp>
      <p:grpSp>
        <p:nvGrpSpPr>
          <p:cNvPr id="18435" name="14 Grupo"/>
          <p:cNvGrpSpPr>
            <a:grpSpLocks/>
          </p:cNvGrpSpPr>
          <p:nvPr/>
        </p:nvGrpSpPr>
        <p:grpSpPr bwMode="auto">
          <a:xfrm>
            <a:off x="7437438" y="357188"/>
            <a:ext cx="1420812" cy="500062"/>
            <a:chOff x="6286512" y="285728"/>
            <a:chExt cx="2493060" cy="790573"/>
          </a:xfrm>
        </p:grpSpPr>
        <p:pic>
          <p:nvPicPr>
            <p:cNvPr id="18441"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8442"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8436"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8437"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7" name="Text Box 6"/>
          <p:cNvSpPr txBox="1">
            <a:spLocks noChangeArrowheads="1"/>
          </p:cNvSpPr>
          <p:nvPr/>
        </p:nvSpPr>
        <p:spPr bwMode="auto">
          <a:xfrm>
            <a:off x="250825" y="2286000"/>
            <a:ext cx="8893175" cy="3785652"/>
          </a:xfrm>
          <a:prstGeom prst="rect">
            <a:avLst/>
          </a:prstGeom>
          <a:noFill/>
          <a:ln w="9525">
            <a:noFill/>
            <a:miter lim="800000"/>
            <a:headEnd/>
            <a:tailEnd/>
          </a:ln>
        </p:spPr>
        <p:txBody>
          <a:bodyPr>
            <a:spAutoFit/>
          </a:bodyPr>
          <a:lstStyle/>
          <a:p>
            <a:r>
              <a:rPr lang="en-GB" sz="2400" dirty="0"/>
              <a:t>(vi) </a:t>
            </a:r>
            <a:r>
              <a:rPr lang="tr-TR" sz="2400" dirty="0" smtClean="0"/>
              <a:t>ilgili emisyonların doğası, etkileri ve hacmi</a:t>
            </a:r>
            <a:r>
              <a:rPr lang="en-GB" sz="2400" dirty="0" smtClean="0"/>
              <a:t>, </a:t>
            </a:r>
            <a:endParaRPr lang="en-GB" sz="2400" dirty="0"/>
          </a:p>
          <a:p>
            <a:r>
              <a:rPr lang="en-GB" sz="2400" dirty="0"/>
              <a:t>(vii) </a:t>
            </a:r>
            <a:r>
              <a:rPr lang="tr-TR" sz="2400" dirty="0" smtClean="0"/>
              <a:t>yeni ve mevcut faaliyetlere ilişkin güncel veriler</a:t>
            </a:r>
            <a:r>
              <a:rPr lang="en-GB" sz="2400" dirty="0" smtClean="0"/>
              <a:t>, </a:t>
            </a:r>
            <a:endParaRPr lang="en-GB" sz="2400" dirty="0"/>
          </a:p>
          <a:p>
            <a:r>
              <a:rPr lang="en-GB" sz="2400" dirty="0"/>
              <a:t>(viii) </a:t>
            </a:r>
            <a:r>
              <a:rPr lang="tr-TR" sz="2400" dirty="0" smtClean="0"/>
              <a:t>mevcut en iyi teknikleri (BAT) uygulamaya konulması için gerekli zaman zarfı</a:t>
            </a:r>
            <a:r>
              <a:rPr lang="en-GB" sz="2400" dirty="0" smtClean="0"/>
              <a:t>, </a:t>
            </a:r>
            <a:endParaRPr lang="en-GB" sz="2400" dirty="0"/>
          </a:p>
          <a:p>
            <a:r>
              <a:rPr lang="en-GB" sz="2400" dirty="0"/>
              <a:t>(ix) </a:t>
            </a:r>
            <a:r>
              <a:rPr lang="tr-TR" sz="2400" dirty="0" smtClean="0"/>
              <a:t>proseste kullanılan ham maddelerin (su da dahil olmak üzere) tüketimi ve doğası, ayrıca bunların enerji verimlilikleri</a:t>
            </a:r>
            <a:r>
              <a:rPr lang="en-GB" sz="2400" dirty="0" smtClean="0"/>
              <a:t>, </a:t>
            </a:r>
            <a:endParaRPr lang="en-GB" sz="2400" dirty="0"/>
          </a:p>
          <a:p>
            <a:r>
              <a:rPr lang="en-GB" sz="2400" dirty="0"/>
              <a:t>(x) </a:t>
            </a:r>
            <a:r>
              <a:rPr lang="tr-TR" sz="2400" dirty="0" smtClean="0"/>
              <a:t>emisyonların çevre üzerindeki genel etkilerini önleme veya en aza indirme ihtiyacı ve bunun riskleri</a:t>
            </a:r>
            <a:r>
              <a:rPr lang="en-GB" sz="2400" dirty="0" smtClean="0"/>
              <a:t>, </a:t>
            </a:r>
            <a:endParaRPr lang="en-GB" sz="2400" dirty="0"/>
          </a:p>
          <a:p>
            <a:r>
              <a:rPr lang="en-GB" sz="2400" dirty="0"/>
              <a:t>(xi) </a:t>
            </a:r>
            <a:r>
              <a:rPr lang="tr-TR" sz="2400" dirty="0" smtClean="0"/>
              <a:t>kazaları önleme ve bunların çevreye olası etkilerini en aza indirme ihtiyacı </a:t>
            </a:r>
            <a:r>
              <a:rPr lang="en-GB" dirty="0"/>
              <a:t>	</a:t>
            </a:r>
            <a:endParaRPr lang="es-ES" dirty="0"/>
          </a:p>
        </p:txBody>
      </p:sp>
      <p:sp>
        <p:nvSpPr>
          <p:cNvPr id="18440"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2"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ox(in)">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ox(in)">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box(in)">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box(in)">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box(in)">
                                      <p:cBhvr>
                                        <p:cTn id="27" dur="500"/>
                                        <p:tgtEl>
                                          <p:spTgt spid="1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7">
                                            <p:txEl>
                                              <p:pRg st="5" end="5"/>
                                            </p:txEl>
                                          </p:spTgt>
                                        </p:tgtEl>
                                        <p:attrNameLst>
                                          <p:attrName>style.visibility</p:attrName>
                                        </p:attrNameLst>
                                      </p:cBhvr>
                                      <p:to>
                                        <p:strVal val="visible"/>
                                      </p:to>
                                    </p:set>
                                    <p:animEffect transition="in" filter="box(in)">
                                      <p:cBhvr>
                                        <p:cTn id="32" dur="500"/>
                                        <p:tgtEl>
                                          <p:spTgt spid="1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19458" name="Rectangle 7"/>
          <p:cNvSpPr>
            <a:spLocks noChangeArrowheads="1"/>
          </p:cNvSpPr>
          <p:nvPr/>
        </p:nvSpPr>
        <p:spPr bwMode="auto">
          <a:xfrm>
            <a:off x="1908175" y="653772"/>
            <a:ext cx="4986338" cy="451406"/>
          </a:xfrm>
          <a:prstGeom prst="rect">
            <a:avLst/>
          </a:prstGeom>
          <a:noFill/>
          <a:ln w="9525">
            <a:noFill/>
            <a:miter lim="800000"/>
            <a:headEnd/>
            <a:tailEnd/>
          </a:ln>
        </p:spPr>
        <p:txBody>
          <a:bodyPr anchor="ctr">
            <a:spAutoFit/>
          </a:bodyPr>
          <a:lstStyle/>
          <a:p>
            <a:pPr algn="ctr">
              <a:lnSpc>
                <a:spcPts val="2800"/>
              </a:lnSpc>
            </a:pPr>
            <a:r>
              <a:rPr lang="en-GB" sz="2800" dirty="0"/>
              <a:t>BREF: </a:t>
            </a:r>
            <a:r>
              <a:rPr lang="tr-TR" sz="2800" dirty="0" smtClean="0"/>
              <a:t>Otoritelerin görüşü</a:t>
            </a:r>
            <a:endParaRPr lang="en-GB" dirty="0"/>
          </a:p>
        </p:txBody>
      </p:sp>
      <p:grpSp>
        <p:nvGrpSpPr>
          <p:cNvPr id="19459" name="14 Grupo"/>
          <p:cNvGrpSpPr>
            <a:grpSpLocks/>
          </p:cNvGrpSpPr>
          <p:nvPr/>
        </p:nvGrpSpPr>
        <p:grpSpPr bwMode="auto">
          <a:xfrm>
            <a:off x="7437438" y="357188"/>
            <a:ext cx="1420812" cy="500062"/>
            <a:chOff x="6286512" y="285728"/>
            <a:chExt cx="2493060" cy="790573"/>
          </a:xfrm>
        </p:grpSpPr>
        <p:pic>
          <p:nvPicPr>
            <p:cNvPr id="19467"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9468"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946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9461"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9463" name="Text Box 6"/>
          <p:cNvSpPr txBox="1">
            <a:spLocks noChangeArrowheads="1"/>
          </p:cNvSpPr>
          <p:nvPr/>
        </p:nvSpPr>
        <p:spPr bwMode="auto">
          <a:xfrm>
            <a:off x="539750" y="2286000"/>
            <a:ext cx="7920038" cy="1938992"/>
          </a:xfrm>
          <a:prstGeom prst="rect">
            <a:avLst/>
          </a:prstGeom>
          <a:noFill/>
          <a:ln w="9525">
            <a:noFill/>
            <a:miter lim="800000"/>
            <a:headEnd/>
            <a:tailEnd/>
          </a:ln>
        </p:spPr>
        <p:txBody>
          <a:bodyPr>
            <a:spAutoFit/>
          </a:bodyPr>
          <a:lstStyle/>
          <a:p>
            <a:r>
              <a:rPr lang="tr-TR" sz="2400" dirty="0" smtClean="0"/>
              <a:t>İzin aşağıdaki hususları dikkate almalıdır</a:t>
            </a:r>
            <a:r>
              <a:rPr lang="en-GB" sz="2400" dirty="0" smtClean="0"/>
              <a:t>:</a:t>
            </a:r>
            <a:endParaRPr lang="en-GB" sz="2400" dirty="0"/>
          </a:p>
          <a:p>
            <a:r>
              <a:rPr lang="en-GB" sz="2400" dirty="0"/>
              <a:t>		</a:t>
            </a:r>
            <a:r>
              <a:rPr lang="tr-TR" sz="2400" dirty="0" smtClean="0"/>
              <a:t>E</a:t>
            </a:r>
            <a:r>
              <a:rPr lang="en-GB" sz="2400" dirty="0" smtClean="0"/>
              <a:t>ED </a:t>
            </a:r>
            <a:r>
              <a:rPr lang="tr-TR" sz="2400" dirty="0" smtClean="0"/>
              <a:t>şartları</a:t>
            </a:r>
            <a:endParaRPr lang="en-GB" sz="2400" dirty="0"/>
          </a:p>
          <a:p>
            <a:endParaRPr lang="en-GB" sz="2400" b="1" dirty="0"/>
          </a:p>
          <a:p>
            <a:r>
              <a:rPr lang="en-GB" sz="2400" b="1" dirty="0"/>
              <a:t>		</a:t>
            </a:r>
            <a:r>
              <a:rPr lang="tr-TR" sz="2400" b="1" dirty="0" smtClean="0"/>
              <a:t>Dahil edilmesi gereken diğer lisans ve izinler (ulusal ya da bölgesel)</a:t>
            </a:r>
            <a:endParaRPr lang="es-ES" sz="2400" dirty="0"/>
          </a:p>
        </p:txBody>
      </p:sp>
      <p:sp>
        <p:nvSpPr>
          <p:cNvPr id="19464"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9465" name="AutoShape 14"/>
          <p:cNvSpPr>
            <a:spLocks noChangeArrowheads="1"/>
          </p:cNvSpPr>
          <p:nvPr/>
        </p:nvSpPr>
        <p:spPr bwMode="auto">
          <a:xfrm>
            <a:off x="1476375" y="2852738"/>
            <a:ext cx="863600" cy="71437"/>
          </a:xfrm>
          <a:prstGeom prst="rightArrow">
            <a:avLst>
              <a:gd name="adj1" fmla="val 50000"/>
              <a:gd name="adj2" fmla="val 302224"/>
            </a:avLst>
          </a:prstGeom>
          <a:solidFill>
            <a:schemeClr val="accent1"/>
          </a:solidFill>
          <a:ln w="9525">
            <a:solidFill>
              <a:schemeClr val="tx1"/>
            </a:solidFill>
            <a:miter lim="800000"/>
            <a:headEnd/>
            <a:tailEnd/>
          </a:ln>
        </p:spPr>
        <p:txBody>
          <a:bodyPr wrap="none" anchor="ctr"/>
          <a:lstStyle/>
          <a:p>
            <a:endParaRPr lang="es-ES"/>
          </a:p>
        </p:txBody>
      </p:sp>
      <p:sp>
        <p:nvSpPr>
          <p:cNvPr id="19466" name="AutoShape 15"/>
          <p:cNvSpPr>
            <a:spLocks noChangeArrowheads="1"/>
          </p:cNvSpPr>
          <p:nvPr/>
        </p:nvSpPr>
        <p:spPr bwMode="auto">
          <a:xfrm>
            <a:off x="1476375" y="3644900"/>
            <a:ext cx="863600" cy="71438"/>
          </a:xfrm>
          <a:prstGeom prst="rightArrow">
            <a:avLst>
              <a:gd name="adj1" fmla="val 50000"/>
              <a:gd name="adj2" fmla="val 302220"/>
            </a:avLst>
          </a:prstGeom>
          <a:solidFill>
            <a:schemeClr val="accent1"/>
          </a:solidFill>
          <a:ln w="9525">
            <a:solidFill>
              <a:schemeClr val="tx1"/>
            </a:solidFill>
            <a:miter lim="800000"/>
            <a:headEnd/>
            <a:tailEnd/>
          </a:ln>
        </p:spPr>
        <p:txBody>
          <a:bodyPr wrap="none" anchor="ctr"/>
          <a:lstStyle/>
          <a:p>
            <a:endParaRPr lang="es-ES"/>
          </a:p>
        </p:txBody>
      </p:sp>
      <p:sp>
        <p:nvSpPr>
          <p:cNvPr id="14"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0482" name="Rectangle 7"/>
          <p:cNvSpPr>
            <a:spLocks noChangeArrowheads="1"/>
          </p:cNvSpPr>
          <p:nvPr/>
        </p:nvSpPr>
        <p:spPr bwMode="auto">
          <a:xfrm>
            <a:off x="1908175" y="653773"/>
            <a:ext cx="4986338" cy="451406"/>
          </a:xfrm>
          <a:prstGeom prst="rect">
            <a:avLst/>
          </a:prstGeom>
          <a:noFill/>
          <a:ln w="9525">
            <a:noFill/>
            <a:miter lim="800000"/>
            <a:headEnd/>
            <a:tailEnd/>
          </a:ln>
        </p:spPr>
        <p:txBody>
          <a:bodyPr anchor="ctr">
            <a:spAutoFit/>
          </a:bodyPr>
          <a:lstStyle/>
          <a:p>
            <a:pPr algn="ctr">
              <a:lnSpc>
                <a:spcPts val="2800"/>
              </a:lnSpc>
            </a:pPr>
            <a:r>
              <a:rPr lang="en-GB" sz="2800" dirty="0"/>
              <a:t>BREF: </a:t>
            </a:r>
            <a:r>
              <a:rPr lang="tr-TR" sz="2800" dirty="0" smtClean="0"/>
              <a:t>Endüstriyel bakış açısı</a:t>
            </a:r>
            <a:endParaRPr lang="en-GB" dirty="0"/>
          </a:p>
        </p:txBody>
      </p:sp>
      <p:grpSp>
        <p:nvGrpSpPr>
          <p:cNvPr id="20483" name="14 Grupo"/>
          <p:cNvGrpSpPr>
            <a:grpSpLocks/>
          </p:cNvGrpSpPr>
          <p:nvPr/>
        </p:nvGrpSpPr>
        <p:grpSpPr bwMode="auto">
          <a:xfrm>
            <a:off x="7437438" y="357188"/>
            <a:ext cx="1420812" cy="500062"/>
            <a:chOff x="6286512" y="285728"/>
            <a:chExt cx="2493060" cy="790573"/>
          </a:xfrm>
        </p:grpSpPr>
        <p:pic>
          <p:nvPicPr>
            <p:cNvPr id="20490"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0491"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0484"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20485"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7" name="Text Box 6"/>
          <p:cNvSpPr txBox="1">
            <a:spLocks noChangeArrowheads="1"/>
          </p:cNvSpPr>
          <p:nvPr/>
        </p:nvSpPr>
        <p:spPr bwMode="auto">
          <a:xfrm>
            <a:off x="539750" y="2286000"/>
            <a:ext cx="7920038" cy="3046988"/>
          </a:xfrm>
          <a:prstGeom prst="rect">
            <a:avLst/>
          </a:prstGeom>
          <a:noFill/>
          <a:ln w="9525">
            <a:noFill/>
            <a:miter lim="800000"/>
            <a:headEnd/>
            <a:tailEnd/>
          </a:ln>
        </p:spPr>
        <p:txBody>
          <a:bodyPr>
            <a:spAutoFit/>
          </a:bodyPr>
          <a:lstStyle/>
          <a:p>
            <a:endParaRPr lang="en-GB" sz="2400" dirty="0"/>
          </a:p>
          <a:p>
            <a:pPr algn="ctr"/>
            <a:r>
              <a:rPr lang="tr-TR" sz="2400" b="1" dirty="0" smtClean="0"/>
              <a:t>Başlangıç noktası</a:t>
            </a:r>
            <a:r>
              <a:rPr lang="en-GB" sz="2400" b="1" dirty="0" smtClean="0"/>
              <a:t>: </a:t>
            </a:r>
            <a:r>
              <a:rPr lang="tr-TR" sz="2400" b="1" dirty="0" smtClean="0"/>
              <a:t>Neredeyiz</a:t>
            </a:r>
            <a:r>
              <a:rPr lang="en-GB" sz="2400" b="1" dirty="0" smtClean="0"/>
              <a:t>? </a:t>
            </a:r>
            <a:endParaRPr lang="en-GB" sz="2400" b="1" dirty="0"/>
          </a:p>
          <a:p>
            <a:pPr algn="ctr"/>
            <a:r>
              <a:rPr lang="en-GB" sz="2400" b="1" dirty="0"/>
              <a:t>		</a:t>
            </a:r>
            <a:r>
              <a:rPr lang="tr-TR" sz="2400" b="1" dirty="0" smtClean="0"/>
              <a:t>Emisyonlarımız neler</a:t>
            </a:r>
            <a:r>
              <a:rPr lang="en-GB" sz="2400" b="1" dirty="0" smtClean="0"/>
              <a:t>?</a:t>
            </a:r>
            <a:endParaRPr lang="en-GB" sz="2400" b="1" dirty="0"/>
          </a:p>
          <a:p>
            <a:pPr algn="ctr"/>
            <a:endParaRPr lang="en-GB" sz="2400" b="1" dirty="0"/>
          </a:p>
          <a:p>
            <a:pPr algn="ctr"/>
            <a:endParaRPr lang="en-GB" sz="2400" b="1" dirty="0"/>
          </a:p>
          <a:p>
            <a:pPr algn="ctr"/>
            <a:endParaRPr lang="en-GB" sz="2400" b="1" dirty="0"/>
          </a:p>
          <a:p>
            <a:pPr algn="ctr"/>
            <a:endParaRPr lang="en-GB" sz="2400" b="1" dirty="0"/>
          </a:p>
          <a:p>
            <a:pPr algn="ctr"/>
            <a:r>
              <a:rPr lang="tr-TR" sz="2400" b="1" dirty="0" smtClean="0"/>
              <a:t>Bitiş noktası</a:t>
            </a:r>
            <a:r>
              <a:rPr lang="en-GB" sz="2400" b="1" dirty="0" smtClean="0"/>
              <a:t>: </a:t>
            </a:r>
            <a:r>
              <a:rPr lang="tr-TR" sz="2400" b="1" dirty="0" smtClean="0"/>
              <a:t>Nereye kadar gitmeliyiz?</a:t>
            </a:r>
            <a:r>
              <a:rPr lang="en-GB" sz="2400" b="1" dirty="0" smtClean="0">
                <a:solidFill>
                  <a:srgbClr val="FFFF00"/>
                </a:solidFill>
              </a:rPr>
              <a:t> </a:t>
            </a:r>
            <a:r>
              <a:rPr lang="en-GB" sz="2400" b="1" dirty="0"/>
              <a:t>	</a:t>
            </a:r>
            <a:endParaRPr lang="es-ES" sz="2400" b="1" dirty="0"/>
          </a:p>
        </p:txBody>
      </p:sp>
      <p:sp>
        <p:nvSpPr>
          <p:cNvPr id="20488"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1758" name="AutoShape 14"/>
          <p:cNvSpPr>
            <a:spLocks noChangeArrowheads="1"/>
          </p:cNvSpPr>
          <p:nvPr/>
        </p:nvSpPr>
        <p:spPr bwMode="auto">
          <a:xfrm>
            <a:off x="2987675" y="3716338"/>
            <a:ext cx="3311525" cy="1008062"/>
          </a:xfrm>
          <a:prstGeom prst="downArrowCallout">
            <a:avLst>
              <a:gd name="adj1" fmla="val 82126"/>
              <a:gd name="adj2" fmla="val 82126"/>
              <a:gd name="adj3" fmla="val 16667"/>
              <a:gd name="adj4" fmla="val 66667"/>
            </a:avLst>
          </a:prstGeom>
          <a:solidFill>
            <a:schemeClr val="accent1"/>
          </a:solidFill>
          <a:ln w="9525">
            <a:solidFill>
              <a:schemeClr val="tx1"/>
            </a:solidFill>
            <a:miter lim="800000"/>
            <a:headEnd/>
            <a:tailEnd/>
          </a:ln>
        </p:spPr>
        <p:txBody>
          <a:bodyPr wrap="none" anchor="ctr"/>
          <a:lstStyle/>
          <a:p>
            <a:endParaRPr lang="es-ES"/>
          </a:p>
        </p:txBody>
      </p:sp>
      <p:sp>
        <p:nvSpPr>
          <p:cNvPr id="13"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animEffect transition="in" filter="box(in)">
                                      <p:cBhvr>
                                        <p:cTn id="7" dur="500"/>
                                        <p:tgtEl>
                                          <p:spTgt spid="17">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7">
                                            <p:txEl>
                                              <p:pRg st="2" end="2"/>
                                            </p:txEl>
                                          </p:spTgt>
                                        </p:tgtEl>
                                        <p:attrNameLst>
                                          <p:attrName>style.visibility</p:attrName>
                                        </p:attrNameLst>
                                      </p:cBhvr>
                                      <p:to>
                                        <p:strVal val="visible"/>
                                      </p:to>
                                    </p:set>
                                    <p:animEffect transition="in" filter="box(in)">
                                      <p:cBhvr>
                                        <p:cTn id="10" dur="500"/>
                                        <p:tgtEl>
                                          <p:spTgt spid="1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1758"/>
                                        </p:tgtEl>
                                        <p:attrNameLst>
                                          <p:attrName>style.visibility</p:attrName>
                                        </p:attrNameLst>
                                      </p:cBhvr>
                                      <p:to>
                                        <p:strVal val="visible"/>
                                      </p:to>
                                    </p:set>
                                    <p:animEffect transition="in" filter="box(in)">
                                      <p:cBhvr>
                                        <p:cTn id="15" dur="500"/>
                                        <p:tgtEl>
                                          <p:spTgt spid="3175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7">
                                            <p:txEl>
                                              <p:pRg st="7" end="7"/>
                                            </p:txEl>
                                          </p:spTgt>
                                        </p:tgtEl>
                                        <p:attrNameLst>
                                          <p:attrName>style.visibility</p:attrName>
                                        </p:attrNameLst>
                                      </p:cBhvr>
                                      <p:to>
                                        <p:strVal val="visible"/>
                                      </p:to>
                                    </p:set>
                                    <p:anim calcmode="lin" valueType="num">
                                      <p:cBhvr additive="base">
                                        <p:cTn id="20" dur="500" fill="hold"/>
                                        <p:tgtEl>
                                          <p:spTgt spid="17">
                                            <p:txEl>
                                              <p:pRg st="7" end="7"/>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1506" name="Rectangle 7"/>
          <p:cNvSpPr>
            <a:spLocks noChangeArrowheads="1"/>
          </p:cNvSpPr>
          <p:nvPr/>
        </p:nvSpPr>
        <p:spPr bwMode="auto">
          <a:xfrm>
            <a:off x="1908175" y="653773"/>
            <a:ext cx="4986338" cy="451406"/>
          </a:xfrm>
          <a:prstGeom prst="rect">
            <a:avLst/>
          </a:prstGeom>
          <a:noFill/>
          <a:ln w="9525">
            <a:noFill/>
            <a:miter lim="800000"/>
            <a:headEnd/>
            <a:tailEnd/>
          </a:ln>
        </p:spPr>
        <p:txBody>
          <a:bodyPr anchor="ctr">
            <a:spAutoFit/>
          </a:bodyPr>
          <a:lstStyle/>
          <a:p>
            <a:pPr algn="ctr">
              <a:lnSpc>
                <a:spcPts val="2800"/>
              </a:lnSpc>
            </a:pPr>
            <a:r>
              <a:rPr lang="en-GB" sz="2800" dirty="0"/>
              <a:t>BREF: </a:t>
            </a:r>
            <a:r>
              <a:rPr lang="tr-TR" sz="2800" dirty="0" smtClean="0"/>
              <a:t>Endüstriyel bakış açısı</a:t>
            </a:r>
            <a:endParaRPr lang="en-GB" dirty="0"/>
          </a:p>
        </p:txBody>
      </p:sp>
      <p:grpSp>
        <p:nvGrpSpPr>
          <p:cNvPr id="21507" name="14 Grupo"/>
          <p:cNvGrpSpPr>
            <a:grpSpLocks/>
          </p:cNvGrpSpPr>
          <p:nvPr/>
        </p:nvGrpSpPr>
        <p:grpSpPr bwMode="auto">
          <a:xfrm>
            <a:off x="7437438" y="357188"/>
            <a:ext cx="1420812" cy="500062"/>
            <a:chOff x="6286512" y="285728"/>
            <a:chExt cx="2493060" cy="790573"/>
          </a:xfrm>
        </p:grpSpPr>
        <p:pic>
          <p:nvPicPr>
            <p:cNvPr id="21517"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1518"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1508"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21509"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18"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
        <p:nvSpPr>
          <p:cNvPr id="21511" name="Text Box 6"/>
          <p:cNvSpPr txBox="1">
            <a:spLocks noChangeArrowheads="1"/>
          </p:cNvSpPr>
          <p:nvPr/>
        </p:nvSpPr>
        <p:spPr bwMode="auto">
          <a:xfrm>
            <a:off x="539750" y="2286000"/>
            <a:ext cx="7920038" cy="366713"/>
          </a:xfrm>
          <a:prstGeom prst="rect">
            <a:avLst/>
          </a:prstGeom>
          <a:noFill/>
          <a:ln w="9525">
            <a:noFill/>
            <a:miter lim="800000"/>
            <a:headEnd/>
            <a:tailEnd/>
          </a:ln>
        </p:spPr>
        <p:txBody>
          <a:bodyPr>
            <a:spAutoFit/>
          </a:bodyPr>
          <a:lstStyle/>
          <a:p>
            <a:pPr algn="ctr"/>
            <a:r>
              <a:rPr lang="en-GB"/>
              <a:t>	</a:t>
            </a:r>
            <a:endParaRPr lang="es-ES" sz="2400"/>
          </a:p>
        </p:txBody>
      </p:sp>
      <p:sp>
        <p:nvSpPr>
          <p:cNvPr id="21512"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4828" name="Rectangle 12"/>
          <p:cNvSpPr>
            <a:spLocks noChangeArrowheads="1"/>
          </p:cNvSpPr>
          <p:nvPr/>
        </p:nvSpPr>
        <p:spPr bwMode="auto">
          <a:xfrm>
            <a:off x="1076325" y="1459985"/>
            <a:ext cx="6991350" cy="4524315"/>
          </a:xfrm>
          <a:prstGeom prst="rect">
            <a:avLst/>
          </a:prstGeom>
          <a:noFill/>
          <a:ln w="9525">
            <a:noFill/>
            <a:miter lim="800000"/>
            <a:headEnd/>
            <a:tailEnd/>
          </a:ln>
        </p:spPr>
        <p:txBody>
          <a:bodyPr anchor="ctr">
            <a:spAutoFit/>
          </a:bodyPr>
          <a:lstStyle/>
          <a:p>
            <a:pPr indent="449263" algn="ctr"/>
            <a:endParaRPr lang="en-GB" sz="2400" b="1" dirty="0"/>
          </a:p>
          <a:p>
            <a:pPr indent="449263" algn="ctr"/>
            <a:endParaRPr lang="es-ES" sz="2400" b="1" dirty="0"/>
          </a:p>
          <a:p>
            <a:pPr indent="449263" algn="ctr"/>
            <a:r>
              <a:rPr lang="en-GB" sz="2400" b="1" dirty="0"/>
              <a:t>	</a:t>
            </a:r>
            <a:r>
              <a:rPr lang="tr-TR" sz="2400" b="1" dirty="0" smtClean="0"/>
              <a:t>Emisyon hedeflerimiz ulaşılabilir mi?</a:t>
            </a:r>
            <a:endParaRPr lang="en-GB" sz="2400" b="1" dirty="0"/>
          </a:p>
          <a:p>
            <a:pPr indent="449263" algn="ctr"/>
            <a:endParaRPr lang="es-ES" sz="2400" b="1" dirty="0"/>
          </a:p>
          <a:p>
            <a:pPr indent="449263" algn="ctr"/>
            <a:r>
              <a:rPr lang="en-GB" sz="2400" b="1" dirty="0"/>
              <a:t>	</a:t>
            </a:r>
          </a:p>
          <a:p>
            <a:pPr indent="449263" algn="ctr"/>
            <a:r>
              <a:rPr lang="en-GB" sz="2400" b="1" dirty="0"/>
              <a:t>       </a:t>
            </a:r>
            <a:r>
              <a:rPr lang="tr-TR" sz="2400" b="1" dirty="0" smtClean="0"/>
              <a:t>Ne kadar yatırıma ihtiyacımız olacak</a:t>
            </a:r>
            <a:r>
              <a:rPr lang="en-GB" sz="2400" b="1" dirty="0" smtClean="0"/>
              <a:t>?</a:t>
            </a:r>
            <a:endParaRPr lang="en-GB" sz="2400" b="1" dirty="0"/>
          </a:p>
          <a:p>
            <a:pPr indent="449263" algn="ctr"/>
            <a:endParaRPr lang="en-GB" sz="2400" b="1" dirty="0"/>
          </a:p>
          <a:p>
            <a:pPr indent="449263" algn="ctr"/>
            <a:endParaRPr lang="es-ES" sz="2400" b="1" dirty="0"/>
          </a:p>
          <a:p>
            <a:pPr indent="449263" algn="ctr"/>
            <a:endParaRPr lang="en-GB" sz="2400" b="1" dirty="0"/>
          </a:p>
          <a:p>
            <a:pPr indent="449263" algn="ctr"/>
            <a:r>
              <a:rPr lang="tr-TR" sz="2400" b="1" dirty="0" smtClean="0"/>
              <a:t>Bu şekilde planımızı gerçekleştirebilir miyiz?</a:t>
            </a:r>
            <a:endParaRPr lang="en-GB" sz="2400" b="1" dirty="0"/>
          </a:p>
          <a:p>
            <a:pPr indent="449263" algn="ctr" eaLnBrk="0" hangingPunct="0"/>
            <a:endParaRPr lang="es-ES" sz="2400" b="1" dirty="0"/>
          </a:p>
        </p:txBody>
      </p:sp>
      <p:sp>
        <p:nvSpPr>
          <p:cNvPr id="21514" name="AutoShape 13"/>
          <p:cNvSpPr>
            <a:spLocks/>
          </p:cNvSpPr>
          <p:nvPr/>
        </p:nvSpPr>
        <p:spPr bwMode="auto">
          <a:xfrm>
            <a:off x="1403350" y="2492375"/>
            <a:ext cx="73025" cy="1081088"/>
          </a:xfrm>
          <a:prstGeom prst="leftBrace">
            <a:avLst>
              <a:gd name="adj1" fmla="val 123370"/>
              <a:gd name="adj2" fmla="val 50000"/>
            </a:avLst>
          </a:prstGeom>
          <a:noFill/>
          <a:ln w="9525">
            <a:solidFill>
              <a:schemeClr val="tx1"/>
            </a:solidFill>
            <a:round/>
            <a:headEnd/>
            <a:tailEnd/>
          </a:ln>
        </p:spPr>
        <p:txBody>
          <a:bodyPr wrap="none" anchor="ctr"/>
          <a:lstStyle/>
          <a:p>
            <a:endParaRPr lang="es-ES"/>
          </a:p>
        </p:txBody>
      </p:sp>
      <p:sp>
        <p:nvSpPr>
          <p:cNvPr id="21515" name="AutoShape 15"/>
          <p:cNvSpPr>
            <a:spLocks/>
          </p:cNvSpPr>
          <p:nvPr/>
        </p:nvSpPr>
        <p:spPr bwMode="auto">
          <a:xfrm>
            <a:off x="8243888" y="2492375"/>
            <a:ext cx="73025" cy="1081088"/>
          </a:xfrm>
          <a:prstGeom prst="rightBrace">
            <a:avLst>
              <a:gd name="adj1" fmla="val 123370"/>
              <a:gd name="adj2" fmla="val 50000"/>
            </a:avLst>
          </a:prstGeom>
          <a:noFill/>
          <a:ln w="9525">
            <a:solidFill>
              <a:schemeClr val="tx1"/>
            </a:solidFill>
            <a:round/>
            <a:headEnd/>
            <a:tailEnd/>
          </a:ln>
        </p:spPr>
        <p:txBody>
          <a:bodyPr wrap="none" anchor="ctr"/>
          <a:lstStyle/>
          <a:p>
            <a:endParaRPr lang="es-ES"/>
          </a:p>
        </p:txBody>
      </p:sp>
      <p:sp>
        <p:nvSpPr>
          <p:cNvPr id="34835" name="AutoShape 19"/>
          <p:cNvSpPr>
            <a:spLocks noChangeArrowheads="1"/>
          </p:cNvSpPr>
          <p:nvPr/>
        </p:nvSpPr>
        <p:spPr bwMode="auto">
          <a:xfrm>
            <a:off x="4356100" y="4076700"/>
            <a:ext cx="503238" cy="792163"/>
          </a:xfrm>
          <a:prstGeom prst="downArrow">
            <a:avLst>
              <a:gd name="adj1" fmla="val 50000"/>
              <a:gd name="adj2" fmla="val 39353"/>
            </a:avLst>
          </a:prstGeom>
          <a:solidFill>
            <a:schemeClr val="accent1"/>
          </a:solidFill>
          <a:ln w="9525">
            <a:solidFill>
              <a:schemeClr val="tx1"/>
            </a:solidFill>
            <a:miter lim="800000"/>
            <a:headEnd/>
            <a:tailEnd/>
          </a:ln>
        </p:spPr>
        <p:txBody>
          <a:bodyPr wrap="none" anchor="ctr"/>
          <a:lstStyle/>
          <a:p>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4828">
                                            <p:txEl>
                                              <p:pRg st="2" end="2"/>
                                            </p:txEl>
                                          </p:spTgt>
                                        </p:tgtEl>
                                        <p:attrNameLst>
                                          <p:attrName>style.visibility</p:attrName>
                                        </p:attrNameLst>
                                      </p:cBhvr>
                                      <p:to>
                                        <p:strVal val="visible"/>
                                      </p:to>
                                    </p:set>
                                    <p:animEffect transition="in" filter="box(in)">
                                      <p:cBhvr>
                                        <p:cTn id="7" dur="500"/>
                                        <p:tgtEl>
                                          <p:spTgt spid="34828">
                                            <p:txEl>
                                              <p:pRg st="2" end="2"/>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4828">
                                            <p:txEl>
                                              <p:pRg st="4" end="4"/>
                                            </p:txEl>
                                          </p:spTgt>
                                        </p:tgtEl>
                                        <p:attrNameLst>
                                          <p:attrName>style.visibility</p:attrName>
                                        </p:attrNameLst>
                                      </p:cBhvr>
                                      <p:to>
                                        <p:strVal val="visible"/>
                                      </p:to>
                                    </p:set>
                                    <p:animEffect transition="in" filter="box(in)">
                                      <p:cBhvr>
                                        <p:cTn id="10" dur="500"/>
                                        <p:tgtEl>
                                          <p:spTgt spid="34828">
                                            <p:txEl>
                                              <p:pRg st="4" end="4"/>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4828">
                                            <p:txEl>
                                              <p:pRg st="5" end="5"/>
                                            </p:txEl>
                                          </p:spTgt>
                                        </p:tgtEl>
                                        <p:attrNameLst>
                                          <p:attrName>style.visibility</p:attrName>
                                        </p:attrNameLst>
                                      </p:cBhvr>
                                      <p:to>
                                        <p:strVal val="visible"/>
                                      </p:to>
                                    </p:set>
                                    <p:animEffect transition="in" filter="box(in)">
                                      <p:cBhvr>
                                        <p:cTn id="13" dur="500"/>
                                        <p:tgtEl>
                                          <p:spTgt spid="34828">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4835"/>
                                        </p:tgtEl>
                                        <p:attrNameLst>
                                          <p:attrName>style.visibility</p:attrName>
                                        </p:attrNameLst>
                                      </p:cBhvr>
                                      <p:to>
                                        <p:strVal val="visible"/>
                                      </p:to>
                                    </p:set>
                                    <p:animEffect transition="in" filter="box(in)">
                                      <p:cBhvr>
                                        <p:cTn id="18" dur="500"/>
                                        <p:tgtEl>
                                          <p:spTgt spid="3483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4828">
                                            <p:txEl>
                                              <p:pRg st="9" end="9"/>
                                            </p:txEl>
                                          </p:spTgt>
                                        </p:tgtEl>
                                        <p:attrNameLst>
                                          <p:attrName>style.visibility</p:attrName>
                                        </p:attrNameLst>
                                      </p:cBhvr>
                                      <p:to>
                                        <p:strVal val="visible"/>
                                      </p:to>
                                    </p:set>
                                    <p:anim calcmode="lin" valueType="num">
                                      <p:cBhvr additive="base">
                                        <p:cTn id="23" dur="500" fill="hold"/>
                                        <p:tgtEl>
                                          <p:spTgt spid="34828">
                                            <p:txEl>
                                              <p:pRg st="9" end="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4828">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1908175" y="214313"/>
            <a:ext cx="5400675" cy="1343025"/>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2530" name="Rectangle 7"/>
          <p:cNvSpPr>
            <a:spLocks noChangeArrowheads="1"/>
          </p:cNvSpPr>
          <p:nvPr/>
        </p:nvSpPr>
        <p:spPr bwMode="auto">
          <a:xfrm>
            <a:off x="1908175" y="655638"/>
            <a:ext cx="4986338" cy="447675"/>
          </a:xfrm>
          <a:prstGeom prst="rect">
            <a:avLst/>
          </a:prstGeom>
          <a:noFill/>
          <a:ln w="9525">
            <a:noFill/>
            <a:miter lim="800000"/>
            <a:headEnd/>
            <a:tailEnd/>
          </a:ln>
        </p:spPr>
        <p:txBody>
          <a:bodyPr anchor="ctr">
            <a:spAutoFit/>
          </a:bodyPr>
          <a:lstStyle/>
          <a:p>
            <a:pPr algn="ctr">
              <a:lnSpc>
                <a:spcPts val="2800"/>
              </a:lnSpc>
            </a:pPr>
            <a:r>
              <a:rPr lang="en-GB" sz="2800" dirty="0"/>
              <a:t>BREF: </a:t>
            </a:r>
            <a:r>
              <a:rPr lang="tr-TR" sz="2800" dirty="0" smtClean="0"/>
              <a:t>Endüstriyel bakış açısı</a:t>
            </a:r>
            <a:endParaRPr lang="en-GB" dirty="0"/>
          </a:p>
        </p:txBody>
      </p:sp>
      <p:grpSp>
        <p:nvGrpSpPr>
          <p:cNvPr id="22531" name="14 Grupo"/>
          <p:cNvGrpSpPr>
            <a:grpSpLocks/>
          </p:cNvGrpSpPr>
          <p:nvPr/>
        </p:nvGrpSpPr>
        <p:grpSpPr bwMode="auto">
          <a:xfrm>
            <a:off x="7437438" y="357188"/>
            <a:ext cx="1420812" cy="500062"/>
            <a:chOff x="6286512" y="285728"/>
            <a:chExt cx="2493060" cy="790573"/>
          </a:xfrm>
        </p:grpSpPr>
        <p:pic>
          <p:nvPicPr>
            <p:cNvPr id="2254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254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2532"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22533" name="Text Box 6"/>
          <p:cNvSpPr txBox="1">
            <a:spLocks noChangeArrowheads="1"/>
          </p:cNvSpPr>
          <p:nvPr/>
        </p:nvSpPr>
        <p:spPr bwMode="auto">
          <a:xfrm>
            <a:off x="2901950" y="3457575"/>
            <a:ext cx="268288"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22535" name="Text Box 6"/>
          <p:cNvSpPr txBox="1">
            <a:spLocks noChangeArrowheads="1"/>
          </p:cNvSpPr>
          <p:nvPr/>
        </p:nvSpPr>
        <p:spPr bwMode="auto">
          <a:xfrm>
            <a:off x="539750" y="2286000"/>
            <a:ext cx="7920038" cy="366713"/>
          </a:xfrm>
          <a:prstGeom prst="rect">
            <a:avLst/>
          </a:prstGeom>
          <a:noFill/>
          <a:ln w="9525">
            <a:noFill/>
            <a:miter lim="800000"/>
            <a:headEnd/>
            <a:tailEnd/>
          </a:ln>
        </p:spPr>
        <p:txBody>
          <a:bodyPr>
            <a:spAutoFit/>
          </a:bodyPr>
          <a:lstStyle/>
          <a:p>
            <a:pPr algn="ctr"/>
            <a:r>
              <a:rPr lang="en-GB"/>
              <a:t>	</a:t>
            </a:r>
            <a:endParaRPr lang="es-ES" sz="2400"/>
          </a:p>
        </p:txBody>
      </p:sp>
      <p:sp>
        <p:nvSpPr>
          <p:cNvPr id="22536" name="Text Box 6"/>
          <p:cNvSpPr txBox="1">
            <a:spLocks noChangeArrowheads="1"/>
          </p:cNvSpPr>
          <p:nvPr/>
        </p:nvSpPr>
        <p:spPr bwMode="auto">
          <a:xfrm>
            <a:off x="2901950" y="2890838"/>
            <a:ext cx="352425" cy="457200"/>
          </a:xfrm>
          <a:prstGeom prst="rect">
            <a:avLst/>
          </a:prstGeom>
          <a:noFill/>
          <a:ln w="9525">
            <a:noFill/>
            <a:miter lim="800000"/>
            <a:headEnd/>
            <a:tailEnd/>
          </a:ln>
        </p:spPr>
        <p:txBody>
          <a:bodyPr wrap="none">
            <a:spAutoFit/>
          </a:bodyPr>
          <a:lstStyle/>
          <a:p>
            <a:pPr>
              <a:buFont typeface="Wingdings" pitchFamily="2" charset="2"/>
              <a:buNone/>
            </a:pPr>
            <a:r>
              <a:rPr lang="es-ES" sz="2400"/>
              <a:t>  </a:t>
            </a:r>
          </a:p>
        </p:txBody>
      </p:sp>
      <p:sp>
        <p:nvSpPr>
          <p:cNvPr id="33807" name="AutoShape 15"/>
          <p:cNvSpPr>
            <a:spLocks noChangeArrowheads="1"/>
          </p:cNvSpPr>
          <p:nvPr/>
        </p:nvSpPr>
        <p:spPr bwMode="auto">
          <a:xfrm>
            <a:off x="1692275" y="1989138"/>
            <a:ext cx="3240088" cy="1296987"/>
          </a:xfrm>
          <a:prstGeom prst="flowChartProcess">
            <a:avLst/>
          </a:prstGeom>
          <a:solidFill>
            <a:schemeClr val="accent1"/>
          </a:solidFill>
          <a:ln w="9525">
            <a:solidFill>
              <a:schemeClr val="tx1"/>
            </a:solidFill>
            <a:miter lim="800000"/>
            <a:headEnd/>
            <a:tailEnd/>
          </a:ln>
        </p:spPr>
        <p:txBody>
          <a:bodyPr wrap="none" anchor="ctr"/>
          <a:lstStyle/>
          <a:p>
            <a:pPr algn="ctr"/>
            <a:r>
              <a:rPr lang="tr-TR" dirty="0" smtClean="0"/>
              <a:t>MEVCUT DURUM</a:t>
            </a:r>
            <a:endParaRPr lang="es-ES" dirty="0"/>
          </a:p>
        </p:txBody>
      </p:sp>
      <p:sp>
        <p:nvSpPr>
          <p:cNvPr id="33808" name="AutoShape 16"/>
          <p:cNvSpPr>
            <a:spLocks noChangeArrowheads="1"/>
          </p:cNvSpPr>
          <p:nvPr/>
        </p:nvSpPr>
        <p:spPr bwMode="auto">
          <a:xfrm>
            <a:off x="1835150" y="4724400"/>
            <a:ext cx="3024188" cy="1223963"/>
          </a:xfrm>
          <a:prstGeom prst="flowChartProcess">
            <a:avLst/>
          </a:prstGeom>
          <a:solidFill>
            <a:schemeClr val="accent1"/>
          </a:solidFill>
          <a:ln w="9525">
            <a:solidFill>
              <a:schemeClr val="tx1"/>
            </a:solidFill>
            <a:miter lim="800000"/>
            <a:headEnd/>
            <a:tailEnd/>
          </a:ln>
        </p:spPr>
        <p:txBody>
          <a:bodyPr wrap="none" anchor="ctr"/>
          <a:lstStyle/>
          <a:p>
            <a:pPr algn="ctr"/>
            <a:r>
              <a:rPr lang="tr-TR" dirty="0" smtClean="0"/>
              <a:t>GELECEKTEKİ DURUM</a:t>
            </a:r>
            <a:endParaRPr lang="es-ES" dirty="0"/>
          </a:p>
        </p:txBody>
      </p:sp>
      <p:sp>
        <p:nvSpPr>
          <p:cNvPr id="33809" name="Line 17"/>
          <p:cNvSpPr>
            <a:spLocks noChangeShapeType="1"/>
          </p:cNvSpPr>
          <p:nvPr/>
        </p:nvSpPr>
        <p:spPr bwMode="auto">
          <a:xfrm>
            <a:off x="3348038" y="3284538"/>
            <a:ext cx="0" cy="1439862"/>
          </a:xfrm>
          <a:prstGeom prst="line">
            <a:avLst/>
          </a:prstGeom>
          <a:noFill/>
          <a:ln w="9525">
            <a:solidFill>
              <a:schemeClr val="tx1"/>
            </a:solidFill>
            <a:round/>
            <a:headEnd/>
            <a:tailEnd type="triangle" w="med" len="med"/>
          </a:ln>
        </p:spPr>
        <p:txBody>
          <a:bodyPr/>
          <a:lstStyle/>
          <a:p>
            <a:endParaRPr lang="es-ES"/>
          </a:p>
        </p:txBody>
      </p:sp>
      <p:sp>
        <p:nvSpPr>
          <p:cNvPr id="33810" name="Line 18"/>
          <p:cNvSpPr>
            <a:spLocks noChangeShapeType="1"/>
          </p:cNvSpPr>
          <p:nvPr/>
        </p:nvSpPr>
        <p:spPr bwMode="auto">
          <a:xfrm>
            <a:off x="3348038" y="4005263"/>
            <a:ext cx="2303462" cy="0"/>
          </a:xfrm>
          <a:prstGeom prst="line">
            <a:avLst/>
          </a:prstGeom>
          <a:noFill/>
          <a:ln w="9525">
            <a:solidFill>
              <a:schemeClr val="tx1"/>
            </a:solidFill>
            <a:round/>
            <a:headEnd/>
            <a:tailEnd/>
          </a:ln>
        </p:spPr>
        <p:txBody>
          <a:bodyPr/>
          <a:lstStyle/>
          <a:p>
            <a:endParaRPr lang="es-ES"/>
          </a:p>
        </p:txBody>
      </p:sp>
      <p:sp>
        <p:nvSpPr>
          <p:cNvPr id="33812" name="Rectangle 20"/>
          <p:cNvSpPr>
            <a:spLocks noChangeArrowheads="1"/>
          </p:cNvSpPr>
          <p:nvPr/>
        </p:nvSpPr>
        <p:spPr bwMode="auto">
          <a:xfrm>
            <a:off x="5651500" y="3716338"/>
            <a:ext cx="2951163" cy="503237"/>
          </a:xfrm>
          <a:prstGeom prst="rect">
            <a:avLst/>
          </a:prstGeom>
          <a:solidFill>
            <a:schemeClr val="accent1"/>
          </a:solidFill>
          <a:ln w="9525">
            <a:solidFill>
              <a:schemeClr val="tx1"/>
            </a:solidFill>
            <a:miter lim="800000"/>
            <a:headEnd/>
            <a:tailEnd/>
          </a:ln>
        </p:spPr>
        <p:txBody>
          <a:bodyPr wrap="none" anchor="ctr"/>
          <a:lstStyle/>
          <a:p>
            <a:pPr algn="ctr"/>
            <a:r>
              <a:rPr lang="es-ES" sz="2400" b="1"/>
              <a:t>&gt; D                     &gt;€</a:t>
            </a:r>
          </a:p>
        </p:txBody>
      </p:sp>
      <p:sp>
        <p:nvSpPr>
          <p:cNvPr id="33813" name="Line 21"/>
          <p:cNvSpPr>
            <a:spLocks noChangeShapeType="1"/>
          </p:cNvSpPr>
          <p:nvPr/>
        </p:nvSpPr>
        <p:spPr bwMode="auto">
          <a:xfrm>
            <a:off x="6516688" y="3933825"/>
            <a:ext cx="1368425" cy="0"/>
          </a:xfrm>
          <a:prstGeom prst="line">
            <a:avLst/>
          </a:prstGeom>
          <a:noFill/>
          <a:ln w="9525">
            <a:solidFill>
              <a:schemeClr val="tx1"/>
            </a:solidFill>
            <a:round/>
            <a:headEnd/>
            <a:tailEnd type="triangle" w="med" len="med"/>
          </a:ln>
        </p:spPr>
        <p:txBody>
          <a:bodyPr/>
          <a:lstStyle/>
          <a:p>
            <a:endParaRPr lang="es-ES"/>
          </a:p>
        </p:txBody>
      </p:sp>
      <p:sp>
        <p:nvSpPr>
          <p:cNvPr id="33814" name="AutoShape 22"/>
          <p:cNvSpPr>
            <a:spLocks/>
          </p:cNvSpPr>
          <p:nvPr/>
        </p:nvSpPr>
        <p:spPr bwMode="auto">
          <a:xfrm>
            <a:off x="3059113" y="3500438"/>
            <a:ext cx="73025" cy="1081087"/>
          </a:xfrm>
          <a:prstGeom prst="leftBrace">
            <a:avLst>
              <a:gd name="adj1" fmla="val 123370"/>
              <a:gd name="adj2" fmla="val 50000"/>
            </a:avLst>
          </a:prstGeom>
          <a:noFill/>
          <a:ln w="9525">
            <a:solidFill>
              <a:schemeClr val="tx1"/>
            </a:solidFill>
            <a:round/>
            <a:headEnd/>
            <a:tailEnd/>
          </a:ln>
        </p:spPr>
        <p:txBody>
          <a:bodyPr wrap="none" anchor="ctr"/>
          <a:lstStyle/>
          <a:p>
            <a:endParaRPr lang="es-ES"/>
          </a:p>
        </p:txBody>
      </p:sp>
      <p:sp>
        <p:nvSpPr>
          <p:cNvPr id="33815" name="Rectangle 23"/>
          <p:cNvSpPr>
            <a:spLocks noChangeArrowheads="1"/>
          </p:cNvSpPr>
          <p:nvPr/>
        </p:nvSpPr>
        <p:spPr bwMode="auto">
          <a:xfrm>
            <a:off x="1259632" y="3861048"/>
            <a:ext cx="1728192" cy="432048"/>
          </a:xfrm>
          <a:prstGeom prst="rect">
            <a:avLst/>
          </a:prstGeom>
          <a:solidFill>
            <a:schemeClr val="accent1"/>
          </a:solidFill>
          <a:ln w="9525">
            <a:solidFill>
              <a:schemeClr val="tx1"/>
            </a:solidFill>
            <a:miter lim="800000"/>
            <a:headEnd/>
            <a:tailEnd/>
          </a:ln>
        </p:spPr>
        <p:txBody>
          <a:bodyPr wrap="none" anchor="ctr"/>
          <a:lstStyle/>
          <a:p>
            <a:pPr algn="ctr"/>
            <a:r>
              <a:rPr lang="es-ES" dirty="0" smtClean="0"/>
              <a:t>D</a:t>
            </a:r>
            <a:r>
              <a:rPr lang="tr-TR" dirty="0" smtClean="0"/>
              <a:t> (uzaklık/fark)</a:t>
            </a:r>
            <a:endParaRPr lang="es-ES" dirty="0"/>
          </a:p>
        </p:txBody>
      </p:sp>
      <p:sp>
        <p:nvSpPr>
          <p:cNvPr id="20" name="4 Marcador de pie de página"/>
          <p:cNvSpPr txBox="1">
            <a:spLocks noGrp="1"/>
          </p:cNvSpPr>
          <p:nvPr/>
        </p:nvSpPr>
        <p:spPr>
          <a:xfrm>
            <a:off x="6012160" y="6261100"/>
            <a:ext cx="3073103" cy="596900"/>
          </a:xfrm>
          <a:prstGeom prst="rect">
            <a:avLst/>
          </a:prstGeom>
          <a:noFill/>
        </p:spPr>
        <p:txBody>
          <a:bodyPr anchor="ctr"/>
          <a:lstStyle/>
          <a:p>
            <a:pPr algn="r" fontAlgn="auto">
              <a:lnSpc>
                <a:spcPts val="1900"/>
              </a:lnSpc>
              <a:spcBef>
                <a:spcPts val="0"/>
              </a:spcBef>
              <a:spcAft>
                <a:spcPts val="0"/>
              </a:spcAft>
              <a:defRPr/>
            </a:pPr>
            <a:r>
              <a:rPr lang="nl-NL" sz="1200" dirty="0" smtClean="0">
                <a:solidFill>
                  <a:srgbClr val="A7D872"/>
                </a:solidFill>
                <a:latin typeface="+mn-lt"/>
              </a:rPr>
              <a:t>TR/2008/IB/EN/03</a:t>
            </a:r>
            <a:r>
              <a:rPr lang="tr-TR" sz="1200" dirty="0" smtClean="0">
                <a:solidFill>
                  <a:srgbClr val="A7D872"/>
                </a:solidFill>
                <a:latin typeface="+mn-lt"/>
              </a:rPr>
              <a:t> sayılı Eşleştirme Projesi</a:t>
            </a:r>
            <a:r>
              <a:rPr lang="nl-NL" sz="1200" dirty="0" smtClean="0">
                <a:solidFill>
                  <a:srgbClr val="A7D872"/>
                </a:solidFill>
                <a:latin typeface="+mn-lt"/>
              </a:rPr>
              <a:t> </a:t>
            </a:r>
            <a:endParaRPr lang="nl-NL" sz="1200" dirty="0">
              <a:solidFill>
                <a:srgbClr val="A7D87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807"/>
                                        </p:tgtEl>
                                        <p:attrNameLst>
                                          <p:attrName>style.visibility</p:attrName>
                                        </p:attrNameLst>
                                      </p:cBhvr>
                                      <p:to>
                                        <p:strVal val="visible"/>
                                      </p:to>
                                    </p:set>
                                    <p:anim calcmode="lin" valueType="num">
                                      <p:cBhvr additive="base">
                                        <p:cTn id="7" dur="500" fill="hold"/>
                                        <p:tgtEl>
                                          <p:spTgt spid="33807"/>
                                        </p:tgtEl>
                                        <p:attrNameLst>
                                          <p:attrName>ppt_x</p:attrName>
                                        </p:attrNameLst>
                                      </p:cBhvr>
                                      <p:tavLst>
                                        <p:tav tm="0">
                                          <p:val>
                                            <p:strVal val="#ppt_x"/>
                                          </p:val>
                                        </p:tav>
                                        <p:tav tm="100000">
                                          <p:val>
                                            <p:strVal val="#ppt_x"/>
                                          </p:val>
                                        </p:tav>
                                      </p:tavLst>
                                    </p:anim>
                                    <p:anim calcmode="lin" valueType="num">
                                      <p:cBhvr additive="base">
                                        <p:cTn id="8" dur="500" fill="hold"/>
                                        <p:tgtEl>
                                          <p:spTgt spid="338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3809"/>
                                        </p:tgtEl>
                                        <p:attrNameLst>
                                          <p:attrName>style.visibility</p:attrName>
                                        </p:attrNameLst>
                                      </p:cBhvr>
                                      <p:to>
                                        <p:strVal val="visible"/>
                                      </p:to>
                                    </p:set>
                                    <p:animEffect transition="in" filter="box(in)">
                                      <p:cBhvr>
                                        <p:cTn id="13" dur="500"/>
                                        <p:tgtEl>
                                          <p:spTgt spid="33809"/>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3808"/>
                                        </p:tgtEl>
                                        <p:attrNameLst>
                                          <p:attrName>style.visibility</p:attrName>
                                        </p:attrNameLst>
                                      </p:cBhvr>
                                      <p:to>
                                        <p:strVal val="visible"/>
                                      </p:to>
                                    </p:set>
                                    <p:animEffect transition="in" filter="box(in)">
                                      <p:cBhvr>
                                        <p:cTn id="18" dur="500"/>
                                        <p:tgtEl>
                                          <p:spTgt spid="33808"/>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3814"/>
                                        </p:tgtEl>
                                        <p:attrNameLst>
                                          <p:attrName>style.visibility</p:attrName>
                                        </p:attrNameLst>
                                      </p:cBhvr>
                                      <p:to>
                                        <p:strVal val="visible"/>
                                      </p:to>
                                    </p:set>
                                    <p:animEffect transition="in" filter="box(in)">
                                      <p:cBhvr>
                                        <p:cTn id="23" dur="500"/>
                                        <p:tgtEl>
                                          <p:spTgt spid="3381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3815"/>
                                        </p:tgtEl>
                                        <p:attrNameLst>
                                          <p:attrName>style.visibility</p:attrName>
                                        </p:attrNameLst>
                                      </p:cBhvr>
                                      <p:to>
                                        <p:strVal val="visible"/>
                                      </p:to>
                                    </p:set>
                                    <p:anim calcmode="lin" valueType="num">
                                      <p:cBhvr additive="base">
                                        <p:cTn id="28" dur="500" fill="hold"/>
                                        <p:tgtEl>
                                          <p:spTgt spid="33815"/>
                                        </p:tgtEl>
                                        <p:attrNameLst>
                                          <p:attrName>ppt_x</p:attrName>
                                        </p:attrNameLst>
                                      </p:cBhvr>
                                      <p:tavLst>
                                        <p:tav tm="0">
                                          <p:val>
                                            <p:strVal val="#ppt_x"/>
                                          </p:val>
                                        </p:tav>
                                        <p:tav tm="100000">
                                          <p:val>
                                            <p:strVal val="#ppt_x"/>
                                          </p:val>
                                        </p:tav>
                                      </p:tavLst>
                                    </p:anim>
                                    <p:anim calcmode="lin" valueType="num">
                                      <p:cBhvr additive="base">
                                        <p:cTn id="29" dur="500" fill="hold"/>
                                        <p:tgtEl>
                                          <p:spTgt spid="338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33810"/>
                                        </p:tgtEl>
                                        <p:attrNameLst>
                                          <p:attrName>style.visibility</p:attrName>
                                        </p:attrNameLst>
                                      </p:cBhvr>
                                      <p:to>
                                        <p:strVal val="visible"/>
                                      </p:to>
                                    </p:set>
                                    <p:animEffect transition="in" filter="box(in)">
                                      <p:cBhvr>
                                        <p:cTn id="34" dur="500"/>
                                        <p:tgtEl>
                                          <p:spTgt spid="33810"/>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33812"/>
                                        </p:tgtEl>
                                        <p:attrNameLst>
                                          <p:attrName>style.visibility</p:attrName>
                                        </p:attrNameLst>
                                      </p:cBhvr>
                                      <p:to>
                                        <p:strVal val="visible"/>
                                      </p:to>
                                    </p:set>
                                    <p:anim calcmode="lin" valueType="num">
                                      <p:cBhvr>
                                        <p:cTn id="39" dur="3000" fill="hold"/>
                                        <p:tgtEl>
                                          <p:spTgt spid="33812"/>
                                        </p:tgtEl>
                                        <p:attrNameLst>
                                          <p:attrName>ppt_w</p:attrName>
                                        </p:attrNameLst>
                                      </p:cBhvr>
                                      <p:tavLst>
                                        <p:tav tm="0">
                                          <p:val>
                                            <p:fltVal val="0"/>
                                          </p:val>
                                        </p:tav>
                                        <p:tav tm="100000">
                                          <p:val>
                                            <p:strVal val="#ppt_w"/>
                                          </p:val>
                                        </p:tav>
                                      </p:tavLst>
                                    </p:anim>
                                    <p:anim calcmode="lin" valueType="num">
                                      <p:cBhvr>
                                        <p:cTn id="40" dur="3000" fill="hold"/>
                                        <p:tgtEl>
                                          <p:spTgt spid="33812"/>
                                        </p:tgtEl>
                                        <p:attrNameLst>
                                          <p:attrName>ppt_h</p:attrName>
                                        </p:attrNameLst>
                                      </p:cBhvr>
                                      <p:tavLst>
                                        <p:tav tm="0">
                                          <p:val>
                                            <p:fltVal val="0"/>
                                          </p:val>
                                        </p:tav>
                                        <p:tav tm="100000">
                                          <p:val>
                                            <p:strVal val="#ppt_h"/>
                                          </p:val>
                                        </p:tav>
                                      </p:tavLst>
                                    </p:anim>
                                    <p:anim calcmode="lin" valueType="num">
                                      <p:cBhvr>
                                        <p:cTn id="41" dur="3000" fill="hold"/>
                                        <p:tgtEl>
                                          <p:spTgt spid="33812"/>
                                        </p:tgtEl>
                                        <p:attrNameLst>
                                          <p:attrName>style.rotation</p:attrName>
                                        </p:attrNameLst>
                                      </p:cBhvr>
                                      <p:tavLst>
                                        <p:tav tm="0">
                                          <p:val>
                                            <p:fltVal val="360"/>
                                          </p:val>
                                        </p:tav>
                                        <p:tav tm="100000">
                                          <p:val>
                                            <p:fltVal val="0"/>
                                          </p:val>
                                        </p:tav>
                                      </p:tavLst>
                                    </p:anim>
                                    <p:animEffect transition="in" filter="fade">
                                      <p:cBhvr>
                                        <p:cTn id="42" dur="3000"/>
                                        <p:tgtEl>
                                          <p:spTgt spid="33812"/>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3813"/>
                                        </p:tgtEl>
                                        <p:attrNameLst>
                                          <p:attrName>style.visibility</p:attrName>
                                        </p:attrNameLst>
                                      </p:cBhvr>
                                      <p:to>
                                        <p:strVal val="visible"/>
                                      </p:to>
                                    </p:set>
                                    <p:animEffect transition="in" filter="box(in)">
                                      <p:cBhvr>
                                        <p:cTn id="47" dur="500"/>
                                        <p:tgtEl>
                                          <p:spTgt spid="338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7" grpId="0" animBg="1"/>
      <p:bldP spid="33808" grpId="0" animBg="1"/>
      <p:bldP spid="33809" grpId="0" animBg="1"/>
      <p:bldP spid="33810" grpId="0" animBg="1"/>
      <p:bldP spid="33812" grpId="0" animBg="1"/>
      <p:bldP spid="33813" grpId="0" animBg="1"/>
      <p:bldP spid="33814" grpId="0" animBg="1"/>
      <p:bldP spid="33815" grpId="0" animBg="1"/>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3685</TotalTime>
  <Words>936</Words>
  <Application>Microsoft Office PowerPoint</Application>
  <PresentationFormat>On-screen Show (4:3)</PresentationFormat>
  <Paragraphs>265</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Tema de Office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Cesar</dc:creator>
  <cp:lastModifiedBy>Cseoanez</cp:lastModifiedBy>
  <cp:revision>332</cp:revision>
  <dcterms:created xsi:type="dcterms:W3CDTF">2008-11-07T08:49:28Z</dcterms:created>
  <dcterms:modified xsi:type="dcterms:W3CDTF">2011-09-13T14:49:34Z</dcterms:modified>
</cp:coreProperties>
</file>