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9" r:id="rId26"/>
    <p:sldId id="290" r:id="rId27"/>
    <p:sldId id="291" r:id="rId28"/>
    <p:sldId id="292" r:id="rId29"/>
    <p:sldId id="293" r:id="rId30"/>
    <p:sldId id="297" r:id="rId31"/>
    <p:sldId id="294" r:id="rId32"/>
    <p:sldId id="295" r:id="rId33"/>
    <p:sldId id="296" r:id="rId34"/>
    <p:sldId id="279" r:id="rId35"/>
    <p:sldId id="281" r:id="rId36"/>
    <p:sldId id="282" r:id="rId37"/>
    <p:sldId id="283" r:id="rId38"/>
    <p:sldId id="284" r:id="rId39"/>
    <p:sldId id="285" r:id="rId40"/>
    <p:sldId id="286" r:id="rId41"/>
    <p:sldId id="287" r:id="rId42"/>
    <p:sldId id="288" r:id="rId43"/>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5975EB-A19D-4B06-8CE2-092937F2BBE2}" type="datetimeFigureOut">
              <a:rPr lang="pl-PL" smtClean="0"/>
              <a:pPr/>
              <a:t>2011-03-25</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E69322-3EC1-4CA4-AA64-F1F67DB7D86A}" type="slidenum">
              <a:rPr lang="pl-PL" smtClean="0"/>
              <a:pPr/>
              <a:t>‹Nº›</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D3E69322-3EC1-4CA4-AA64-F1F67DB7D86A}" type="slidenum">
              <a:rPr lang="pl-PL" smtClean="0"/>
              <a:pPr/>
              <a:t>19</a:t>
            </a:fld>
            <a:endParaRPr lang="pl-P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D3E69322-3EC1-4CA4-AA64-F1F67DB7D86A}" type="slidenum">
              <a:rPr lang="pl-PL" smtClean="0"/>
              <a:pPr/>
              <a:t>22</a:t>
            </a:fld>
            <a:endParaRPr lang="pl-P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E4CB4DD8-EBB3-4A30-A497-EB1A447952CC}" type="datetimeFigureOut">
              <a:rPr lang="pl-PL" smtClean="0"/>
              <a:pPr/>
              <a:t>2011-03-25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5958B86-D600-4237-BC04-3AAEBD37E056}" type="slidenum">
              <a:rPr lang="pl-PL" smtClean="0"/>
              <a:pPr/>
              <a:t>‹Nº›</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E4CB4DD8-EBB3-4A30-A497-EB1A447952CC}" type="datetimeFigureOut">
              <a:rPr lang="pl-PL" smtClean="0"/>
              <a:pPr/>
              <a:t>2011-03-25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5958B86-D600-4237-BC04-3AAEBD37E056}" type="slidenum">
              <a:rPr lang="pl-PL" smtClean="0"/>
              <a:pPr/>
              <a:t>‹Nº›</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E4CB4DD8-EBB3-4A30-A497-EB1A447952CC}" type="datetimeFigureOut">
              <a:rPr lang="pl-PL" smtClean="0"/>
              <a:pPr/>
              <a:t>2011-03-25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5958B86-D600-4237-BC04-3AAEBD37E056}" type="slidenum">
              <a:rPr lang="pl-PL" smtClean="0"/>
              <a:pPr/>
              <a:t>‹Nº›</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E4CB4DD8-EBB3-4A30-A497-EB1A447952CC}" type="datetimeFigureOut">
              <a:rPr lang="pl-PL" smtClean="0"/>
              <a:pPr/>
              <a:t>2011-03-25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5958B86-D600-4237-BC04-3AAEBD37E056}" type="slidenum">
              <a:rPr lang="pl-PL" smtClean="0"/>
              <a:pPr/>
              <a:t>‹Nº›</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E4CB4DD8-EBB3-4A30-A497-EB1A447952CC}" type="datetimeFigureOut">
              <a:rPr lang="pl-PL" smtClean="0"/>
              <a:pPr/>
              <a:t>2011-03-25</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5958B86-D600-4237-BC04-3AAEBD37E056}" type="slidenum">
              <a:rPr lang="pl-PL" smtClean="0"/>
              <a:pPr/>
              <a:t>‹Nº›</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E4CB4DD8-EBB3-4A30-A497-EB1A447952CC}" type="datetimeFigureOut">
              <a:rPr lang="pl-PL" smtClean="0"/>
              <a:pPr/>
              <a:t>2011-03-25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85958B86-D600-4237-BC04-3AAEBD37E056}" type="slidenum">
              <a:rPr lang="pl-PL" smtClean="0"/>
              <a:pPr/>
              <a:t>‹Nº›</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E4CB4DD8-EBB3-4A30-A497-EB1A447952CC}" type="datetimeFigureOut">
              <a:rPr lang="pl-PL" smtClean="0"/>
              <a:pPr/>
              <a:t>2011-03-25</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85958B86-D600-4237-BC04-3AAEBD37E056}" type="slidenum">
              <a:rPr lang="pl-PL" smtClean="0"/>
              <a:pPr/>
              <a:t>‹Nº›</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E4CB4DD8-EBB3-4A30-A497-EB1A447952CC}" type="datetimeFigureOut">
              <a:rPr lang="pl-PL" smtClean="0"/>
              <a:pPr/>
              <a:t>2011-03-25</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85958B86-D600-4237-BC04-3AAEBD37E056}" type="slidenum">
              <a:rPr lang="pl-PL" smtClean="0"/>
              <a:pPr/>
              <a:t>‹Nº›</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E4CB4DD8-EBB3-4A30-A497-EB1A447952CC}" type="datetimeFigureOut">
              <a:rPr lang="pl-PL" smtClean="0"/>
              <a:pPr/>
              <a:t>2011-03-25</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85958B86-D600-4237-BC04-3AAEBD37E056}" type="slidenum">
              <a:rPr lang="pl-PL" smtClean="0"/>
              <a:pPr/>
              <a:t>‹Nº›</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E4CB4DD8-EBB3-4A30-A497-EB1A447952CC}" type="datetimeFigureOut">
              <a:rPr lang="pl-PL" smtClean="0"/>
              <a:pPr/>
              <a:t>2011-03-25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85958B86-D600-4237-BC04-3AAEBD37E056}" type="slidenum">
              <a:rPr lang="pl-PL" smtClean="0"/>
              <a:pPr/>
              <a:t>‹Nº›</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E4CB4DD8-EBB3-4A30-A497-EB1A447952CC}" type="datetimeFigureOut">
              <a:rPr lang="pl-PL" smtClean="0"/>
              <a:pPr/>
              <a:t>2011-03-25</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85958B86-D600-4237-BC04-3AAEBD37E056}" type="slidenum">
              <a:rPr lang="pl-PL" smtClean="0"/>
              <a:pPr/>
              <a:t>‹Nº›</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CB4DD8-EBB3-4A30-A497-EB1A447952CC}" type="datetimeFigureOut">
              <a:rPr lang="pl-PL" smtClean="0"/>
              <a:pPr/>
              <a:t>2011-03-25</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958B86-D600-4237-BC04-3AAEBD37E056}" type="slidenum">
              <a:rPr lang="pl-PL" smtClean="0"/>
              <a:pPr/>
              <a:t>‹Nº›</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mailto:krzysztof.wojcik@wios.lodz.p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857224" y="714356"/>
            <a:ext cx="7772400" cy="1470025"/>
          </a:xfrm>
        </p:spPr>
        <p:txBody>
          <a:bodyPr>
            <a:normAutofit/>
          </a:bodyPr>
          <a:lstStyle/>
          <a:p>
            <a:r>
              <a:rPr lang="en-US" dirty="0" err="1" smtClean="0"/>
              <a:t>Polony</a:t>
            </a:r>
            <a:r>
              <a:rPr lang="tr-TR" dirty="0" smtClean="0"/>
              <a:t>a’da IPPC ile ilgili çevresel şartlar</a:t>
            </a:r>
            <a:endParaRPr lang="pl-PL" dirty="0"/>
          </a:p>
        </p:txBody>
      </p:sp>
      <p:sp>
        <p:nvSpPr>
          <p:cNvPr id="3" name="Podtytuł 2"/>
          <p:cNvSpPr>
            <a:spLocks noGrp="1"/>
          </p:cNvSpPr>
          <p:nvPr>
            <p:ph type="subTitle" idx="1"/>
          </p:nvPr>
        </p:nvSpPr>
        <p:spPr>
          <a:xfrm>
            <a:off x="714348" y="5286388"/>
            <a:ext cx="6400800" cy="857256"/>
          </a:xfrm>
        </p:spPr>
        <p:txBody>
          <a:bodyPr>
            <a:normAutofit/>
          </a:bodyPr>
          <a:lstStyle/>
          <a:p>
            <a:r>
              <a:rPr lang="pl-PL" sz="2000" b="1" dirty="0" smtClean="0"/>
              <a:t>Krzysztof </a:t>
            </a:r>
            <a:r>
              <a:rPr lang="pl-PL" sz="2000" b="1" dirty="0" err="1" smtClean="0"/>
              <a:t>Wojcik</a:t>
            </a:r>
            <a:endParaRPr lang="pl-PL" sz="2000" b="1" dirty="0" smtClean="0"/>
          </a:p>
          <a:p>
            <a:r>
              <a:rPr lang="tr-TR" sz="2000" b="1" dirty="0" smtClean="0">
                <a:solidFill>
                  <a:schemeClr val="bg1">
                    <a:lumMod val="50000"/>
                  </a:schemeClr>
                </a:solidFill>
              </a:rPr>
              <a:t>LODZ, Bölge Çevresel Denetsel Kurulu Başkanlığı</a:t>
            </a:r>
            <a:endParaRPr lang="pl-PL" sz="2000" b="1" dirty="0" smtClean="0">
              <a:solidFill>
                <a:schemeClr val="bg1">
                  <a:lumMod val="50000"/>
                </a:schemeClr>
              </a:solidFill>
            </a:endParaRPr>
          </a:p>
          <a:p>
            <a:endParaRPr lang="pl-PL" sz="2000" dirty="0"/>
          </a:p>
        </p:txBody>
      </p:sp>
      <p:pic>
        <p:nvPicPr>
          <p:cNvPr id="1026" name="Picture 2"/>
          <p:cNvPicPr>
            <a:picLocks noChangeAspect="1" noChangeArrowheads="1"/>
          </p:cNvPicPr>
          <p:nvPr/>
        </p:nvPicPr>
        <p:blipFill>
          <a:blip r:embed="rId2" cstate="print"/>
          <a:srcRect/>
          <a:stretch>
            <a:fillRect/>
          </a:stretch>
        </p:blipFill>
        <p:spPr bwMode="auto">
          <a:xfrm>
            <a:off x="7715272" y="5072074"/>
            <a:ext cx="1143000" cy="11430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3000364" y="2428868"/>
            <a:ext cx="3286148" cy="21431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başvurularına özel çevresel şartlar</a:t>
            </a:r>
            <a:endParaRPr lang="pl-PL" dirty="0"/>
          </a:p>
        </p:txBody>
      </p:sp>
      <p:sp>
        <p:nvSpPr>
          <p:cNvPr id="3" name="Symbol zastępczy zawartości 2"/>
          <p:cNvSpPr>
            <a:spLocks noGrp="1"/>
          </p:cNvSpPr>
          <p:nvPr>
            <p:ph idx="1"/>
          </p:nvPr>
        </p:nvSpPr>
        <p:spPr/>
        <p:txBody>
          <a:bodyPr/>
          <a:lstStyle/>
          <a:p>
            <a:pPr>
              <a:buNone/>
            </a:pPr>
            <a:r>
              <a:rPr lang="pl-PL" dirty="0" smtClean="0"/>
              <a:t>10. </a:t>
            </a:r>
            <a:r>
              <a:rPr lang="tr-TR" dirty="0" smtClean="0"/>
              <a:t>Kirliliği önlemek için değişken araçların tanımlanması</a:t>
            </a:r>
            <a:endParaRPr lang="pl-PL" dirty="0" smtClean="0"/>
          </a:p>
          <a:p>
            <a:pPr>
              <a:buNone/>
            </a:pPr>
            <a:r>
              <a:rPr lang="pl-PL" dirty="0" smtClean="0"/>
              <a:t>11.</a:t>
            </a:r>
            <a:r>
              <a:rPr lang="tr-TR" dirty="0" smtClean="0"/>
              <a:t> Emisyonu önlemek veya azaltmak amaçlı emisyonların, tesislerin ve teknik araçların listesi</a:t>
            </a:r>
            <a:r>
              <a:rPr lang="pl-PL" dirty="0" smtClean="0"/>
              <a:t>.</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715272" y="5357826"/>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smtClean="0"/>
              <a:t>IPPC </a:t>
            </a:r>
            <a:r>
              <a:rPr lang="tr-TR" dirty="0" smtClean="0"/>
              <a:t>izinlerinin uygulamaları</a:t>
            </a:r>
            <a:r>
              <a:rPr lang="pl-PL" dirty="0" smtClean="0"/>
              <a:t>– </a:t>
            </a:r>
            <a:r>
              <a:rPr lang="tr-TR" dirty="0" smtClean="0"/>
              <a:t>sık görülen sorunlar ve sebepleri</a:t>
            </a:r>
            <a:endParaRPr lang="pl-PL" dirty="0"/>
          </a:p>
        </p:txBody>
      </p:sp>
      <p:sp>
        <p:nvSpPr>
          <p:cNvPr id="3" name="Symbol zastępczy zawartości 2"/>
          <p:cNvSpPr>
            <a:spLocks noGrp="1"/>
          </p:cNvSpPr>
          <p:nvPr>
            <p:ph idx="1"/>
          </p:nvPr>
        </p:nvSpPr>
        <p:spPr/>
        <p:txBody>
          <a:bodyPr>
            <a:normAutofit/>
          </a:bodyPr>
          <a:lstStyle/>
          <a:p>
            <a:pPr>
              <a:buNone/>
            </a:pPr>
            <a:r>
              <a:rPr lang="pl-PL" dirty="0" smtClean="0"/>
              <a:t>1.</a:t>
            </a:r>
            <a:r>
              <a:rPr lang="tr-TR" dirty="0" smtClean="0"/>
              <a:t> Bir tesisin normal olmayan şartlarda çalışacağı pek söylenmez</a:t>
            </a:r>
            <a:r>
              <a:rPr lang="pl-PL" dirty="0" smtClean="0"/>
              <a:t>…</a:t>
            </a:r>
          </a:p>
          <a:p>
            <a:pPr>
              <a:buNone/>
            </a:pPr>
            <a:r>
              <a:rPr lang="pl-PL" dirty="0" smtClean="0"/>
              <a:t>2. </a:t>
            </a:r>
            <a:r>
              <a:rPr lang="tr-TR" dirty="0" smtClean="0"/>
              <a:t>Eğer böyle ise benzer durumlarda emisyon hakkında bilgiye gerek duyulmaz</a:t>
            </a:r>
            <a:r>
              <a:rPr lang="pl-PL" dirty="0" smtClean="0"/>
              <a:t>.</a:t>
            </a:r>
          </a:p>
          <a:p>
            <a:pPr>
              <a:buNone/>
            </a:pPr>
            <a:r>
              <a:rPr lang="pl-PL" dirty="0" smtClean="0"/>
              <a:t>3. </a:t>
            </a:r>
            <a:r>
              <a:rPr lang="tr-TR" dirty="0" smtClean="0"/>
              <a:t>Mevcut veya planlanan çevresel etki çok az olarak tanımlandı</a:t>
            </a:r>
            <a:r>
              <a:rPr lang="pl-PL" dirty="0" smtClean="0"/>
              <a:t>…</a:t>
            </a:r>
          </a:p>
          <a:p>
            <a:pPr>
              <a:buNone/>
            </a:pPr>
            <a:r>
              <a:rPr lang="pl-PL" dirty="0" smtClean="0"/>
              <a:t>4. </a:t>
            </a:r>
            <a:r>
              <a:rPr lang="tr-TR" dirty="0" smtClean="0"/>
              <a:t>İzleme genelde emisyon düzeylerinin ölçülmesi olarak algılanmaktadır</a:t>
            </a:r>
            <a:endParaRPr lang="pl-PL" dirty="0" smtClean="0"/>
          </a:p>
          <a:p>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715272" y="5500702"/>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smtClean="0"/>
              <a:t>IPPC </a:t>
            </a:r>
            <a:r>
              <a:rPr lang="tr-TR" dirty="0" smtClean="0"/>
              <a:t>izinlerinin uygulamaları</a:t>
            </a:r>
            <a:r>
              <a:rPr lang="pl-PL" dirty="0" smtClean="0"/>
              <a:t>– </a:t>
            </a:r>
            <a:r>
              <a:rPr lang="tr-TR" dirty="0" smtClean="0"/>
              <a:t>sık görülen sorunlar ve sebepleri</a:t>
            </a:r>
            <a:endParaRPr lang="pl-PL" dirty="0"/>
          </a:p>
        </p:txBody>
      </p:sp>
      <p:sp>
        <p:nvSpPr>
          <p:cNvPr id="3" name="Symbol zastępczy zawartości 2"/>
          <p:cNvSpPr>
            <a:spLocks noGrp="1"/>
          </p:cNvSpPr>
          <p:nvPr>
            <p:ph idx="1"/>
          </p:nvPr>
        </p:nvSpPr>
        <p:spPr/>
        <p:txBody>
          <a:bodyPr>
            <a:normAutofit/>
          </a:bodyPr>
          <a:lstStyle/>
          <a:p>
            <a:r>
              <a:rPr lang="tr-TR" dirty="0" smtClean="0"/>
              <a:t>Emisyon miktarı, özellikle atık miktarı, çok düşük seviyede gösterilmiş</a:t>
            </a:r>
            <a:r>
              <a:rPr lang="pl-PL" dirty="0" smtClean="0"/>
              <a:t> (</a:t>
            </a:r>
            <a:r>
              <a:rPr lang="tr-TR" dirty="0" smtClean="0"/>
              <a:t>buna bir sebep olmamasına rağmen</a:t>
            </a:r>
            <a:r>
              <a:rPr lang="pl-PL" dirty="0" smtClean="0"/>
              <a:t>)– </a:t>
            </a:r>
            <a:r>
              <a:rPr lang="tr-TR" dirty="0" smtClean="0"/>
              <a:t>sonuç olarak ilerleyen zamanlarda belirtilen düzeyi aştığınız takdirde denetimler sonucunda ceza ödemek zorunda kalacaksınız</a:t>
            </a:r>
            <a:r>
              <a:rPr lang="pl-PL" dirty="0" smtClean="0"/>
              <a:t>.</a:t>
            </a:r>
          </a:p>
          <a:p>
            <a:r>
              <a:rPr lang="tr-TR" dirty="0" smtClean="0"/>
              <a:t>Bir bütün olarak çevresel etkinin tanımlanmasında güçlükler</a:t>
            </a:r>
            <a:endParaRPr lang="pl-PL" dirty="0" smtClean="0"/>
          </a:p>
          <a:p>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715272" y="5357826"/>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dirty="0" smtClean="0"/>
              <a:t>IPPC </a:t>
            </a:r>
            <a:r>
              <a:rPr lang="tr-TR" dirty="0" smtClean="0"/>
              <a:t>izinlerinin uygulamaları</a:t>
            </a:r>
            <a:r>
              <a:rPr lang="pl-PL" dirty="0" smtClean="0"/>
              <a:t>– </a:t>
            </a:r>
            <a:r>
              <a:rPr lang="tr-TR" dirty="0" smtClean="0"/>
              <a:t>sık görülen sorunlar ve sebepleri</a:t>
            </a:r>
            <a:endParaRPr lang="pl-PL" dirty="0"/>
          </a:p>
        </p:txBody>
      </p:sp>
      <p:sp>
        <p:nvSpPr>
          <p:cNvPr id="3" name="Symbol zastępczy zawartości 2"/>
          <p:cNvSpPr>
            <a:spLocks noGrp="1"/>
          </p:cNvSpPr>
          <p:nvPr>
            <p:ph idx="1"/>
          </p:nvPr>
        </p:nvSpPr>
        <p:spPr/>
        <p:txBody>
          <a:bodyPr>
            <a:normAutofit/>
          </a:bodyPr>
          <a:lstStyle/>
          <a:p>
            <a:r>
              <a:rPr lang="tr-TR" dirty="0" smtClean="0"/>
              <a:t>Hayatın içinden bir örnek</a:t>
            </a:r>
            <a:r>
              <a:rPr lang="pl-PL" dirty="0" smtClean="0"/>
              <a:t>: „</a:t>
            </a:r>
            <a:r>
              <a:rPr lang="tr-TR" dirty="0" smtClean="0"/>
              <a:t>bir tesis çok yüksek gürültüye sebep oluyor</a:t>
            </a:r>
            <a:r>
              <a:rPr lang="pl-PL" dirty="0" smtClean="0"/>
              <a:t>– </a:t>
            </a:r>
            <a:r>
              <a:rPr lang="tr-TR" dirty="0" smtClean="0"/>
              <a:t>standartların üstünde ancak azaltmak için elinden geleni yapacak</a:t>
            </a:r>
            <a:r>
              <a:rPr lang="pl-PL" dirty="0" smtClean="0">
                <a:sym typeface="Wingdings" pitchFamily="2" charset="2"/>
              </a:rPr>
              <a:t>”</a:t>
            </a:r>
          </a:p>
          <a:p>
            <a:r>
              <a:rPr lang="tr-TR" dirty="0" smtClean="0">
                <a:sym typeface="Wingdings" pitchFamily="2" charset="2"/>
              </a:rPr>
              <a:t>Sınırötesi çevresel etki veya ciddi felaketler hakkında bilgi yok – her ne kadar böylesi bir etki yoksa da başvuruda sözü edilmeli</a:t>
            </a:r>
            <a:r>
              <a:rPr lang="pl-PL" dirty="0" smtClean="0">
                <a:sym typeface="Wingdings" pitchFamily="2" charset="2"/>
              </a:rPr>
              <a:t>!!!</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715272" y="5357826"/>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Kısa bir alıştırma</a:t>
            </a:r>
            <a:endParaRPr lang="pl-PL" dirty="0"/>
          </a:p>
        </p:txBody>
      </p:sp>
      <p:sp>
        <p:nvSpPr>
          <p:cNvPr id="3" name="Symbol zastępczy zawartości 2"/>
          <p:cNvSpPr>
            <a:spLocks noGrp="1"/>
          </p:cNvSpPr>
          <p:nvPr>
            <p:ph idx="1"/>
          </p:nvPr>
        </p:nvSpPr>
        <p:spPr/>
        <p:txBody>
          <a:bodyPr>
            <a:normAutofit fontScale="92500" lnSpcReduction="20000"/>
          </a:bodyPr>
          <a:lstStyle/>
          <a:p>
            <a:r>
              <a:rPr lang="tr-TR" dirty="0" smtClean="0"/>
              <a:t>Bir kağıt üretim fabrikası düşünelim</a:t>
            </a:r>
            <a:r>
              <a:rPr lang="pl-PL" dirty="0" smtClean="0"/>
              <a:t>. </a:t>
            </a:r>
            <a:r>
              <a:rPr lang="tr-TR" dirty="0" smtClean="0"/>
              <a:t>Kağıt özel bir değirmenden alınan atık kağıtlardan elde edilen küspeden yapılmaktadır</a:t>
            </a:r>
            <a:r>
              <a:rPr lang="pl-PL" dirty="0" smtClean="0"/>
              <a:t>. </a:t>
            </a:r>
            <a:r>
              <a:rPr lang="tr-TR" dirty="0" smtClean="0"/>
              <a:t>Daha sonra kağıt üreten bir kağıt makinesine gönderilir. Üretimden kaynaklanan çamur fabrikanın çamur arıtma tesisinde arıtıldıktan sonra yerelde bir nehir’e gönderilir. Firma kendi elektrik santralinden enerji almaktadır (yakıt olarak yağ kullanılmaktadır)</a:t>
            </a:r>
            <a:r>
              <a:rPr lang="pl-PL" dirty="0" smtClean="0"/>
              <a:t>.</a:t>
            </a:r>
            <a:r>
              <a:rPr lang="tr-TR" dirty="0" smtClean="0"/>
              <a:t> Üretim işleminden kaynaklanan atık ve diğer atıklar </a:t>
            </a:r>
            <a:r>
              <a:rPr lang="pl-PL" dirty="0" smtClean="0"/>
              <a:t>(</a:t>
            </a:r>
            <a:r>
              <a:rPr lang="tr-TR" dirty="0" smtClean="0"/>
              <a:t>örneğin atık piller, atık yağlar</a:t>
            </a:r>
            <a:r>
              <a:rPr lang="pl-PL" dirty="0" smtClean="0"/>
              <a:t>)</a:t>
            </a:r>
            <a:r>
              <a:rPr lang="tr-TR" dirty="0" smtClean="0"/>
              <a:t> nehrin hemen yakınında bulunan bir binada depolanmaktadır.</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572396" y="5429264"/>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Kısa bir alıştırma</a:t>
            </a:r>
            <a:endParaRPr lang="pl-PL" dirty="0"/>
          </a:p>
        </p:txBody>
      </p:sp>
      <p:sp>
        <p:nvSpPr>
          <p:cNvPr id="3" name="Symbol zastępczy zawartości 2"/>
          <p:cNvSpPr>
            <a:spLocks noGrp="1"/>
          </p:cNvSpPr>
          <p:nvPr>
            <p:ph idx="1"/>
          </p:nvPr>
        </p:nvSpPr>
        <p:spPr/>
        <p:txBody>
          <a:bodyPr/>
          <a:lstStyle/>
          <a:p>
            <a:r>
              <a:rPr lang="tr-TR" dirty="0" smtClean="0"/>
              <a:t>Şimdi, aynı zamanda iki tekniği kullanarak potansiyel felaket durumlarını belirlemeye çalışalım</a:t>
            </a:r>
            <a:r>
              <a:rPr lang="pl-PL" dirty="0" smtClean="0"/>
              <a:t>:</a:t>
            </a:r>
          </a:p>
          <a:p>
            <a:pPr>
              <a:buFont typeface="Wingdings" pitchFamily="2" charset="2"/>
              <a:buChar char="Ø"/>
            </a:pPr>
            <a:r>
              <a:rPr lang="tr-TR" dirty="0" smtClean="0"/>
              <a:t>Bir “...olsa ne olurdu” analizi</a:t>
            </a:r>
            <a:endParaRPr lang="pl-PL" dirty="0" smtClean="0"/>
          </a:p>
          <a:p>
            <a:pPr>
              <a:buNone/>
            </a:pPr>
            <a:r>
              <a:rPr lang="tr-TR" dirty="0" smtClean="0"/>
              <a:t>ve</a:t>
            </a:r>
            <a:endParaRPr lang="pl-PL" dirty="0" smtClean="0"/>
          </a:p>
          <a:p>
            <a:pPr>
              <a:buFont typeface="Wingdings" pitchFamily="2" charset="2"/>
              <a:buChar char="Ø"/>
            </a:pPr>
            <a:r>
              <a:rPr lang="pl-PL" dirty="0" smtClean="0"/>
              <a:t>B</a:t>
            </a:r>
            <a:r>
              <a:rPr lang="tr-TR" dirty="0" smtClean="0"/>
              <a:t>eyin fırtınası</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572396" y="5429264"/>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izinlerinde yer alan çevresel şartlar</a:t>
            </a:r>
            <a:endParaRPr lang="pl-PL" dirty="0"/>
          </a:p>
        </p:txBody>
      </p:sp>
      <p:sp>
        <p:nvSpPr>
          <p:cNvPr id="3" name="Symbol zastępczy zawartości 2"/>
          <p:cNvSpPr>
            <a:spLocks noGrp="1"/>
          </p:cNvSpPr>
          <p:nvPr>
            <p:ph idx="1"/>
          </p:nvPr>
        </p:nvSpPr>
        <p:spPr/>
        <p:txBody>
          <a:bodyPr>
            <a:normAutofit fontScale="92500" lnSpcReduction="20000"/>
          </a:bodyPr>
          <a:lstStyle/>
          <a:p>
            <a:r>
              <a:rPr lang="tr-TR" dirty="0" smtClean="0"/>
              <a:t>Yetkili otorite ne zaman bir başvuruyu geri çevirmek zorunda kalır</a:t>
            </a:r>
            <a:r>
              <a:rPr lang="pl-PL" dirty="0" smtClean="0"/>
              <a:t>?</a:t>
            </a:r>
          </a:p>
          <a:p>
            <a:pPr>
              <a:buNone/>
            </a:pPr>
            <a:r>
              <a:rPr lang="pl-PL" dirty="0" smtClean="0"/>
              <a:t>1. </a:t>
            </a:r>
            <a:r>
              <a:rPr lang="tr-TR" dirty="0" smtClean="0"/>
              <a:t>Eğer tesis emisyon satndartlarının ihlal edilmesine sebep oluyorsa</a:t>
            </a:r>
            <a:endParaRPr lang="pl-PL" dirty="0" smtClean="0"/>
          </a:p>
          <a:p>
            <a:pPr>
              <a:buNone/>
            </a:pPr>
            <a:r>
              <a:rPr lang="pl-PL" dirty="0" smtClean="0"/>
              <a:t>2. </a:t>
            </a:r>
            <a:r>
              <a:rPr lang="tr-TR" dirty="0" smtClean="0"/>
              <a:t>Eğer tesis çevre kalite standartlarının ihlal edilmesine sebep oluyorsa</a:t>
            </a:r>
            <a:endParaRPr lang="pl-PL" dirty="0" smtClean="0"/>
          </a:p>
          <a:p>
            <a:pPr>
              <a:buNone/>
            </a:pPr>
            <a:r>
              <a:rPr lang="pl-PL" dirty="0" smtClean="0"/>
              <a:t>3.</a:t>
            </a:r>
            <a:r>
              <a:rPr lang="tr-TR" dirty="0" smtClean="0"/>
              <a:t> İzin verilmesi yerel çevre planları ve programları ile uyumlu değilse</a:t>
            </a:r>
            <a:endParaRPr lang="pl-PL" dirty="0" smtClean="0"/>
          </a:p>
          <a:p>
            <a:pPr>
              <a:buNone/>
            </a:pPr>
            <a:r>
              <a:rPr lang="pl-PL" dirty="0" smtClean="0"/>
              <a:t>4. </a:t>
            </a:r>
            <a:r>
              <a:rPr lang="tr-TR" dirty="0" smtClean="0"/>
              <a:t>Eğer bir tesis BAT’ların çevresel şartları ile uyumlu değilse</a:t>
            </a:r>
            <a:r>
              <a:rPr lang="pl-PL" dirty="0" smtClean="0"/>
              <a:t>!!!!!!!!</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643834" y="5500702"/>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BAT’ların çevresel şartları</a:t>
            </a:r>
            <a:r>
              <a:rPr lang="pl-PL" dirty="0" smtClean="0"/>
              <a:t>– </a:t>
            </a:r>
            <a:r>
              <a:rPr lang="tr-TR" dirty="0" smtClean="0"/>
              <a:t>nelerdir</a:t>
            </a:r>
            <a:r>
              <a:rPr lang="pl-PL" dirty="0" smtClean="0"/>
              <a:t>???</a:t>
            </a:r>
            <a:endParaRPr lang="pl-PL" dirty="0"/>
          </a:p>
        </p:txBody>
      </p:sp>
      <p:sp>
        <p:nvSpPr>
          <p:cNvPr id="3" name="Symbol zastępczy zawartości 2"/>
          <p:cNvSpPr>
            <a:spLocks noGrp="1"/>
          </p:cNvSpPr>
          <p:nvPr>
            <p:ph idx="1"/>
          </p:nvPr>
        </p:nvSpPr>
        <p:spPr/>
        <p:txBody>
          <a:bodyPr/>
          <a:lstStyle/>
          <a:p>
            <a:r>
              <a:rPr lang="pl-PL" dirty="0" smtClean="0"/>
              <a:t>BAT</a:t>
            </a:r>
            <a:r>
              <a:rPr lang="tr-TR" dirty="0" smtClean="0"/>
              <a:t> tanımı</a:t>
            </a:r>
            <a:endParaRPr lang="pl-PL" dirty="0" smtClean="0"/>
          </a:p>
          <a:p>
            <a:r>
              <a:rPr lang="tr-TR" dirty="0" smtClean="0"/>
              <a:t>Emisyon standartları ve çevresel kalite standartları ile ilgili olarak emisyon sınır değerleri</a:t>
            </a:r>
            <a:endParaRPr lang="pl-PL" dirty="0" smtClean="0"/>
          </a:p>
          <a:p>
            <a:r>
              <a:rPr lang="tr-TR" dirty="0" smtClean="0"/>
              <a:t>Emisyon sınır değerleri ülkeden ülkeye değişkenlik gösterebilir mi</a:t>
            </a:r>
            <a:r>
              <a:rPr lang="pl-PL" dirty="0" smtClean="0"/>
              <a:t>?</a:t>
            </a:r>
          </a:p>
          <a:p>
            <a:pPr>
              <a:buNone/>
            </a:pPr>
            <a:endParaRPr lang="pl-PL" dirty="0" smtClean="0"/>
          </a:p>
          <a:p>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500958" y="5286388"/>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izinlerinde yer alan çevresel şartlar</a:t>
            </a:r>
            <a:endParaRPr lang="pl-PL" dirty="0"/>
          </a:p>
        </p:txBody>
      </p:sp>
      <p:sp>
        <p:nvSpPr>
          <p:cNvPr id="3" name="Symbol zastępczy zawartości 2"/>
          <p:cNvSpPr>
            <a:spLocks noGrp="1"/>
          </p:cNvSpPr>
          <p:nvPr>
            <p:ph idx="1"/>
          </p:nvPr>
        </p:nvSpPr>
        <p:spPr/>
        <p:txBody>
          <a:bodyPr>
            <a:normAutofit fontScale="92500" lnSpcReduction="10000"/>
          </a:bodyPr>
          <a:lstStyle/>
          <a:p>
            <a:r>
              <a:rPr lang="tr-TR" dirty="0" smtClean="0"/>
              <a:t>Bir IPPC izninin içeriği</a:t>
            </a:r>
            <a:r>
              <a:rPr lang="pl-PL" dirty="0" smtClean="0"/>
              <a:t>- </a:t>
            </a:r>
            <a:r>
              <a:rPr lang="tr-TR" dirty="0" smtClean="0"/>
              <a:t>zorunlu</a:t>
            </a:r>
            <a:endParaRPr lang="pl-PL" dirty="0" smtClean="0"/>
          </a:p>
          <a:p>
            <a:pPr>
              <a:buFont typeface="Wingdings" pitchFamily="2" charset="2"/>
              <a:buChar char="Ø"/>
            </a:pPr>
            <a:r>
              <a:rPr lang="pl-PL" dirty="0" smtClean="0"/>
              <a:t>A. Genel (</a:t>
            </a:r>
            <a:r>
              <a:rPr lang="tr-TR" dirty="0" smtClean="0"/>
              <a:t>tüm çevresel izin türleri için ortak</a:t>
            </a:r>
            <a:r>
              <a:rPr lang="pl-PL" dirty="0" smtClean="0"/>
              <a:t>):</a:t>
            </a:r>
          </a:p>
          <a:p>
            <a:pPr>
              <a:buFont typeface="Wingdings" pitchFamily="2" charset="2"/>
              <a:buChar char="v"/>
            </a:pPr>
            <a:r>
              <a:rPr lang="tr-TR" dirty="0" smtClean="0"/>
              <a:t>Her tür kirliliği önlemek amacıyla kurulmuş olan tesislerin parametreleri</a:t>
            </a:r>
            <a:endParaRPr lang="pl-PL" dirty="0" smtClean="0"/>
          </a:p>
          <a:p>
            <a:pPr>
              <a:buFont typeface="Wingdings" pitchFamily="2" charset="2"/>
              <a:buChar char="v"/>
            </a:pPr>
            <a:r>
              <a:rPr lang="tr-TR" dirty="0" smtClean="0"/>
              <a:t>Tesis normal şartlar altında çalışırken olası emisyon miktarı</a:t>
            </a:r>
            <a:endParaRPr lang="pl-PL" dirty="0" smtClean="0"/>
          </a:p>
          <a:p>
            <a:pPr>
              <a:buFont typeface="Wingdings" pitchFamily="2" charset="2"/>
              <a:buChar char="v"/>
            </a:pPr>
            <a:r>
              <a:rPr lang="tr-TR" dirty="0" smtClean="0"/>
              <a:t>Bir tesisin, normal zamanlarda değil faaliyete geçme aşamasında kullanacağı onaylanmış teknolojiler için belirteceği azami süre</a:t>
            </a:r>
            <a:endParaRPr lang="pl-PL" dirty="0" smtClean="0"/>
          </a:p>
          <a:p>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643834" y="5715000"/>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izinlerinde yer alan çevresel şartlar</a:t>
            </a:r>
            <a:endParaRPr lang="pl-PL" dirty="0"/>
          </a:p>
        </p:txBody>
      </p:sp>
      <p:sp>
        <p:nvSpPr>
          <p:cNvPr id="3" name="Symbol zastępczy zawartości 2"/>
          <p:cNvSpPr>
            <a:spLocks noGrp="1"/>
          </p:cNvSpPr>
          <p:nvPr>
            <p:ph idx="1"/>
          </p:nvPr>
        </p:nvSpPr>
        <p:spPr/>
        <p:txBody>
          <a:bodyPr>
            <a:normAutofit/>
          </a:bodyPr>
          <a:lstStyle/>
          <a:p>
            <a:r>
              <a:rPr lang="tr-TR" dirty="0" smtClean="0"/>
              <a:t>Eğer çevresel şartların tanımlanmasını etkileyecekse, aynı zamanda</a:t>
            </a:r>
            <a:r>
              <a:rPr lang="pl-PL" dirty="0" smtClean="0"/>
              <a:t>:</a:t>
            </a:r>
          </a:p>
          <a:p>
            <a:pPr>
              <a:buNone/>
            </a:pPr>
            <a:r>
              <a:rPr lang="pl-PL" dirty="0" smtClean="0"/>
              <a:t>a)</a:t>
            </a:r>
            <a:r>
              <a:rPr lang="tr-TR" dirty="0" smtClean="0"/>
              <a:t>Tesisin işletmesinin durduğu tarih</a:t>
            </a:r>
            <a:endParaRPr lang="pl-PL" dirty="0" smtClean="0"/>
          </a:p>
          <a:p>
            <a:pPr>
              <a:buNone/>
            </a:pPr>
            <a:r>
              <a:rPr lang="pl-PL" dirty="0"/>
              <a:t>b</a:t>
            </a:r>
            <a:r>
              <a:rPr lang="pl-PL" dirty="0" smtClean="0"/>
              <a:t>) </a:t>
            </a:r>
            <a:r>
              <a:rPr lang="tr-TR" dirty="0" smtClean="0"/>
              <a:t>Tesisin tekrar işletilmesine izin verilen tarih ve bunu gösterir belge</a:t>
            </a:r>
            <a:endParaRPr lang="pl-PL" dirty="0" smtClean="0"/>
          </a:p>
          <a:p>
            <a:r>
              <a:rPr lang="tr-TR" dirty="0" smtClean="0"/>
              <a:t>Çevreye salınan maddelerin ve enerjilerin kaynakları ve yerleri</a:t>
            </a:r>
            <a:r>
              <a:rPr lang="pl-PL" dirty="0" smtClean="0"/>
              <a:t>.</a:t>
            </a:r>
          </a:p>
          <a:p>
            <a:pPr>
              <a:buNone/>
            </a:pPr>
            <a:endParaRPr lang="pl-PL" dirty="0"/>
          </a:p>
        </p:txBody>
      </p:sp>
      <p:pic>
        <p:nvPicPr>
          <p:cNvPr id="4" name="Picture 2"/>
          <p:cNvPicPr>
            <a:picLocks noChangeAspect="1" noChangeArrowheads="1"/>
          </p:cNvPicPr>
          <p:nvPr/>
        </p:nvPicPr>
        <p:blipFill>
          <a:blip r:embed="rId3" cstate="print"/>
          <a:srcRect/>
          <a:stretch>
            <a:fillRect/>
          </a:stretch>
        </p:blipFill>
        <p:spPr bwMode="auto">
          <a:xfrm>
            <a:off x="7643834" y="5429264"/>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Genel Bakış</a:t>
            </a:r>
            <a:endParaRPr lang="pl-PL" dirty="0"/>
          </a:p>
        </p:txBody>
      </p:sp>
      <p:sp>
        <p:nvSpPr>
          <p:cNvPr id="3" name="Symbol zastępczy zawartości 2"/>
          <p:cNvSpPr>
            <a:spLocks noGrp="1"/>
          </p:cNvSpPr>
          <p:nvPr>
            <p:ph idx="1"/>
          </p:nvPr>
        </p:nvSpPr>
        <p:spPr/>
        <p:txBody>
          <a:bodyPr/>
          <a:lstStyle/>
          <a:p>
            <a:r>
              <a:rPr lang="tr-TR" dirty="0" smtClean="0"/>
              <a:t>Polonya’da çevre izinleri dairesi</a:t>
            </a:r>
            <a:r>
              <a:rPr lang="pl-PL" dirty="0" smtClean="0"/>
              <a:t>:</a:t>
            </a:r>
          </a:p>
          <a:p>
            <a:pPr>
              <a:buNone/>
            </a:pPr>
            <a:r>
              <a:rPr lang="pl-PL" dirty="0" smtClean="0"/>
              <a:t>-</a:t>
            </a:r>
            <a:r>
              <a:rPr lang="tr-TR" dirty="0" smtClean="0"/>
              <a:t> Entegre izinler</a:t>
            </a:r>
            <a:endParaRPr lang="pl-PL" dirty="0" smtClean="0"/>
          </a:p>
          <a:p>
            <a:pPr>
              <a:buNone/>
            </a:pPr>
            <a:r>
              <a:rPr lang="pl-PL" dirty="0" smtClean="0"/>
              <a:t>- </a:t>
            </a:r>
            <a:r>
              <a:rPr lang="tr-TR" dirty="0" smtClean="0"/>
              <a:t>Hava emisyonu izinleri</a:t>
            </a:r>
            <a:endParaRPr lang="pl-PL" dirty="0" smtClean="0"/>
          </a:p>
          <a:p>
            <a:pPr>
              <a:buNone/>
            </a:pPr>
            <a:r>
              <a:rPr lang="pl-PL" dirty="0" smtClean="0"/>
              <a:t>-</a:t>
            </a:r>
            <a:r>
              <a:rPr lang="tr-TR" dirty="0" smtClean="0"/>
              <a:t> Su izinleri</a:t>
            </a:r>
            <a:r>
              <a:rPr lang="pl-PL" dirty="0" smtClean="0"/>
              <a:t> (emis</a:t>
            </a:r>
            <a:r>
              <a:rPr lang="tr-TR" dirty="0" smtClean="0"/>
              <a:t>yon ve</a:t>
            </a:r>
            <a:r>
              <a:rPr lang="en-US" dirty="0" smtClean="0"/>
              <a:t> do</a:t>
            </a:r>
            <a:r>
              <a:rPr lang="tr-TR" dirty="0" smtClean="0"/>
              <a:t>ğ</a:t>
            </a:r>
            <a:r>
              <a:rPr lang="en-US" dirty="0" err="1" smtClean="0"/>
              <a:t>adan</a:t>
            </a:r>
            <a:r>
              <a:rPr lang="en-US" dirty="0" smtClean="0"/>
              <a:t> </a:t>
            </a:r>
            <a:r>
              <a:rPr lang="en-US" dirty="0" err="1" smtClean="0"/>
              <a:t>su</a:t>
            </a:r>
            <a:r>
              <a:rPr lang="en-US" dirty="0" smtClean="0"/>
              <a:t> alma</a:t>
            </a:r>
            <a:r>
              <a:rPr lang="pl-PL" dirty="0" smtClean="0"/>
              <a:t>)</a:t>
            </a:r>
          </a:p>
          <a:p>
            <a:pPr>
              <a:buNone/>
            </a:pPr>
            <a:r>
              <a:rPr lang="pl-PL" dirty="0" smtClean="0"/>
              <a:t>- </a:t>
            </a:r>
            <a:r>
              <a:rPr lang="tr-TR" dirty="0" smtClean="0"/>
              <a:t>Atık izinleri</a:t>
            </a:r>
            <a:endParaRPr lang="pl-PL" dirty="0" smtClean="0"/>
          </a:p>
          <a:p>
            <a:pPr>
              <a:buNone/>
            </a:pPr>
            <a:r>
              <a:rPr lang="pl-PL" dirty="0" smtClean="0"/>
              <a:t>- </a:t>
            </a:r>
            <a:r>
              <a:rPr lang="tr-TR" dirty="0" smtClean="0"/>
              <a:t>Gürültü seviyeleri hakkında kararlar</a:t>
            </a:r>
            <a:r>
              <a:rPr lang="pl-PL" dirty="0" smtClean="0"/>
              <a:t> (</a:t>
            </a:r>
            <a:r>
              <a:rPr lang="tr-TR" dirty="0" smtClean="0"/>
              <a:t>izinler olarak adlandırılmaz</a:t>
            </a:r>
            <a:r>
              <a:rPr lang="pl-PL" dirty="0" smtClean="0"/>
              <a:t>)</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715272" y="5357826"/>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izinlerinde yer alan çevresel şartlar</a:t>
            </a:r>
            <a:endParaRPr lang="pl-PL" dirty="0"/>
          </a:p>
        </p:txBody>
      </p:sp>
      <p:sp>
        <p:nvSpPr>
          <p:cNvPr id="3" name="Symbol zastępczy zawartości 2"/>
          <p:cNvSpPr>
            <a:spLocks noGrp="1"/>
          </p:cNvSpPr>
          <p:nvPr>
            <p:ph idx="1"/>
          </p:nvPr>
        </p:nvSpPr>
        <p:spPr/>
        <p:txBody>
          <a:bodyPr>
            <a:normAutofit/>
          </a:bodyPr>
          <a:lstStyle/>
          <a:p>
            <a:r>
              <a:rPr lang="pl-PL" dirty="0" smtClean="0"/>
              <a:t>B. </a:t>
            </a:r>
            <a:r>
              <a:rPr lang="tr-TR" dirty="0" smtClean="0"/>
              <a:t>Bir IPPC izin belgesinin genel içeriği – zorunlu değil</a:t>
            </a:r>
            <a:r>
              <a:rPr lang="pl-PL" dirty="0" smtClean="0"/>
              <a:t>:</a:t>
            </a:r>
          </a:p>
          <a:p>
            <a:pPr>
              <a:buFont typeface="Wingdings" pitchFamily="2" charset="2"/>
              <a:buChar char="Ø"/>
            </a:pPr>
            <a:r>
              <a:rPr lang="tr-TR" dirty="0" smtClean="0"/>
              <a:t>Yeni tesisler için şartlar çerçevesinde kullanılan enerji, kaynak ve yakıtların türü ve miktarı</a:t>
            </a:r>
            <a:r>
              <a:rPr lang="pl-PL" dirty="0" smtClean="0"/>
              <a:t> (ener</a:t>
            </a:r>
            <a:r>
              <a:rPr lang="tr-TR" dirty="0" smtClean="0"/>
              <a:t>ji etkinliği</a:t>
            </a:r>
            <a:r>
              <a:rPr lang="pl-PL" dirty="0" smtClean="0"/>
              <a:t>, </a:t>
            </a:r>
            <a:r>
              <a:rPr lang="tr-TR" dirty="0" smtClean="0"/>
              <a:t>düşük yakıt teknolojileri, vb.</a:t>
            </a:r>
            <a:r>
              <a:rPr lang="pl-PL" dirty="0" smtClean="0"/>
              <a:t>)</a:t>
            </a:r>
          </a:p>
          <a:p>
            <a:pPr>
              <a:buFont typeface="Wingdings" pitchFamily="2" charset="2"/>
              <a:buChar char="Ø"/>
            </a:pPr>
            <a:r>
              <a:rPr lang="tr-TR" dirty="0" smtClean="0"/>
              <a:t>Emisyonların izlenmesi ve raporlanması için kullanılan yöntemler</a:t>
            </a:r>
            <a:r>
              <a:rPr lang="pl-PL" dirty="0" smtClean="0"/>
              <a:t>.</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572396" y="5429264"/>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izinlerinde yer alan çevresel şartlar</a:t>
            </a:r>
            <a:endParaRPr lang="pl-PL" dirty="0"/>
          </a:p>
        </p:txBody>
      </p:sp>
      <p:sp>
        <p:nvSpPr>
          <p:cNvPr id="3" name="Symbol zastępczy zawartości 2"/>
          <p:cNvSpPr>
            <a:spLocks noGrp="1"/>
          </p:cNvSpPr>
          <p:nvPr>
            <p:ph idx="1"/>
          </p:nvPr>
        </p:nvSpPr>
        <p:spPr/>
        <p:txBody>
          <a:bodyPr>
            <a:normAutofit/>
          </a:bodyPr>
          <a:lstStyle/>
          <a:p>
            <a:r>
              <a:rPr lang="pl-PL" dirty="0" smtClean="0"/>
              <a:t>C. </a:t>
            </a:r>
            <a:r>
              <a:rPr lang="tr-TR" dirty="0" smtClean="0"/>
              <a:t>IPPC izinlerinin içeriği</a:t>
            </a:r>
            <a:r>
              <a:rPr lang="pl-PL" dirty="0" smtClean="0"/>
              <a:t>– IPPC</a:t>
            </a:r>
            <a:r>
              <a:rPr lang="tr-TR" dirty="0" smtClean="0"/>
              <a:t>’ye özel</a:t>
            </a:r>
            <a:r>
              <a:rPr lang="pl-PL" dirty="0" smtClean="0"/>
              <a:t>:</a:t>
            </a:r>
          </a:p>
          <a:p>
            <a:pPr>
              <a:buFont typeface="Wingdings" pitchFamily="2" charset="2"/>
              <a:buChar char="Ø"/>
            </a:pPr>
            <a:r>
              <a:rPr lang="tr-TR" dirty="0" smtClean="0"/>
              <a:t>Yüksek oranda bütün olarak çevre koruma’ya ulaşmanın yolları</a:t>
            </a:r>
            <a:endParaRPr lang="pl-PL" dirty="0" smtClean="0"/>
          </a:p>
          <a:p>
            <a:pPr>
              <a:buFont typeface="Wingdings" pitchFamily="2" charset="2"/>
              <a:buChar char="Ø"/>
            </a:pPr>
            <a:r>
              <a:rPr lang="tr-TR" dirty="0" smtClean="0"/>
              <a:t>Sınırötesi etkileri azaltmanın yolları</a:t>
            </a:r>
            <a:endParaRPr lang="pl-PL" dirty="0" smtClean="0"/>
          </a:p>
          <a:p>
            <a:pPr>
              <a:buFont typeface="Wingdings" pitchFamily="2" charset="2"/>
              <a:buChar char="Ø"/>
            </a:pPr>
            <a:r>
              <a:rPr lang="tr-TR" dirty="0" smtClean="0"/>
              <a:t>Bir tesisin dışında gürültü emisyonu düzeyi</a:t>
            </a:r>
            <a:r>
              <a:rPr lang="pl-PL" dirty="0" smtClean="0"/>
              <a:t>+ </a:t>
            </a:r>
            <a:r>
              <a:rPr lang="tr-TR" dirty="0" smtClean="0"/>
              <a:t>öngörülen değişkenlerle birlikte bir gürültü kaynağının günlük çalışma süresi</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572396" y="5429264"/>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izinlerinde yer alan çevresel şartlar</a:t>
            </a:r>
            <a:endParaRPr lang="pl-PL" dirty="0"/>
          </a:p>
        </p:txBody>
      </p:sp>
      <p:sp>
        <p:nvSpPr>
          <p:cNvPr id="3" name="Symbol zastępczy zawartości 2"/>
          <p:cNvSpPr>
            <a:spLocks noGrp="1"/>
          </p:cNvSpPr>
          <p:nvPr>
            <p:ph idx="1"/>
          </p:nvPr>
        </p:nvSpPr>
        <p:spPr/>
        <p:txBody>
          <a:bodyPr>
            <a:normAutofit/>
          </a:bodyPr>
          <a:lstStyle/>
          <a:p>
            <a:pPr>
              <a:buFont typeface="Wingdings" pitchFamily="2" charset="2"/>
              <a:buChar char="Ø"/>
            </a:pPr>
            <a:r>
              <a:rPr lang="tr-TR" dirty="0" smtClean="0"/>
              <a:t>Toprağa veya suya döndürülmesi planlanmıyor ise çamurların miktarı, durumu ve içeriği</a:t>
            </a:r>
            <a:endParaRPr lang="pl-PL" dirty="0" smtClean="0"/>
          </a:p>
          <a:p>
            <a:pPr>
              <a:buFont typeface="Wingdings" pitchFamily="2" charset="2"/>
              <a:buChar char="Ø"/>
            </a:pPr>
            <a:r>
              <a:rPr lang="tr-TR" dirty="0" smtClean="0"/>
              <a:t>Kullanılan suyun miktarı</a:t>
            </a:r>
            <a:endParaRPr lang="pl-PL" dirty="0" smtClean="0"/>
          </a:p>
          <a:p>
            <a:pPr>
              <a:buFont typeface="Wingdings" pitchFamily="2" charset="2"/>
              <a:buChar char="Ø"/>
            </a:pPr>
            <a:r>
              <a:rPr lang="tr-TR" dirty="0" smtClean="0"/>
              <a:t>Ciddi bir felaketin sonuçlarını hafifletme veya engelleme yolları</a:t>
            </a:r>
            <a:r>
              <a:rPr lang="pl-PL" dirty="0" smtClean="0"/>
              <a:t>+ </a:t>
            </a:r>
            <a:r>
              <a:rPr lang="tr-TR" dirty="0" smtClean="0"/>
              <a:t>bir felaket konusunda bilgilendirme gereklilikleri</a:t>
            </a:r>
            <a:endParaRPr lang="pl-PL" dirty="0" smtClean="0"/>
          </a:p>
          <a:p>
            <a:endParaRPr lang="pl-PL" dirty="0"/>
          </a:p>
        </p:txBody>
      </p:sp>
      <p:pic>
        <p:nvPicPr>
          <p:cNvPr id="4" name="Picture 2"/>
          <p:cNvPicPr>
            <a:picLocks noChangeAspect="1" noChangeArrowheads="1"/>
          </p:cNvPicPr>
          <p:nvPr/>
        </p:nvPicPr>
        <p:blipFill>
          <a:blip r:embed="rId3" cstate="print"/>
          <a:srcRect/>
          <a:stretch>
            <a:fillRect/>
          </a:stretch>
        </p:blipFill>
        <p:spPr bwMode="auto">
          <a:xfrm>
            <a:off x="7572396" y="5286388"/>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izinlerinde yer alan çevresel şartlar</a:t>
            </a:r>
            <a:endParaRPr lang="pl-PL" dirty="0"/>
          </a:p>
        </p:txBody>
      </p:sp>
      <p:sp>
        <p:nvSpPr>
          <p:cNvPr id="3" name="Symbol zastępczy zawartości 2"/>
          <p:cNvSpPr>
            <a:spLocks noGrp="1"/>
          </p:cNvSpPr>
          <p:nvPr>
            <p:ph idx="1"/>
          </p:nvPr>
        </p:nvSpPr>
        <p:spPr/>
        <p:txBody>
          <a:bodyPr>
            <a:normAutofit/>
          </a:bodyPr>
          <a:lstStyle/>
          <a:p>
            <a:pPr>
              <a:buFont typeface="Wingdings" pitchFamily="2" charset="2"/>
              <a:buChar char="Ø"/>
            </a:pPr>
            <a:r>
              <a:rPr lang="tr-TR" dirty="0" smtClean="0"/>
              <a:t>Tesisin işletmesi durdurulduktan sonra yapılması gerekenler, tesisin sebep olduğu çevreye olan negatif etkilerin ortadan kaldırılması da dahil (eğer bunlar öngörülebilir ise)</a:t>
            </a:r>
            <a:endParaRPr lang="pl-PL" dirty="0" smtClean="0"/>
          </a:p>
          <a:p>
            <a:pPr>
              <a:buFont typeface="Wingdings" pitchFamily="2" charset="2"/>
              <a:buChar char="Ø"/>
            </a:pPr>
            <a:r>
              <a:rPr lang="tr-TR" dirty="0" smtClean="0"/>
              <a:t>Etkin enerji kullanımının yolları</a:t>
            </a:r>
            <a:r>
              <a:rPr lang="pl-PL" dirty="0" smtClean="0"/>
              <a:t>.</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643834" y="5357826"/>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izinlerinde yer alan çevresel şartlar</a:t>
            </a:r>
            <a:endParaRPr lang="pl-PL" dirty="0"/>
          </a:p>
        </p:txBody>
      </p:sp>
      <p:sp>
        <p:nvSpPr>
          <p:cNvPr id="3" name="Symbol zastępczy zawartości 2"/>
          <p:cNvSpPr>
            <a:spLocks noGrp="1"/>
          </p:cNvSpPr>
          <p:nvPr>
            <p:ph idx="1"/>
          </p:nvPr>
        </p:nvSpPr>
        <p:spPr/>
        <p:txBody>
          <a:bodyPr>
            <a:normAutofit/>
          </a:bodyPr>
          <a:lstStyle/>
          <a:p>
            <a:pPr>
              <a:buNone/>
            </a:pPr>
            <a:r>
              <a:rPr lang="tr-TR" dirty="0" smtClean="0"/>
              <a:t>Tüm IPPC izinleri gerektiği takdirde sektörel izin şartlarını da sağlamalıdır, atık izni, hava izni, su izinleri, vb.:</a:t>
            </a:r>
            <a:endParaRPr lang="pl-PL" dirty="0" smtClean="0"/>
          </a:p>
          <a:p>
            <a:r>
              <a:rPr lang="tr-TR" dirty="0" smtClean="0"/>
              <a:t>Hava izinleri</a:t>
            </a:r>
            <a:r>
              <a:rPr lang="pl-PL" dirty="0" smtClean="0"/>
              <a:t>: </a:t>
            </a:r>
            <a:r>
              <a:rPr lang="tr-TR" dirty="0" smtClean="0"/>
              <a:t>hava emisyonunu izlemek için yerlerin belirlenmesi</a:t>
            </a:r>
            <a:endParaRPr lang="pl-PL" dirty="0" smtClean="0"/>
          </a:p>
          <a:p>
            <a:r>
              <a:rPr lang="tr-TR" dirty="0" smtClean="0"/>
              <a:t>Atık izinleri</a:t>
            </a:r>
            <a:r>
              <a:rPr lang="pl-PL" dirty="0" smtClean="0"/>
              <a:t>: </a:t>
            </a:r>
            <a:r>
              <a:rPr lang="tr-TR" dirty="0" smtClean="0"/>
              <a:t>atık depolama tesisleri</a:t>
            </a:r>
            <a:endParaRPr lang="pl-PL" dirty="0" smtClean="0"/>
          </a:p>
          <a:p>
            <a:r>
              <a:rPr lang="tr-TR" dirty="0" smtClean="0"/>
              <a:t>Su izinleri</a:t>
            </a:r>
            <a:r>
              <a:rPr lang="pl-PL" dirty="0" smtClean="0"/>
              <a:t>: </a:t>
            </a:r>
            <a:r>
              <a:rPr lang="tr-TR" dirty="0" smtClean="0"/>
              <a:t>suyun alındığı yer altı sularının karakteristiği</a:t>
            </a:r>
            <a:r>
              <a:rPr lang="pl-PL" dirty="0" smtClean="0"/>
              <a:t>.</a:t>
            </a:r>
          </a:p>
        </p:txBody>
      </p:sp>
      <p:pic>
        <p:nvPicPr>
          <p:cNvPr id="4" name="Picture 2"/>
          <p:cNvPicPr>
            <a:picLocks noChangeAspect="1" noChangeArrowheads="1"/>
          </p:cNvPicPr>
          <p:nvPr/>
        </p:nvPicPr>
        <p:blipFill>
          <a:blip r:embed="rId2" cstate="print"/>
          <a:srcRect/>
          <a:stretch>
            <a:fillRect/>
          </a:stretch>
        </p:blipFill>
        <p:spPr bwMode="auto">
          <a:xfrm>
            <a:off x="7429520" y="5500702"/>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tr-TR" dirty="0" smtClean="0"/>
              <a:t>Polonya Çevre Standartları</a:t>
            </a:r>
            <a:endParaRPr lang="pl-PL" dirty="0"/>
          </a:p>
        </p:txBody>
      </p:sp>
      <p:sp>
        <p:nvSpPr>
          <p:cNvPr id="3" name="Symbol zastępczy zawartości 2"/>
          <p:cNvSpPr>
            <a:spLocks noGrp="1"/>
          </p:cNvSpPr>
          <p:nvPr>
            <p:ph idx="1"/>
          </p:nvPr>
        </p:nvSpPr>
        <p:spPr/>
        <p:txBody>
          <a:bodyPr>
            <a:normAutofit lnSpcReduction="10000"/>
          </a:bodyPr>
          <a:lstStyle/>
          <a:p>
            <a:pPr algn="ctr">
              <a:buNone/>
            </a:pPr>
            <a:r>
              <a:rPr lang="tr-TR" dirty="0" smtClean="0"/>
              <a:t>Çevresel standartlar</a:t>
            </a:r>
            <a:endParaRPr lang="pl-PL" dirty="0" smtClean="0"/>
          </a:p>
          <a:p>
            <a:pPr algn="ctr">
              <a:buNone/>
            </a:pPr>
            <a:endParaRPr lang="pl-PL" dirty="0" smtClean="0"/>
          </a:p>
          <a:p>
            <a:pPr algn="ctr">
              <a:buNone/>
            </a:pPr>
            <a:endParaRPr lang="pl-PL" dirty="0" smtClean="0"/>
          </a:p>
          <a:p>
            <a:pPr>
              <a:buNone/>
            </a:pPr>
            <a:r>
              <a:rPr lang="pl-PL" dirty="0" smtClean="0"/>
              <a:t>Emis</a:t>
            </a:r>
            <a:r>
              <a:rPr lang="tr-TR" dirty="0" smtClean="0"/>
              <a:t>yon standartları</a:t>
            </a:r>
            <a:r>
              <a:rPr lang="pl-PL" dirty="0" smtClean="0"/>
              <a:t>:		</a:t>
            </a:r>
            <a:r>
              <a:rPr lang="tr-TR" dirty="0" smtClean="0"/>
              <a:t>Çevre kalite</a:t>
            </a:r>
            <a:r>
              <a:rPr lang="pl-PL" dirty="0" smtClean="0"/>
              <a:t>						standar</a:t>
            </a:r>
            <a:r>
              <a:rPr lang="tr-TR" dirty="0" smtClean="0"/>
              <a:t>tları</a:t>
            </a:r>
            <a:r>
              <a:rPr lang="pl-PL" dirty="0" smtClean="0"/>
              <a:t>:</a:t>
            </a:r>
          </a:p>
          <a:p>
            <a:pPr>
              <a:buNone/>
            </a:pPr>
            <a:r>
              <a:rPr lang="tr-TR" sz="2700" dirty="0" smtClean="0"/>
              <a:t>su</a:t>
            </a:r>
            <a:r>
              <a:rPr lang="pl-PL" sz="2700" dirty="0" smtClean="0"/>
              <a:t> 		</a:t>
            </a:r>
            <a:r>
              <a:rPr lang="tr-TR" sz="2700" dirty="0" smtClean="0"/>
              <a:t>hava</a:t>
            </a:r>
            <a:r>
              <a:rPr lang="pl-PL" sz="2700" dirty="0" smtClean="0"/>
              <a:t>			- </a:t>
            </a:r>
            <a:r>
              <a:rPr lang="tr-TR" sz="2700" dirty="0" smtClean="0"/>
              <a:t>hava</a:t>
            </a:r>
            <a:endParaRPr lang="pl-PL" sz="2700" dirty="0" smtClean="0"/>
          </a:p>
          <a:p>
            <a:pPr>
              <a:buNone/>
            </a:pPr>
            <a:r>
              <a:rPr lang="pl-PL" sz="2700" dirty="0" smtClean="0"/>
              <a:t>&amp; </a:t>
            </a:r>
            <a:r>
              <a:rPr lang="tr-TR" sz="2700" dirty="0" smtClean="0"/>
              <a:t>toprak</a:t>
            </a:r>
            <a:r>
              <a:rPr lang="pl-PL" sz="2700" dirty="0" smtClean="0"/>
              <a:t>				   	- </a:t>
            </a:r>
            <a:r>
              <a:rPr lang="tr-TR" sz="2700" dirty="0" smtClean="0"/>
              <a:t>su</a:t>
            </a:r>
            <a:r>
              <a:rPr lang="pl-PL" sz="2700" dirty="0" smtClean="0"/>
              <a:t>&amp; </a:t>
            </a:r>
            <a:r>
              <a:rPr lang="tr-TR" sz="2700" dirty="0" smtClean="0"/>
              <a:t>toprak</a:t>
            </a:r>
            <a:endParaRPr lang="pl-PL" sz="2700" dirty="0" smtClean="0"/>
          </a:p>
          <a:p>
            <a:pPr>
              <a:buNone/>
            </a:pPr>
            <a:r>
              <a:rPr lang="pl-PL" sz="2700" dirty="0" smtClean="0"/>
              <a:t>						- </a:t>
            </a:r>
            <a:r>
              <a:rPr lang="tr-TR" sz="2700" dirty="0" smtClean="0"/>
              <a:t>gürültü</a:t>
            </a:r>
            <a:endParaRPr lang="pl-PL" sz="2700" dirty="0" smtClean="0"/>
          </a:p>
          <a:p>
            <a:pPr>
              <a:buNone/>
            </a:pPr>
            <a:r>
              <a:rPr lang="pl-PL" sz="2700" dirty="0" smtClean="0"/>
              <a:t>						- ele</a:t>
            </a:r>
            <a:r>
              <a:rPr lang="tr-TR" sz="2700" dirty="0" smtClean="0"/>
              <a:t>ktromanyetik alan</a:t>
            </a:r>
            <a:endParaRPr lang="pl-PL" sz="2700" dirty="0" smtClean="0"/>
          </a:p>
        </p:txBody>
      </p:sp>
      <p:cxnSp>
        <p:nvCxnSpPr>
          <p:cNvPr id="5" name="Łącznik prosty ze strzałką 4"/>
          <p:cNvCxnSpPr/>
          <p:nvPr/>
        </p:nvCxnSpPr>
        <p:spPr>
          <a:xfrm rot="10800000" flipV="1">
            <a:off x="2786050" y="2214554"/>
            <a:ext cx="1357322" cy="9286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Łącznik prosty ze strzałką 6"/>
          <p:cNvCxnSpPr/>
          <p:nvPr/>
        </p:nvCxnSpPr>
        <p:spPr>
          <a:xfrm>
            <a:off x="5072066" y="2214554"/>
            <a:ext cx="1214446" cy="10001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Łącznik prosty ze strzałką 8"/>
          <p:cNvCxnSpPr/>
          <p:nvPr/>
        </p:nvCxnSpPr>
        <p:spPr>
          <a:xfrm rot="5400000">
            <a:off x="1071538" y="3643314"/>
            <a:ext cx="571504"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Łącznik prosty ze strzałką 10"/>
          <p:cNvCxnSpPr/>
          <p:nvPr/>
        </p:nvCxnSpPr>
        <p:spPr>
          <a:xfrm rot="16200000" flipH="1">
            <a:off x="2035951" y="3679033"/>
            <a:ext cx="571504"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3" name="Picture 2"/>
          <p:cNvPicPr>
            <a:picLocks noChangeAspect="1" noChangeArrowheads="1"/>
          </p:cNvPicPr>
          <p:nvPr/>
        </p:nvPicPr>
        <p:blipFill>
          <a:blip r:embed="rId2" cstate="print"/>
          <a:srcRect/>
          <a:stretch>
            <a:fillRect/>
          </a:stretch>
        </p:blipFill>
        <p:spPr bwMode="auto">
          <a:xfrm>
            <a:off x="357158" y="5500702"/>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Polonya Çevre Standartları</a:t>
            </a:r>
            <a:endParaRPr lang="pl-PL" dirty="0"/>
          </a:p>
        </p:txBody>
      </p:sp>
      <p:sp>
        <p:nvSpPr>
          <p:cNvPr id="3" name="Symbol zastępczy zawartości 2"/>
          <p:cNvSpPr>
            <a:spLocks noGrp="1"/>
          </p:cNvSpPr>
          <p:nvPr>
            <p:ph idx="1"/>
          </p:nvPr>
        </p:nvSpPr>
        <p:spPr/>
        <p:txBody>
          <a:bodyPr/>
          <a:lstStyle/>
          <a:p>
            <a:r>
              <a:rPr lang="pl-PL" dirty="0" smtClean="0"/>
              <a:t>Emis</a:t>
            </a:r>
            <a:r>
              <a:rPr lang="tr-TR" dirty="0" smtClean="0"/>
              <a:t>yon standartları</a:t>
            </a:r>
            <a:r>
              <a:rPr lang="pl-PL" dirty="0" smtClean="0"/>
              <a:t>: </a:t>
            </a:r>
            <a:r>
              <a:rPr lang="tr-TR" dirty="0" smtClean="0"/>
              <a:t>hava</a:t>
            </a:r>
            <a:endParaRPr lang="pl-PL" dirty="0" smtClean="0"/>
          </a:p>
          <a:p>
            <a:pPr marL="514350" indent="-514350">
              <a:buAutoNum type="arabicPeriod"/>
            </a:pPr>
            <a:r>
              <a:rPr lang="tr-TR" dirty="0" smtClean="0"/>
              <a:t>Enerji santralleri</a:t>
            </a:r>
            <a:endParaRPr lang="pl-PL" dirty="0" smtClean="0"/>
          </a:p>
          <a:p>
            <a:pPr marL="514350" indent="-514350">
              <a:buAutoNum type="arabicPeriod"/>
            </a:pPr>
            <a:r>
              <a:rPr lang="tr-TR" dirty="0" smtClean="0"/>
              <a:t>Atık yakma ve birlikte yakma</a:t>
            </a:r>
            <a:endParaRPr lang="pl-PL" dirty="0" smtClean="0"/>
          </a:p>
          <a:p>
            <a:pPr marL="514350" indent="-514350">
              <a:buAutoNum type="arabicPeriod"/>
            </a:pPr>
            <a:r>
              <a:rPr lang="pl-PL" dirty="0" smtClean="0"/>
              <a:t>VOC</a:t>
            </a:r>
            <a:r>
              <a:rPr lang="tr-TR" dirty="0" smtClean="0"/>
              <a:t>’leri kullanan tesisler</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643834" y="5500702"/>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Havaya Emisyon Standartları</a:t>
            </a:r>
            <a:r>
              <a:rPr lang="pl-PL" dirty="0" smtClean="0"/>
              <a:t>- </a:t>
            </a:r>
            <a:r>
              <a:rPr lang="tr-TR" dirty="0" smtClean="0"/>
              <a:t>örnekler</a:t>
            </a:r>
            <a:endParaRPr lang="pl-PL"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457200" y="1828308"/>
            <a:ext cx="8229600" cy="4069747"/>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7715272" y="5715000"/>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Havaya Emisyon Standartları</a:t>
            </a:r>
            <a:r>
              <a:rPr lang="pl-PL" dirty="0" smtClean="0"/>
              <a:t>- </a:t>
            </a:r>
            <a:r>
              <a:rPr lang="tr-TR" dirty="0" smtClean="0"/>
              <a:t>örnekler</a:t>
            </a:r>
            <a:endParaRPr lang="pl-PL" dirty="0"/>
          </a:p>
        </p:txBody>
      </p:sp>
      <p:pic>
        <p:nvPicPr>
          <p:cNvPr id="2051" name="Picture 3"/>
          <p:cNvPicPr>
            <a:picLocks noGrp="1" noChangeAspect="1" noChangeArrowheads="1"/>
          </p:cNvPicPr>
          <p:nvPr>
            <p:ph idx="1"/>
          </p:nvPr>
        </p:nvPicPr>
        <p:blipFill>
          <a:blip r:embed="rId2" cstate="print"/>
          <a:srcRect/>
          <a:stretch>
            <a:fillRect/>
          </a:stretch>
        </p:blipFill>
        <p:spPr bwMode="auto">
          <a:xfrm>
            <a:off x="457200" y="1896618"/>
            <a:ext cx="8229600" cy="3933127"/>
          </a:xfrm>
          <a:prstGeom prst="rect">
            <a:avLst/>
          </a:prstGeom>
          <a:noFill/>
          <a:ln w="9525">
            <a:noFill/>
            <a:miter lim="800000"/>
            <a:headEnd/>
            <a:tailEnd/>
          </a:ln>
          <a:effectLst/>
        </p:spPr>
      </p:pic>
      <p:pic>
        <p:nvPicPr>
          <p:cNvPr id="7" name="Picture 2"/>
          <p:cNvPicPr>
            <a:picLocks noChangeAspect="1" noChangeArrowheads="1"/>
          </p:cNvPicPr>
          <p:nvPr/>
        </p:nvPicPr>
        <p:blipFill>
          <a:blip r:embed="rId3" cstate="print"/>
          <a:srcRect/>
          <a:stretch>
            <a:fillRect/>
          </a:stretch>
        </p:blipFill>
        <p:spPr bwMode="auto">
          <a:xfrm>
            <a:off x="7786710" y="5715000"/>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582594"/>
          </a:xfrm>
        </p:spPr>
        <p:txBody>
          <a:bodyPr>
            <a:normAutofit fontScale="90000"/>
          </a:bodyPr>
          <a:lstStyle/>
          <a:p>
            <a:r>
              <a:rPr lang="tr-TR" dirty="0" smtClean="0"/>
              <a:t>Havaya Emisyon Standartları</a:t>
            </a:r>
            <a:r>
              <a:rPr lang="pl-PL" dirty="0" smtClean="0"/>
              <a:t>- </a:t>
            </a:r>
            <a:r>
              <a:rPr lang="tr-TR" dirty="0" smtClean="0"/>
              <a:t>örnekler</a:t>
            </a:r>
            <a:endParaRPr lang="pl-PL"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1357290" y="785794"/>
            <a:ext cx="6500858" cy="5929354"/>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7786710" y="5715000"/>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tr-TR" dirty="0" smtClean="0"/>
              <a:t>Genel Bakış</a:t>
            </a:r>
            <a:endParaRPr lang="pl-PL" dirty="0"/>
          </a:p>
        </p:txBody>
      </p:sp>
      <p:sp>
        <p:nvSpPr>
          <p:cNvPr id="3" name="Symbol zastępczy zawartości 2"/>
          <p:cNvSpPr>
            <a:spLocks noGrp="1"/>
          </p:cNvSpPr>
          <p:nvPr>
            <p:ph idx="1"/>
          </p:nvPr>
        </p:nvSpPr>
        <p:spPr/>
        <p:txBody>
          <a:bodyPr>
            <a:normAutofit/>
          </a:bodyPr>
          <a:lstStyle/>
          <a:p>
            <a:r>
              <a:rPr lang="tr-TR" dirty="0" smtClean="0"/>
              <a:t>Eğer bir IPPC izni gerekli ise diğer sektörel (su, atık, hava) izinlere gerek kalmaz</a:t>
            </a:r>
            <a:r>
              <a:rPr lang="pl-PL" dirty="0" smtClean="0"/>
              <a:t>.</a:t>
            </a:r>
          </a:p>
          <a:p>
            <a:r>
              <a:rPr lang="tr-TR" dirty="0" smtClean="0"/>
              <a:t>Çevresel şartlar belirtilmiştir</a:t>
            </a:r>
            <a:r>
              <a:rPr lang="pl-PL" dirty="0" smtClean="0"/>
              <a:t>:</a:t>
            </a:r>
          </a:p>
          <a:p>
            <a:pPr>
              <a:buNone/>
            </a:pPr>
            <a:r>
              <a:rPr lang="pl-PL" dirty="0" smtClean="0"/>
              <a:t>- </a:t>
            </a:r>
            <a:r>
              <a:rPr lang="tr-TR" dirty="0" smtClean="0"/>
              <a:t>IPPC izni başvurusunda</a:t>
            </a:r>
            <a:endParaRPr lang="pl-PL" dirty="0" smtClean="0"/>
          </a:p>
          <a:p>
            <a:pPr>
              <a:buNone/>
            </a:pPr>
            <a:r>
              <a:rPr lang="pl-PL" dirty="0" smtClean="0"/>
              <a:t>- </a:t>
            </a:r>
            <a:r>
              <a:rPr lang="tr-TR" dirty="0" smtClean="0"/>
              <a:t>Verilmiş bir izin belgesi üzer</a:t>
            </a:r>
            <a:r>
              <a:rPr lang="pl-PL" dirty="0" smtClean="0"/>
              <a:t>in</a:t>
            </a:r>
            <a:r>
              <a:rPr lang="tr-TR" dirty="0" smtClean="0"/>
              <a:t>de</a:t>
            </a:r>
          </a:p>
          <a:p>
            <a:pPr>
              <a:buNone/>
            </a:pPr>
            <a:r>
              <a:rPr lang="pl-PL" dirty="0" smtClean="0"/>
              <a:t>- </a:t>
            </a:r>
            <a:r>
              <a:rPr lang="tr-TR" dirty="0" smtClean="0"/>
              <a:t>Polonya çevre yasasında</a:t>
            </a:r>
            <a:endParaRPr lang="pl-PL" dirty="0" smtClean="0"/>
          </a:p>
          <a:p>
            <a:pPr>
              <a:buNone/>
            </a:pPr>
            <a:r>
              <a:rPr lang="pl-PL" dirty="0" smtClean="0"/>
              <a:t>-</a:t>
            </a:r>
            <a:r>
              <a:rPr lang="tr-TR" dirty="0" smtClean="0"/>
              <a:t> AB ve Polonya BREF’lerinde</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643834" y="5429264"/>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Suya Emisyon Standartları</a:t>
            </a:r>
            <a:r>
              <a:rPr lang="pl-PL" dirty="0" smtClean="0"/>
              <a:t>- </a:t>
            </a:r>
            <a:r>
              <a:rPr lang="tr-TR" dirty="0" smtClean="0"/>
              <a:t>örnekler</a:t>
            </a:r>
            <a:endParaRPr lang="pl-PL" dirty="0"/>
          </a:p>
        </p:txBody>
      </p:sp>
      <p:sp>
        <p:nvSpPr>
          <p:cNvPr id="3" name="Symbol zastępczy zawartości 2"/>
          <p:cNvSpPr>
            <a:spLocks noGrp="1"/>
          </p:cNvSpPr>
          <p:nvPr>
            <p:ph idx="1"/>
          </p:nvPr>
        </p:nvSpPr>
        <p:spPr/>
        <p:txBody>
          <a:bodyPr/>
          <a:lstStyle/>
          <a:p>
            <a:r>
              <a:rPr lang="pl-PL" dirty="0" smtClean="0"/>
              <a:t>1. </a:t>
            </a:r>
            <a:r>
              <a:rPr lang="tr-TR" dirty="0" smtClean="0"/>
              <a:t>Suya ve toprağa emisyon</a:t>
            </a:r>
            <a:endParaRPr lang="pl-PL" dirty="0" smtClean="0"/>
          </a:p>
          <a:p>
            <a:r>
              <a:rPr lang="pl-PL" dirty="0" smtClean="0"/>
              <a:t>2. </a:t>
            </a:r>
            <a:r>
              <a:rPr lang="tr-TR" dirty="0" smtClean="0"/>
              <a:t>Kanalizasyon Sistemine emisyon</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643834" y="5500702"/>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229600" cy="796908"/>
          </a:xfrm>
        </p:spPr>
        <p:txBody>
          <a:bodyPr>
            <a:normAutofit/>
          </a:bodyPr>
          <a:lstStyle/>
          <a:p>
            <a:r>
              <a:rPr lang="tr-TR" sz="3200" dirty="0" smtClean="0"/>
              <a:t>Suya Emisyon Standartları</a:t>
            </a:r>
            <a:r>
              <a:rPr lang="pl-PL" sz="3200" dirty="0" smtClean="0"/>
              <a:t>- </a:t>
            </a:r>
            <a:r>
              <a:rPr lang="tr-TR" sz="3200" dirty="0" smtClean="0"/>
              <a:t>örnekler</a:t>
            </a:r>
            <a:endParaRPr lang="pl-PL" sz="3000"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357158" y="1071546"/>
            <a:ext cx="7824505" cy="5429288"/>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7786710" y="5572140"/>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tr-TR" sz="3000" dirty="0" smtClean="0"/>
              <a:t>Çevresel Kalite Standartları</a:t>
            </a:r>
            <a:r>
              <a:rPr lang="pl-PL" sz="3000" dirty="0" smtClean="0"/>
              <a:t>- </a:t>
            </a:r>
            <a:r>
              <a:rPr lang="tr-TR" sz="3000" dirty="0" smtClean="0"/>
              <a:t>örnekler</a:t>
            </a:r>
            <a:endParaRPr lang="pl-PL" sz="3000"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1857356" y="1142984"/>
            <a:ext cx="5357850" cy="5357850"/>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7643834" y="5500702"/>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tr-TR" sz="3000" dirty="0" smtClean="0"/>
              <a:t>Çevresel Kalite Standartları</a:t>
            </a:r>
            <a:r>
              <a:rPr lang="pl-PL" sz="3000" dirty="0" smtClean="0"/>
              <a:t>- </a:t>
            </a:r>
            <a:r>
              <a:rPr lang="tr-TR" sz="3000" dirty="0" smtClean="0"/>
              <a:t>örnekler</a:t>
            </a:r>
            <a:endParaRPr lang="pl-PL" sz="3000"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1643042" y="1142984"/>
            <a:ext cx="6000792" cy="5500726"/>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7786710" y="5500702"/>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Alıştırma</a:t>
            </a:r>
            <a:r>
              <a:rPr lang="pl-PL" dirty="0" smtClean="0"/>
              <a:t>– </a:t>
            </a:r>
            <a:r>
              <a:rPr lang="tr-TR" dirty="0" smtClean="0"/>
              <a:t>bazı </a:t>
            </a:r>
            <a:r>
              <a:rPr lang="pl-PL" dirty="0" smtClean="0"/>
              <a:t>IPPC </a:t>
            </a:r>
            <a:r>
              <a:rPr lang="tr-TR" dirty="0" smtClean="0"/>
              <a:t>izin belgelerinin analizi</a:t>
            </a:r>
            <a:r>
              <a:rPr lang="pl-PL" dirty="0" smtClean="0"/>
              <a:t>– </a:t>
            </a:r>
            <a:r>
              <a:rPr lang="tr-TR" dirty="0" smtClean="0"/>
              <a:t>size göre eksiklik var mı</a:t>
            </a:r>
            <a:r>
              <a:rPr lang="pl-PL" dirty="0" smtClean="0"/>
              <a:t>?</a:t>
            </a:r>
            <a:endParaRPr lang="pl-PL" dirty="0"/>
          </a:p>
        </p:txBody>
      </p:sp>
      <p:pic>
        <p:nvPicPr>
          <p:cNvPr id="1027" name="Picture 3"/>
          <p:cNvPicPr>
            <a:picLocks noGrp="1" noChangeAspect="1" noChangeArrowheads="1"/>
          </p:cNvPicPr>
          <p:nvPr>
            <p:ph idx="1"/>
          </p:nvPr>
        </p:nvPicPr>
        <p:blipFill>
          <a:blip r:embed="rId2" cstate="print"/>
          <a:srcRect/>
          <a:stretch>
            <a:fillRect/>
          </a:stretch>
        </p:blipFill>
        <p:spPr bwMode="auto">
          <a:xfrm>
            <a:off x="457200" y="2146384"/>
            <a:ext cx="8229600" cy="3433594"/>
          </a:xfrm>
          <a:prstGeom prst="rect">
            <a:avLst/>
          </a:prstGeom>
          <a:noFill/>
          <a:ln w="9525">
            <a:noFill/>
            <a:miter lim="800000"/>
            <a:headEnd/>
            <a:tailEnd/>
          </a:ln>
          <a:effectLst/>
        </p:spPr>
      </p:pic>
      <p:pic>
        <p:nvPicPr>
          <p:cNvPr id="4" name="Picture 2"/>
          <p:cNvPicPr>
            <a:picLocks noChangeAspect="1" noChangeArrowheads="1"/>
          </p:cNvPicPr>
          <p:nvPr/>
        </p:nvPicPr>
        <p:blipFill>
          <a:blip r:embed="rId3" cstate="print"/>
          <a:srcRect/>
          <a:stretch>
            <a:fillRect/>
          </a:stretch>
        </p:blipFill>
        <p:spPr bwMode="auto">
          <a:xfrm>
            <a:off x="7643834" y="5500702"/>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Alıştırma</a:t>
            </a:r>
            <a:r>
              <a:rPr lang="pl-PL" dirty="0" smtClean="0"/>
              <a:t>– </a:t>
            </a:r>
            <a:r>
              <a:rPr lang="tr-TR" dirty="0" smtClean="0"/>
              <a:t>bazı </a:t>
            </a:r>
            <a:r>
              <a:rPr lang="pl-PL" dirty="0" smtClean="0"/>
              <a:t>IPPC </a:t>
            </a:r>
            <a:r>
              <a:rPr lang="tr-TR" dirty="0" smtClean="0"/>
              <a:t>izin belgelerinin analizi</a:t>
            </a:r>
            <a:r>
              <a:rPr lang="pl-PL" dirty="0" smtClean="0"/>
              <a:t>– </a:t>
            </a:r>
            <a:r>
              <a:rPr lang="tr-TR" dirty="0" smtClean="0"/>
              <a:t>size göre eksiklik var mı</a:t>
            </a:r>
            <a:r>
              <a:rPr lang="pl-PL" dirty="0" smtClean="0"/>
              <a:t>?</a:t>
            </a:r>
            <a:endParaRPr lang="pl-PL"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457200" y="1699750"/>
            <a:ext cx="8229600" cy="4326863"/>
          </a:xfrm>
          <a:prstGeom prst="rect">
            <a:avLst/>
          </a:prstGeom>
          <a:noFill/>
          <a:ln w="9525">
            <a:noFill/>
            <a:miter lim="800000"/>
            <a:headEnd/>
            <a:tailEnd/>
          </a:ln>
          <a:effectLst/>
        </p:spPr>
      </p:pic>
      <p:pic>
        <p:nvPicPr>
          <p:cNvPr id="4" name="Picture 2"/>
          <p:cNvPicPr>
            <a:picLocks noChangeAspect="1" noChangeArrowheads="1"/>
          </p:cNvPicPr>
          <p:nvPr/>
        </p:nvPicPr>
        <p:blipFill>
          <a:blip r:embed="rId3" cstate="print"/>
          <a:srcRect/>
          <a:stretch>
            <a:fillRect/>
          </a:stretch>
        </p:blipFill>
        <p:spPr bwMode="auto">
          <a:xfrm>
            <a:off x="7715272" y="5715000"/>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Alıştırma</a:t>
            </a:r>
            <a:r>
              <a:rPr lang="pl-PL" dirty="0" smtClean="0"/>
              <a:t>– </a:t>
            </a:r>
            <a:r>
              <a:rPr lang="tr-TR" dirty="0" smtClean="0"/>
              <a:t>bazı </a:t>
            </a:r>
            <a:r>
              <a:rPr lang="pl-PL" dirty="0" smtClean="0"/>
              <a:t>IPPC </a:t>
            </a:r>
            <a:r>
              <a:rPr lang="tr-TR" dirty="0" smtClean="0"/>
              <a:t>izin belgelerinin analizi</a:t>
            </a:r>
            <a:r>
              <a:rPr lang="pl-PL" dirty="0" smtClean="0"/>
              <a:t>– </a:t>
            </a:r>
            <a:r>
              <a:rPr lang="tr-TR" dirty="0" smtClean="0"/>
              <a:t>size göre eksiklik var mı</a:t>
            </a:r>
            <a:r>
              <a:rPr lang="pl-PL" dirty="0" smtClean="0"/>
              <a:t>?</a:t>
            </a:r>
            <a:endParaRPr lang="pl-PL"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571472" y="1928802"/>
            <a:ext cx="8229600" cy="1667689"/>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571472" y="3429000"/>
            <a:ext cx="7429552" cy="1181098"/>
          </a:xfrm>
          <a:prstGeom prst="rect">
            <a:avLst/>
          </a:prstGeom>
          <a:noFill/>
          <a:ln w="9525">
            <a:noFill/>
            <a:miter lim="800000"/>
            <a:headEnd/>
            <a:tailEnd/>
          </a:ln>
          <a:effectLst/>
        </p:spPr>
      </p:pic>
      <p:pic>
        <p:nvPicPr>
          <p:cNvPr id="5" name="Picture 2"/>
          <p:cNvPicPr>
            <a:picLocks noChangeAspect="1" noChangeArrowheads="1"/>
          </p:cNvPicPr>
          <p:nvPr/>
        </p:nvPicPr>
        <p:blipFill>
          <a:blip r:embed="rId4" cstate="print"/>
          <a:srcRect/>
          <a:stretch>
            <a:fillRect/>
          </a:stretch>
        </p:blipFill>
        <p:spPr bwMode="auto">
          <a:xfrm>
            <a:off x="7715272" y="5357826"/>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Alıştırma</a:t>
            </a:r>
            <a:r>
              <a:rPr lang="pl-PL" dirty="0" smtClean="0"/>
              <a:t>– </a:t>
            </a:r>
            <a:r>
              <a:rPr lang="tr-TR" dirty="0" smtClean="0"/>
              <a:t>bazı </a:t>
            </a:r>
            <a:r>
              <a:rPr lang="pl-PL" dirty="0" smtClean="0"/>
              <a:t>IPPC </a:t>
            </a:r>
            <a:r>
              <a:rPr lang="tr-TR" dirty="0" smtClean="0"/>
              <a:t>izin belgelerinin analizi</a:t>
            </a:r>
            <a:r>
              <a:rPr lang="pl-PL" dirty="0" smtClean="0"/>
              <a:t>– </a:t>
            </a:r>
            <a:r>
              <a:rPr lang="tr-TR" dirty="0" smtClean="0"/>
              <a:t>size göre eksiklik var mı</a:t>
            </a:r>
            <a:r>
              <a:rPr lang="pl-PL" dirty="0" smtClean="0"/>
              <a:t>?</a:t>
            </a:r>
            <a:endParaRPr lang="pl-PL"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457200" y="2235370"/>
            <a:ext cx="8229600" cy="3255622"/>
          </a:xfrm>
          <a:prstGeom prst="rect">
            <a:avLst/>
          </a:prstGeom>
          <a:noFill/>
          <a:ln w="9525">
            <a:noFill/>
            <a:miter lim="800000"/>
            <a:headEnd/>
            <a:tailEnd/>
          </a:ln>
          <a:effectLst/>
        </p:spPr>
      </p:pic>
      <p:pic>
        <p:nvPicPr>
          <p:cNvPr id="4" name="Picture 2"/>
          <p:cNvPicPr>
            <a:picLocks noChangeAspect="1" noChangeArrowheads="1"/>
          </p:cNvPicPr>
          <p:nvPr/>
        </p:nvPicPr>
        <p:blipFill>
          <a:blip r:embed="rId3" cstate="print"/>
          <a:srcRect/>
          <a:stretch>
            <a:fillRect/>
          </a:stretch>
        </p:blipFill>
        <p:spPr bwMode="auto">
          <a:xfrm>
            <a:off x="7715272" y="5429264"/>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Alıştırma</a:t>
            </a:r>
            <a:r>
              <a:rPr lang="pl-PL" dirty="0" smtClean="0"/>
              <a:t>– </a:t>
            </a:r>
            <a:r>
              <a:rPr lang="tr-TR" dirty="0" smtClean="0"/>
              <a:t>bazı </a:t>
            </a:r>
            <a:r>
              <a:rPr lang="pl-PL" dirty="0" smtClean="0"/>
              <a:t>IPPC </a:t>
            </a:r>
            <a:r>
              <a:rPr lang="tr-TR" dirty="0" smtClean="0"/>
              <a:t>izin belgelerinin analizi</a:t>
            </a:r>
            <a:r>
              <a:rPr lang="pl-PL" dirty="0" smtClean="0"/>
              <a:t>– </a:t>
            </a:r>
            <a:r>
              <a:rPr lang="tr-TR" dirty="0" smtClean="0"/>
              <a:t>size göre eksiklik var mı</a:t>
            </a:r>
            <a:r>
              <a:rPr lang="pl-PL" dirty="0" smtClean="0"/>
              <a:t>?</a:t>
            </a:r>
            <a:endParaRPr lang="pl-PL"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457200" y="2104320"/>
            <a:ext cx="8229600" cy="3517722"/>
          </a:xfrm>
          <a:prstGeom prst="rect">
            <a:avLst/>
          </a:prstGeom>
          <a:noFill/>
          <a:ln w="9525">
            <a:noFill/>
            <a:miter lim="800000"/>
            <a:headEnd/>
            <a:tailEnd/>
          </a:ln>
          <a:effectLst/>
        </p:spPr>
      </p:pic>
      <p:pic>
        <p:nvPicPr>
          <p:cNvPr id="4" name="Picture 2"/>
          <p:cNvPicPr>
            <a:picLocks noChangeAspect="1" noChangeArrowheads="1"/>
          </p:cNvPicPr>
          <p:nvPr/>
        </p:nvPicPr>
        <p:blipFill>
          <a:blip r:embed="rId3" cstate="print"/>
          <a:srcRect/>
          <a:stretch>
            <a:fillRect/>
          </a:stretch>
        </p:blipFill>
        <p:spPr bwMode="auto">
          <a:xfrm>
            <a:off x="7715272" y="5715000"/>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a:stretch>
            <a:fillRect/>
          </a:stretch>
        </p:blipFill>
        <p:spPr bwMode="auto">
          <a:xfrm>
            <a:off x="457200" y="2712042"/>
            <a:ext cx="8229600" cy="2302279"/>
          </a:xfrm>
          <a:prstGeom prst="rect">
            <a:avLst/>
          </a:prstGeom>
          <a:noFill/>
          <a:ln w="9525">
            <a:noFill/>
            <a:miter lim="800000"/>
            <a:headEnd/>
            <a:tailEnd/>
          </a:ln>
          <a:effectLst/>
        </p:spPr>
      </p:pic>
      <p:pic>
        <p:nvPicPr>
          <p:cNvPr id="4" name="Picture 2"/>
          <p:cNvPicPr>
            <a:picLocks noChangeAspect="1" noChangeArrowheads="1"/>
          </p:cNvPicPr>
          <p:nvPr/>
        </p:nvPicPr>
        <p:blipFill>
          <a:blip r:embed="rId3" cstate="print"/>
          <a:srcRect/>
          <a:stretch>
            <a:fillRect/>
          </a:stretch>
        </p:blipFill>
        <p:spPr bwMode="auto">
          <a:xfrm>
            <a:off x="7715272" y="5500702"/>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tr-TR" sz="3000" dirty="0" smtClean="0"/>
              <a:t>Başvuru işlemi</a:t>
            </a:r>
            <a:r>
              <a:rPr lang="pl-PL" sz="3000" dirty="0" smtClean="0"/>
              <a:t>– </a:t>
            </a:r>
            <a:r>
              <a:rPr lang="tr-TR" sz="3000" dirty="0" smtClean="0"/>
              <a:t>Polonya çevre koruma yasasında tüm izin türleri için genel şartlar</a:t>
            </a:r>
            <a:endParaRPr lang="pl-PL" sz="3000" dirty="0"/>
          </a:p>
        </p:txBody>
      </p:sp>
      <p:sp>
        <p:nvSpPr>
          <p:cNvPr id="3" name="Symbol zastępczy zawartości 2"/>
          <p:cNvSpPr>
            <a:spLocks noGrp="1"/>
          </p:cNvSpPr>
          <p:nvPr>
            <p:ph idx="1"/>
          </p:nvPr>
        </p:nvSpPr>
        <p:spPr/>
        <p:txBody>
          <a:bodyPr>
            <a:normAutofit/>
          </a:bodyPr>
          <a:lstStyle/>
          <a:p>
            <a:pPr>
              <a:buNone/>
            </a:pPr>
            <a:r>
              <a:rPr lang="tr-TR" dirty="0" smtClean="0"/>
              <a:t>Başvuruya neler dahil edilmeli</a:t>
            </a:r>
            <a:r>
              <a:rPr lang="pl-PL" dirty="0" smtClean="0"/>
              <a:t>?</a:t>
            </a:r>
          </a:p>
          <a:p>
            <a:pPr>
              <a:buNone/>
            </a:pPr>
            <a:r>
              <a:rPr lang="pl-PL" dirty="0" smtClean="0"/>
              <a:t>1.</a:t>
            </a:r>
            <a:r>
              <a:rPr lang="tr-TR" dirty="0" smtClean="0"/>
              <a:t> Tesisin türü, kullanılan makineler ve teknolojiler, emisyon kaynaklarının ve yerlerinin tekn</a:t>
            </a:r>
            <a:r>
              <a:rPr lang="en-US" dirty="0" err="1" smtClean="0"/>
              <a:t>oloj</a:t>
            </a:r>
            <a:r>
              <a:rPr lang="tr-TR" dirty="0" smtClean="0"/>
              <a:t>ik karakteristikleri</a:t>
            </a:r>
            <a:endParaRPr lang="pl-PL" dirty="0" smtClean="0"/>
          </a:p>
          <a:p>
            <a:pPr>
              <a:buNone/>
            </a:pPr>
            <a:r>
              <a:rPr lang="pl-PL" dirty="0" smtClean="0"/>
              <a:t>2. </a:t>
            </a:r>
            <a:r>
              <a:rPr lang="tr-TR" dirty="0" smtClean="0"/>
              <a:t>Kullanılan mate</a:t>
            </a:r>
            <a:r>
              <a:rPr lang="en-US" dirty="0" smtClean="0"/>
              <a:t>r</a:t>
            </a:r>
            <a:r>
              <a:rPr lang="tr-TR" dirty="0" smtClean="0"/>
              <a:t>yallerin kütle dengesini içeren teknolojik bir şema ve çevresel şartlar ile ilgili yakıtlar</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643834" y="5429264"/>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Alıştırma</a:t>
            </a:r>
            <a:r>
              <a:rPr lang="pl-PL" dirty="0" smtClean="0"/>
              <a:t>– </a:t>
            </a:r>
            <a:r>
              <a:rPr lang="tr-TR" dirty="0" smtClean="0"/>
              <a:t>bazı </a:t>
            </a:r>
            <a:r>
              <a:rPr lang="pl-PL" dirty="0" smtClean="0"/>
              <a:t>IPPC </a:t>
            </a:r>
            <a:r>
              <a:rPr lang="tr-TR" dirty="0" smtClean="0"/>
              <a:t>izin belgelerinin analizi</a:t>
            </a:r>
            <a:r>
              <a:rPr lang="pl-PL" dirty="0" smtClean="0"/>
              <a:t>– </a:t>
            </a:r>
            <a:r>
              <a:rPr lang="tr-TR" dirty="0" smtClean="0"/>
              <a:t>size göre eksiklik var mı</a:t>
            </a:r>
            <a:r>
              <a:rPr lang="pl-PL" dirty="0" smtClean="0"/>
              <a:t>?</a:t>
            </a:r>
            <a:endParaRPr lang="pl-PL"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0" y="1500174"/>
            <a:ext cx="8229600" cy="2611160"/>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cstate="print"/>
          <a:srcRect/>
          <a:stretch>
            <a:fillRect/>
          </a:stretch>
        </p:blipFill>
        <p:spPr bwMode="auto">
          <a:xfrm>
            <a:off x="214282" y="4000504"/>
            <a:ext cx="8715404" cy="2143140"/>
          </a:xfrm>
          <a:prstGeom prst="rect">
            <a:avLst/>
          </a:prstGeom>
          <a:noFill/>
          <a:ln w="9525">
            <a:noFill/>
            <a:miter lim="800000"/>
            <a:headEnd/>
            <a:tailEnd/>
          </a:ln>
          <a:effectLst/>
        </p:spPr>
      </p:pic>
      <p:pic>
        <p:nvPicPr>
          <p:cNvPr id="5" name="Picture 2"/>
          <p:cNvPicPr>
            <a:picLocks noChangeAspect="1" noChangeArrowheads="1"/>
          </p:cNvPicPr>
          <p:nvPr/>
        </p:nvPicPr>
        <p:blipFill>
          <a:blip r:embed="rId4" cstate="print"/>
          <a:srcRect/>
          <a:stretch>
            <a:fillRect/>
          </a:stretch>
        </p:blipFill>
        <p:spPr bwMode="auto">
          <a:xfrm>
            <a:off x="7715272" y="5715000"/>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Grp="1" noChangeAspect="1" noChangeArrowheads="1"/>
          </p:cNvPicPr>
          <p:nvPr>
            <p:ph idx="1"/>
          </p:nvPr>
        </p:nvPicPr>
        <p:blipFill>
          <a:blip r:embed="rId2" cstate="print"/>
          <a:srcRect/>
          <a:stretch>
            <a:fillRect/>
          </a:stretch>
        </p:blipFill>
        <p:spPr bwMode="auto">
          <a:xfrm>
            <a:off x="2143108" y="285728"/>
            <a:ext cx="4857784" cy="6143668"/>
          </a:xfrm>
          <a:prstGeom prst="rect">
            <a:avLst/>
          </a:prstGeom>
          <a:noFill/>
          <a:ln w="9525">
            <a:noFill/>
            <a:miter lim="800000"/>
            <a:headEnd/>
            <a:tailEnd/>
          </a:ln>
          <a:effectLst/>
        </p:spPr>
      </p:pic>
      <p:pic>
        <p:nvPicPr>
          <p:cNvPr id="3" name="Picture 2"/>
          <p:cNvPicPr>
            <a:picLocks noChangeAspect="1" noChangeArrowheads="1"/>
          </p:cNvPicPr>
          <p:nvPr/>
        </p:nvPicPr>
        <p:blipFill>
          <a:blip r:embed="rId3" cstate="print"/>
          <a:srcRect/>
          <a:stretch>
            <a:fillRect/>
          </a:stretch>
        </p:blipFill>
        <p:spPr bwMode="auto">
          <a:xfrm>
            <a:off x="7715272" y="5429264"/>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28596" y="2428868"/>
            <a:ext cx="8229600" cy="971544"/>
          </a:xfrm>
        </p:spPr>
        <p:txBody>
          <a:bodyPr>
            <a:normAutofit fontScale="92500" lnSpcReduction="20000"/>
          </a:bodyPr>
          <a:lstStyle/>
          <a:p>
            <a:pPr algn="ctr">
              <a:buNone/>
            </a:pPr>
            <a:r>
              <a:rPr lang="tr-TR" smtClean="0"/>
              <a:t>Teşekkürler!</a:t>
            </a:r>
            <a:endParaRPr lang="pl-PL" dirty="0" smtClean="0"/>
          </a:p>
          <a:p>
            <a:pPr algn="ctr">
              <a:buNone/>
            </a:pPr>
            <a:r>
              <a:rPr lang="pl-PL" dirty="0" err="1" smtClean="0">
                <a:hlinkClick r:id="rId2"/>
              </a:rPr>
              <a:t>krzysztof.wojcik@wios.lodz.pl</a:t>
            </a:r>
            <a:r>
              <a:rPr lang="pl-PL" dirty="0" smtClean="0"/>
              <a:t> </a:t>
            </a:r>
            <a:endParaRPr lang="pl-PL"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28596" y="285728"/>
            <a:ext cx="8229600" cy="1143000"/>
          </a:xfrm>
        </p:spPr>
        <p:txBody>
          <a:bodyPr>
            <a:normAutofit/>
          </a:bodyPr>
          <a:lstStyle/>
          <a:p>
            <a:r>
              <a:rPr lang="tr-TR" sz="3000" dirty="0" smtClean="0"/>
              <a:t>Başvuru işlemi</a:t>
            </a:r>
            <a:r>
              <a:rPr lang="pl-PL" sz="3000" dirty="0" smtClean="0"/>
              <a:t>– </a:t>
            </a:r>
            <a:r>
              <a:rPr lang="tr-TR" sz="3000" dirty="0" smtClean="0"/>
              <a:t>Polonya çevre koruma yasasında tüm izin türleri için genel şartlar</a:t>
            </a:r>
            <a:endParaRPr lang="pl-PL" sz="3000" dirty="0"/>
          </a:p>
        </p:txBody>
      </p:sp>
      <p:sp>
        <p:nvSpPr>
          <p:cNvPr id="3" name="Symbol zastępczy zawartości 2"/>
          <p:cNvSpPr>
            <a:spLocks noGrp="1"/>
          </p:cNvSpPr>
          <p:nvPr>
            <p:ph idx="1"/>
          </p:nvPr>
        </p:nvSpPr>
        <p:spPr/>
        <p:txBody>
          <a:bodyPr>
            <a:normAutofit/>
          </a:bodyPr>
          <a:lstStyle/>
          <a:p>
            <a:pPr>
              <a:buNone/>
            </a:pPr>
            <a:r>
              <a:rPr lang="pl-PL" dirty="0" smtClean="0"/>
              <a:t>3.</a:t>
            </a:r>
            <a:r>
              <a:rPr lang="tr-TR" dirty="0" smtClean="0"/>
              <a:t> Bir tesisite kullanılan ve/veya üretilen enerji konusunda bilgi</a:t>
            </a:r>
            <a:endParaRPr lang="pl-PL" dirty="0" smtClean="0"/>
          </a:p>
          <a:p>
            <a:pPr>
              <a:buNone/>
            </a:pPr>
            <a:r>
              <a:rPr lang="pl-PL" dirty="0" smtClean="0"/>
              <a:t>4. </a:t>
            </a:r>
            <a:r>
              <a:rPr lang="tr-TR" dirty="0" smtClean="0"/>
              <a:t>Emisyonun kaynağı ve miktarı – mevcut ve önerilen – bir tesisin normal çalışması esnasında ve aynı zamanda “normal olmayan koşullarda” (özellikle de tesisin çalışması başladğı veya bittiği zaman)</a:t>
            </a:r>
            <a:endParaRPr lang="pl-PL" dirty="0" smtClean="0"/>
          </a:p>
          <a:p>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715272" y="5357826"/>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tr-TR" sz="3000" dirty="0" smtClean="0"/>
              <a:t>Başvuru işlemi</a:t>
            </a:r>
            <a:r>
              <a:rPr lang="pl-PL" sz="3000" dirty="0" smtClean="0"/>
              <a:t>– </a:t>
            </a:r>
            <a:r>
              <a:rPr lang="tr-TR" sz="3000" dirty="0" smtClean="0"/>
              <a:t>Polonya çevre koruma yasasında tüm izin türleri için genel şartlar</a:t>
            </a:r>
            <a:endParaRPr lang="pl-PL" sz="3000" dirty="0"/>
          </a:p>
        </p:txBody>
      </p:sp>
      <p:sp>
        <p:nvSpPr>
          <p:cNvPr id="3" name="Symbol zastępczy zawartości 2"/>
          <p:cNvSpPr>
            <a:spLocks noGrp="1"/>
          </p:cNvSpPr>
          <p:nvPr>
            <p:ph idx="1"/>
          </p:nvPr>
        </p:nvSpPr>
        <p:spPr/>
        <p:txBody>
          <a:bodyPr>
            <a:normAutofit/>
          </a:bodyPr>
          <a:lstStyle/>
          <a:p>
            <a:pPr>
              <a:buNone/>
            </a:pPr>
            <a:r>
              <a:rPr lang="pl-PL" dirty="0" smtClean="0"/>
              <a:t>5.</a:t>
            </a:r>
            <a:r>
              <a:rPr lang="tr-TR" dirty="0" smtClean="0"/>
              <a:t>Bir tesisin çevre üzerinde mevcut veya planlanan etkisi</a:t>
            </a:r>
            <a:endParaRPr lang="pl-PL" dirty="0" smtClean="0"/>
          </a:p>
          <a:p>
            <a:pPr>
              <a:buNone/>
            </a:pPr>
            <a:r>
              <a:rPr lang="pl-PL" dirty="0" smtClean="0"/>
              <a:t>6.</a:t>
            </a:r>
            <a:r>
              <a:rPr lang="tr-TR" dirty="0" smtClean="0"/>
              <a:t> İstendiği takdirde ölçülmüş emisyon raporları</a:t>
            </a:r>
            <a:endParaRPr lang="pl-PL" dirty="0" smtClean="0"/>
          </a:p>
          <a:p>
            <a:pPr>
              <a:buNone/>
            </a:pPr>
            <a:r>
              <a:rPr lang="pl-PL" dirty="0" smtClean="0"/>
              <a:t>7. </a:t>
            </a:r>
            <a:r>
              <a:rPr lang="tr-TR" dirty="0" smtClean="0"/>
              <a:t>Eğer olmuş ise, alınan son izin döneminden itibaren emisyon miktarındaki değişiklikler</a:t>
            </a:r>
            <a:endParaRPr lang="pl-PL" dirty="0" smtClean="0"/>
          </a:p>
          <a:p>
            <a:pPr>
              <a:buNone/>
            </a:pPr>
            <a:r>
              <a:rPr lang="pl-PL" dirty="0" smtClean="0"/>
              <a:t>8. </a:t>
            </a:r>
            <a:r>
              <a:rPr lang="tr-TR" dirty="0" smtClean="0"/>
              <a:t>Emsiyonları azatlmak için önerilen aktiviteler</a:t>
            </a:r>
            <a:endParaRPr lang="pl-PL" dirty="0" smtClean="0"/>
          </a:p>
          <a:p>
            <a:pPr>
              <a:buNone/>
            </a:pPr>
            <a:r>
              <a:rPr lang="pl-PL" dirty="0" smtClean="0"/>
              <a:t>9. </a:t>
            </a:r>
            <a:r>
              <a:rPr lang="tr-TR" dirty="0" smtClean="0"/>
              <a:t>Emisyonlara ilişkin önerilen izleme prosedürleri</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643834" y="5572140"/>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başvurularına özel çevresel şartlar</a:t>
            </a:r>
            <a:endParaRPr lang="pl-PL" dirty="0"/>
          </a:p>
        </p:txBody>
      </p:sp>
      <p:sp>
        <p:nvSpPr>
          <p:cNvPr id="3" name="Symbol zastępczy zawartości 2"/>
          <p:cNvSpPr>
            <a:spLocks noGrp="1"/>
          </p:cNvSpPr>
          <p:nvPr>
            <p:ph idx="1"/>
          </p:nvPr>
        </p:nvSpPr>
        <p:spPr/>
        <p:txBody>
          <a:bodyPr>
            <a:normAutofit/>
          </a:bodyPr>
          <a:lstStyle/>
          <a:p>
            <a:pPr>
              <a:buNone/>
            </a:pPr>
            <a:r>
              <a:rPr lang="pl-PL" dirty="0" smtClean="0"/>
              <a:t>1. </a:t>
            </a:r>
            <a:r>
              <a:rPr lang="tr-TR" dirty="0" smtClean="0"/>
              <a:t>Toplam çevresel etki hakkında bilgi</a:t>
            </a:r>
            <a:endParaRPr lang="pl-PL" dirty="0" smtClean="0"/>
          </a:p>
          <a:p>
            <a:pPr>
              <a:buNone/>
            </a:pPr>
            <a:r>
              <a:rPr lang="pl-PL" dirty="0" smtClean="0"/>
              <a:t>2. </a:t>
            </a:r>
            <a:r>
              <a:rPr lang="tr-TR" dirty="0" smtClean="0"/>
              <a:t>Mevcut veya olası sınır ötesi çevresel etki hakkında bilgi</a:t>
            </a:r>
            <a:endParaRPr lang="pl-PL" dirty="0" smtClean="0"/>
          </a:p>
          <a:p>
            <a:pPr>
              <a:buNone/>
            </a:pPr>
            <a:r>
              <a:rPr lang="pl-PL" dirty="0" smtClean="0"/>
              <a:t>3. </a:t>
            </a:r>
            <a:r>
              <a:rPr lang="tr-TR" dirty="0" smtClean="0"/>
              <a:t>Bir tesisin dışında var olan gürültü seviyesi ile ilgili olarak önerilen gürültü emisyonu</a:t>
            </a:r>
            <a:r>
              <a:rPr lang="pl-PL" dirty="0" smtClean="0"/>
              <a:t>+ </a:t>
            </a:r>
            <a:r>
              <a:rPr lang="tr-TR" dirty="0" smtClean="0"/>
              <a:t>öngörülebilir değişkenler de gözönünde bulundurularak gürültü kaynaklarının günlük çalışma süreleri</a:t>
            </a:r>
            <a:endParaRPr lang="pl-PL" dirty="0" smtClean="0"/>
          </a:p>
          <a:p>
            <a:pPr>
              <a:buNone/>
            </a:pP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643834" y="5357826"/>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başvurularına özel çevresel şartlar</a:t>
            </a:r>
            <a:endParaRPr lang="pl-PL" dirty="0"/>
          </a:p>
        </p:txBody>
      </p:sp>
      <p:sp>
        <p:nvSpPr>
          <p:cNvPr id="3" name="Symbol zastępczy zawartości 2"/>
          <p:cNvSpPr>
            <a:spLocks noGrp="1"/>
          </p:cNvSpPr>
          <p:nvPr>
            <p:ph idx="1"/>
          </p:nvPr>
        </p:nvSpPr>
        <p:spPr/>
        <p:txBody>
          <a:bodyPr>
            <a:normAutofit lnSpcReduction="10000"/>
          </a:bodyPr>
          <a:lstStyle/>
          <a:p>
            <a:pPr>
              <a:buNone/>
            </a:pPr>
            <a:r>
              <a:rPr lang="pl-PL" dirty="0" smtClean="0"/>
              <a:t>4. </a:t>
            </a:r>
            <a:r>
              <a:rPr lang="tr-TR" dirty="0" smtClean="0"/>
              <a:t>Atık suyun, toprağa veya suya geri gönderilmesi planlanmıyorsa, önerilen miktarı, durumu ve içeriği</a:t>
            </a:r>
            <a:endParaRPr lang="pl-PL" dirty="0" smtClean="0"/>
          </a:p>
          <a:p>
            <a:pPr>
              <a:buNone/>
            </a:pPr>
            <a:r>
              <a:rPr lang="pl-PL" dirty="0" smtClean="0"/>
              <a:t>6. </a:t>
            </a:r>
            <a:r>
              <a:rPr lang="tr-TR" dirty="0" smtClean="0"/>
              <a:t>Bir tesiste kullanılan suya ilişkin, tesisin kendi sisteminden alınması planlanmıyorsa, önerilen miktar </a:t>
            </a:r>
            <a:r>
              <a:rPr lang="pl-PL" dirty="0" smtClean="0"/>
              <a:t>(</a:t>
            </a:r>
            <a:r>
              <a:rPr lang="tr-TR" dirty="0" smtClean="0"/>
              <a:t>örneğin bir kuyu</a:t>
            </a:r>
            <a:r>
              <a:rPr lang="pl-PL" dirty="0" smtClean="0"/>
              <a:t>)</a:t>
            </a:r>
          </a:p>
          <a:p>
            <a:pPr>
              <a:buNone/>
            </a:pPr>
            <a:r>
              <a:rPr lang="pl-PL" dirty="0" smtClean="0"/>
              <a:t>7. </a:t>
            </a:r>
            <a:r>
              <a:rPr lang="tr-TR" dirty="0" smtClean="0"/>
              <a:t>Ciddi felaket sonuçlarını önlemek veya azaltmak için önerilen yöntemler</a:t>
            </a:r>
            <a:r>
              <a:rPr lang="pl-PL" dirty="0" smtClean="0"/>
              <a:t>*</a:t>
            </a:r>
          </a:p>
          <a:p>
            <a:pPr>
              <a:buNone/>
            </a:pPr>
            <a:r>
              <a:rPr lang="pl-PL" dirty="0" smtClean="0"/>
              <a:t>8. </a:t>
            </a:r>
            <a:r>
              <a:rPr lang="tr-TR" dirty="0" smtClean="0"/>
              <a:t>BAT şartları ile uyum konusunda bilgiler</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643834" y="5357826"/>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tr-TR" dirty="0" smtClean="0"/>
              <a:t>IPPC başvurularına özel çevresel şartlar</a:t>
            </a:r>
            <a:endParaRPr lang="pl-PL" dirty="0"/>
          </a:p>
        </p:txBody>
      </p:sp>
      <p:sp>
        <p:nvSpPr>
          <p:cNvPr id="3" name="Symbol zastępczy zawartości 2"/>
          <p:cNvSpPr>
            <a:spLocks noGrp="1"/>
          </p:cNvSpPr>
          <p:nvPr>
            <p:ph idx="1"/>
          </p:nvPr>
        </p:nvSpPr>
        <p:spPr/>
        <p:txBody>
          <a:bodyPr/>
          <a:lstStyle/>
          <a:p>
            <a:pPr>
              <a:buNone/>
            </a:pPr>
            <a:r>
              <a:rPr lang="pl-PL" dirty="0" smtClean="0"/>
              <a:t>9. </a:t>
            </a:r>
            <a:r>
              <a:rPr lang="tr-TR" dirty="0" smtClean="0"/>
              <a:t>BAT şartları ile uyumlu değilse ve aşağıdaki durumlar sözkonusu ise önerilen emisyon düzeylerinin doğrulanması</a:t>
            </a:r>
            <a:r>
              <a:rPr lang="pl-PL" dirty="0" smtClean="0"/>
              <a:t>:</a:t>
            </a:r>
          </a:p>
          <a:p>
            <a:pPr>
              <a:buNone/>
            </a:pPr>
            <a:r>
              <a:rPr lang="pl-PL" dirty="0" smtClean="0"/>
              <a:t>- </a:t>
            </a:r>
            <a:r>
              <a:rPr lang="tr-TR" dirty="0" smtClean="0"/>
              <a:t>Tüm çevre açısından faydalı olacak</a:t>
            </a:r>
            <a:endParaRPr lang="pl-PL" dirty="0" smtClean="0"/>
          </a:p>
          <a:p>
            <a:pPr>
              <a:buNone/>
            </a:pPr>
            <a:r>
              <a:rPr lang="pl-PL" dirty="0" smtClean="0"/>
              <a:t>- </a:t>
            </a:r>
            <a:r>
              <a:rPr lang="tr-TR" dirty="0" smtClean="0"/>
              <a:t>Emisyon standartları kırılmayacak</a:t>
            </a:r>
            <a:r>
              <a:rPr lang="pl-PL" dirty="0" smtClean="0"/>
              <a:t>.</a:t>
            </a:r>
            <a:endParaRPr lang="pl-PL" dirty="0"/>
          </a:p>
        </p:txBody>
      </p:sp>
      <p:pic>
        <p:nvPicPr>
          <p:cNvPr id="4" name="Picture 2"/>
          <p:cNvPicPr>
            <a:picLocks noChangeAspect="1" noChangeArrowheads="1"/>
          </p:cNvPicPr>
          <p:nvPr/>
        </p:nvPicPr>
        <p:blipFill>
          <a:blip r:embed="rId2" cstate="print"/>
          <a:srcRect/>
          <a:stretch>
            <a:fillRect/>
          </a:stretch>
        </p:blipFill>
        <p:spPr bwMode="auto">
          <a:xfrm>
            <a:off x="7643834" y="5500702"/>
            <a:ext cx="1143000" cy="1143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878</TotalTime>
  <Words>1279</Words>
  <Application>Microsoft Office PowerPoint</Application>
  <PresentationFormat>Presentación en pantalla (4:3)</PresentationFormat>
  <Paragraphs>139</Paragraphs>
  <Slides>42</Slides>
  <Notes>2</Notes>
  <HiddenSlides>0</HiddenSlides>
  <MMClips>0</MMClips>
  <ScaleCrop>false</ScaleCrop>
  <HeadingPairs>
    <vt:vector size="4" baseType="variant">
      <vt:variant>
        <vt:lpstr>Tema</vt:lpstr>
      </vt:variant>
      <vt:variant>
        <vt:i4>1</vt:i4>
      </vt:variant>
      <vt:variant>
        <vt:lpstr>Títulos de diapositiva</vt:lpstr>
      </vt:variant>
      <vt:variant>
        <vt:i4>42</vt:i4>
      </vt:variant>
    </vt:vector>
  </HeadingPairs>
  <TitlesOfParts>
    <vt:vector size="43" baseType="lpstr">
      <vt:lpstr>Motyw pakietu Office</vt:lpstr>
      <vt:lpstr>Polonya’da IPPC ile ilgili çevresel şartlar</vt:lpstr>
      <vt:lpstr>Genel Bakış</vt:lpstr>
      <vt:lpstr>Genel Bakış</vt:lpstr>
      <vt:lpstr>Başvuru işlemi– Polonya çevre koruma yasasında tüm izin türleri için genel şartlar</vt:lpstr>
      <vt:lpstr>Başvuru işlemi– Polonya çevre koruma yasasında tüm izin türleri için genel şartlar</vt:lpstr>
      <vt:lpstr>Başvuru işlemi– Polonya çevre koruma yasasında tüm izin türleri için genel şartlar</vt:lpstr>
      <vt:lpstr>IPPC başvurularına özel çevresel şartlar</vt:lpstr>
      <vt:lpstr>IPPC başvurularına özel çevresel şartlar</vt:lpstr>
      <vt:lpstr>IPPC başvurularına özel çevresel şartlar</vt:lpstr>
      <vt:lpstr>IPPC başvurularına özel çevresel şartlar</vt:lpstr>
      <vt:lpstr>IPPC izinlerinin uygulamaları– sık görülen sorunlar ve sebepleri</vt:lpstr>
      <vt:lpstr>IPPC izinlerinin uygulamaları– sık görülen sorunlar ve sebepleri</vt:lpstr>
      <vt:lpstr>IPPC izinlerinin uygulamaları– sık görülen sorunlar ve sebepleri</vt:lpstr>
      <vt:lpstr>Kısa bir alıştırma</vt:lpstr>
      <vt:lpstr>Kısa bir alıştırma</vt:lpstr>
      <vt:lpstr>IPPC izinlerinde yer alan çevresel şartlar</vt:lpstr>
      <vt:lpstr>BAT’ların çevresel şartları– nelerdir???</vt:lpstr>
      <vt:lpstr>IPPC izinlerinde yer alan çevresel şartlar</vt:lpstr>
      <vt:lpstr>IPPC izinlerinde yer alan çevresel şartlar</vt:lpstr>
      <vt:lpstr>IPPC izinlerinde yer alan çevresel şartlar</vt:lpstr>
      <vt:lpstr>IPPC izinlerinde yer alan çevresel şartlar</vt:lpstr>
      <vt:lpstr>IPPC izinlerinde yer alan çevresel şartlar</vt:lpstr>
      <vt:lpstr>IPPC izinlerinde yer alan çevresel şartlar</vt:lpstr>
      <vt:lpstr>IPPC izinlerinde yer alan çevresel şartlar</vt:lpstr>
      <vt:lpstr>Polonya Çevre Standartları</vt:lpstr>
      <vt:lpstr>Polonya Çevre Standartları</vt:lpstr>
      <vt:lpstr>Havaya Emisyon Standartları- örnekler</vt:lpstr>
      <vt:lpstr>Havaya Emisyon Standartları- örnekler</vt:lpstr>
      <vt:lpstr>Havaya Emisyon Standartları- örnekler</vt:lpstr>
      <vt:lpstr>Suya Emisyon Standartları- örnekler</vt:lpstr>
      <vt:lpstr>Suya Emisyon Standartları- örnekler</vt:lpstr>
      <vt:lpstr>Çevresel Kalite Standartları- örnekler</vt:lpstr>
      <vt:lpstr>Çevresel Kalite Standartları- örnekler</vt:lpstr>
      <vt:lpstr>Alıştırma– bazı IPPC izin belgelerinin analizi– size göre eksiklik var mı?</vt:lpstr>
      <vt:lpstr>Alıştırma– bazı IPPC izin belgelerinin analizi– size göre eksiklik var mı?</vt:lpstr>
      <vt:lpstr>Alıştırma– bazı IPPC izin belgelerinin analizi– size göre eksiklik var mı?</vt:lpstr>
      <vt:lpstr>Alıştırma– bazı IPPC izin belgelerinin analizi– size göre eksiklik var mı?</vt:lpstr>
      <vt:lpstr>Alıştırma– bazı IPPC izin belgelerinin analizi– size göre eksiklik var mı?</vt:lpstr>
      <vt:lpstr>Diapositiva 39</vt:lpstr>
      <vt:lpstr>Alıştırma– bazı IPPC izin belgelerinin analizi– size göre eksiklik var mı?</vt:lpstr>
      <vt:lpstr>Diapositiva 41</vt:lpstr>
      <vt:lpstr>Diapositiva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Environmental requirements related to IPPC in Poland</dc:title>
  <dc:creator>Wojciki</dc:creator>
  <cp:lastModifiedBy>Cesar</cp:lastModifiedBy>
  <cp:revision>73</cp:revision>
  <dcterms:created xsi:type="dcterms:W3CDTF">2011-02-17T08:05:58Z</dcterms:created>
  <dcterms:modified xsi:type="dcterms:W3CDTF">2011-03-25T17:33:34Z</dcterms:modified>
</cp:coreProperties>
</file>