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9"/>
  </p:notesMasterIdLst>
  <p:handoutMasterIdLst>
    <p:handoutMasterId r:id="rId20"/>
  </p:handoutMasterIdLst>
  <p:sldIdLst>
    <p:sldId id="584" r:id="rId2"/>
    <p:sldId id="585" r:id="rId3"/>
    <p:sldId id="586" r:id="rId4"/>
    <p:sldId id="587" r:id="rId5"/>
    <p:sldId id="588" r:id="rId6"/>
    <p:sldId id="583" r:id="rId7"/>
    <p:sldId id="558" r:id="rId8"/>
    <p:sldId id="538" r:id="rId9"/>
    <p:sldId id="561" r:id="rId10"/>
    <p:sldId id="562" r:id="rId11"/>
    <p:sldId id="563" r:id="rId12"/>
    <p:sldId id="577" r:id="rId13"/>
    <p:sldId id="579" r:id="rId14"/>
    <p:sldId id="578" r:id="rId15"/>
    <p:sldId id="580" r:id="rId16"/>
    <p:sldId id="581" r:id="rId17"/>
    <p:sldId id="582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chemeClr val="tx1"/>
    </p:penClr>
  </p:showPr>
  <p:clrMru>
    <a:srgbClr val="FF0000"/>
    <a:srgbClr val="0033CC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4" autoAdjust="0"/>
  </p:normalViewPr>
  <p:slideViewPr>
    <p:cSldViewPr>
      <p:cViewPr>
        <p:scale>
          <a:sx n="100" d="100"/>
          <a:sy n="100" d="100"/>
        </p:scale>
        <p:origin x="-1020" y="7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429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72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r>
              <a:rPr lang="pl-PL"/>
              <a:t>Instalacje wymagające pozwolenia zintegrowanego - wprowadzenie</a:t>
            </a:r>
          </a:p>
        </p:txBody>
      </p:sp>
      <p:sp>
        <p:nvSpPr>
          <p:cNvPr id="372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fld id="{409C212B-31A5-47A9-87B1-5425FE5A6CB5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504" name="Rectangle 103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62505" name="Rectangle 103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2506" name="Rectangle 103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362507" name="Rectangle 103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62508" name="Rectangle 103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endParaRPr lang="pl-PL"/>
          </a:p>
        </p:txBody>
      </p:sp>
      <p:sp>
        <p:nvSpPr>
          <p:cNvPr id="362509" name="Rectangle 103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20000"/>
              </a:spcBef>
              <a:defRPr sz="1200">
                <a:latin typeface="Tahoma" charset="0"/>
              </a:defRPr>
            </a:lvl1pPr>
          </a:lstStyle>
          <a:p>
            <a:fld id="{280FCBB9-5218-4833-BA30-FE7DE2E6ED5B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D8ACD0-5B86-44DA-929B-C1352AD15C2E}" type="slidenum">
              <a:rPr lang="pl-PL"/>
              <a:pPr/>
              <a:t>1</a:t>
            </a:fld>
            <a:endParaRPr lang="pl-PL"/>
          </a:p>
        </p:txBody>
      </p:sp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l-PL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745DF5-1227-456D-8372-23053C20D299}" type="slidenum">
              <a:rPr lang="pl-PL"/>
              <a:pPr/>
              <a:t>8</a:t>
            </a:fld>
            <a:endParaRPr lang="pl-PL"/>
          </a:p>
        </p:txBody>
      </p:sp>
      <p:sp>
        <p:nvSpPr>
          <p:cNvPr id="396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6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Opisz kluczowy temat. Określ cele i wagę spotkania.</a:t>
            </a:r>
          </a:p>
          <a:p>
            <a:endParaRPr lang="pl-PL"/>
          </a:p>
          <a:p>
            <a:r>
              <a:rPr lang="pl-PL"/>
              <a:t>Jako osoba prowadząca spotkanie jesteś katalizatorem zmian. Zadawaj pytania. Zachęcaj do czynnego uczestnictwa. Zapisuj komentarze. Podziękuj uczestnikom za ich osobisty wkład, za pomysły i wnikliwość. </a:t>
            </a:r>
          </a:p>
          <a:p>
            <a:endParaRPr lang="pl-PL"/>
          </a:p>
          <a:p>
            <a:r>
              <a:rPr lang="pl-PL"/>
              <a:t>Możesz użyć funkcji Notatki ze spotkania programu PowerPoint do zapisywania komentarzy w trakcie spotkania.</a:t>
            </a:r>
          </a:p>
          <a:p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1" name="Symbol zastępczy obrazu slajdu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3282" name="Symbol zastępczy notate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l-PL" smtClean="0"/>
          </a:p>
        </p:txBody>
      </p:sp>
      <p:sp>
        <p:nvSpPr>
          <p:cNvPr id="353283" name="Symbol zastępczy numeru slajdu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CFD077-7D6E-4F8F-B749-40A86F2E61B6}" type="slidenum">
              <a:rPr lang="pl-PL" smtClean="0">
                <a:latin typeface="Tahoma" pitchFamily="34" charset="0"/>
              </a:rPr>
              <a:pPr/>
              <a:t>15</a:t>
            </a:fld>
            <a:endParaRPr lang="pl-PL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23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442371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442372" name="Rectangle 4"/>
              <p:cNvSpPr>
                <a:spLocks noChangeArrowheads="1"/>
              </p:cNvSpPr>
              <p:nvPr userDrawn="1"/>
            </p:nvSpPr>
            <p:spPr bwMode="ltGray">
              <a:xfrm>
                <a:off x="0" y="1248"/>
                <a:ext cx="5760" cy="11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73" name="Rectangle 5" descr="Cacback"/>
              <p:cNvSpPr>
                <a:spLocks noChangeArrowheads="1"/>
              </p:cNvSpPr>
              <p:nvPr userDrawn="1"/>
            </p:nvSpPr>
            <p:spPr bwMode="ltGray">
              <a:xfrm>
                <a:off x="0" y="0"/>
                <a:ext cx="1119" cy="4320"/>
              </a:xfrm>
              <a:prstGeom prst="rect">
                <a:avLst/>
              </a:pr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</p:grpSp>
        <p:sp>
          <p:nvSpPr>
            <p:cNvPr id="442374" name="Rectangle 6"/>
            <p:cNvSpPr>
              <a:spLocks noChangeArrowheads="1"/>
            </p:cNvSpPr>
            <p:nvPr/>
          </p:nvSpPr>
          <p:spPr bwMode="white">
            <a:xfrm>
              <a:off x="816" y="2592"/>
              <a:ext cx="701" cy="172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</p:grpSp>
      <p:grpSp>
        <p:nvGrpSpPr>
          <p:cNvPr id="442375" name="Group 7"/>
          <p:cNvGrpSpPr>
            <a:grpSpLocks/>
          </p:cNvGrpSpPr>
          <p:nvPr/>
        </p:nvGrpSpPr>
        <p:grpSpPr bwMode="auto">
          <a:xfrm>
            <a:off x="0" y="1371600"/>
            <a:ext cx="8405813" cy="1246188"/>
            <a:chOff x="0" y="864"/>
            <a:chExt cx="5295" cy="785"/>
          </a:xfrm>
        </p:grpSpPr>
        <p:sp>
          <p:nvSpPr>
            <p:cNvPr id="442376" name="Freeform 8"/>
            <p:cNvSpPr>
              <a:spLocks/>
            </p:cNvSpPr>
            <p:nvPr userDrawn="1"/>
          </p:nvSpPr>
          <p:spPr bwMode="auto">
            <a:xfrm rot="-507431">
              <a:off x="0" y="1477"/>
              <a:ext cx="1059" cy="172"/>
            </a:xfrm>
            <a:custGeom>
              <a:avLst/>
              <a:gdLst/>
              <a:ahLst/>
              <a:cxnLst>
                <a:cxn ang="0">
                  <a:pos x="1059" y="0"/>
                </a:cxn>
                <a:cxn ang="0">
                  <a:pos x="147" y="144"/>
                </a:cxn>
                <a:cxn ang="0">
                  <a:pos x="177" y="171"/>
                </a:cxn>
                <a:cxn ang="0">
                  <a:pos x="1059" y="24"/>
                </a:cxn>
                <a:cxn ang="0">
                  <a:pos x="1059" y="0"/>
                </a:cxn>
              </a:cxnLst>
              <a:rect l="0" t="0" r="r" b="b"/>
              <a:pathLst>
                <a:path w="1059" h="172">
                  <a:moveTo>
                    <a:pt x="1059" y="0"/>
                  </a:moveTo>
                  <a:cubicBezTo>
                    <a:pt x="543" y="45"/>
                    <a:pt x="291" y="112"/>
                    <a:pt x="147" y="144"/>
                  </a:cubicBezTo>
                  <a:cubicBezTo>
                    <a:pt x="0" y="172"/>
                    <a:pt x="153" y="147"/>
                    <a:pt x="177" y="171"/>
                  </a:cubicBezTo>
                  <a:cubicBezTo>
                    <a:pt x="329" y="151"/>
                    <a:pt x="339" y="99"/>
                    <a:pt x="1059" y="24"/>
                  </a:cubicBezTo>
                  <a:cubicBezTo>
                    <a:pt x="1059" y="24"/>
                    <a:pt x="1059" y="0"/>
                    <a:pt x="1059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442377" name="Freeform 9"/>
            <p:cNvSpPr>
              <a:spLocks/>
            </p:cNvSpPr>
            <p:nvPr userDrawn="1"/>
          </p:nvSpPr>
          <p:spPr bwMode="auto">
            <a:xfrm rot="-507431">
              <a:off x="1173" y="864"/>
              <a:ext cx="4122" cy="630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3544" y="348"/>
                </a:cxn>
                <a:cxn ang="0">
                  <a:pos x="3680" y="630"/>
                </a:cxn>
                <a:cxn ang="0">
                  <a:pos x="3616" y="624"/>
                </a:cxn>
                <a:cxn ang="0">
                  <a:pos x="3534" y="368"/>
                </a:cxn>
                <a:cxn ang="0">
                  <a:pos x="17" y="231"/>
                </a:cxn>
                <a:cxn ang="0">
                  <a:pos x="0" y="204"/>
                </a:cxn>
              </a:cxnLst>
              <a:rect l="0" t="0" r="r" b="b"/>
              <a:pathLst>
                <a:path w="4122" h="630">
                  <a:moveTo>
                    <a:pt x="0" y="204"/>
                  </a:moveTo>
                  <a:cubicBezTo>
                    <a:pt x="255" y="198"/>
                    <a:pt x="1686" y="0"/>
                    <a:pt x="3544" y="348"/>
                  </a:cubicBezTo>
                  <a:cubicBezTo>
                    <a:pt x="4122" y="464"/>
                    <a:pt x="3754" y="614"/>
                    <a:pt x="3680" y="630"/>
                  </a:cubicBezTo>
                  <a:cubicBezTo>
                    <a:pt x="3680" y="630"/>
                    <a:pt x="3642" y="626"/>
                    <a:pt x="3616" y="624"/>
                  </a:cubicBezTo>
                  <a:cubicBezTo>
                    <a:pt x="3678" y="612"/>
                    <a:pt x="4118" y="488"/>
                    <a:pt x="3534" y="368"/>
                  </a:cubicBezTo>
                  <a:cubicBezTo>
                    <a:pt x="2029" y="98"/>
                    <a:pt x="696" y="156"/>
                    <a:pt x="17" y="231"/>
                  </a:cubicBezTo>
                  <a:cubicBezTo>
                    <a:pt x="17" y="231"/>
                    <a:pt x="0" y="204"/>
                    <a:pt x="0" y="204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grpSp>
          <p:nvGrpSpPr>
            <p:cNvPr id="442378" name="Group 10"/>
            <p:cNvGrpSpPr>
              <a:grpSpLocks/>
            </p:cNvGrpSpPr>
            <p:nvPr userDrawn="1"/>
          </p:nvGrpSpPr>
          <p:grpSpPr bwMode="auto">
            <a:xfrm>
              <a:off x="1008" y="1248"/>
              <a:ext cx="288" cy="288"/>
              <a:chOff x="1033" y="326"/>
              <a:chExt cx="192" cy="192"/>
            </a:xfrm>
          </p:grpSpPr>
          <p:sp>
            <p:nvSpPr>
              <p:cNvPr id="442379" name="Oval 11"/>
              <p:cNvSpPr>
                <a:spLocks noChangeArrowheads="1"/>
              </p:cNvSpPr>
              <p:nvPr/>
            </p:nvSpPr>
            <p:spPr bwMode="auto">
              <a:xfrm>
                <a:off x="1033" y="326"/>
                <a:ext cx="192" cy="192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0" name="Oval 12"/>
              <p:cNvSpPr>
                <a:spLocks noChangeArrowheads="1"/>
              </p:cNvSpPr>
              <p:nvPr/>
            </p:nvSpPr>
            <p:spPr bwMode="auto">
              <a:xfrm>
                <a:off x="1129" y="377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1" name="Oval 13"/>
              <p:cNvSpPr>
                <a:spLocks noChangeArrowheads="1"/>
              </p:cNvSpPr>
              <p:nvPr/>
            </p:nvSpPr>
            <p:spPr bwMode="auto">
              <a:xfrm>
                <a:off x="1063" y="350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2" name="Oval 14"/>
              <p:cNvSpPr>
                <a:spLocks noChangeArrowheads="1"/>
              </p:cNvSpPr>
              <p:nvPr/>
            </p:nvSpPr>
            <p:spPr bwMode="auto">
              <a:xfrm>
                <a:off x="1063" y="404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3" name="Oval 15"/>
              <p:cNvSpPr>
                <a:spLocks noChangeArrowheads="1"/>
              </p:cNvSpPr>
              <p:nvPr/>
            </p:nvSpPr>
            <p:spPr bwMode="auto">
              <a:xfrm>
                <a:off x="1108" y="42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4" name="Oval 16"/>
              <p:cNvSpPr>
                <a:spLocks noChangeArrowheads="1"/>
              </p:cNvSpPr>
              <p:nvPr/>
            </p:nvSpPr>
            <p:spPr bwMode="auto">
              <a:xfrm>
                <a:off x="1168" y="416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5" name="Oval 17"/>
              <p:cNvSpPr>
                <a:spLocks noChangeArrowheads="1"/>
              </p:cNvSpPr>
              <p:nvPr/>
            </p:nvSpPr>
            <p:spPr bwMode="auto">
              <a:xfrm>
                <a:off x="1120" y="461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6" name="Oval 18"/>
              <p:cNvSpPr>
                <a:spLocks noChangeArrowheads="1"/>
              </p:cNvSpPr>
              <p:nvPr/>
            </p:nvSpPr>
            <p:spPr bwMode="auto">
              <a:xfrm>
                <a:off x="1063" y="452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2387" name="Oval 19"/>
              <p:cNvSpPr>
                <a:spLocks noChangeArrowheads="1"/>
              </p:cNvSpPr>
              <p:nvPr/>
            </p:nvSpPr>
            <p:spPr bwMode="auto">
              <a:xfrm>
                <a:off x="1117" y="329"/>
                <a:ext cx="47" cy="48"/>
              </a:xfrm>
              <a:prstGeom prst="ellipse">
                <a:avLst/>
              </a:prstGeom>
              <a:gradFill rotWithShape="0">
                <a:gsLst>
                  <a:gs pos="0">
                    <a:srgbClr val="FFFFCC"/>
                  </a:gs>
                  <a:gs pos="100000">
                    <a:srgbClr val="00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</p:grpSp>
      </p:grpSp>
      <p:sp>
        <p:nvSpPr>
          <p:cNvPr id="442388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1828800" y="2133600"/>
            <a:ext cx="7315200" cy="1600200"/>
          </a:xfrm>
        </p:spPr>
        <p:txBody>
          <a:bodyPr/>
          <a:lstStyle>
            <a:lvl1pPr algn="l">
              <a:defRPr/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442389" name="Rectangle 2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67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42390" name="Rectangle 22"/>
          <p:cNvSpPr>
            <a:spLocks noGrp="1" noChangeArrowheads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E4EF0AA-FF9A-455D-924C-8FB246636E3A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442391" name="Rectangle 23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442392" name="Rectangle 2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86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B39771D-5D83-448B-B2BC-22FEF9E9094C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4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299FDA-6B6B-460C-9A3D-8B12D506A090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598D6-847C-4F0A-B0E6-999CE5DCBE0B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67525" y="457200"/>
            <a:ext cx="2058988" cy="56388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6029325" cy="56388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98C612-7981-45F7-8457-359281F7E84D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1D3E77-73EB-47B5-BB59-3E7B668B7649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ytuł i 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abeli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3F2D43C-D8D3-47B8-BAE4-147AD174D8A2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EBB6348-E67B-407A-8CA8-BE5A073E7DAF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ytuł, tekst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5411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F1BB535-0B32-47D1-B8DC-4076F7813AE4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3C98923-43D0-4326-BD13-C35CE9EE5B03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DB3773-53A6-4C0C-831A-C5E7DB4B86A4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42505-8AD8-41B1-A77E-61EC2D895F3A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7C872D-D387-4B5C-9357-250551724FA9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4C597-C75C-4976-BD97-726BC5A20B6B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6E1D29-EE3C-4E50-87BF-A01DA61A6C73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CC5662-EDB3-4954-BB3F-225067FD2716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7321DB-D5D0-45C0-ABF1-656DB70A3B1F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01C7B-E561-418E-82F3-66AC9A04EDDA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0774E6-868F-4447-AB27-834889A1C3FD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A8ADC-9E25-420B-BABD-47818AFD6290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A4926A-BCFC-4718-8842-F5666EA7935F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1782A-3FBC-4F93-BD80-3F712A43F7DC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4F6F4F-B828-4255-87A0-A3D47884CAEA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1614E-E52B-49AE-B7E5-90A889579B1B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6D6F58-90C8-43B9-95E7-3F38B5C2F12E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B6A2F-178A-44EE-9F0E-13A9D56A1A0D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1346" name="Group 2"/>
          <p:cNvGrpSpPr>
            <a:grpSpLocks/>
          </p:cNvGrpSpPr>
          <p:nvPr/>
        </p:nvGrpSpPr>
        <p:grpSpPr bwMode="auto">
          <a:xfrm>
            <a:off x="-23813" y="-141288"/>
            <a:ext cx="9167813" cy="6999288"/>
            <a:chOff x="-15" y="-89"/>
            <a:chExt cx="5775" cy="4409"/>
          </a:xfrm>
        </p:grpSpPr>
        <p:sp>
          <p:nvSpPr>
            <p:cNvPr id="441347" name="Rectangle 3"/>
            <p:cNvSpPr>
              <a:spLocks noChangeArrowheads="1"/>
            </p:cNvSpPr>
            <p:nvPr userDrawn="1"/>
          </p:nvSpPr>
          <p:spPr bwMode="ltGray">
            <a:xfrm>
              <a:off x="0" y="301"/>
              <a:ext cx="5760" cy="72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441348" name="Rectangle 4" descr="Cacback"/>
            <p:cNvSpPr>
              <a:spLocks noChangeArrowheads="1"/>
            </p:cNvSpPr>
            <p:nvPr userDrawn="1"/>
          </p:nvSpPr>
          <p:spPr bwMode="ltGray">
            <a:xfrm>
              <a:off x="0" y="0"/>
              <a:ext cx="1119" cy="4320"/>
            </a:xfrm>
            <a:prstGeom prst="rect">
              <a:avLst/>
            </a:prstGeom>
            <a:blipFill dpi="0" rotWithShape="0">
              <a:blip r:embed="rId15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grpSp>
          <p:nvGrpSpPr>
            <p:cNvPr id="441349" name="Group 5"/>
            <p:cNvGrpSpPr>
              <a:grpSpLocks/>
            </p:cNvGrpSpPr>
            <p:nvPr userDrawn="1"/>
          </p:nvGrpSpPr>
          <p:grpSpPr bwMode="auto">
            <a:xfrm>
              <a:off x="-15" y="-89"/>
              <a:ext cx="5295" cy="785"/>
              <a:chOff x="20" y="-89"/>
              <a:chExt cx="5295" cy="785"/>
            </a:xfrm>
          </p:grpSpPr>
          <p:sp>
            <p:nvSpPr>
              <p:cNvPr id="441350" name="Freeform 6"/>
              <p:cNvSpPr>
                <a:spLocks/>
              </p:cNvSpPr>
              <p:nvPr userDrawn="1"/>
            </p:nvSpPr>
            <p:spPr bwMode="auto">
              <a:xfrm rot="-507431">
                <a:off x="20" y="524"/>
                <a:ext cx="1059" cy="172"/>
              </a:xfrm>
              <a:custGeom>
                <a:avLst/>
                <a:gdLst/>
                <a:ahLst/>
                <a:cxnLst>
                  <a:cxn ang="0">
                    <a:pos x="1059" y="0"/>
                  </a:cxn>
                  <a:cxn ang="0">
                    <a:pos x="147" y="144"/>
                  </a:cxn>
                  <a:cxn ang="0">
                    <a:pos x="177" y="171"/>
                  </a:cxn>
                  <a:cxn ang="0">
                    <a:pos x="1059" y="24"/>
                  </a:cxn>
                  <a:cxn ang="0">
                    <a:pos x="1059" y="0"/>
                  </a:cxn>
                </a:cxnLst>
                <a:rect l="0" t="0" r="r" b="b"/>
                <a:pathLst>
                  <a:path w="1059" h="172">
                    <a:moveTo>
                      <a:pt x="1059" y="0"/>
                    </a:moveTo>
                    <a:cubicBezTo>
                      <a:pt x="543" y="45"/>
                      <a:pt x="291" y="112"/>
                      <a:pt x="147" y="144"/>
                    </a:cubicBezTo>
                    <a:cubicBezTo>
                      <a:pt x="0" y="172"/>
                      <a:pt x="153" y="147"/>
                      <a:pt x="177" y="171"/>
                    </a:cubicBezTo>
                    <a:cubicBezTo>
                      <a:pt x="329" y="151"/>
                      <a:pt x="339" y="99"/>
                      <a:pt x="1059" y="24"/>
                    </a:cubicBezTo>
                    <a:cubicBezTo>
                      <a:pt x="1059" y="24"/>
                      <a:pt x="1059" y="0"/>
                      <a:pt x="1059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41351" name="Freeform 7"/>
              <p:cNvSpPr>
                <a:spLocks/>
              </p:cNvSpPr>
              <p:nvPr userDrawn="1"/>
            </p:nvSpPr>
            <p:spPr bwMode="auto">
              <a:xfrm rot="-507431">
                <a:off x="1193" y="-89"/>
                <a:ext cx="4122" cy="630"/>
              </a:xfrm>
              <a:custGeom>
                <a:avLst/>
                <a:gdLst/>
                <a:ahLst/>
                <a:cxnLst>
                  <a:cxn ang="0">
                    <a:pos x="0" y="204"/>
                  </a:cxn>
                  <a:cxn ang="0">
                    <a:pos x="3544" y="348"/>
                  </a:cxn>
                  <a:cxn ang="0">
                    <a:pos x="3680" y="630"/>
                  </a:cxn>
                  <a:cxn ang="0">
                    <a:pos x="3616" y="624"/>
                  </a:cxn>
                  <a:cxn ang="0">
                    <a:pos x="3534" y="368"/>
                  </a:cxn>
                  <a:cxn ang="0">
                    <a:pos x="17" y="231"/>
                  </a:cxn>
                  <a:cxn ang="0">
                    <a:pos x="0" y="204"/>
                  </a:cxn>
                </a:cxnLst>
                <a:rect l="0" t="0" r="r" b="b"/>
                <a:pathLst>
                  <a:path w="4122" h="630">
                    <a:moveTo>
                      <a:pt x="0" y="204"/>
                    </a:moveTo>
                    <a:cubicBezTo>
                      <a:pt x="255" y="198"/>
                      <a:pt x="1686" y="0"/>
                      <a:pt x="3544" y="348"/>
                    </a:cubicBezTo>
                    <a:cubicBezTo>
                      <a:pt x="4122" y="464"/>
                      <a:pt x="3754" y="614"/>
                      <a:pt x="3680" y="630"/>
                    </a:cubicBezTo>
                    <a:cubicBezTo>
                      <a:pt x="3680" y="630"/>
                      <a:pt x="3642" y="626"/>
                      <a:pt x="3616" y="624"/>
                    </a:cubicBezTo>
                    <a:cubicBezTo>
                      <a:pt x="3678" y="612"/>
                      <a:pt x="4118" y="488"/>
                      <a:pt x="3534" y="368"/>
                    </a:cubicBezTo>
                    <a:cubicBezTo>
                      <a:pt x="2029" y="98"/>
                      <a:pt x="696" y="156"/>
                      <a:pt x="17" y="231"/>
                    </a:cubicBezTo>
                    <a:cubicBezTo>
                      <a:pt x="17" y="231"/>
                      <a:pt x="0" y="204"/>
                      <a:pt x="0" y="204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grpSp>
            <p:nvGrpSpPr>
              <p:cNvPr id="441352" name="Group 8"/>
              <p:cNvGrpSpPr>
                <a:grpSpLocks/>
              </p:cNvGrpSpPr>
              <p:nvPr userDrawn="1"/>
            </p:nvGrpSpPr>
            <p:grpSpPr bwMode="auto">
              <a:xfrm>
                <a:off x="1033" y="326"/>
                <a:ext cx="192" cy="192"/>
                <a:chOff x="1033" y="326"/>
                <a:chExt cx="192" cy="192"/>
              </a:xfrm>
            </p:grpSpPr>
            <p:sp>
              <p:nvSpPr>
                <p:cNvPr id="441353" name="Oval 9"/>
                <p:cNvSpPr>
                  <a:spLocks noChangeArrowheads="1"/>
                </p:cNvSpPr>
                <p:nvPr/>
              </p:nvSpPr>
              <p:spPr bwMode="auto">
                <a:xfrm>
                  <a:off x="1033" y="326"/>
                  <a:ext cx="192" cy="19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4" name="Oval 10"/>
                <p:cNvSpPr>
                  <a:spLocks noChangeArrowheads="1"/>
                </p:cNvSpPr>
                <p:nvPr/>
              </p:nvSpPr>
              <p:spPr bwMode="auto">
                <a:xfrm>
                  <a:off x="1129" y="377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5" name="Oval 11"/>
                <p:cNvSpPr>
                  <a:spLocks noChangeArrowheads="1"/>
                </p:cNvSpPr>
                <p:nvPr/>
              </p:nvSpPr>
              <p:spPr bwMode="auto">
                <a:xfrm>
                  <a:off x="1063" y="350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6" name="Oval 12"/>
                <p:cNvSpPr>
                  <a:spLocks noChangeArrowheads="1"/>
                </p:cNvSpPr>
                <p:nvPr/>
              </p:nvSpPr>
              <p:spPr bwMode="auto">
                <a:xfrm>
                  <a:off x="1063" y="404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7" name="Oval 13"/>
                <p:cNvSpPr>
                  <a:spLocks noChangeArrowheads="1"/>
                </p:cNvSpPr>
                <p:nvPr/>
              </p:nvSpPr>
              <p:spPr bwMode="auto">
                <a:xfrm>
                  <a:off x="1108" y="42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8" name="Oval 14"/>
                <p:cNvSpPr>
                  <a:spLocks noChangeArrowheads="1"/>
                </p:cNvSpPr>
                <p:nvPr/>
              </p:nvSpPr>
              <p:spPr bwMode="auto">
                <a:xfrm>
                  <a:off x="1168" y="416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59" name="Oval 15"/>
                <p:cNvSpPr>
                  <a:spLocks noChangeArrowheads="1"/>
                </p:cNvSpPr>
                <p:nvPr/>
              </p:nvSpPr>
              <p:spPr bwMode="auto">
                <a:xfrm>
                  <a:off x="1120" y="461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60" name="Oval 16"/>
                <p:cNvSpPr>
                  <a:spLocks noChangeArrowheads="1"/>
                </p:cNvSpPr>
                <p:nvPr/>
              </p:nvSpPr>
              <p:spPr bwMode="auto">
                <a:xfrm>
                  <a:off x="1063" y="452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  <p:sp>
              <p:nvSpPr>
                <p:cNvPr id="441361" name="Oval 17"/>
                <p:cNvSpPr>
                  <a:spLocks noChangeArrowheads="1"/>
                </p:cNvSpPr>
                <p:nvPr/>
              </p:nvSpPr>
              <p:spPr bwMode="auto">
                <a:xfrm>
                  <a:off x="1117" y="329"/>
                  <a:ext cx="47" cy="48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CC"/>
                    </a:gs>
                    <a:gs pos="100000">
                      <a:srgbClr val="0000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pl-PL"/>
                </a:p>
              </p:txBody>
            </p:sp>
          </p:grpSp>
        </p:grpSp>
        <p:sp>
          <p:nvSpPr>
            <p:cNvPr id="441362" name="Rectangle 18"/>
            <p:cNvSpPr>
              <a:spLocks noChangeArrowheads="1"/>
            </p:cNvSpPr>
            <p:nvPr userDrawn="1"/>
          </p:nvSpPr>
          <p:spPr bwMode="white">
            <a:xfrm>
              <a:off x="426" y="1185"/>
              <a:ext cx="701" cy="3135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44136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115411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 wzorca tytułu</a:t>
            </a:r>
          </a:p>
        </p:txBody>
      </p:sp>
      <p:sp>
        <p:nvSpPr>
          <p:cNvPr id="441364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41365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fld id="{14E2FB79-2F9B-459D-906D-CA7F2870F507}" type="datetime1">
              <a:rPr lang="pl-PL"/>
              <a:pPr/>
              <a:t>2012-10-10</a:t>
            </a:fld>
            <a:endParaRPr lang="pl-PL"/>
          </a:p>
        </p:txBody>
      </p:sp>
      <p:sp>
        <p:nvSpPr>
          <p:cNvPr id="441366" name="Rectangle 2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r>
              <a:rPr lang="pl-PL"/>
              <a:t>Jakub Kaczmarek - WIOŚ Poznań, Delegatura Kalisz</a:t>
            </a:r>
          </a:p>
        </p:txBody>
      </p:sp>
      <p:sp>
        <p:nvSpPr>
          <p:cNvPr id="441367" name="Rectangle 2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1C3A918E-F112-4505-AF04-80BAB6828CAB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25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wmf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fld id="{A8BB621B-DC09-48BA-B1D3-7DEBF3FA7D53}" type="slidenum">
              <a:rPr lang="pl-PL"/>
              <a:pPr/>
              <a:t>1</a:t>
            </a:fld>
            <a:endParaRPr lang="pl-PL"/>
          </a:p>
        </p:txBody>
      </p:sp>
      <p:sp>
        <p:nvSpPr>
          <p:cNvPr id="418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664" y="2348881"/>
            <a:ext cx="7416824" cy="1368152"/>
          </a:xfrm>
          <a:solidFill>
            <a:schemeClr val="accent2"/>
          </a:solidFill>
        </p:spPr>
        <p:txBody>
          <a:bodyPr/>
          <a:lstStyle/>
          <a:p>
            <a:pPr algn="ctr"/>
            <a:r>
              <a:rPr lang="tr-TR" sz="3600" b="1" dirty="0" smtClean="0"/>
              <a:t>Çevre Koruma Denetim Kurulu tarafından kontrol edilen </a:t>
            </a:r>
            <a:r>
              <a:rPr lang="pl-PL" sz="3600" b="1" dirty="0" smtClean="0"/>
              <a:t>IPPC </a:t>
            </a:r>
            <a:r>
              <a:rPr lang="tr-TR" sz="3600" b="1" dirty="0" smtClean="0"/>
              <a:t>Tesisi</a:t>
            </a:r>
            <a:endParaRPr lang="pl-PL" sz="3600" dirty="0"/>
          </a:p>
        </p:txBody>
      </p:sp>
      <p:sp>
        <p:nvSpPr>
          <p:cNvPr id="418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1720" y="4941167"/>
            <a:ext cx="6912893" cy="1656483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tr-TR" sz="2400" b="1" dirty="0" smtClean="0"/>
              <a:t>Çevre Koruma Baş Müfettişliği</a:t>
            </a:r>
            <a:endParaRPr lang="pl-PL" sz="2400" b="1" dirty="0"/>
          </a:p>
          <a:p>
            <a:pPr>
              <a:lnSpc>
                <a:spcPct val="80000"/>
              </a:lnSpc>
            </a:pPr>
            <a:r>
              <a:rPr lang="pl-PL" sz="2000" b="1" i="1" dirty="0"/>
              <a:t>	</a:t>
            </a:r>
          </a:p>
          <a:p>
            <a:pPr algn="ctr">
              <a:lnSpc>
                <a:spcPct val="80000"/>
              </a:lnSpc>
            </a:pPr>
            <a:r>
              <a:rPr lang="tr-TR" sz="2000" b="1" i="1" dirty="0" smtClean="0"/>
              <a:t>Varşova</a:t>
            </a:r>
            <a:r>
              <a:rPr lang="pl-PL" sz="2000" b="1" i="1" dirty="0" smtClean="0"/>
              <a:t>, 15</a:t>
            </a:r>
            <a:r>
              <a:rPr lang="tr-TR" sz="2000" b="1" i="1" dirty="0" smtClean="0"/>
              <a:t> Ekim </a:t>
            </a:r>
            <a:r>
              <a:rPr lang="pl-PL" sz="2000" b="1" i="1" dirty="0" smtClean="0"/>
              <a:t>2012</a:t>
            </a:r>
            <a:endParaRPr lang="pl-PL" sz="2000" b="1" i="1" dirty="0"/>
          </a:p>
        </p:txBody>
      </p:sp>
      <p:sp>
        <p:nvSpPr>
          <p:cNvPr id="418823" name="Rectangle 7"/>
          <p:cNvSpPr>
            <a:spLocks noChangeArrowheads="1"/>
          </p:cNvSpPr>
          <p:nvPr/>
        </p:nvSpPr>
        <p:spPr bwMode="auto">
          <a:xfrm>
            <a:off x="3851275" y="2708275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pl-PL"/>
          </a:p>
        </p:txBody>
      </p:sp>
      <p:pic>
        <p:nvPicPr>
          <p:cNvPr id="418824" name="Picture 8" descr="j041277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213100"/>
            <a:ext cx="2398713" cy="3302000"/>
          </a:xfrm>
          <a:prstGeom prst="rect">
            <a:avLst/>
          </a:prstGeom>
          <a:noFill/>
        </p:spPr>
      </p:pic>
      <p:pic>
        <p:nvPicPr>
          <p:cNvPr id="9" name="Picture 4" descr="F:\m.ochorok\moj komputer\DWZ 2008\logo\image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88640"/>
            <a:ext cx="1656705" cy="155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730EA-6BFB-45CC-8C3A-DDE8793B47C4}" type="slidenum">
              <a:rPr lang="pl-PL"/>
              <a:pPr/>
              <a:t>10</a:t>
            </a:fld>
            <a:endParaRPr lang="pl-PL"/>
          </a:p>
        </p:txBody>
      </p:sp>
      <p:sp>
        <p:nvSpPr>
          <p:cNvPr id="458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Ceza araçları</a:t>
            </a:r>
            <a:endParaRPr lang="pl-PL" dirty="0"/>
          </a:p>
        </p:txBody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00808"/>
            <a:ext cx="8136904" cy="4114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700" dirty="0" smtClean="0"/>
              <a:t>Talimatname</a:t>
            </a:r>
            <a:endParaRPr lang="pl-PL" sz="27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700" dirty="0" smtClean="0"/>
              <a:t>Para cezası</a:t>
            </a:r>
            <a:endParaRPr lang="pl-PL" sz="27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700" dirty="0" smtClean="0"/>
              <a:t>Takip kararı</a:t>
            </a:r>
            <a:endParaRPr lang="pl-PL" sz="27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700" dirty="0" smtClean="0"/>
              <a:t>Kanunu uygulayan makamlara </a:t>
            </a:r>
          </a:p>
          <a:p>
            <a:pPr>
              <a:lnSpc>
                <a:spcPct val="80000"/>
              </a:lnSpc>
              <a:buNone/>
            </a:pPr>
            <a:r>
              <a:rPr lang="tr-TR" sz="2700" dirty="0" smtClean="0"/>
              <a:t>önerge gönderilmesi</a:t>
            </a:r>
            <a:endParaRPr lang="pl-PL" sz="2700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700" dirty="0" smtClean="0"/>
              <a:t>İdari makamlara önerge gönderilmesi</a:t>
            </a:r>
            <a:endParaRPr lang="pl-PL" sz="2700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700" dirty="0" smtClean="0"/>
              <a:t>Ceza vermeye ilişkin idari karar</a:t>
            </a:r>
            <a:endParaRPr lang="pl-PL" sz="27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</a:pPr>
            <a:r>
              <a:rPr lang="tr-TR" sz="2700" dirty="0" smtClean="0"/>
              <a:t>Faaliyete ara verme kararının yürürlüğe girme tarihinin askıya alınmasına ilişkin idari karar</a:t>
            </a:r>
            <a:r>
              <a:rPr lang="en-US" sz="2700" dirty="0" smtClean="0"/>
              <a:t>:</a:t>
            </a:r>
            <a:endParaRPr lang="pl-PL" sz="2700" dirty="0"/>
          </a:p>
          <a:p>
            <a:pPr>
              <a:lnSpc>
                <a:spcPct val="80000"/>
              </a:lnSpc>
            </a:pPr>
            <a:r>
              <a:rPr lang="tr-TR" sz="2700" dirty="0" smtClean="0"/>
              <a:t>Derhal uygulanabilir</a:t>
            </a:r>
            <a:endParaRPr lang="pl-PL" sz="2700" dirty="0"/>
          </a:p>
          <a:p>
            <a:pPr>
              <a:lnSpc>
                <a:spcPct val="80000"/>
              </a:lnSpc>
            </a:pPr>
            <a:r>
              <a:rPr lang="tr-TR" sz="2700" dirty="0" smtClean="0"/>
              <a:t>Faaliyet veya kullanımın çevre açısından güvenli şekilde tamamlanması gerekliliği de dikkate alınarak tarihin belirlenmesi</a:t>
            </a:r>
            <a:endParaRPr lang="pl-PL" sz="2700" dirty="0"/>
          </a:p>
        </p:txBody>
      </p:sp>
      <p:pic>
        <p:nvPicPr>
          <p:cNvPr id="458756" name="Picture 4" descr="j044040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5113" y="4005263"/>
            <a:ext cx="866775" cy="866775"/>
          </a:xfrm>
          <a:prstGeom prst="rect">
            <a:avLst/>
          </a:prstGeom>
          <a:noFill/>
        </p:spPr>
      </p:pic>
      <p:pic>
        <p:nvPicPr>
          <p:cNvPr id="458757" name="Picture 5" descr="j0441574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113" y="5197475"/>
            <a:ext cx="1138237" cy="884238"/>
          </a:xfrm>
          <a:prstGeom prst="rect">
            <a:avLst/>
          </a:prstGeom>
          <a:noFill/>
        </p:spPr>
      </p:pic>
      <p:pic>
        <p:nvPicPr>
          <p:cNvPr id="458758" name="Picture 6" descr="j0436998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1700213"/>
            <a:ext cx="911225" cy="587375"/>
          </a:xfrm>
          <a:prstGeom prst="rect">
            <a:avLst/>
          </a:prstGeom>
          <a:noFill/>
        </p:spPr>
      </p:pic>
      <p:pic>
        <p:nvPicPr>
          <p:cNvPr id="45875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49963" y="3284538"/>
            <a:ext cx="62865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8760" name="Picture 8" descr="j0432605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363" y="2709863"/>
            <a:ext cx="625475" cy="625475"/>
          </a:xfrm>
          <a:prstGeom prst="rect">
            <a:avLst/>
          </a:prstGeom>
          <a:noFill/>
        </p:spPr>
      </p:pic>
      <p:pic>
        <p:nvPicPr>
          <p:cNvPr id="45876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2349500"/>
            <a:ext cx="5762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168F1-F4CF-4629-ADF8-6FB636447C45}" type="slidenum">
              <a:rPr lang="pl-PL"/>
              <a:pPr/>
              <a:t>11</a:t>
            </a:fld>
            <a:endParaRPr lang="pl-PL"/>
          </a:p>
        </p:txBody>
      </p:sp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/>
              <a:t>31 Aralık 2011 tarihi itibariyle </a:t>
            </a:r>
            <a:br>
              <a:rPr lang="tr-TR" sz="4000" dirty="0" smtClean="0"/>
            </a:br>
            <a:r>
              <a:rPr lang="tr-TR" sz="4000" dirty="0" err="1" smtClean="0"/>
              <a:t>IPPC</a:t>
            </a:r>
            <a:r>
              <a:rPr lang="tr-TR" sz="4000" dirty="0" smtClean="0"/>
              <a:t> tesisi sayısı</a:t>
            </a:r>
            <a:endParaRPr lang="pl-PL" sz="4000" dirty="0"/>
          </a:p>
        </p:txBody>
      </p:sp>
      <p:sp>
        <p:nvSpPr>
          <p:cNvPr id="459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497887" cy="48958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tr-TR" sz="2800" dirty="0" smtClean="0"/>
          </a:p>
          <a:p>
            <a:pPr>
              <a:lnSpc>
                <a:spcPct val="80000"/>
              </a:lnSpc>
            </a:pPr>
            <a:endParaRPr lang="pl-PL" sz="2800" dirty="0" smtClean="0"/>
          </a:p>
          <a:p>
            <a:pPr>
              <a:lnSpc>
                <a:spcPct val="80000"/>
              </a:lnSpc>
            </a:pPr>
            <a:r>
              <a:rPr lang="tr-TR" sz="2800" dirty="0" smtClean="0"/>
              <a:t>Entegre izin gereken toplam</a:t>
            </a:r>
            <a:r>
              <a:rPr lang="tr-TR" sz="2800" dirty="0" smtClean="0"/>
              <a:t> </a:t>
            </a:r>
            <a:r>
              <a:rPr lang="en-US" sz="2800" dirty="0" err="1" smtClean="0"/>
              <a:t>IPPC</a:t>
            </a:r>
            <a:r>
              <a:rPr lang="en-US" sz="2800" dirty="0" smtClean="0"/>
              <a:t> </a:t>
            </a:r>
            <a:r>
              <a:rPr lang="tr-TR" sz="2800" dirty="0" smtClean="0"/>
              <a:t>tesisi sayısı </a:t>
            </a:r>
            <a:r>
              <a:rPr lang="en-US" sz="2800" b="1" dirty="0" smtClean="0"/>
              <a:t>3250</a:t>
            </a:r>
            <a:r>
              <a:rPr lang="tr-TR" sz="2800" dirty="0" smtClean="0"/>
              <a:t>’</a:t>
            </a:r>
            <a:r>
              <a:rPr lang="tr-TR" sz="2800" dirty="0" err="1" smtClean="0"/>
              <a:t>dir</a:t>
            </a:r>
            <a:r>
              <a:rPr lang="tr-TR" sz="2800" dirty="0" smtClean="0"/>
              <a:t>,</a:t>
            </a:r>
            <a:endParaRPr lang="pl-PL" sz="2800" dirty="0"/>
          </a:p>
          <a:p>
            <a:pPr>
              <a:lnSpc>
                <a:spcPct val="80000"/>
              </a:lnSpc>
            </a:pPr>
            <a:r>
              <a:rPr lang="tr-TR" sz="2800" dirty="0" smtClean="0"/>
              <a:t>Entegre izin verilen tesisi sayısı </a:t>
            </a:r>
            <a:r>
              <a:rPr lang="en-US" sz="2800" b="1" dirty="0" smtClean="0"/>
              <a:t>3209</a:t>
            </a:r>
            <a:r>
              <a:rPr lang="tr-TR" sz="2800" dirty="0" smtClean="0"/>
              <a:t>’dur</a:t>
            </a:r>
            <a:r>
              <a:rPr lang="en-US" sz="2800" dirty="0" smtClean="0"/>
              <a:t> (</a:t>
            </a:r>
            <a:r>
              <a:rPr lang="tr-TR" sz="2800" dirty="0" smtClean="0"/>
              <a:t>%</a:t>
            </a:r>
            <a:r>
              <a:rPr lang="en-US" sz="2800" dirty="0" smtClean="0"/>
              <a:t>96.5)</a:t>
            </a:r>
            <a:r>
              <a:rPr lang="tr-TR" sz="2800" dirty="0" smtClean="0"/>
              <a:t>,</a:t>
            </a:r>
            <a:endParaRPr lang="pl-PL" sz="2800" dirty="0" smtClean="0"/>
          </a:p>
          <a:p>
            <a:pPr>
              <a:lnSpc>
                <a:spcPct val="80000"/>
              </a:lnSpc>
            </a:pPr>
            <a:r>
              <a:rPr lang="tr-TR" sz="2800" dirty="0" smtClean="0"/>
              <a:t>Halihazırda çalışmayan</a:t>
            </a:r>
            <a:r>
              <a:rPr lang="pl-PL" sz="2800" dirty="0" smtClean="0"/>
              <a:t> </a:t>
            </a:r>
            <a:r>
              <a:rPr lang="tr-TR" sz="2800" dirty="0" smtClean="0"/>
              <a:t>tesisi sayısı </a:t>
            </a:r>
            <a:r>
              <a:rPr lang="pl-PL" sz="3600" b="1" dirty="0" smtClean="0"/>
              <a:t>2</a:t>
            </a:r>
            <a:r>
              <a:rPr lang="tr-TR" sz="2800" dirty="0" smtClean="0"/>
              <a:t>’</a:t>
            </a:r>
            <a:r>
              <a:rPr lang="tr-TR" sz="2800" dirty="0" err="1" smtClean="0"/>
              <a:t>dir</a:t>
            </a:r>
            <a:r>
              <a:rPr lang="tr-TR" sz="2800" dirty="0" smtClean="0"/>
              <a:t>,</a:t>
            </a:r>
            <a:endParaRPr lang="pl-PL" sz="2800" dirty="0" smtClean="0"/>
          </a:p>
          <a:p>
            <a:pPr>
              <a:lnSpc>
                <a:spcPct val="80000"/>
              </a:lnSpc>
            </a:pPr>
            <a:r>
              <a:rPr lang="tr-TR" sz="2800" dirty="0" smtClean="0"/>
              <a:t>Ayrıca </a:t>
            </a:r>
            <a:r>
              <a:rPr lang="pl-PL" sz="2800" b="1" dirty="0" smtClean="0">
                <a:solidFill>
                  <a:srgbClr val="FF0000"/>
                </a:solidFill>
              </a:rPr>
              <a:t>17</a:t>
            </a:r>
            <a:r>
              <a:rPr lang="pl-PL" sz="2800" dirty="0" smtClean="0"/>
              <a:t> </a:t>
            </a:r>
            <a:r>
              <a:rPr lang="tr-TR" sz="2800" dirty="0" smtClean="0"/>
              <a:t>tesis için bir izin verilmesine veya faaliyete ara verilmesine yönelik idari işlemler gerçekleştirilmektedir. </a:t>
            </a:r>
          </a:p>
          <a:p>
            <a:pPr>
              <a:lnSpc>
                <a:spcPct val="80000"/>
              </a:lnSpc>
            </a:pPr>
            <a:endParaRPr lang="pl-PL" sz="28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endParaRPr lang="pl-PL" sz="2800" dirty="0"/>
          </a:p>
        </p:txBody>
      </p:sp>
      <p:pic>
        <p:nvPicPr>
          <p:cNvPr id="459780" name="Picture 4" descr="j030393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2413" y="908050"/>
            <a:ext cx="858837" cy="936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</p:txBody>
      </p:sp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2011 yılı için </a:t>
            </a:r>
            <a:r>
              <a:rPr lang="tr-TR" dirty="0" err="1" smtClean="0"/>
              <a:t>IPPC</a:t>
            </a:r>
            <a:r>
              <a:rPr lang="tr-TR" dirty="0" smtClean="0"/>
              <a:t> tesislerinin denetimi</a:t>
            </a:r>
            <a:endParaRPr lang="pl-PL" dirty="0"/>
          </a:p>
        </p:txBody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pl-PL" sz="24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pl-PL" sz="2400" dirty="0"/>
          </a:p>
        </p:txBody>
      </p:sp>
      <p:pic>
        <p:nvPicPr>
          <p:cNvPr id="48435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323527" y="1700799"/>
          <a:ext cx="8064897" cy="4644803"/>
        </p:xfrm>
        <a:graphic>
          <a:graphicData uri="http://schemas.openxmlformats.org/drawingml/2006/table">
            <a:tbl>
              <a:tblPr/>
              <a:tblGrid>
                <a:gridCol w="1129362"/>
                <a:gridCol w="3152515"/>
                <a:gridCol w="1468864"/>
                <a:gridCol w="580618"/>
                <a:gridCol w="580618"/>
                <a:gridCol w="576460"/>
                <a:gridCol w="576460"/>
              </a:tblGrid>
              <a:tr h="71968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 smtClean="0">
                          <a:latin typeface="Times New Roman"/>
                          <a:ea typeface="Calibri"/>
                        </a:rPr>
                        <a:t>N</a:t>
                      </a:r>
                      <a:r>
                        <a:rPr lang="tr-TR" sz="1200" b="1" dirty="0" smtClean="0">
                          <a:latin typeface="Times New Roman"/>
                          <a:ea typeface="Calibri"/>
                        </a:rPr>
                        <a:t>o.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smtClean="0">
                          <a:latin typeface="Times New Roman"/>
                          <a:ea typeface="Calibri"/>
                        </a:rPr>
                        <a:t>Voyvodalık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err="1" smtClean="0">
                          <a:latin typeface="Times New Roman"/>
                          <a:ea typeface="Calibri"/>
                        </a:rPr>
                        <a:t>IPPC</a:t>
                      </a:r>
                      <a:r>
                        <a:rPr lang="tr-TR" sz="1200" b="1" dirty="0" smtClean="0">
                          <a:latin typeface="Times New Roman"/>
                          <a:ea typeface="Calibri"/>
                        </a:rPr>
                        <a:t> tesislerinin tabi olduğu toplam denetim sayısı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smtClean="0">
                          <a:latin typeface="Calibri"/>
                          <a:ea typeface="Calibri"/>
                        </a:rPr>
                        <a:t>Uygunsuzluğun bulunduğu denetim sayısı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b="1" dirty="0" smtClean="0">
                          <a:latin typeface="Calibri"/>
                          <a:ea typeface="Calibri"/>
                        </a:rPr>
                        <a:t>(</a:t>
                      </a:r>
                      <a:r>
                        <a:rPr lang="tr-TR" sz="1200" b="1" dirty="0" smtClean="0">
                          <a:latin typeface="Times New Roman"/>
                          <a:ea typeface="Calibri"/>
                        </a:rPr>
                        <a:t>kategori)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268722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latin typeface="Calibri"/>
                          <a:ea typeface="Calibri"/>
                        </a:rPr>
                        <a:t>1</a:t>
                      </a:r>
                      <a:endParaRPr lang="pl-PL" sz="1200" b="1" dirty="0">
                        <a:latin typeface="Calibri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Calibri"/>
                          <a:ea typeface="Calibri"/>
                        </a:rPr>
                        <a:t>2</a:t>
                      </a:r>
                      <a:endParaRPr lang="pl-PL" sz="1200" b="1">
                        <a:latin typeface="Calibri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Calibri"/>
                          <a:ea typeface="Calibri"/>
                        </a:rPr>
                        <a:t>3</a:t>
                      </a:r>
                      <a:endParaRPr lang="pl-PL" sz="1200" b="1">
                        <a:latin typeface="Calibri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Calibri"/>
                          <a:ea typeface="Calibri"/>
                        </a:rPr>
                        <a:t>4</a:t>
                      </a:r>
                      <a:endParaRPr lang="pl-PL" sz="1200" b="1">
                        <a:latin typeface="Calibri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dolnośląskie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82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13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26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kujawsko-pomorskie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80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26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3.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lubelskie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4.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lubuskie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5.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łódzkie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27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6.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małopolskie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105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26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7.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mazowieckie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171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39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8.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opolskie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88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6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14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-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9.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podkarpackie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15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10.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podlaskie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11.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pomorskie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54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17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12.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śląskie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158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29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13.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świętokrzyskie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77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15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11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1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14.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warmińsko-mazurskie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50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11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20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3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-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15.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wielkopolskie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184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latin typeface="Times New Roman"/>
                          <a:ea typeface="Calibri"/>
                        </a:rPr>
                        <a:t>16.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zachodniopomorskie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78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31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11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>
                          <a:latin typeface="Times New Roman"/>
                          <a:ea typeface="Calibri"/>
                        </a:rPr>
                        <a:t>3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latin typeface="Times New Roman"/>
                          <a:ea typeface="Calibri"/>
                        </a:rPr>
                        <a:t>-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1200" b="1" dirty="0" smtClean="0">
                          <a:latin typeface="Times New Roman"/>
                          <a:ea typeface="Calibri"/>
                        </a:rPr>
                        <a:t>Toplam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1422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311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321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75</a:t>
                      </a:r>
                      <a:endParaRPr lang="pl-PL" sz="120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</a:t>
                      </a:r>
                      <a:endParaRPr lang="pl-PL" sz="1200" dirty="0">
                        <a:latin typeface="Times New Roman"/>
                        <a:ea typeface="Times New Roman"/>
                      </a:endParaRPr>
                    </a:p>
                  </a:txBody>
                  <a:tcPr marL="45982" marR="459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58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0F728E-9C64-4DED-9B49-865AB316BA3B}" type="slidenum">
              <a:rPr lang="pl-PL"/>
              <a:pPr>
                <a:defRPr/>
              </a:pPr>
              <a:t>13</a:t>
            </a:fld>
            <a:endParaRPr lang="pl-PL" dirty="0"/>
          </a:p>
        </p:txBody>
      </p:sp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476250"/>
            <a:ext cx="7200900" cy="1143000"/>
          </a:xfrm>
        </p:spPr>
        <p:txBody>
          <a:bodyPr/>
          <a:lstStyle/>
          <a:p>
            <a:pPr eaLnBrk="1" hangingPunct="1"/>
            <a:r>
              <a:rPr lang="tr-TR" dirty="0" smtClean="0"/>
              <a:t>2011 yılı için </a:t>
            </a:r>
            <a:r>
              <a:rPr lang="tr-TR" dirty="0" err="1" smtClean="0"/>
              <a:t>IPPC</a:t>
            </a:r>
            <a:r>
              <a:rPr lang="tr-TR" dirty="0" smtClean="0"/>
              <a:t> tesislerinin denetimi</a:t>
            </a:r>
            <a:endParaRPr lang="pl-PL" dirty="0" smtClean="0"/>
          </a:p>
        </p:txBody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l-PL" sz="2400" b="1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endParaRPr lang="pl-PL" sz="2400" smtClean="0"/>
          </a:p>
        </p:txBody>
      </p:sp>
      <p:pic>
        <p:nvPicPr>
          <p:cNvPr id="35021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54927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0213" name="Rectangle 1"/>
          <p:cNvSpPr>
            <a:spLocks noChangeArrowheads="1"/>
          </p:cNvSpPr>
          <p:nvPr/>
        </p:nvSpPr>
        <p:spPr bwMode="auto">
          <a:xfrm>
            <a:off x="179512" y="2277160"/>
            <a:ext cx="8785225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r-TR" sz="1600" dirty="0" smtClean="0">
                <a:cs typeface="Times New Roman" pitchFamily="18" charset="0"/>
              </a:rPr>
              <a:t>Çevre Koruma Teftiş Kurulu tarafından </a:t>
            </a:r>
            <a:r>
              <a:rPr lang="tr-TR" sz="1600" dirty="0" err="1" smtClean="0">
                <a:cs typeface="Times New Roman" pitchFamily="18" charset="0"/>
              </a:rPr>
              <a:t>IPPC</a:t>
            </a:r>
            <a:r>
              <a:rPr lang="tr-TR" sz="1600" dirty="0" smtClean="0">
                <a:cs typeface="Times New Roman" pitchFamily="18" charset="0"/>
              </a:rPr>
              <a:t> tesislerinde yapılan teftiş sayısı </a:t>
            </a:r>
            <a:r>
              <a:rPr lang="pl-PL" sz="1600" dirty="0" smtClean="0">
                <a:ea typeface="Calibri" pitchFamily="34" charset="0"/>
                <a:cs typeface="Times New Roman" pitchFamily="18" charset="0"/>
              </a:rPr>
              <a:t>-  </a:t>
            </a:r>
            <a:r>
              <a:rPr lang="pl-PL" sz="1600" b="1" dirty="0">
                <a:ea typeface="Calibri" pitchFamily="34" charset="0"/>
                <a:cs typeface="Times New Roman" pitchFamily="18" charset="0"/>
              </a:rPr>
              <a:t>1 </a:t>
            </a:r>
            <a:r>
              <a:rPr lang="pl-PL" sz="1600" b="1" dirty="0" smtClean="0">
                <a:ea typeface="Calibri" pitchFamily="34" charset="0"/>
                <a:cs typeface="Times New Roman" pitchFamily="18" charset="0"/>
              </a:rPr>
              <a:t>422</a:t>
            </a:r>
            <a:r>
              <a:rPr lang="tr-TR" sz="1600" dirty="0" smtClean="0">
                <a:cs typeface="Times New Roman" pitchFamily="18" charset="0"/>
              </a:rPr>
              <a:t>’</a:t>
            </a:r>
            <a:r>
              <a:rPr lang="tr-TR" sz="1600" dirty="0" err="1" smtClean="0">
                <a:cs typeface="Times New Roman" pitchFamily="18" charset="0"/>
              </a:rPr>
              <a:t>dir</a:t>
            </a:r>
            <a:r>
              <a:rPr lang="tr-TR" sz="1600" dirty="0" smtClean="0">
                <a:cs typeface="Times New Roman" pitchFamily="18" charset="0"/>
              </a:rPr>
              <a:t> </a:t>
            </a:r>
            <a:r>
              <a:rPr lang="tr-TR" sz="1600" dirty="0" smtClean="0">
                <a:cs typeface="Times New Roman" pitchFamily="18" charset="0"/>
              </a:rPr>
              <a:t>ve </a:t>
            </a:r>
            <a:r>
              <a:rPr lang="pl-PL" sz="1600" b="1" dirty="0" smtClean="0"/>
              <a:t>730 </a:t>
            </a:r>
            <a:r>
              <a:rPr lang="tr-TR" sz="1600" dirty="0" smtClean="0"/>
              <a:t>teftişte </a:t>
            </a:r>
            <a:r>
              <a:rPr lang="pl-PL" sz="1600" b="1" dirty="0" smtClean="0"/>
              <a:t>(</a:t>
            </a:r>
            <a:r>
              <a:rPr lang="tr-TR" sz="1600" b="1" dirty="0" smtClean="0"/>
              <a:t>toplamın %</a:t>
            </a:r>
            <a:r>
              <a:rPr lang="pl-PL" sz="1600" b="1" dirty="0" smtClean="0"/>
              <a:t>51</a:t>
            </a:r>
            <a:r>
              <a:rPr lang="tr-TR" sz="1600" b="1" dirty="0" smtClean="0"/>
              <a:t>’i</a:t>
            </a:r>
            <a:r>
              <a:rPr lang="pl-PL" sz="1600" b="1" dirty="0" smtClean="0">
                <a:cs typeface="Times New Roman" pitchFamily="18" charset="0"/>
              </a:rPr>
              <a:t>)</a:t>
            </a:r>
            <a:r>
              <a:rPr lang="tr-TR" sz="1600" dirty="0" smtClean="0">
                <a:cs typeface="Times New Roman" pitchFamily="18" charset="0"/>
              </a:rPr>
              <a:t>, ihlaller (uygunsuzluk) bulunmuştur</a:t>
            </a:r>
            <a:r>
              <a:rPr lang="pl-PL" sz="1600" dirty="0" smtClean="0">
                <a:cs typeface="Times New Roman" pitchFamily="18" charset="0"/>
              </a:rPr>
              <a:t>:</a:t>
            </a:r>
            <a:endParaRPr lang="tr-TR" sz="1600" dirty="0" smtClean="0">
              <a:cs typeface="Times New Roman" pitchFamily="18" charset="0"/>
            </a:endParaRPr>
          </a:p>
          <a:p>
            <a:endParaRPr lang="pl-PL" sz="1800" dirty="0">
              <a:cs typeface="Times New Roman" pitchFamily="18" charset="0"/>
            </a:endParaRPr>
          </a:p>
          <a:p>
            <a:pPr eaLnBrk="0" hangingPunct="0"/>
            <a:r>
              <a:rPr lang="tr-TR" sz="1800" dirty="0" smtClean="0">
                <a:cs typeface="Times New Roman" pitchFamily="18" charset="0"/>
              </a:rPr>
              <a:t>	</a:t>
            </a:r>
            <a:endParaRPr lang="pl-PL" sz="1800" dirty="0" smtClean="0"/>
          </a:p>
          <a:p>
            <a:pPr eaLnBrk="0" hangingPunct="0"/>
            <a:r>
              <a:rPr lang="tr-TR" sz="1800" dirty="0" smtClean="0">
                <a:cs typeface="Times New Roman" pitchFamily="18" charset="0"/>
              </a:rPr>
              <a:t>	</a:t>
            </a:r>
            <a:endParaRPr lang="pl-PL" sz="1800" dirty="0" smtClean="0"/>
          </a:p>
          <a:p>
            <a:pPr eaLnBrk="0" hangingPunct="0"/>
            <a:r>
              <a:rPr lang="tr-TR" sz="1800" dirty="0" smtClean="0"/>
              <a:t>	</a:t>
            </a:r>
            <a:endParaRPr lang="pl-PL" sz="1800" dirty="0" smtClean="0"/>
          </a:p>
          <a:p>
            <a:r>
              <a:rPr lang="tr-TR" sz="1800" dirty="0" smtClean="0">
                <a:cs typeface="Times New Roman" pitchFamily="18" charset="0"/>
              </a:rPr>
              <a:t>	</a:t>
            </a:r>
            <a:endParaRPr lang="pl-PL" sz="1800" b="1" dirty="0" smtClean="0"/>
          </a:p>
          <a:p>
            <a:r>
              <a:rPr lang="tr-TR" sz="1600" b="1" dirty="0" smtClean="0">
                <a:cs typeface="Times New Roman" pitchFamily="18" charset="0"/>
              </a:rPr>
              <a:t>İhlal kategorileri</a:t>
            </a:r>
            <a:r>
              <a:rPr lang="pl-PL" sz="1600" b="1" dirty="0" smtClean="0">
                <a:cs typeface="Times New Roman" pitchFamily="18" charset="0"/>
              </a:rPr>
              <a:t>:</a:t>
            </a:r>
            <a:endParaRPr lang="pl-PL" sz="1600" b="1" dirty="0">
              <a:cs typeface="Times New Roman" pitchFamily="18" charset="0"/>
            </a:endParaRPr>
          </a:p>
          <a:p>
            <a:r>
              <a:rPr lang="tr-TR" sz="1600" b="1" dirty="0" smtClean="0"/>
              <a:t>1. Kategori</a:t>
            </a:r>
            <a:r>
              <a:rPr lang="pl-PL" sz="1600" dirty="0" smtClean="0"/>
              <a:t>) </a:t>
            </a:r>
            <a:r>
              <a:rPr lang="tr-TR" sz="1600" dirty="0" smtClean="0"/>
              <a:t>Görevlerin yerine getirilmemesi veya ihlal edilmesi</a:t>
            </a:r>
            <a:r>
              <a:rPr lang="pl-PL" sz="1600" dirty="0" smtClean="0"/>
              <a:t>, </a:t>
            </a:r>
            <a:r>
              <a:rPr lang="tr-TR" sz="1600" dirty="0" smtClean="0"/>
              <a:t>bu kategorinin çevre üzerinde doğrudan etkisi bulunmamaktadır ve  kanun ve idari kararların bir sonucu olarak ortaya çıkar </a:t>
            </a:r>
            <a:r>
              <a:rPr lang="pl-PL" sz="1600" dirty="0" smtClean="0"/>
              <a:t>(</a:t>
            </a:r>
            <a:r>
              <a:rPr lang="tr-TR" sz="1600" dirty="0" smtClean="0"/>
              <a:t>örnek olarak</a:t>
            </a:r>
            <a:r>
              <a:rPr lang="pl-PL" sz="1600" dirty="0" smtClean="0"/>
              <a:t> </a:t>
            </a:r>
            <a:r>
              <a:rPr lang="tr-TR" sz="1600" dirty="0" smtClean="0"/>
              <a:t>kayıt tutulmaması</a:t>
            </a:r>
            <a:r>
              <a:rPr lang="pl-PL" sz="1600" dirty="0" smtClean="0"/>
              <a:t>, </a:t>
            </a:r>
            <a:r>
              <a:rPr lang="tr-TR" sz="1600" dirty="0" smtClean="0"/>
              <a:t>ölçüm sonuçlarına ilişkin rapor tutulmaması</a:t>
            </a:r>
            <a:r>
              <a:rPr lang="pl-PL" sz="1600" dirty="0" smtClean="0"/>
              <a:t>, </a:t>
            </a:r>
            <a:r>
              <a:rPr lang="tr-TR" sz="1600" dirty="0" smtClean="0"/>
              <a:t>ölçüm yapılmaması verilebilir</a:t>
            </a:r>
            <a:r>
              <a:rPr lang="pl-PL" sz="1600" dirty="0" smtClean="0"/>
              <a:t>) </a:t>
            </a:r>
            <a:endParaRPr lang="pl-PL" sz="1600" dirty="0"/>
          </a:p>
          <a:p>
            <a:r>
              <a:rPr lang="tr-TR" sz="1600" b="1" dirty="0" smtClean="0"/>
              <a:t>2. </a:t>
            </a:r>
            <a:r>
              <a:rPr lang="tr-TR" sz="1600" b="1" dirty="0" smtClean="0"/>
              <a:t>Kategori</a:t>
            </a:r>
            <a:r>
              <a:rPr lang="pl-PL" sz="1600" dirty="0" smtClean="0"/>
              <a:t>)</a:t>
            </a:r>
            <a:r>
              <a:rPr lang="pl-PL" sz="1600" b="1" dirty="0" smtClean="0"/>
              <a:t> </a:t>
            </a:r>
            <a:r>
              <a:rPr lang="tr-TR" sz="1600" dirty="0" smtClean="0"/>
              <a:t>Ruhsat, izin veya çevre kullanımına ilişkin şartları belirleyen tebligat koşullarının ihlali</a:t>
            </a:r>
            <a:r>
              <a:rPr lang="pl-PL" sz="1600" dirty="0" smtClean="0"/>
              <a:t>,</a:t>
            </a:r>
            <a:endParaRPr lang="pl-PL" sz="1600" dirty="0"/>
          </a:p>
          <a:p>
            <a:r>
              <a:rPr lang="tr-TR" sz="1600" b="1" dirty="0" smtClean="0"/>
              <a:t>3. </a:t>
            </a:r>
            <a:r>
              <a:rPr lang="tr-TR" sz="1600" b="1" dirty="0" smtClean="0"/>
              <a:t>Kategori</a:t>
            </a:r>
            <a:r>
              <a:rPr lang="pl-PL" sz="1600" dirty="0" smtClean="0"/>
              <a:t>) </a:t>
            </a:r>
            <a:r>
              <a:rPr lang="tr-TR" sz="1600" dirty="0" smtClean="0"/>
              <a:t>Çevrenin kullanımına ilişkin yönetmeliklerin bulunmaması</a:t>
            </a:r>
            <a:r>
              <a:rPr lang="pl-PL" sz="1600" dirty="0" smtClean="0"/>
              <a:t>, </a:t>
            </a:r>
            <a:r>
              <a:rPr lang="tr-TR" sz="1600" dirty="0" smtClean="0"/>
              <a:t>büyük çaplı kazaların önlenmesine, ortadan kaldırılmasına veya azaltılmasına ilişkin hükümlere uyulmaması</a:t>
            </a:r>
            <a:r>
              <a:rPr lang="pl-PL" sz="1600" dirty="0" smtClean="0"/>
              <a:t>, </a:t>
            </a:r>
            <a:endParaRPr lang="pl-PL" sz="1600" dirty="0"/>
          </a:p>
          <a:p>
            <a:r>
              <a:rPr lang="tr-TR" sz="1600" b="1" dirty="0" smtClean="0"/>
              <a:t>4. </a:t>
            </a:r>
            <a:r>
              <a:rPr lang="tr-TR" sz="1600" b="1" dirty="0" smtClean="0"/>
              <a:t>Kategori</a:t>
            </a:r>
            <a:r>
              <a:rPr lang="pl-PL" sz="1600" dirty="0" smtClean="0"/>
              <a:t>) </a:t>
            </a:r>
            <a:r>
              <a:rPr lang="tr-TR" sz="1600" dirty="0" smtClean="0"/>
              <a:t>Çevreyi koruyan tesislerin uygun olmayacak şekilde kullanılması veya kullanıcının diğer faaliyetleri sebebiyle çevrenin kirlenmesi</a:t>
            </a:r>
            <a:endParaRPr lang="pl-PL" sz="1800" dirty="0"/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2627784" y="2996952"/>
          <a:ext cx="3096344" cy="12241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52128"/>
                <a:gridCol w="1944216"/>
              </a:tblGrid>
              <a:tr h="306034">
                <a:tc>
                  <a:txBody>
                    <a:bodyPr/>
                    <a:lstStyle/>
                    <a:p>
                      <a:r>
                        <a:rPr lang="pl-PL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tr-TR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. Kategori</a:t>
                      </a:r>
                      <a:endParaRPr lang="tr-TR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–</a:t>
                      </a:r>
                      <a:r>
                        <a:rPr lang="tr-TR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311</a:t>
                      </a:r>
                      <a:endParaRPr lang="tr-TR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06034">
                <a:tc>
                  <a:txBody>
                    <a:bodyPr/>
                    <a:lstStyle/>
                    <a:p>
                      <a:r>
                        <a:rPr lang="tr-TR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2. Kategori </a:t>
                      </a:r>
                      <a:endParaRPr lang="tr-TR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– 321</a:t>
                      </a:r>
                      <a:endParaRPr lang="tr-TR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06034">
                <a:tc>
                  <a:txBody>
                    <a:bodyPr/>
                    <a:lstStyle/>
                    <a:p>
                      <a:r>
                        <a:rPr lang="tr-TR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3. Kategori </a:t>
                      </a:r>
                      <a:endParaRPr lang="tr-TR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– 75</a:t>
                      </a:r>
                      <a:endParaRPr lang="tr-TR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06034">
                <a:tc>
                  <a:txBody>
                    <a:bodyPr/>
                    <a:lstStyle/>
                    <a:p>
                      <a:r>
                        <a:rPr lang="tr-TR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4. Kategori </a:t>
                      </a:r>
                      <a:endParaRPr lang="tr-TR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rPr>
                        <a:t>– 23 </a:t>
                      </a:r>
                      <a:endParaRPr lang="tr-TR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404813"/>
            <a:ext cx="7920037" cy="1008062"/>
          </a:xfrm>
        </p:spPr>
        <p:txBody>
          <a:bodyPr/>
          <a:lstStyle/>
          <a:p>
            <a:pPr eaLnBrk="1" hangingPunct="1"/>
            <a:r>
              <a:rPr lang="tr-TR" sz="4000" dirty="0" smtClean="0"/>
              <a:t>2011 yılı için </a:t>
            </a:r>
            <a:r>
              <a:rPr lang="tr-TR" sz="4000" dirty="0" err="1" smtClean="0"/>
              <a:t>IPPC</a:t>
            </a:r>
            <a:r>
              <a:rPr lang="tr-TR" sz="4000" dirty="0" smtClean="0"/>
              <a:t> tesislerinin denetimi</a:t>
            </a:r>
            <a:endParaRPr lang="pl-PL" sz="4000" dirty="0" smtClean="0"/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pl-PL" sz="2400" b="1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•"/>
            </a:pPr>
            <a:endParaRPr lang="pl-PL" sz="2400" smtClean="0"/>
          </a:p>
        </p:txBody>
      </p:sp>
      <p:pic>
        <p:nvPicPr>
          <p:cNvPr id="35123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79512" y="1428736"/>
          <a:ext cx="8712968" cy="5201486"/>
        </p:xfrm>
        <a:graphic>
          <a:graphicData uri="http://schemas.openxmlformats.org/drawingml/2006/table">
            <a:tbl>
              <a:tblPr/>
              <a:tblGrid>
                <a:gridCol w="1872208"/>
                <a:gridCol w="929663"/>
                <a:gridCol w="810203"/>
                <a:gridCol w="810203"/>
                <a:gridCol w="678613"/>
                <a:gridCol w="685196"/>
                <a:gridCol w="774484"/>
                <a:gridCol w="1076199"/>
                <a:gridCol w="1076199"/>
              </a:tblGrid>
              <a:tr h="200064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l-PL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l-PL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310191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Uyarılar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Para Cezaları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Tavsiyeler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Başka bir makama bildirimde bulunulması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Para cezaları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Askıya alma prosedürü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932797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Devam Eden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İhlal süresi boyunca geçerli olan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Yasal prosedürlerin başlatılması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tr-TR" sz="1050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Faaliyete ara verilmesi</a:t>
                      </a:r>
                      <a:endParaRPr lang="pl-PL" sz="1050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dolnośląskie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kujawsko-pomorskie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lubelskie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lubuskie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łódzkie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małopolskie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mazowieckie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opolskie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podkarpackie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podlaskie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pomorskie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śląskie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świętokrzyskie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warmińsko-mazurskie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wielkopolskie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zachodniopomorskie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pl-PL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898">
                <a:tc>
                  <a:txBody>
                    <a:bodyPr/>
                    <a:lstStyle/>
                    <a:p>
                      <a:r>
                        <a:rPr lang="tr-TR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TOPLAM</a:t>
                      </a:r>
                      <a:endParaRPr lang="pl-PL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441" marR="454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417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537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351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l-PL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pl-PL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441" marR="454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1239" name="Text Box 7"/>
          <p:cNvSpPr txBox="1">
            <a:spLocks noChangeArrowheads="1"/>
          </p:cNvSpPr>
          <p:nvPr/>
        </p:nvSpPr>
        <p:spPr bwMode="auto">
          <a:xfrm>
            <a:off x="2339975" y="18446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l-PL"/>
          </a:p>
        </p:txBody>
      </p:sp>
      <p:sp>
        <p:nvSpPr>
          <p:cNvPr id="351246" name="Rectangle 14"/>
          <p:cNvSpPr>
            <a:spLocks noChangeArrowheads="1"/>
          </p:cNvSpPr>
          <p:nvPr/>
        </p:nvSpPr>
        <p:spPr bwMode="auto">
          <a:xfrm>
            <a:off x="4211638" y="1484313"/>
            <a:ext cx="27368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47" name="Text Box 15"/>
          <p:cNvSpPr txBox="1">
            <a:spLocks noChangeArrowheads="1"/>
          </p:cNvSpPr>
          <p:nvPr/>
        </p:nvSpPr>
        <p:spPr bwMode="auto">
          <a:xfrm>
            <a:off x="4356100" y="1340769"/>
            <a:ext cx="25923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b="1" dirty="0"/>
              <a:t>              </a:t>
            </a:r>
            <a:r>
              <a:rPr lang="tr-TR" sz="1800" b="1" dirty="0" smtClean="0"/>
              <a:t>Yaptırımlar</a:t>
            </a:r>
            <a:endParaRPr lang="pl-PL" sz="1800" b="1" dirty="0"/>
          </a:p>
        </p:txBody>
      </p:sp>
      <p:sp>
        <p:nvSpPr>
          <p:cNvPr id="351248" name="Rectangle 16"/>
          <p:cNvSpPr>
            <a:spLocks noChangeArrowheads="1"/>
          </p:cNvSpPr>
          <p:nvPr/>
        </p:nvSpPr>
        <p:spPr bwMode="auto">
          <a:xfrm>
            <a:off x="539750" y="1989138"/>
            <a:ext cx="12239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  <p:sp>
        <p:nvSpPr>
          <p:cNvPr id="351251" name="Text Box 19"/>
          <p:cNvSpPr txBox="1">
            <a:spLocks noChangeArrowheads="1"/>
          </p:cNvSpPr>
          <p:nvPr/>
        </p:nvSpPr>
        <p:spPr bwMode="auto">
          <a:xfrm>
            <a:off x="539750" y="1916113"/>
            <a:ext cx="1728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600" dirty="0" smtClean="0"/>
              <a:t>Voyvodalık</a:t>
            </a:r>
            <a:endParaRPr lang="pl-PL" sz="1600" dirty="0"/>
          </a:p>
        </p:txBody>
      </p:sp>
      <p:sp>
        <p:nvSpPr>
          <p:cNvPr id="351267" name="Text Box 35"/>
          <p:cNvSpPr txBox="1">
            <a:spLocks noChangeArrowheads="1"/>
          </p:cNvSpPr>
          <p:nvPr/>
        </p:nvSpPr>
        <p:spPr bwMode="auto">
          <a:xfrm>
            <a:off x="179388" y="6400800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l-PL"/>
          </a:p>
        </p:txBody>
      </p:sp>
      <p:sp>
        <p:nvSpPr>
          <p:cNvPr id="351270" name="Rectangle 38"/>
          <p:cNvSpPr>
            <a:spLocks noChangeArrowheads="1"/>
          </p:cNvSpPr>
          <p:nvPr/>
        </p:nvSpPr>
        <p:spPr bwMode="auto">
          <a:xfrm>
            <a:off x="4716463" y="1844675"/>
            <a:ext cx="50323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387B5E-304E-4550-8296-81B66E5D7802}" type="slidenum">
              <a:rPr lang="pl-PL"/>
              <a:pPr>
                <a:defRPr/>
              </a:pPr>
              <a:t>15</a:t>
            </a:fld>
            <a:endParaRPr lang="pl-PL" dirty="0"/>
          </a:p>
        </p:txBody>
      </p:sp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dirty="0" smtClean="0"/>
              <a:t>IPPC </a:t>
            </a:r>
            <a:r>
              <a:rPr lang="tr-TR" dirty="0" smtClean="0"/>
              <a:t>tesisleri</a:t>
            </a:r>
            <a:endParaRPr lang="pl-PL" dirty="0" smtClean="0"/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98884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l-PL" sz="2800" b="1" dirty="0" smtClean="0">
                <a:solidFill>
                  <a:srgbClr val="FF0066"/>
                </a:solidFill>
              </a:rPr>
              <a:t>30.06.2012 </a:t>
            </a:r>
            <a:r>
              <a:rPr lang="pl-PL" sz="2800" dirty="0" smtClean="0"/>
              <a:t> </a:t>
            </a:r>
            <a:r>
              <a:rPr lang="tr-TR" sz="2800" dirty="0" smtClean="0"/>
              <a:t>tarihi itibariyle belirlenenler</a:t>
            </a:r>
            <a:r>
              <a:rPr lang="pl-PL" sz="2800" dirty="0" smtClean="0"/>
              <a:t>:</a:t>
            </a:r>
            <a:endParaRPr lang="pl-PL" sz="2800" dirty="0" smtClean="0"/>
          </a:p>
          <a:p>
            <a:pPr eaLnBrk="1" hangingPunct="1">
              <a:lnSpc>
                <a:spcPct val="90000"/>
              </a:lnSpc>
            </a:pPr>
            <a:r>
              <a:rPr lang="tr-TR" sz="2400" dirty="0" err="1" smtClean="0"/>
              <a:t>IPPC</a:t>
            </a:r>
            <a:r>
              <a:rPr lang="tr-TR" sz="2400" dirty="0" smtClean="0"/>
              <a:t> tesis listelerinin oluşturulması,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</a:pPr>
            <a:r>
              <a:rPr lang="tr-TR" sz="2400" dirty="0" err="1" smtClean="0"/>
              <a:t>IPPC</a:t>
            </a:r>
            <a:r>
              <a:rPr lang="tr-TR" sz="2400" dirty="0" smtClean="0"/>
              <a:t> kanununa uygunluğun gözden geçirilmesi,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</a:pPr>
            <a:r>
              <a:rPr lang="tr-TR" sz="2400" dirty="0" smtClean="0"/>
              <a:t>Çevre Koruma Denetim Kurulu tarafından, </a:t>
            </a:r>
            <a:r>
              <a:rPr lang="tr-TR" sz="2400" dirty="0" err="1" smtClean="0"/>
              <a:t>IPPC</a:t>
            </a:r>
            <a:r>
              <a:rPr lang="tr-TR" sz="2400" dirty="0" smtClean="0"/>
              <a:t> izni olmayan tesislere karşı başlatılan faaliyetler</a:t>
            </a:r>
            <a:r>
              <a:rPr lang="pl-PL" sz="2400" dirty="0" smtClean="0"/>
              <a:t>,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</a:pPr>
            <a:r>
              <a:rPr lang="tr-TR" sz="2400" dirty="0" smtClean="0"/>
              <a:t>Çevre Korumaya yönelik Voyvodalık Denetim Kurulu’nun </a:t>
            </a:r>
            <a:r>
              <a:rPr lang="tr-TR" sz="2400" i="1" dirty="0" smtClean="0"/>
              <a:t>(</a:t>
            </a:r>
            <a:r>
              <a:rPr lang="tr-TR" sz="2400" i="1" dirty="0" err="1" smtClean="0"/>
              <a:t>VIEP</a:t>
            </a:r>
            <a:r>
              <a:rPr lang="tr-TR" sz="2400" i="1" dirty="0" smtClean="0"/>
              <a:t>) </a:t>
            </a:r>
            <a:r>
              <a:rPr lang="tr-TR" sz="2400" dirty="0" smtClean="0"/>
              <a:t>internet sitelerinde bulunan </a:t>
            </a:r>
            <a:r>
              <a:rPr lang="tr-TR" sz="2400" dirty="0" err="1" smtClean="0"/>
              <a:t>IPPC</a:t>
            </a:r>
            <a:r>
              <a:rPr lang="tr-TR" sz="2400" dirty="0" smtClean="0"/>
              <a:t> tesislerinin kayıtlarının güncellenmesi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None/>
            </a:pPr>
            <a:endParaRPr lang="pl-PL" sz="2400" dirty="0" smtClean="0"/>
          </a:p>
          <a:p>
            <a:pPr eaLnBrk="1" hangingPunct="1">
              <a:lnSpc>
                <a:spcPct val="90000"/>
              </a:lnSpc>
              <a:buFontTx/>
              <a:buChar char="•"/>
            </a:pPr>
            <a:endParaRPr lang="pl-PL" sz="2400" dirty="0" smtClean="0"/>
          </a:p>
        </p:txBody>
      </p:sp>
      <p:pic>
        <p:nvPicPr>
          <p:cNvPr id="3522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4293096"/>
            <a:ext cx="6477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2261" name="Picture 5" descr="j0396656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204864"/>
            <a:ext cx="792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226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350" y="54927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8CBAFD-5042-4B75-B494-52CFFBAACA7A}" type="slidenum">
              <a:rPr lang="pl-PL"/>
              <a:pPr>
                <a:defRPr/>
              </a:pPr>
              <a:t>16</a:t>
            </a:fld>
            <a:endParaRPr lang="pl-PL"/>
          </a:p>
        </p:txBody>
      </p:sp>
      <p:sp>
        <p:nvSpPr>
          <p:cNvPr id="35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z="4000" dirty="0" smtClean="0"/>
              <a:t>30 Haziran 2012 tarihi itibariyle </a:t>
            </a:r>
            <a:br>
              <a:rPr lang="tr-TR" sz="4000" dirty="0" smtClean="0"/>
            </a:br>
            <a:r>
              <a:rPr lang="tr-TR" sz="4000" dirty="0" err="1" smtClean="0"/>
              <a:t>IPPC</a:t>
            </a:r>
            <a:r>
              <a:rPr lang="tr-TR" sz="4000" dirty="0" smtClean="0"/>
              <a:t> tesisi sayısı</a:t>
            </a:r>
            <a:endParaRPr lang="pl-PL" sz="4000" dirty="0" smtClean="0"/>
          </a:p>
        </p:txBody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497887" cy="4895850"/>
          </a:xfrm>
        </p:spPr>
        <p:txBody>
          <a:bodyPr/>
          <a:lstStyle/>
          <a:p>
            <a:pPr eaLnBrk="1" hangingPunct="1"/>
            <a:endParaRPr lang="pl-PL" dirty="0" smtClean="0"/>
          </a:p>
          <a:p>
            <a:pPr eaLnBrk="1" hangingPunct="1"/>
            <a:r>
              <a:rPr lang="tr-TR" sz="2800" dirty="0" smtClean="0"/>
              <a:t>Entegre izin alması gereken </a:t>
            </a:r>
            <a:r>
              <a:rPr lang="tr-TR" sz="2800" dirty="0" err="1" smtClean="0"/>
              <a:t>IPPC</a:t>
            </a:r>
            <a:r>
              <a:rPr lang="tr-TR" sz="2800" dirty="0" smtClean="0"/>
              <a:t> tesisi sayısı toplamı</a:t>
            </a:r>
            <a:r>
              <a:rPr lang="pl-PL" sz="2800" dirty="0" smtClean="0"/>
              <a:t> </a:t>
            </a:r>
            <a:r>
              <a:rPr lang="pl-PL" sz="2800" b="1" dirty="0" smtClean="0"/>
              <a:t>3269</a:t>
            </a:r>
            <a:r>
              <a:rPr lang="tr-TR" sz="2800" dirty="0" smtClean="0"/>
              <a:t>’dur</a:t>
            </a:r>
            <a:r>
              <a:rPr lang="pl-PL" sz="2800" dirty="0" smtClean="0"/>
              <a:t>,</a:t>
            </a:r>
            <a:endParaRPr lang="pl-PL" sz="2800" dirty="0" smtClean="0"/>
          </a:p>
          <a:p>
            <a:pPr eaLnBrk="1" hangingPunct="1"/>
            <a:r>
              <a:rPr lang="tr-TR" sz="2800" dirty="0" smtClean="0"/>
              <a:t>Entegre izin verilen tesislerin sayısı </a:t>
            </a:r>
            <a:r>
              <a:rPr lang="pl-PL" sz="2800" b="1" dirty="0" smtClean="0"/>
              <a:t>3237</a:t>
            </a:r>
            <a:r>
              <a:rPr lang="tr-TR" sz="2800" dirty="0" smtClean="0"/>
              <a:t>’</a:t>
            </a:r>
            <a:r>
              <a:rPr lang="tr-TR" sz="2800" dirty="0" err="1" smtClean="0"/>
              <a:t>dir</a:t>
            </a:r>
            <a:r>
              <a:rPr lang="pl-PL" sz="2800" dirty="0" smtClean="0"/>
              <a:t> (</a:t>
            </a:r>
            <a:r>
              <a:rPr lang="tr-TR" sz="2800" dirty="0" smtClean="0"/>
              <a:t>%</a:t>
            </a:r>
            <a:r>
              <a:rPr lang="pl-PL" sz="2800" dirty="0" smtClean="0"/>
              <a:t>99,02</a:t>
            </a:r>
            <a:r>
              <a:rPr lang="tr-TR" sz="2800" dirty="0" smtClean="0"/>
              <a:t>),</a:t>
            </a:r>
            <a:endParaRPr lang="pl-PL" sz="2800" dirty="0" smtClean="0"/>
          </a:p>
          <a:p>
            <a:pPr eaLnBrk="1" hangingPunct="1"/>
            <a:r>
              <a:rPr lang="tr-TR" sz="2800" dirty="0" smtClean="0"/>
              <a:t>Halihazırda çalışmayan tesis sayısı </a:t>
            </a:r>
            <a:r>
              <a:rPr lang="pl-PL" sz="2800" b="1" dirty="0" smtClean="0"/>
              <a:t>18</a:t>
            </a:r>
            <a:r>
              <a:rPr lang="tr-TR" sz="2800" dirty="0" smtClean="0"/>
              <a:t>’</a:t>
            </a:r>
            <a:r>
              <a:rPr lang="tr-TR" sz="2800" dirty="0" err="1" smtClean="0"/>
              <a:t>dir</a:t>
            </a:r>
            <a:r>
              <a:rPr lang="pl-PL" sz="2800" dirty="0" smtClean="0"/>
              <a:t> (</a:t>
            </a:r>
            <a:r>
              <a:rPr lang="tr-TR" sz="2800" dirty="0" smtClean="0"/>
              <a:t>%</a:t>
            </a:r>
            <a:r>
              <a:rPr lang="pl-PL" sz="2800" dirty="0" smtClean="0"/>
              <a:t>0,55)</a:t>
            </a:r>
            <a:r>
              <a:rPr lang="tr-TR" sz="2800" dirty="0" smtClean="0"/>
              <a:t>,</a:t>
            </a:r>
            <a:endParaRPr lang="pl-PL" sz="2800" dirty="0" smtClean="0"/>
          </a:p>
          <a:p>
            <a:pPr eaLnBrk="1" hangingPunct="1"/>
            <a:r>
              <a:rPr lang="tr-TR" sz="2800" dirty="0" smtClean="0"/>
              <a:t>Ayrıca </a:t>
            </a:r>
            <a:r>
              <a:rPr lang="pl-PL" sz="2800" b="1" dirty="0" smtClean="0"/>
              <a:t>14</a:t>
            </a:r>
            <a:r>
              <a:rPr lang="tr-TR" sz="2800" dirty="0" smtClean="0">
                <a:solidFill>
                  <a:srgbClr val="FF0000"/>
                </a:solidFill>
              </a:rPr>
              <a:t> </a:t>
            </a:r>
            <a:r>
              <a:rPr lang="pl-PL" sz="2800" dirty="0" smtClean="0"/>
              <a:t>(%0,43) </a:t>
            </a:r>
            <a:r>
              <a:rPr lang="tr-TR" sz="2800" dirty="0" smtClean="0"/>
              <a:t>tesis için bir izin verilmesine veya </a:t>
            </a:r>
            <a:r>
              <a:rPr lang="tr-TR" sz="2800" dirty="0" smtClean="0"/>
              <a:t>faaliyete ara verilmesine </a:t>
            </a:r>
            <a:r>
              <a:rPr lang="tr-TR" sz="2800" dirty="0" smtClean="0"/>
              <a:t>yönelik idari işlemler </a:t>
            </a:r>
            <a:r>
              <a:rPr lang="tr-TR" sz="2800" dirty="0" smtClean="0"/>
              <a:t>gerçekleştirilmektedir.</a:t>
            </a:r>
            <a:endParaRPr lang="pl-PL" sz="2800" dirty="0" smtClean="0"/>
          </a:p>
          <a:p>
            <a:pPr eaLnBrk="1" hangingPunct="1"/>
            <a:endParaRPr lang="pl-PL" sz="2800" dirty="0" smtClean="0"/>
          </a:p>
        </p:txBody>
      </p:sp>
      <p:pic>
        <p:nvPicPr>
          <p:cNvPr id="354308" name="Picture 4" descr="j030393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2413" y="908050"/>
            <a:ext cx="85883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CE1D03-D487-4D9F-B71B-83DA56AFF031}" type="slidenum">
              <a:rPr lang="pl-PL"/>
              <a:pPr>
                <a:defRPr/>
              </a:pPr>
              <a:t>17</a:t>
            </a:fld>
            <a:endParaRPr lang="pl-PL"/>
          </a:p>
        </p:txBody>
      </p:sp>
      <p:sp>
        <p:nvSpPr>
          <p:cNvPr id="355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sz="3600" dirty="0" smtClean="0"/>
              <a:t>IPPC</a:t>
            </a:r>
            <a:r>
              <a:rPr lang="pl-PL" sz="3600" dirty="0" smtClean="0">
                <a:latin typeface="Arial" charset="0"/>
              </a:rPr>
              <a:t> </a:t>
            </a:r>
            <a:r>
              <a:rPr lang="tr-TR" sz="3600" dirty="0" smtClean="0">
                <a:latin typeface="Arial" charset="0"/>
              </a:rPr>
              <a:t>tesisleri</a:t>
            </a:r>
            <a:endParaRPr lang="pl-PL" sz="3600" dirty="0" smtClean="0">
              <a:latin typeface="Arial" charset="0"/>
            </a:endParaRPr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256088"/>
          </a:xfrm>
        </p:spPr>
        <p:txBody>
          <a:bodyPr/>
          <a:lstStyle/>
          <a:p>
            <a:pPr eaLnBrk="1" hangingPunct="1">
              <a:buFontTx/>
              <a:buNone/>
            </a:pPr>
            <a:endParaRPr lang="pl-PL" dirty="0" smtClean="0"/>
          </a:p>
          <a:p>
            <a:pPr eaLnBrk="1" hangingPunct="1">
              <a:buFontTx/>
              <a:buNone/>
            </a:pPr>
            <a:endParaRPr lang="pl-PL" dirty="0" smtClean="0"/>
          </a:p>
          <a:p>
            <a:pPr algn="ctr" eaLnBrk="1" hangingPunct="1">
              <a:buFontTx/>
              <a:buNone/>
            </a:pPr>
            <a:r>
              <a:rPr lang="tr-TR" dirty="0" smtClean="0">
                <a:latin typeface="Arial" charset="0"/>
              </a:rPr>
              <a:t>Dinlediğiniz için teşekkür </a:t>
            </a:r>
          </a:p>
          <a:p>
            <a:pPr algn="ctr" eaLnBrk="1" hangingPunct="1">
              <a:buFontTx/>
              <a:buNone/>
            </a:pPr>
            <a:r>
              <a:rPr lang="tr-TR" dirty="0" smtClean="0">
                <a:latin typeface="Arial" charset="0"/>
              </a:rPr>
              <a:t>ederim.</a:t>
            </a:r>
            <a:endParaRPr lang="pl-PL" dirty="0" smtClean="0">
              <a:latin typeface="Arial" charset="0"/>
            </a:endParaRPr>
          </a:p>
        </p:txBody>
      </p:sp>
      <p:pic>
        <p:nvPicPr>
          <p:cNvPr id="355332" name="Picture 4" descr="j039840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3500438"/>
            <a:ext cx="1379538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53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54927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21EFB-F1A4-430F-8FB7-04BDA785A5CF}" type="slidenum">
              <a:rPr lang="pl-PL"/>
              <a:pPr/>
              <a:t>2</a:t>
            </a:fld>
            <a:endParaRPr lang="pl-PL"/>
          </a:p>
        </p:txBody>
      </p:sp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IPPC</a:t>
            </a:r>
            <a:r>
              <a:rPr lang="tr-TR" dirty="0" smtClean="0"/>
              <a:t>’ye Giriş</a:t>
            </a:r>
            <a:endParaRPr lang="pl-PL" dirty="0"/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772816"/>
            <a:ext cx="8134350" cy="44005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r-TR" sz="2800" dirty="0" smtClean="0"/>
              <a:t>Entegre izin gerektiren tesise ilişkin yasal çerçeve</a:t>
            </a:r>
          </a:p>
          <a:p>
            <a:pPr>
              <a:lnSpc>
                <a:spcPct val="90000"/>
              </a:lnSpc>
            </a:pPr>
            <a:endParaRPr lang="pl-PL" sz="1800" dirty="0" smtClean="0"/>
          </a:p>
          <a:p>
            <a:pPr lvl="1">
              <a:lnSpc>
                <a:spcPct val="90000"/>
              </a:lnSpc>
            </a:pPr>
            <a:r>
              <a:rPr lang="tr-TR" sz="2400" i="1" dirty="0" smtClean="0"/>
              <a:t>Avrupa Parlamentosu ve </a:t>
            </a:r>
            <a:r>
              <a:rPr lang="tr-TR" sz="2400" i="1" dirty="0" smtClean="0"/>
              <a:t>Konseyin entegre </a:t>
            </a:r>
            <a:r>
              <a:rPr lang="tr-TR" sz="2400" i="1" dirty="0" smtClean="0"/>
              <a:t>kirliliğin önlenmesi ve kontrolüne ilişkin 15 Ocak 2008 tarihli ve 2008/1/</a:t>
            </a:r>
            <a:r>
              <a:rPr lang="tr-TR" sz="2400" i="1" dirty="0" err="1" smtClean="0"/>
              <a:t>EC</a:t>
            </a:r>
            <a:r>
              <a:rPr lang="tr-TR" sz="2400" i="1" dirty="0" smtClean="0"/>
              <a:t> </a:t>
            </a:r>
            <a:r>
              <a:rPr lang="tr-TR" sz="2400" i="1" dirty="0" smtClean="0"/>
              <a:t>sayılı Direktifi </a:t>
            </a:r>
            <a:r>
              <a:rPr lang="tr-TR" sz="2400" i="1" dirty="0" smtClean="0"/>
              <a:t> (</a:t>
            </a:r>
            <a:r>
              <a:rPr lang="tr-TR" sz="2400" i="1" dirty="0" smtClean="0"/>
              <a:t>eski 96/61/</a:t>
            </a:r>
            <a:r>
              <a:rPr lang="tr-TR" sz="2400" i="1" dirty="0" err="1" smtClean="0"/>
              <a:t>EC</a:t>
            </a:r>
            <a:r>
              <a:rPr lang="tr-TR" sz="2400" i="1" dirty="0" smtClean="0"/>
              <a:t> sayılı ve 24 Eylül 1996 tarihli Direktif) (Avrupa Birliği Resmi Gazetesi L 24)</a:t>
            </a:r>
          </a:p>
          <a:p>
            <a:pPr lvl="1">
              <a:lnSpc>
                <a:spcPct val="90000"/>
              </a:lnSpc>
            </a:pPr>
            <a:r>
              <a:rPr lang="tr-TR" sz="2400" i="1" dirty="0" smtClean="0"/>
              <a:t>2014 yılı itibariyle yürürlüğe </a:t>
            </a:r>
            <a:r>
              <a:rPr lang="tr-TR" sz="2400" i="1" dirty="0" smtClean="0"/>
              <a:t>girecek olan, A</a:t>
            </a:r>
            <a:r>
              <a:rPr lang="tr-TR" sz="2400" i="1" dirty="0" smtClean="0"/>
              <a:t>vrupa Parlamentosu ve Konseyinin endüstriyel emisyonlar (entegre kirlilik önleme ve kontrol) konulu, 2010/75/</a:t>
            </a:r>
            <a:r>
              <a:rPr lang="tr-TR" sz="2400" i="1" dirty="0" err="1" smtClean="0"/>
              <a:t>EU</a:t>
            </a:r>
            <a:r>
              <a:rPr lang="tr-TR" sz="2400" i="1" dirty="0" smtClean="0"/>
              <a:t> sayılı ve 24 Kasım 2010 tarihli Direktifi</a:t>
            </a:r>
          </a:p>
          <a:p>
            <a:pPr lvl="1">
              <a:lnSpc>
                <a:spcPct val="90000"/>
              </a:lnSpc>
            </a:pPr>
            <a:r>
              <a:rPr lang="tr-TR" sz="2400" i="1" dirty="0" smtClean="0"/>
              <a:t>27 Nisan 2001 tarihli Çevre Koruma Kanununun 201. Maddesi</a:t>
            </a:r>
            <a:endParaRPr lang="pl-PL" sz="2400" i="1" dirty="0" smtClean="0"/>
          </a:p>
          <a:p>
            <a:pPr lvl="1">
              <a:lnSpc>
                <a:spcPct val="90000"/>
              </a:lnSpc>
              <a:buNone/>
            </a:pPr>
            <a:r>
              <a:rPr lang="pl-PL" sz="2400" i="1" dirty="0" smtClean="0"/>
              <a:t>	 (Dz</a:t>
            </a:r>
            <a:r>
              <a:rPr lang="pl-PL" sz="2400" i="1" dirty="0"/>
              <a:t>. U. </a:t>
            </a:r>
            <a:r>
              <a:rPr lang="pl-PL" sz="2400" i="1" dirty="0" smtClean="0"/>
              <a:t>2008 No </a:t>
            </a:r>
            <a:r>
              <a:rPr lang="pl-PL" sz="2400" i="1" dirty="0"/>
              <a:t>25, poz. </a:t>
            </a:r>
            <a:r>
              <a:rPr lang="pl-PL" sz="2400" i="1" dirty="0" smtClean="0"/>
              <a:t>150 </a:t>
            </a:r>
            <a:r>
              <a:rPr lang="tr-TR" sz="2400" i="1" dirty="0" smtClean="0"/>
              <a:t>değişiklikleriyle birlikte</a:t>
            </a:r>
            <a:r>
              <a:rPr lang="pl-PL" sz="2400" i="1" dirty="0" smtClean="0"/>
              <a:t>)</a:t>
            </a:r>
            <a:endParaRPr lang="pl-PL" sz="2400" i="1" dirty="0"/>
          </a:p>
          <a:p>
            <a:pPr>
              <a:lnSpc>
                <a:spcPct val="90000"/>
              </a:lnSpc>
            </a:pPr>
            <a:endParaRPr lang="pl-PL" dirty="0"/>
          </a:p>
        </p:txBody>
      </p:sp>
      <p:pic>
        <p:nvPicPr>
          <p:cNvPr id="4444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54927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4217B-F812-4895-9638-71B5DCFC9D9C}" type="slidenum">
              <a:rPr lang="pl-PL"/>
              <a:pPr/>
              <a:t>3</a:t>
            </a:fld>
            <a:endParaRPr lang="pl-PL"/>
          </a:p>
        </p:txBody>
      </p:sp>
      <p:sp>
        <p:nvSpPr>
          <p:cNvPr id="445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 smtClean="0"/>
              <a:t>Uygulayıcı kanun</a:t>
            </a:r>
            <a:r>
              <a:rPr lang="pl-PL" sz="4000" dirty="0"/>
              <a:t/>
            </a:r>
            <a:br>
              <a:rPr lang="pl-PL" sz="4000" dirty="0"/>
            </a:br>
            <a:r>
              <a:rPr lang="pl-PL" sz="4000" dirty="0" smtClean="0"/>
              <a:t>(</a:t>
            </a:r>
            <a:r>
              <a:rPr lang="tr-TR" sz="4000" dirty="0" smtClean="0"/>
              <a:t>tesislerin belirleyici türleri</a:t>
            </a:r>
            <a:r>
              <a:rPr lang="pl-PL" sz="4000" dirty="0" smtClean="0"/>
              <a:t>)</a:t>
            </a:r>
            <a:endParaRPr lang="pl-PL" sz="4000" dirty="0"/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276475"/>
            <a:ext cx="8135938" cy="3527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r-TR" i="1" dirty="0" smtClean="0"/>
              <a:t>Çevre Bakanlığının 26 Temmuz 2002 tarihli ve doğa unsurlarının ya da </a:t>
            </a:r>
            <a:r>
              <a:rPr lang="tr-TR" i="1" dirty="0" smtClean="0"/>
              <a:t>bir bütün olarak çevrenin kirlenmesine sebep olabilecek nitelikteki tesisler </a:t>
            </a:r>
            <a:r>
              <a:rPr lang="tr-TR" i="1" dirty="0" smtClean="0"/>
              <a:t>konulu Yönetmeliği </a:t>
            </a:r>
            <a:r>
              <a:rPr lang="pl-PL" i="1" dirty="0" smtClean="0"/>
              <a:t>(</a:t>
            </a:r>
            <a:r>
              <a:rPr lang="pl-PL" i="1" dirty="0" smtClean="0"/>
              <a:t>Dz</a:t>
            </a:r>
            <a:r>
              <a:rPr lang="pl-PL" i="1" dirty="0"/>
              <a:t>. U. </a:t>
            </a:r>
            <a:r>
              <a:rPr lang="pl-PL" i="1" dirty="0" smtClean="0"/>
              <a:t>2002 No </a:t>
            </a:r>
            <a:r>
              <a:rPr lang="pl-PL" i="1" dirty="0"/>
              <a:t>122, </a:t>
            </a:r>
            <a:r>
              <a:rPr lang="pl-PL" i="1" dirty="0" smtClean="0"/>
              <a:t>pos. </a:t>
            </a:r>
            <a:r>
              <a:rPr lang="pl-PL" i="1" dirty="0"/>
              <a:t>1055</a:t>
            </a:r>
            <a:r>
              <a:rPr lang="pl-PL" i="1" dirty="0" smtClean="0"/>
              <a:t>)</a:t>
            </a:r>
            <a:endParaRPr lang="pl-PL" i="1" dirty="0"/>
          </a:p>
          <a:p>
            <a:pPr>
              <a:lnSpc>
                <a:spcPct val="90000"/>
              </a:lnSpc>
              <a:buFontTx/>
              <a:buNone/>
            </a:pPr>
            <a:r>
              <a:rPr lang="pl-PL" i="1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9FEAA-809A-4D1D-915C-488219BDC9D0}" type="slidenum">
              <a:rPr lang="pl-PL"/>
              <a:pPr/>
              <a:t>4</a:t>
            </a:fld>
            <a:endParaRPr lang="pl-PL"/>
          </a:p>
        </p:txBody>
      </p:sp>
      <p:sp>
        <p:nvSpPr>
          <p:cNvPr id="446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 err="1" smtClean="0"/>
              <a:t>IPPC</a:t>
            </a:r>
            <a:r>
              <a:rPr lang="tr-TR" sz="3600" b="1" dirty="0" smtClean="0"/>
              <a:t> Direktifinin kapsamına giren endüstriyel faaliyet kategorileri</a:t>
            </a:r>
            <a:endParaRPr lang="pl-PL" sz="3600" dirty="0"/>
          </a:p>
        </p:txBody>
      </p:sp>
      <p:sp>
        <p:nvSpPr>
          <p:cNvPr id="44646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536" y="1700212"/>
            <a:ext cx="8748464" cy="475312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pl-PL" sz="2400" dirty="0" smtClean="0"/>
              <a:t>Ener</a:t>
            </a:r>
            <a:r>
              <a:rPr lang="tr-TR" sz="2400" dirty="0" err="1" smtClean="0"/>
              <a:t>ji</a:t>
            </a:r>
            <a:r>
              <a:rPr lang="tr-TR" sz="2400" dirty="0" smtClean="0"/>
              <a:t> Endüstrisi</a:t>
            </a:r>
            <a:endParaRPr lang="pl-PL" sz="2400" baseline="-25000" dirty="0"/>
          </a:p>
          <a:p>
            <a:pPr>
              <a:lnSpc>
                <a:spcPct val="90000"/>
              </a:lnSpc>
            </a:pPr>
            <a:r>
              <a:rPr lang="tr-TR" sz="2400" dirty="0" smtClean="0"/>
              <a:t>Metal üretimi ve işleme</a:t>
            </a:r>
            <a:endParaRPr lang="pl-PL" sz="2400" dirty="0"/>
          </a:p>
          <a:p>
            <a:pPr>
              <a:lnSpc>
                <a:spcPct val="90000"/>
              </a:lnSpc>
            </a:pPr>
            <a:r>
              <a:rPr lang="tr-TR" sz="2400" dirty="0" smtClean="0"/>
              <a:t>Maden endüstrisi</a:t>
            </a:r>
            <a:endParaRPr lang="pl-PL" sz="2400" dirty="0"/>
          </a:p>
          <a:p>
            <a:pPr>
              <a:lnSpc>
                <a:spcPct val="90000"/>
              </a:lnSpc>
            </a:pPr>
            <a:r>
              <a:rPr lang="tr-TR" sz="2400" dirty="0" smtClean="0"/>
              <a:t>Kimya endüstrisi</a:t>
            </a:r>
            <a:endParaRPr lang="pl-PL" sz="2400" dirty="0" smtClean="0"/>
          </a:p>
          <a:p>
            <a:pPr>
              <a:lnSpc>
                <a:spcPct val="90000"/>
              </a:lnSpc>
            </a:pPr>
            <a:r>
              <a:rPr lang="tr-TR" sz="2400" dirty="0" smtClean="0"/>
              <a:t>Atık yönetimi</a:t>
            </a:r>
            <a:endParaRPr lang="pl-PL" sz="2400" dirty="0"/>
          </a:p>
          <a:p>
            <a:pPr>
              <a:lnSpc>
                <a:spcPct val="90000"/>
              </a:lnSpc>
            </a:pPr>
            <a:r>
              <a:rPr lang="tr-TR" sz="2400" dirty="0" smtClean="0"/>
              <a:t>Diğer faaliyetler</a:t>
            </a:r>
            <a:endParaRPr lang="pl-PL" sz="2400" dirty="0"/>
          </a:p>
          <a:p>
            <a:pPr lvl="1">
              <a:lnSpc>
                <a:spcPct val="90000"/>
              </a:lnSpc>
            </a:pPr>
            <a:r>
              <a:rPr lang="tr-TR" sz="2000" dirty="0" smtClean="0"/>
              <a:t>Kereste veya diğer lifli materyallerden kağıt hamuru elde edilmesine yönelik endüstriyel tesisler</a:t>
            </a:r>
            <a:r>
              <a:rPr lang="en-US" sz="2000" dirty="0" smtClean="0"/>
              <a:t>; </a:t>
            </a:r>
            <a:r>
              <a:rPr lang="tr-TR" sz="2000" dirty="0" smtClean="0"/>
              <a:t>deri ve kabukların tabaklanmasına yönelik tesisler</a:t>
            </a:r>
            <a:endParaRPr lang="pl-PL" sz="2000" dirty="0" smtClean="0"/>
          </a:p>
          <a:p>
            <a:pPr lvl="1">
              <a:lnSpc>
                <a:spcPct val="90000"/>
              </a:lnSpc>
            </a:pPr>
            <a:r>
              <a:rPr lang="tr-TR" sz="2000" dirty="0" smtClean="0"/>
              <a:t>Gıda ürünlerinin üretimine yönelik işlem ve prosesler </a:t>
            </a:r>
            <a:r>
              <a:rPr lang="pl-PL" sz="2000" dirty="0" smtClean="0"/>
              <a:t>(</a:t>
            </a:r>
            <a:r>
              <a:rPr lang="tr-TR" sz="2000" dirty="0" smtClean="0"/>
              <a:t>et</a:t>
            </a:r>
            <a:r>
              <a:rPr lang="pl-PL" sz="2000" dirty="0" smtClean="0"/>
              <a:t>, </a:t>
            </a:r>
            <a:r>
              <a:rPr lang="tr-TR" sz="2000" dirty="0" smtClean="0"/>
              <a:t>süt</a:t>
            </a:r>
            <a:r>
              <a:rPr lang="pl-PL" sz="2000" dirty="0" smtClean="0"/>
              <a:t>)</a:t>
            </a:r>
            <a:endParaRPr lang="pl-PL" sz="2000" dirty="0" smtClean="0"/>
          </a:p>
          <a:p>
            <a:pPr lvl="1">
              <a:lnSpc>
                <a:spcPct val="90000"/>
              </a:lnSpc>
            </a:pPr>
            <a:r>
              <a:rPr lang="tr-TR" sz="2000" dirty="0" smtClean="0"/>
              <a:t>Kümes hayvancılığı veya domuz yetiştiriciliği</a:t>
            </a:r>
            <a:endParaRPr lang="pl-PL" sz="2000" dirty="0"/>
          </a:p>
          <a:p>
            <a:pPr lvl="1">
              <a:lnSpc>
                <a:spcPct val="90000"/>
              </a:lnSpc>
            </a:pPr>
            <a:r>
              <a:rPr lang="tr-TR" sz="2000" dirty="0" smtClean="0"/>
              <a:t>Organik solvent kullanılan ürün, madde veya objelerin yüzey işlemlerine yönelik tesisler</a:t>
            </a:r>
            <a:endParaRPr lang="pl-PL" sz="2000" dirty="0"/>
          </a:p>
          <a:p>
            <a:pPr lvl="1">
              <a:lnSpc>
                <a:spcPct val="90000"/>
              </a:lnSpc>
            </a:pPr>
            <a:r>
              <a:rPr lang="tr-TR" sz="2000" dirty="0" smtClean="0"/>
              <a:t>Karbon </a:t>
            </a:r>
            <a:r>
              <a:rPr lang="en-US" sz="2000" dirty="0" smtClean="0"/>
              <a:t>(</a:t>
            </a:r>
            <a:r>
              <a:rPr lang="tr-TR" sz="2000" dirty="0" smtClean="0"/>
              <a:t>yüksek ısıda pişirilmiş kömür</a:t>
            </a:r>
            <a:r>
              <a:rPr lang="en-US" sz="2000" dirty="0" smtClean="0"/>
              <a:t>)</a:t>
            </a:r>
            <a:r>
              <a:rPr lang="tr-TR" sz="2000" dirty="0" smtClean="0"/>
              <a:t> </a:t>
            </a:r>
            <a:r>
              <a:rPr lang="tr-TR" sz="2000" dirty="0" smtClean="0"/>
              <a:t>veya </a:t>
            </a:r>
            <a:r>
              <a:rPr lang="tr-TR" sz="2000" dirty="0" err="1" smtClean="0"/>
              <a:t>elektrografit</a:t>
            </a:r>
            <a:r>
              <a:rPr lang="tr-TR" sz="2000" dirty="0" smtClean="0"/>
              <a:t> üretimine yönelik tesisler</a:t>
            </a:r>
            <a:endParaRPr lang="pl-PL" sz="2000" dirty="0"/>
          </a:p>
        </p:txBody>
      </p:sp>
      <p:pic>
        <p:nvPicPr>
          <p:cNvPr id="446470" name="Picture 6" descr="j0214912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1700213"/>
            <a:ext cx="822325" cy="571500"/>
          </a:xfrm>
          <a:prstGeom prst="rect">
            <a:avLst/>
          </a:prstGeom>
          <a:noFill/>
        </p:spPr>
      </p:pic>
      <p:pic>
        <p:nvPicPr>
          <p:cNvPr id="446472" name="Picture 8" descr="in00534_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2565400"/>
            <a:ext cx="430213" cy="433388"/>
          </a:xfrm>
          <a:prstGeom prst="rect">
            <a:avLst/>
          </a:prstGeom>
          <a:noFill/>
        </p:spPr>
      </p:pic>
      <p:pic>
        <p:nvPicPr>
          <p:cNvPr id="44647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3068638"/>
            <a:ext cx="6921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6474" name="Picture 10" descr="j0424122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5013176"/>
            <a:ext cx="581025" cy="446087"/>
          </a:xfrm>
          <a:prstGeom prst="rect">
            <a:avLst/>
          </a:prstGeom>
          <a:noFill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5013177"/>
            <a:ext cx="44514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F439-C22D-431F-BEE3-34A415669C3F}" type="slidenum">
              <a:rPr lang="pl-PL"/>
              <a:pPr/>
              <a:t>5</a:t>
            </a:fld>
            <a:endParaRPr lang="pl-PL"/>
          </a:p>
        </p:txBody>
      </p:sp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Tesislerin entegre izin almasına </a:t>
            </a:r>
            <a:br>
              <a:rPr lang="tr-TR" sz="3600" dirty="0" smtClean="0"/>
            </a:br>
            <a:r>
              <a:rPr lang="tr-TR" sz="3600" dirty="0" smtClean="0"/>
              <a:t>ilişkin göstergeler </a:t>
            </a:r>
            <a:r>
              <a:rPr lang="pl-PL" sz="2800" dirty="0" smtClean="0"/>
              <a:t>(</a:t>
            </a:r>
            <a:r>
              <a:rPr lang="tr-TR" sz="2800" dirty="0" smtClean="0"/>
              <a:t>örnekler</a:t>
            </a:r>
            <a:r>
              <a:rPr lang="pl-PL" sz="2800" dirty="0" smtClean="0"/>
              <a:t>)</a:t>
            </a:r>
            <a:endParaRPr lang="pl-PL" sz="2800" dirty="0"/>
          </a:p>
        </p:txBody>
      </p:sp>
      <p:graphicFrame>
        <p:nvGraphicFramePr>
          <p:cNvPr id="443447" name="Group 55"/>
          <p:cNvGraphicFramePr>
            <a:graphicFrameLocks noGrp="1"/>
          </p:cNvGraphicFramePr>
          <p:nvPr>
            <p:ph type="tbl" idx="1"/>
          </p:nvPr>
        </p:nvGraphicFramePr>
        <p:xfrm>
          <a:off x="683568" y="1916832"/>
          <a:ext cx="7772400" cy="4659925"/>
        </p:xfrm>
        <a:graphic>
          <a:graphicData uri="http://schemas.openxmlformats.org/drawingml/2006/table">
            <a:tbl>
              <a:tblPr/>
              <a:tblGrid>
                <a:gridCol w="3022104"/>
                <a:gridCol w="4750296"/>
              </a:tblGrid>
              <a:tr h="7265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Girdi</a:t>
                      </a:r>
                      <a:endParaRPr kumimoji="0" lang="pl-PL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Yakıtlara yönelik yakma tesisleri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Üretim kapasitesi</a:t>
                      </a:r>
                      <a:endParaRPr kumimoji="0" lang="pl-PL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Metal üretimi ve işleme</a:t>
                      </a:r>
                      <a:endParaRPr kumimoji="0" lang="pl-PL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Gıda ürünlerinin üretimine yönelik işlem ve prosesler </a:t>
                      </a:r>
                      <a:endParaRPr kumimoji="0" lang="pl-PL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Maden endüstrisi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Atık </a:t>
                      </a:r>
                      <a:r>
                        <a:rPr kumimoji="0" lang="tr-TR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bertarafı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Tesis büyüklüğü</a:t>
                      </a:r>
                      <a:endParaRPr kumimoji="0" lang="pl-PL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Seramik ürün imalatı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Kümes hayvancılığı veya domuz yetiştiriciliği</a:t>
                      </a:r>
                      <a:endParaRPr kumimoji="0" lang="pl-PL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 Narrow" pitchFamily="34" charset="0"/>
                        </a:rPr>
                        <a:t>Tüm tesisler</a:t>
                      </a:r>
                      <a:endParaRPr kumimoji="0" lang="pl-PL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 Narrow" pitchFamily="34" charset="0"/>
                        </a:rPr>
                        <a:t>Kimya endüstrisi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43449" name="Picture 57" descr="j043254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49275"/>
            <a:ext cx="1152525" cy="839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45794-5031-446E-9189-EAC096501FFF}" type="slidenum">
              <a:rPr lang="pl-PL"/>
              <a:pPr/>
              <a:t>6</a:t>
            </a:fld>
            <a:endParaRPr lang="pl-PL"/>
          </a:p>
        </p:txBody>
      </p:sp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Tesislere ilişkin gereklilikler</a:t>
            </a:r>
            <a:endParaRPr lang="pl-PL" sz="3600" dirty="0"/>
          </a:p>
        </p:txBody>
      </p:sp>
      <p:sp>
        <p:nvSpPr>
          <p:cNvPr id="451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78813" cy="4111625"/>
          </a:xfrm>
        </p:spPr>
        <p:txBody>
          <a:bodyPr/>
          <a:lstStyle/>
          <a:p>
            <a:r>
              <a:rPr lang="tr-TR" dirty="0" smtClean="0"/>
              <a:t>Mevcut en iyi teknikler</a:t>
            </a:r>
            <a:endParaRPr lang="pl-PL" dirty="0"/>
          </a:p>
          <a:p>
            <a:r>
              <a:rPr lang="tr-TR" dirty="0" smtClean="0"/>
              <a:t>Emisyon sınır değerlerine uygunluk</a:t>
            </a:r>
            <a:endParaRPr lang="pl-PL" dirty="0"/>
          </a:p>
          <a:p>
            <a:r>
              <a:rPr lang="tr-TR" dirty="0" smtClean="0"/>
              <a:t>Çevre kalite standartların uygunluk</a:t>
            </a:r>
            <a:endParaRPr lang="pl-PL" dirty="0"/>
          </a:p>
          <a:p>
            <a:r>
              <a:rPr lang="tr-TR" dirty="0" smtClean="0"/>
              <a:t>Muhtemel istisnalar </a:t>
            </a:r>
            <a:r>
              <a:rPr lang="pl-PL" dirty="0" smtClean="0"/>
              <a:t>– </a:t>
            </a:r>
            <a:r>
              <a:rPr lang="tr-TR" dirty="0" smtClean="0"/>
              <a:t>Katılım Anlaşması</a:t>
            </a:r>
            <a:endParaRPr lang="pl-PL" dirty="0"/>
          </a:p>
          <a:p>
            <a:r>
              <a:rPr lang="tr-TR" dirty="0" smtClean="0"/>
              <a:t>Uyum programları</a:t>
            </a:r>
            <a:r>
              <a:rPr lang="pl-PL" dirty="0" smtClean="0"/>
              <a:t>, </a:t>
            </a:r>
            <a:r>
              <a:rPr lang="tr-TR" dirty="0" smtClean="0"/>
              <a:t>Mevcut En İyi Tekniklere uygun olmaya yönelik programlar</a:t>
            </a:r>
            <a:endParaRPr lang="pl-PL" dirty="0"/>
          </a:p>
        </p:txBody>
      </p:sp>
      <p:pic>
        <p:nvPicPr>
          <p:cNvPr id="451588" name="Picture 4" descr="j038355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913" y="549275"/>
            <a:ext cx="492125" cy="107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5AEE0-B535-47AF-B89C-A81EC6CCC55A}" type="slidenum">
              <a:rPr lang="pl-PL"/>
              <a:pPr/>
              <a:t>7</a:t>
            </a:fld>
            <a:endParaRPr lang="pl-PL"/>
          </a:p>
        </p:txBody>
      </p:sp>
      <p:sp>
        <p:nvSpPr>
          <p:cNvPr id="453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Sistemin katılımcıları</a:t>
            </a:r>
            <a:endParaRPr lang="pl-PL" dirty="0"/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2276475"/>
            <a:ext cx="7200900" cy="3462338"/>
          </a:xfrm>
        </p:spPr>
        <p:txBody>
          <a:bodyPr/>
          <a:lstStyle/>
          <a:p>
            <a:r>
              <a:rPr lang="tr-TR" sz="2800" dirty="0" smtClean="0"/>
              <a:t>Tesis operatörleri</a:t>
            </a:r>
          </a:p>
          <a:p>
            <a:r>
              <a:rPr lang="tr-TR" sz="2800" dirty="0" smtClean="0"/>
              <a:t>Çevre koruma makamları </a:t>
            </a:r>
            <a:r>
              <a:rPr lang="pl-PL" sz="2800" dirty="0" smtClean="0"/>
              <a:t>(</a:t>
            </a:r>
            <a:r>
              <a:rPr lang="tr-TR" sz="2800" dirty="0" smtClean="0"/>
              <a:t>M</a:t>
            </a:r>
            <a:r>
              <a:rPr lang="pl-PL" sz="2800" dirty="0" smtClean="0"/>
              <a:t>arshal</a:t>
            </a:r>
            <a:r>
              <a:rPr lang="tr-TR" sz="2800" dirty="0" smtClean="0"/>
              <a:t> voyvodalığı</a:t>
            </a:r>
            <a:r>
              <a:rPr lang="pl-PL" sz="2800" dirty="0" smtClean="0"/>
              <a:t>, </a:t>
            </a:r>
            <a:r>
              <a:rPr lang="tr-TR" sz="2800" dirty="0" smtClean="0"/>
              <a:t>vali </a:t>
            </a:r>
            <a:r>
              <a:rPr lang="pl-PL" sz="2800" dirty="0" smtClean="0"/>
              <a:t>- </a:t>
            </a:r>
            <a:r>
              <a:rPr lang="pl-PL" sz="2800" i="1" dirty="0" smtClean="0"/>
              <a:t>marszałek </a:t>
            </a:r>
            <a:r>
              <a:rPr lang="pl-PL" sz="2800" i="1" dirty="0"/>
              <a:t>województwa, starosta</a:t>
            </a:r>
            <a:r>
              <a:rPr lang="pl-PL" sz="2800" dirty="0"/>
              <a:t>)</a:t>
            </a:r>
          </a:p>
          <a:p>
            <a:r>
              <a:rPr lang="tr-TR" sz="2800" dirty="0" smtClean="0"/>
              <a:t>Çevre Koruma Denetim Kurulu</a:t>
            </a:r>
            <a:endParaRPr lang="pl-PL" sz="2800" dirty="0"/>
          </a:p>
          <a:p>
            <a:r>
              <a:rPr lang="tr-TR" sz="2800" dirty="0" smtClean="0"/>
              <a:t>Kamu</a:t>
            </a:r>
            <a:endParaRPr lang="pl-PL" sz="2800" dirty="0" smtClean="0"/>
          </a:p>
          <a:p>
            <a:r>
              <a:rPr lang="tr-TR" sz="2800" dirty="0" smtClean="0"/>
              <a:t>Sivil toplum örgütleri</a:t>
            </a:r>
            <a:endParaRPr lang="pl-PL" sz="2800" dirty="0"/>
          </a:p>
        </p:txBody>
      </p:sp>
      <p:pic>
        <p:nvPicPr>
          <p:cNvPr id="453636" name="Picture 4" descr="j0408322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650" y="549275"/>
            <a:ext cx="1008063" cy="992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5C9C8-9771-47F1-95CC-022BB7940766}" type="slidenum">
              <a:rPr lang="pl-PL"/>
              <a:pPr/>
              <a:t>8</a:t>
            </a:fld>
            <a:endParaRPr lang="pl-PL"/>
          </a:p>
        </p:txBody>
      </p:sp>
      <p:sp>
        <p:nvSpPr>
          <p:cNvPr id="3440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IPPC</a:t>
            </a:r>
            <a:r>
              <a:rPr lang="tr-TR" dirty="0" smtClean="0"/>
              <a:t> tesislerinin kontrolü</a:t>
            </a:r>
            <a:endParaRPr lang="pl-PL" dirty="0"/>
          </a:p>
        </p:txBody>
      </p:sp>
      <p:sp>
        <p:nvSpPr>
          <p:cNvPr id="34406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2781300"/>
            <a:ext cx="7415213" cy="3463925"/>
          </a:xfrm>
        </p:spPr>
        <p:txBody>
          <a:bodyPr/>
          <a:lstStyle/>
          <a:p>
            <a:r>
              <a:rPr lang="tr-TR" dirty="0" smtClean="0"/>
              <a:t>Öz izleme</a:t>
            </a:r>
            <a:endParaRPr lang="pl-PL" dirty="0"/>
          </a:p>
          <a:p>
            <a:r>
              <a:rPr lang="tr-TR" b="1" dirty="0" smtClean="0"/>
              <a:t>Çevre koruma makamları</a:t>
            </a:r>
            <a:r>
              <a:rPr lang="tr-TR" dirty="0" smtClean="0"/>
              <a:t>nın kontrolü</a:t>
            </a:r>
            <a:endParaRPr lang="pl-PL" b="1" dirty="0"/>
          </a:p>
          <a:p>
            <a:r>
              <a:rPr lang="tr-TR" b="1" dirty="0" smtClean="0"/>
              <a:t>Çevre koruma teftiş kurulu</a:t>
            </a:r>
            <a:r>
              <a:rPr lang="tr-TR" dirty="0" smtClean="0"/>
              <a:t>nun kontrolü</a:t>
            </a:r>
            <a:endParaRPr lang="pl-PL" b="1" dirty="0"/>
          </a:p>
        </p:txBody>
      </p:sp>
      <p:pic>
        <p:nvPicPr>
          <p:cNvPr id="344079" name="Picture 15" descr="PE01460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765175"/>
            <a:ext cx="14493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44080" name="Object 16"/>
          <p:cNvGraphicFramePr>
            <a:graphicFrameLocks noChangeAspect="1"/>
          </p:cNvGraphicFramePr>
          <p:nvPr>
            <p:ph sz="half" idx="2"/>
          </p:nvPr>
        </p:nvGraphicFramePr>
        <p:xfrm>
          <a:off x="250825" y="5013325"/>
          <a:ext cx="1338263" cy="1439863"/>
        </p:xfrm>
        <a:graphic>
          <a:graphicData uri="http://schemas.openxmlformats.org/presentationml/2006/ole">
            <p:oleObj spid="_x0000_s344080" r:id="rId5" imgW="3025440" imgH="3252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03F37-D201-41A5-8963-9673F2C332A7}" type="slidenum">
              <a:rPr lang="pl-PL"/>
              <a:pPr/>
              <a:t>9</a:t>
            </a:fld>
            <a:endParaRPr lang="pl-PL" dirty="0"/>
          </a:p>
        </p:txBody>
      </p:sp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476250"/>
            <a:ext cx="7772400" cy="1143000"/>
          </a:xfrm>
        </p:spPr>
        <p:txBody>
          <a:bodyPr/>
          <a:lstStyle/>
          <a:p>
            <a:r>
              <a:rPr lang="pl-PL" sz="3600" dirty="0" smtClean="0"/>
              <a:t>    </a:t>
            </a:r>
            <a:r>
              <a:rPr lang="tr-TR" sz="3600" dirty="0" err="1" smtClean="0"/>
              <a:t>IPPC</a:t>
            </a:r>
            <a:r>
              <a:rPr lang="tr-TR" sz="3600" dirty="0" smtClean="0"/>
              <a:t> tesislerinin çevre gerekliliklerine uygunluğunun kontrolü</a:t>
            </a:r>
            <a:endParaRPr lang="pl-PL" sz="3600" dirty="0"/>
          </a:p>
        </p:txBody>
      </p:sp>
      <p:sp>
        <p:nvSpPr>
          <p:cNvPr id="457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916832"/>
            <a:ext cx="8207375" cy="404018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sz="3100" dirty="0" smtClean="0"/>
              <a:t>Aşağıda yer alan kanun hükümlerince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3100" dirty="0" smtClean="0"/>
              <a:t>düzenlenmiştir</a:t>
            </a:r>
            <a:r>
              <a:rPr lang="pl-PL" sz="3100" dirty="0" smtClean="0"/>
              <a:t>:</a:t>
            </a:r>
            <a:endParaRPr lang="pl-PL" sz="3100" dirty="0"/>
          </a:p>
          <a:p>
            <a:pPr>
              <a:lnSpc>
                <a:spcPct val="90000"/>
              </a:lnSpc>
            </a:pPr>
            <a:r>
              <a:rPr lang="tr-TR" sz="3100" b="1" dirty="0" smtClean="0"/>
              <a:t>Çevre Koruma Teftiş Kurulu</a:t>
            </a:r>
            <a:r>
              <a:rPr lang="tr-TR" sz="3100" dirty="0" smtClean="0"/>
              <a:t> Kanunu</a:t>
            </a:r>
            <a:endParaRPr lang="pl-PL" sz="3100" b="1" i="1" dirty="0"/>
          </a:p>
          <a:p>
            <a:pPr>
              <a:lnSpc>
                <a:spcPct val="90000"/>
              </a:lnSpc>
            </a:pPr>
            <a:r>
              <a:rPr lang="tr-TR" sz="3100" b="1" dirty="0" smtClean="0"/>
              <a:t>Çevre Koruma Çerçeve Yasası</a:t>
            </a:r>
            <a:endParaRPr lang="pl-PL" sz="3100" b="1" i="1" dirty="0"/>
          </a:p>
          <a:p>
            <a:pPr>
              <a:lnSpc>
                <a:spcPct val="90000"/>
              </a:lnSpc>
            </a:pPr>
            <a:r>
              <a:rPr lang="tr-TR" sz="3100" b="1" dirty="0" smtClean="0"/>
              <a:t>Atık Kanunu</a:t>
            </a:r>
            <a:endParaRPr lang="pl-PL" sz="3100" b="1" i="1" dirty="0"/>
          </a:p>
          <a:p>
            <a:pPr>
              <a:lnSpc>
                <a:spcPct val="90000"/>
              </a:lnSpc>
            </a:pPr>
            <a:r>
              <a:rPr lang="tr-TR" sz="3100" b="1" dirty="0" smtClean="0"/>
              <a:t>Su Kanunu</a:t>
            </a:r>
            <a:endParaRPr lang="pl-PL" sz="3100" b="1" dirty="0"/>
          </a:p>
          <a:p>
            <a:pPr>
              <a:lnSpc>
                <a:spcPct val="90000"/>
              </a:lnSpc>
            </a:pPr>
            <a:r>
              <a:rPr lang="tr-TR" sz="3100" b="1" dirty="0" smtClean="0"/>
              <a:t>Gübre ve gübreleme</a:t>
            </a:r>
            <a:r>
              <a:rPr lang="tr-TR" sz="3100" dirty="0" smtClean="0"/>
              <a:t>ye ilişkin kanun</a:t>
            </a:r>
            <a:endParaRPr lang="pl-PL" sz="3100" dirty="0" smtClean="0"/>
          </a:p>
          <a:p>
            <a:pPr>
              <a:lnSpc>
                <a:spcPct val="90000"/>
              </a:lnSpc>
            </a:pPr>
            <a:r>
              <a:rPr lang="tr-TR" sz="3100" dirty="0" smtClean="0"/>
              <a:t>Yukarıda bahse konu kanunlara yönelik uygulama yönetmeliği</a:t>
            </a:r>
            <a:endParaRPr lang="pl-PL" sz="3100" dirty="0"/>
          </a:p>
        </p:txBody>
      </p:sp>
      <p:pic>
        <p:nvPicPr>
          <p:cNvPr id="45773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628800"/>
            <a:ext cx="2267744" cy="2857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ktus">
  <a:themeElements>
    <a:clrScheme name="Kaktus 2">
      <a:dk1>
        <a:srgbClr val="000000"/>
      </a:dk1>
      <a:lt1>
        <a:srgbClr val="FFFFFF"/>
      </a:lt1>
      <a:dk2>
        <a:srgbClr val="000000"/>
      </a:dk2>
      <a:lt2>
        <a:srgbClr val="006600"/>
      </a:lt2>
      <a:accent1>
        <a:srgbClr val="F5EBC1"/>
      </a:accent1>
      <a:accent2>
        <a:srgbClr val="FFCC00"/>
      </a:accent2>
      <a:accent3>
        <a:srgbClr val="FFFFFF"/>
      </a:accent3>
      <a:accent4>
        <a:srgbClr val="000000"/>
      </a:accent4>
      <a:accent5>
        <a:srgbClr val="F9F3DD"/>
      </a:accent5>
      <a:accent6>
        <a:srgbClr val="E7B900"/>
      </a:accent6>
      <a:hlink>
        <a:srgbClr val="D4876C"/>
      </a:hlink>
      <a:folHlink>
        <a:srgbClr val="B2B2B2"/>
      </a:folHlink>
    </a:clrScheme>
    <a:fontScheme name="Kaktus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Kaktus 1">
        <a:dk1>
          <a:srgbClr val="FF9900"/>
        </a:dk1>
        <a:lt1>
          <a:srgbClr val="FFFFCC"/>
        </a:lt1>
        <a:dk2>
          <a:srgbClr val="000000"/>
        </a:dk2>
        <a:lt2>
          <a:srgbClr val="FFCC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ADAAE"/>
        </a:accent4>
        <a:accent5>
          <a:srgbClr val="BAB7B3"/>
        </a:accent5>
        <a:accent6>
          <a:srgbClr val="674B37"/>
        </a:accent6>
        <a:hlink>
          <a:srgbClr val="DA988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ktus 2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D"/>
        </a:accent5>
        <a:accent6>
          <a:srgbClr val="E7B9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ktus 3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ktus 4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9F3D6"/>
        </a:accent5>
        <a:accent6>
          <a:srgbClr val="B9B9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ktus 5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F0E6D6"/>
        </a:accent3>
        <a:accent4>
          <a:srgbClr val="000000"/>
        </a:accent4>
        <a:accent5>
          <a:srgbClr val="E7D4C8"/>
        </a:accent5>
        <a:accent6>
          <a:srgbClr val="CD795C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ktus 6">
        <a:dk1>
          <a:srgbClr val="99CC00"/>
        </a:dk1>
        <a:lt1>
          <a:srgbClr val="FFFFFF"/>
        </a:lt1>
        <a:dk2>
          <a:srgbClr val="51399D"/>
        </a:dk2>
        <a:lt2>
          <a:srgbClr val="FFFFCC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ADADA"/>
        </a:accent4>
        <a:accent5>
          <a:srgbClr val="C3BFD2"/>
        </a:accent5>
        <a:accent6>
          <a:srgbClr val="00004F"/>
        </a:accent6>
        <a:hlink>
          <a:srgbClr val="FFCC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1294</TotalTime>
  <Words>1045</Words>
  <Application>Microsoft Office PowerPoint</Application>
  <PresentationFormat>Ekran Gösterisi (4:3)</PresentationFormat>
  <Paragraphs>437</Paragraphs>
  <Slides>17</Slides>
  <Notes>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0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Kaktus</vt:lpstr>
      <vt:lpstr>Çevre Koruma Denetim Kurulu tarafından kontrol edilen IPPC Tesisi</vt:lpstr>
      <vt:lpstr>IPPC’ye Giriş</vt:lpstr>
      <vt:lpstr>Uygulayıcı kanun (tesislerin belirleyici türleri)</vt:lpstr>
      <vt:lpstr>IPPC Direktifinin kapsamına giren endüstriyel faaliyet kategorileri</vt:lpstr>
      <vt:lpstr>Tesislerin entegre izin almasına  ilişkin göstergeler (örnekler)</vt:lpstr>
      <vt:lpstr>Tesislere ilişkin gereklilikler</vt:lpstr>
      <vt:lpstr>Sistemin katılımcıları</vt:lpstr>
      <vt:lpstr>IPPC tesislerinin kontrolü</vt:lpstr>
      <vt:lpstr>    IPPC tesislerinin çevre gerekliliklerine uygunluğunun kontrolü</vt:lpstr>
      <vt:lpstr>Ceza araçları</vt:lpstr>
      <vt:lpstr>31 Aralık 2011 tarihi itibariyle  IPPC tesisi sayısı</vt:lpstr>
      <vt:lpstr>2011 yılı için IPPC tesislerinin denetimi</vt:lpstr>
      <vt:lpstr>2011 yılı için IPPC tesislerinin denetimi</vt:lpstr>
      <vt:lpstr>2011 yılı için IPPC tesislerinin denetimi</vt:lpstr>
      <vt:lpstr>IPPC tesisleri</vt:lpstr>
      <vt:lpstr>30 Haziran 2012 tarihi itibariyle  IPPC tesisi sayısı</vt:lpstr>
      <vt:lpstr>IPPC tesisleri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Olga Łukasiewicz</dc:creator>
  <cp:lastModifiedBy>Crea</cp:lastModifiedBy>
  <cp:revision>341</cp:revision>
  <cp:lastPrinted>1601-01-01T00:00:00Z</cp:lastPrinted>
  <dcterms:created xsi:type="dcterms:W3CDTF">1601-01-01T00:00:00Z</dcterms:created>
  <dcterms:modified xsi:type="dcterms:W3CDTF">2012-10-10T11:18:02Z</dcterms:modified>
</cp:coreProperties>
</file>