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334" r:id="rId1"/>
  </p:sldMasterIdLst>
  <p:notesMasterIdLst>
    <p:notesMasterId r:id="rId36"/>
  </p:notesMasterIdLst>
  <p:sldIdLst>
    <p:sldId id="256" r:id="rId2"/>
    <p:sldId id="260" r:id="rId3"/>
    <p:sldId id="272" r:id="rId4"/>
    <p:sldId id="271" r:id="rId5"/>
    <p:sldId id="290" r:id="rId6"/>
    <p:sldId id="291" r:id="rId7"/>
    <p:sldId id="294" r:id="rId8"/>
    <p:sldId id="292" r:id="rId9"/>
    <p:sldId id="296" r:id="rId10"/>
    <p:sldId id="297" r:id="rId11"/>
    <p:sldId id="298" r:id="rId12"/>
    <p:sldId id="299" r:id="rId13"/>
    <p:sldId id="300" r:id="rId14"/>
    <p:sldId id="302" r:id="rId15"/>
    <p:sldId id="304" r:id="rId16"/>
    <p:sldId id="305" r:id="rId17"/>
    <p:sldId id="306" r:id="rId18"/>
    <p:sldId id="307" r:id="rId19"/>
    <p:sldId id="308" r:id="rId20"/>
    <p:sldId id="309" r:id="rId21"/>
    <p:sldId id="311" r:id="rId22"/>
    <p:sldId id="312" r:id="rId23"/>
    <p:sldId id="317" r:id="rId24"/>
    <p:sldId id="318" r:id="rId25"/>
    <p:sldId id="319" r:id="rId26"/>
    <p:sldId id="314" r:id="rId27"/>
    <p:sldId id="315" r:id="rId28"/>
    <p:sldId id="316" r:id="rId29"/>
    <p:sldId id="320" r:id="rId30"/>
    <p:sldId id="321" r:id="rId31"/>
    <p:sldId id="322" r:id="rId32"/>
    <p:sldId id="323" r:id="rId33"/>
    <p:sldId id="324" r:id="rId34"/>
    <p:sldId id="284" r:id="rId35"/>
  </p:sldIdLst>
  <p:sldSz cx="9144000" cy="6858000" type="screen4x3"/>
  <p:notesSz cx="6797675" cy="9926638"/>
  <p:defaultTextStyle>
    <a:defPPr>
      <a:defRPr lang="pl-PL"/>
    </a:defPPr>
    <a:lvl1pPr algn="l" rtl="0" fontAlgn="base">
      <a:spcBef>
        <a:spcPct val="0"/>
      </a:spcBef>
      <a:spcAft>
        <a:spcPct val="0"/>
      </a:spcAft>
      <a:defRPr kern="1200">
        <a:solidFill>
          <a:schemeClr val="tx1"/>
        </a:solidFill>
        <a:latin typeface="Tahoma" pitchFamily="34" charset="0"/>
        <a:ea typeface="+mn-ea"/>
        <a:cs typeface="+mn-cs"/>
      </a:defRPr>
    </a:lvl1pPr>
    <a:lvl2pPr marL="457200" algn="l" rtl="0" fontAlgn="base">
      <a:spcBef>
        <a:spcPct val="0"/>
      </a:spcBef>
      <a:spcAft>
        <a:spcPct val="0"/>
      </a:spcAft>
      <a:defRPr kern="1200">
        <a:solidFill>
          <a:schemeClr val="tx1"/>
        </a:solidFill>
        <a:latin typeface="Tahoma" pitchFamily="34" charset="0"/>
        <a:ea typeface="+mn-ea"/>
        <a:cs typeface="+mn-cs"/>
      </a:defRPr>
    </a:lvl2pPr>
    <a:lvl3pPr marL="914400" algn="l" rtl="0" fontAlgn="base">
      <a:spcBef>
        <a:spcPct val="0"/>
      </a:spcBef>
      <a:spcAft>
        <a:spcPct val="0"/>
      </a:spcAft>
      <a:defRPr kern="1200">
        <a:solidFill>
          <a:schemeClr val="tx1"/>
        </a:solidFill>
        <a:latin typeface="Tahoma" pitchFamily="34" charset="0"/>
        <a:ea typeface="+mn-ea"/>
        <a:cs typeface="+mn-cs"/>
      </a:defRPr>
    </a:lvl3pPr>
    <a:lvl4pPr marL="1371600" algn="l" rtl="0" fontAlgn="base">
      <a:spcBef>
        <a:spcPct val="0"/>
      </a:spcBef>
      <a:spcAft>
        <a:spcPct val="0"/>
      </a:spcAft>
      <a:defRPr kern="1200">
        <a:solidFill>
          <a:schemeClr val="tx1"/>
        </a:solidFill>
        <a:latin typeface="Tahoma" pitchFamily="34" charset="0"/>
        <a:ea typeface="+mn-ea"/>
        <a:cs typeface="+mn-cs"/>
      </a:defRPr>
    </a:lvl4pPr>
    <a:lvl5pPr marL="1828800" algn="l" rtl="0" fontAlgn="base">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990000"/>
    <a:srgbClr val="9B0117"/>
    <a:srgbClr val="FF0000"/>
  </p:clrMru>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1298" autoAdjust="0"/>
    <p:restoredTop sz="90805" autoAdjust="0"/>
  </p:normalViewPr>
  <p:slideViewPr>
    <p:cSldViewPr showGuides="1">
      <p:cViewPr>
        <p:scale>
          <a:sx n="73" d="100"/>
          <a:sy n="73" d="100"/>
        </p:scale>
        <p:origin x="-1284" y="-3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pl-PL"/>
          </a:p>
        </p:txBody>
      </p:sp>
      <p:sp>
        <p:nvSpPr>
          <p:cNvPr id="7171"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pl-PL"/>
          </a:p>
        </p:txBody>
      </p:sp>
      <p:sp>
        <p:nvSpPr>
          <p:cNvPr id="43012"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7173" name="Rectangle 5"/>
          <p:cNvSpPr>
            <a:spLocks noGrp="1" noChangeArrowheads="1"/>
          </p:cNvSpPr>
          <p:nvPr>
            <p:ph type="body" sz="quarter" idx="3"/>
          </p:nvPr>
        </p:nvSpPr>
        <p:spPr bwMode="auto">
          <a:xfrm>
            <a:off x="679450" y="4714875"/>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pl-PL" noProof="0" smtClean="0"/>
              <a:t>Kliknij, aby edytować style wzorca tekstu</a:t>
            </a:r>
          </a:p>
          <a:p>
            <a:pPr lvl="1"/>
            <a:r>
              <a:rPr lang="pl-PL" noProof="0" smtClean="0"/>
              <a:t>Drugi poziom</a:t>
            </a:r>
          </a:p>
          <a:p>
            <a:pPr lvl="2"/>
            <a:r>
              <a:rPr lang="pl-PL" noProof="0" smtClean="0"/>
              <a:t>Trzeci poziom</a:t>
            </a:r>
          </a:p>
          <a:p>
            <a:pPr lvl="3"/>
            <a:r>
              <a:rPr lang="pl-PL" noProof="0" smtClean="0"/>
              <a:t>Czwarty poziom</a:t>
            </a:r>
          </a:p>
          <a:p>
            <a:pPr lvl="4"/>
            <a:r>
              <a:rPr lang="pl-PL" noProof="0" smtClean="0"/>
              <a:t>Piąty poziom</a:t>
            </a:r>
          </a:p>
        </p:txBody>
      </p:sp>
      <p:sp>
        <p:nvSpPr>
          <p:cNvPr id="7174"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pl-PL"/>
          </a:p>
        </p:txBody>
      </p:sp>
      <p:sp>
        <p:nvSpPr>
          <p:cNvPr id="7175"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91AA8033-8E3D-454B-AB11-2392703AA30B}" type="slidenum">
              <a:rPr lang="pl-PL"/>
              <a:pPr>
                <a:defRPr/>
              </a:pPr>
              <a:t>‹Nº›</a:t>
            </a:fld>
            <a:endParaRPr lang="pl-PL"/>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4" name="Elipsa 12"/>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p>
        </p:txBody>
      </p:sp>
      <p:sp>
        <p:nvSpPr>
          <p:cNvPr id="5" name="Elipsa 13"/>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p>
        </p:txBody>
      </p:sp>
      <p:sp>
        <p:nvSpPr>
          <p:cNvPr id="14" name="Tytuł 13"/>
          <p:cNvSpPr>
            <a:spLocks noGrp="1"/>
          </p:cNvSpPr>
          <p:nvPr>
            <p:ph type="ctrTitle"/>
          </p:nvPr>
        </p:nvSpPr>
        <p:spPr>
          <a:xfrm>
            <a:off x="1432560" y="359898"/>
            <a:ext cx="7406640" cy="1472184"/>
          </a:xfrm>
        </p:spPr>
        <p:txBody>
          <a:bodyPr anchor="b"/>
          <a:lstStyle>
            <a:lvl1pPr algn="l">
              <a:defRPr/>
            </a:lvl1pPr>
            <a:extLst/>
          </a:lstStyle>
          <a:p>
            <a:r>
              <a:rPr lang="pl-PL" smtClean="0"/>
              <a:t>Kliknij, aby edytować styl</a:t>
            </a:r>
            <a:endParaRPr lang="en-US"/>
          </a:p>
        </p:txBody>
      </p:sp>
      <p:sp>
        <p:nvSpPr>
          <p:cNvPr id="22" name="Podtytuł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pl-PL" smtClean="0"/>
              <a:t>Kliknij, aby edytować styl wzorca podtytułu</a:t>
            </a:r>
            <a:endParaRPr lang="en-US"/>
          </a:p>
        </p:txBody>
      </p:sp>
      <p:sp>
        <p:nvSpPr>
          <p:cNvPr id="6" name="Symbol zastępczy daty 6"/>
          <p:cNvSpPr>
            <a:spLocks noGrp="1"/>
          </p:cNvSpPr>
          <p:nvPr>
            <p:ph type="dt" sz="half" idx="10"/>
          </p:nvPr>
        </p:nvSpPr>
        <p:spPr/>
        <p:txBody>
          <a:bodyPr/>
          <a:lstStyle>
            <a:lvl1pPr>
              <a:defRPr/>
            </a:lvl1pPr>
            <a:extLst/>
          </a:lstStyle>
          <a:p>
            <a:pPr>
              <a:defRPr/>
            </a:pPr>
            <a:fld id="{82D1C9E4-25B1-4DD9-9A38-DF8BC322D268}" type="datetime1">
              <a:rPr lang="pl-PL"/>
              <a:pPr>
                <a:defRPr/>
              </a:pPr>
              <a:t>2013-02-11</a:t>
            </a:fld>
            <a:endParaRPr lang="pl-PL"/>
          </a:p>
        </p:txBody>
      </p:sp>
      <p:sp>
        <p:nvSpPr>
          <p:cNvPr id="7" name="Symbol zastępczy stopki 19"/>
          <p:cNvSpPr>
            <a:spLocks noGrp="1"/>
          </p:cNvSpPr>
          <p:nvPr>
            <p:ph type="ftr" sz="quarter" idx="11"/>
          </p:nvPr>
        </p:nvSpPr>
        <p:spPr/>
        <p:txBody>
          <a:bodyPr/>
          <a:lstStyle>
            <a:lvl1pPr>
              <a:defRPr/>
            </a:lvl1pPr>
            <a:extLst/>
          </a:lstStyle>
          <a:p>
            <a:pPr>
              <a:defRPr/>
            </a:pPr>
            <a:endParaRPr lang="pl-PL"/>
          </a:p>
        </p:txBody>
      </p:sp>
      <p:sp>
        <p:nvSpPr>
          <p:cNvPr id="8" name="Symbol zastępczy numeru slajdu 9"/>
          <p:cNvSpPr>
            <a:spLocks noGrp="1"/>
          </p:cNvSpPr>
          <p:nvPr>
            <p:ph type="sldNum" sz="quarter" idx="12"/>
          </p:nvPr>
        </p:nvSpPr>
        <p:spPr/>
        <p:txBody>
          <a:bodyPr/>
          <a:lstStyle>
            <a:lvl1pPr>
              <a:defRPr/>
            </a:lvl1pPr>
            <a:extLst/>
          </a:lstStyle>
          <a:p>
            <a:pPr>
              <a:defRPr/>
            </a:pPr>
            <a:fld id="{F89338AA-982A-493F-B49D-03A822C43AED}" type="slidenum">
              <a:rPr lang="pl-PL"/>
              <a:pPr>
                <a:defRPr/>
              </a:pPr>
              <a:t>‹Nº›</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extLst/>
          </a:lstStyle>
          <a:p>
            <a:r>
              <a:rPr lang="pl-PL" smtClean="0"/>
              <a:t>Kliknij, aby edytować styl</a:t>
            </a:r>
            <a:endParaRPr lang="en-US"/>
          </a:p>
        </p:txBody>
      </p:sp>
      <p:sp>
        <p:nvSpPr>
          <p:cNvPr id="3" name="Symbol zastępczy tytułu pionowego 2"/>
          <p:cNvSpPr>
            <a:spLocks noGrp="1"/>
          </p:cNvSpPr>
          <p:nvPr>
            <p:ph type="body" orient="vert" idx="1"/>
          </p:nvPr>
        </p:nvSpPr>
        <p:spPr/>
        <p:txBody>
          <a:bodyPr vert="eaVert"/>
          <a:lstStyle>
            <a:extLs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Symbol zastępczy daty 23"/>
          <p:cNvSpPr>
            <a:spLocks noGrp="1"/>
          </p:cNvSpPr>
          <p:nvPr>
            <p:ph type="dt" sz="half" idx="10"/>
          </p:nvPr>
        </p:nvSpPr>
        <p:spPr/>
        <p:txBody>
          <a:bodyPr/>
          <a:lstStyle>
            <a:lvl1pPr>
              <a:defRPr/>
            </a:lvl1pPr>
          </a:lstStyle>
          <a:p>
            <a:pPr>
              <a:defRPr/>
            </a:pPr>
            <a:fld id="{20ABFB91-C8DC-4C3C-99E3-2D934D74635C}" type="datetime1">
              <a:rPr lang="pl-PL"/>
              <a:pPr>
                <a:defRPr/>
              </a:pPr>
              <a:t>2013-02-11</a:t>
            </a:fld>
            <a:endParaRPr lang="pl-PL"/>
          </a:p>
        </p:txBody>
      </p:sp>
      <p:sp>
        <p:nvSpPr>
          <p:cNvPr id="5" name="Symbol zastępczy stopki 9"/>
          <p:cNvSpPr>
            <a:spLocks noGrp="1"/>
          </p:cNvSpPr>
          <p:nvPr>
            <p:ph type="ftr" sz="quarter" idx="11"/>
          </p:nvPr>
        </p:nvSpPr>
        <p:spPr/>
        <p:txBody>
          <a:bodyPr/>
          <a:lstStyle>
            <a:lvl1pPr>
              <a:defRPr/>
            </a:lvl1pPr>
          </a:lstStyle>
          <a:p>
            <a:pPr>
              <a:defRPr/>
            </a:pPr>
            <a:endParaRPr lang="pl-PL"/>
          </a:p>
        </p:txBody>
      </p:sp>
      <p:sp>
        <p:nvSpPr>
          <p:cNvPr id="6" name="Symbol zastępczy numeru slajdu 21"/>
          <p:cNvSpPr>
            <a:spLocks noGrp="1"/>
          </p:cNvSpPr>
          <p:nvPr>
            <p:ph type="sldNum" sz="quarter" idx="12"/>
          </p:nvPr>
        </p:nvSpPr>
        <p:spPr/>
        <p:txBody>
          <a:bodyPr/>
          <a:lstStyle>
            <a:lvl1pPr>
              <a:defRPr/>
            </a:lvl1pPr>
          </a:lstStyle>
          <a:p>
            <a:pPr>
              <a:defRPr/>
            </a:pPr>
            <a:fld id="{BD3E1DFF-AF52-4E08-8FB9-B0B0A2A77B37}" type="slidenum">
              <a:rPr lang="pl-PL"/>
              <a:pPr>
                <a:defRPr/>
              </a:pPr>
              <a:t>‹Nº›</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858000" y="274639"/>
            <a:ext cx="1828800" cy="5851525"/>
          </a:xfrm>
        </p:spPr>
        <p:txBody>
          <a:bodyPr vert="eaVert"/>
          <a:lstStyle>
            <a:extLst/>
          </a:lstStyle>
          <a:p>
            <a:r>
              <a:rPr lang="pl-PL" smtClean="0"/>
              <a:t>Kliknij, aby edytować styl</a:t>
            </a:r>
            <a:endParaRPr lang="en-US"/>
          </a:p>
        </p:txBody>
      </p:sp>
      <p:sp>
        <p:nvSpPr>
          <p:cNvPr id="3" name="Symbol zastępczy tytułu pionowego 2"/>
          <p:cNvSpPr>
            <a:spLocks noGrp="1"/>
          </p:cNvSpPr>
          <p:nvPr>
            <p:ph type="body" orient="vert" idx="1"/>
          </p:nvPr>
        </p:nvSpPr>
        <p:spPr>
          <a:xfrm>
            <a:off x="1143000" y="274640"/>
            <a:ext cx="5562600" cy="5851525"/>
          </a:xfrm>
        </p:spPr>
        <p:txBody>
          <a:bodyPr vert="eaVert"/>
          <a:lstStyle>
            <a:extLs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Symbol zastępczy daty 23"/>
          <p:cNvSpPr>
            <a:spLocks noGrp="1"/>
          </p:cNvSpPr>
          <p:nvPr>
            <p:ph type="dt" sz="half" idx="10"/>
          </p:nvPr>
        </p:nvSpPr>
        <p:spPr/>
        <p:txBody>
          <a:bodyPr/>
          <a:lstStyle>
            <a:lvl1pPr>
              <a:defRPr/>
            </a:lvl1pPr>
          </a:lstStyle>
          <a:p>
            <a:pPr>
              <a:defRPr/>
            </a:pPr>
            <a:fld id="{C88F5BD8-0DB1-46B7-A3D1-0F07C20E4B17}" type="datetime1">
              <a:rPr lang="pl-PL"/>
              <a:pPr>
                <a:defRPr/>
              </a:pPr>
              <a:t>2013-02-11</a:t>
            </a:fld>
            <a:endParaRPr lang="pl-PL"/>
          </a:p>
        </p:txBody>
      </p:sp>
      <p:sp>
        <p:nvSpPr>
          <p:cNvPr id="5" name="Symbol zastępczy stopki 9"/>
          <p:cNvSpPr>
            <a:spLocks noGrp="1"/>
          </p:cNvSpPr>
          <p:nvPr>
            <p:ph type="ftr" sz="quarter" idx="11"/>
          </p:nvPr>
        </p:nvSpPr>
        <p:spPr/>
        <p:txBody>
          <a:bodyPr/>
          <a:lstStyle>
            <a:lvl1pPr>
              <a:defRPr/>
            </a:lvl1pPr>
          </a:lstStyle>
          <a:p>
            <a:pPr>
              <a:defRPr/>
            </a:pPr>
            <a:endParaRPr lang="pl-PL"/>
          </a:p>
        </p:txBody>
      </p:sp>
      <p:sp>
        <p:nvSpPr>
          <p:cNvPr id="6" name="Symbol zastępczy numeru slajdu 21"/>
          <p:cNvSpPr>
            <a:spLocks noGrp="1"/>
          </p:cNvSpPr>
          <p:nvPr>
            <p:ph type="sldNum" sz="quarter" idx="12"/>
          </p:nvPr>
        </p:nvSpPr>
        <p:spPr/>
        <p:txBody>
          <a:bodyPr/>
          <a:lstStyle>
            <a:lvl1pPr>
              <a:defRPr/>
            </a:lvl1pPr>
          </a:lstStyle>
          <a:p>
            <a:pPr>
              <a:defRPr/>
            </a:pPr>
            <a:fld id="{EAAE89F1-C715-4A67-B9C8-4A3A5A0444CB}" type="slidenum">
              <a:rPr lang="pl-PL"/>
              <a:pPr>
                <a:defRPr/>
              </a:pPr>
              <a:t>‹Nº›</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extLst/>
          </a:lstStyle>
          <a:p>
            <a:r>
              <a:rPr lang="pl-PL" smtClean="0"/>
              <a:t>Kliknij, aby edytować styl</a:t>
            </a:r>
            <a:endParaRPr lang="en-US"/>
          </a:p>
        </p:txBody>
      </p:sp>
      <p:sp>
        <p:nvSpPr>
          <p:cNvPr id="3" name="Symbol zastępczy zawartości 2"/>
          <p:cNvSpPr>
            <a:spLocks noGrp="1"/>
          </p:cNvSpPr>
          <p:nvPr>
            <p:ph idx="1"/>
          </p:nvPr>
        </p:nvSpPr>
        <p:spPr/>
        <p:txBody>
          <a:bodyPr/>
          <a:lstStyle>
            <a:extLs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Symbol zastępczy daty 23"/>
          <p:cNvSpPr>
            <a:spLocks noGrp="1"/>
          </p:cNvSpPr>
          <p:nvPr>
            <p:ph type="dt" sz="half" idx="10"/>
          </p:nvPr>
        </p:nvSpPr>
        <p:spPr/>
        <p:txBody>
          <a:bodyPr/>
          <a:lstStyle>
            <a:lvl1pPr>
              <a:defRPr/>
            </a:lvl1pPr>
          </a:lstStyle>
          <a:p>
            <a:pPr>
              <a:defRPr/>
            </a:pPr>
            <a:fld id="{DA309B90-E001-4BDD-AA9E-8DF361AD5910}" type="datetime1">
              <a:rPr lang="pl-PL"/>
              <a:pPr>
                <a:defRPr/>
              </a:pPr>
              <a:t>2013-02-11</a:t>
            </a:fld>
            <a:endParaRPr lang="pl-PL"/>
          </a:p>
        </p:txBody>
      </p:sp>
      <p:sp>
        <p:nvSpPr>
          <p:cNvPr id="5" name="Symbol zastępczy stopki 9"/>
          <p:cNvSpPr>
            <a:spLocks noGrp="1"/>
          </p:cNvSpPr>
          <p:nvPr>
            <p:ph type="ftr" sz="quarter" idx="11"/>
          </p:nvPr>
        </p:nvSpPr>
        <p:spPr/>
        <p:txBody>
          <a:bodyPr/>
          <a:lstStyle>
            <a:lvl1pPr>
              <a:defRPr/>
            </a:lvl1pPr>
          </a:lstStyle>
          <a:p>
            <a:pPr>
              <a:defRPr/>
            </a:pPr>
            <a:endParaRPr lang="pl-PL"/>
          </a:p>
        </p:txBody>
      </p:sp>
      <p:sp>
        <p:nvSpPr>
          <p:cNvPr id="6" name="Symbol zastępczy numeru slajdu 21"/>
          <p:cNvSpPr>
            <a:spLocks noGrp="1"/>
          </p:cNvSpPr>
          <p:nvPr>
            <p:ph type="sldNum" sz="quarter" idx="12"/>
          </p:nvPr>
        </p:nvSpPr>
        <p:spPr/>
        <p:txBody>
          <a:bodyPr/>
          <a:lstStyle>
            <a:lvl1pPr>
              <a:defRPr/>
            </a:lvl1pPr>
          </a:lstStyle>
          <a:p>
            <a:pPr>
              <a:defRPr/>
            </a:pPr>
            <a:fld id="{03BD28CD-BF8C-460D-8683-E322375B7A12}" type="slidenum">
              <a:rPr lang="pl-PL"/>
              <a:pPr>
                <a:defRPr/>
              </a:pPr>
              <a:t>‹Nº›</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sp>
        <p:nvSpPr>
          <p:cNvPr id="4" name="Prostokąt 12"/>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Prostokąt 13"/>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6" name="Elipsa 15"/>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p>
        </p:txBody>
      </p:sp>
      <p:sp>
        <p:nvSpPr>
          <p:cNvPr id="7" name="Elipsa 16"/>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p>
        </p:txBody>
      </p:sp>
      <p:sp>
        <p:nvSpPr>
          <p:cNvPr id="2" name="Tytuł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pl-PL" smtClean="0"/>
              <a:t>Kliknij, aby edytować styl</a:t>
            </a:r>
            <a:endParaRPr lang="en-US"/>
          </a:p>
        </p:txBody>
      </p:sp>
      <p:sp>
        <p:nvSpPr>
          <p:cNvPr id="3" name="Symbol zastępczy tekstu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pl-PL" smtClean="0"/>
              <a:t>Kliknij, aby edytować style wzorca tekstu</a:t>
            </a:r>
          </a:p>
        </p:txBody>
      </p:sp>
      <p:sp>
        <p:nvSpPr>
          <p:cNvPr id="8" name="Symbol zastępczy daty 3"/>
          <p:cNvSpPr>
            <a:spLocks noGrp="1"/>
          </p:cNvSpPr>
          <p:nvPr>
            <p:ph type="dt" sz="half" idx="10"/>
          </p:nvPr>
        </p:nvSpPr>
        <p:spPr/>
        <p:txBody>
          <a:bodyPr/>
          <a:lstStyle>
            <a:lvl1pPr>
              <a:defRPr/>
            </a:lvl1pPr>
            <a:extLst/>
          </a:lstStyle>
          <a:p>
            <a:pPr>
              <a:defRPr/>
            </a:pPr>
            <a:fld id="{D0A354E2-D11F-481D-B29E-F1CE7B1B7876}" type="datetime1">
              <a:rPr lang="pl-PL"/>
              <a:pPr>
                <a:defRPr/>
              </a:pPr>
              <a:t>2013-02-11</a:t>
            </a:fld>
            <a:endParaRPr lang="pl-PL"/>
          </a:p>
        </p:txBody>
      </p:sp>
      <p:sp>
        <p:nvSpPr>
          <p:cNvPr id="9" name="Symbol zastępczy stopki 4"/>
          <p:cNvSpPr>
            <a:spLocks noGrp="1"/>
          </p:cNvSpPr>
          <p:nvPr>
            <p:ph type="ftr" sz="quarter" idx="11"/>
          </p:nvPr>
        </p:nvSpPr>
        <p:spPr/>
        <p:txBody>
          <a:bodyPr/>
          <a:lstStyle>
            <a:lvl1pPr>
              <a:defRPr/>
            </a:lvl1pPr>
            <a:extLst/>
          </a:lstStyle>
          <a:p>
            <a:pPr>
              <a:defRPr/>
            </a:pPr>
            <a:endParaRPr lang="pl-PL"/>
          </a:p>
        </p:txBody>
      </p:sp>
      <p:sp>
        <p:nvSpPr>
          <p:cNvPr id="10" name="Symbol zastępczy numeru slajdu 5"/>
          <p:cNvSpPr>
            <a:spLocks noGrp="1"/>
          </p:cNvSpPr>
          <p:nvPr>
            <p:ph type="sldNum" sz="quarter" idx="12"/>
          </p:nvPr>
        </p:nvSpPr>
        <p:spPr/>
        <p:txBody>
          <a:bodyPr/>
          <a:lstStyle>
            <a:lvl1pPr>
              <a:defRPr/>
            </a:lvl1pPr>
            <a:extLst/>
          </a:lstStyle>
          <a:p>
            <a:pPr>
              <a:defRPr/>
            </a:pPr>
            <a:fld id="{C44CEFA1-5BA6-4202-B3CE-61705CEE3158}" type="slidenum">
              <a:rPr lang="pl-PL"/>
              <a:pPr>
                <a:defRPr/>
              </a:pPr>
              <a:t>‹Nº›</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a:xfrm>
            <a:off x="1435608" y="274320"/>
            <a:ext cx="7498080" cy="1143000"/>
          </a:xfrm>
        </p:spPr>
        <p:txBody>
          <a:bodyPr/>
          <a:lstStyle>
            <a:extLst/>
          </a:lstStyle>
          <a:p>
            <a:r>
              <a:rPr lang="pl-PL" smtClean="0"/>
              <a:t>Kliknij, aby edytować styl</a:t>
            </a:r>
            <a:endParaRPr lang="en-US"/>
          </a:p>
        </p:txBody>
      </p:sp>
      <p:sp>
        <p:nvSpPr>
          <p:cNvPr id="3" name="Symbol zastępczy zawartości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Symbol zastępczy zawartości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5" name="Symbol zastępczy daty 23"/>
          <p:cNvSpPr>
            <a:spLocks noGrp="1"/>
          </p:cNvSpPr>
          <p:nvPr>
            <p:ph type="dt" sz="half" idx="10"/>
          </p:nvPr>
        </p:nvSpPr>
        <p:spPr/>
        <p:txBody>
          <a:bodyPr/>
          <a:lstStyle>
            <a:lvl1pPr>
              <a:defRPr/>
            </a:lvl1pPr>
          </a:lstStyle>
          <a:p>
            <a:pPr>
              <a:defRPr/>
            </a:pPr>
            <a:fld id="{10FD86E3-4096-4AEF-AEC7-94C6BD912E7C}" type="datetime1">
              <a:rPr lang="pl-PL"/>
              <a:pPr>
                <a:defRPr/>
              </a:pPr>
              <a:t>2013-02-11</a:t>
            </a:fld>
            <a:endParaRPr lang="pl-PL"/>
          </a:p>
        </p:txBody>
      </p:sp>
      <p:sp>
        <p:nvSpPr>
          <p:cNvPr id="6" name="Symbol zastępczy stopki 9"/>
          <p:cNvSpPr>
            <a:spLocks noGrp="1"/>
          </p:cNvSpPr>
          <p:nvPr>
            <p:ph type="ftr" sz="quarter" idx="11"/>
          </p:nvPr>
        </p:nvSpPr>
        <p:spPr/>
        <p:txBody>
          <a:bodyPr/>
          <a:lstStyle>
            <a:lvl1pPr>
              <a:defRPr/>
            </a:lvl1pPr>
          </a:lstStyle>
          <a:p>
            <a:pPr>
              <a:defRPr/>
            </a:pPr>
            <a:endParaRPr lang="pl-PL"/>
          </a:p>
        </p:txBody>
      </p:sp>
      <p:sp>
        <p:nvSpPr>
          <p:cNvPr id="7" name="Symbol zastępczy numeru slajdu 21"/>
          <p:cNvSpPr>
            <a:spLocks noGrp="1"/>
          </p:cNvSpPr>
          <p:nvPr>
            <p:ph type="sldNum" sz="quarter" idx="12"/>
          </p:nvPr>
        </p:nvSpPr>
        <p:spPr/>
        <p:txBody>
          <a:bodyPr/>
          <a:lstStyle>
            <a:lvl1pPr>
              <a:defRPr/>
            </a:lvl1pPr>
          </a:lstStyle>
          <a:p>
            <a:pPr>
              <a:defRPr/>
            </a:pPr>
            <a:fld id="{568FFC6D-FEE1-4706-ABFA-A0968CF4FF1E}" type="slidenum">
              <a:rPr lang="pl-PL"/>
              <a:pPr>
                <a:defRPr/>
              </a:pPr>
              <a:t>‹Nº›</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457200" y="5160336"/>
            <a:ext cx="8229600" cy="1143000"/>
          </a:xfrm>
        </p:spPr>
        <p:txBody>
          <a:bodyPr/>
          <a:lstStyle>
            <a:lvl1pPr algn="ctr">
              <a:defRPr sz="4500" b="1" cap="none" baseline="0"/>
            </a:lvl1pPr>
            <a:extLst/>
          </a:lstStyle>
          <a:p>
            <a:r>
              <a:rPr lang="pl-PL" smtClean="0"/>
              <a:t>Kliknij, aby edytować styl</a:t>
            </a:r>
            <a:endParaRPr lang="en-US"/>
          </a:p>
        </p:txBody>
      </p:sp>
      <p:sp>
        <p:nvSpPr>
          <p:cNvPr id="3" name="Symbol zastępczy tekstu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pl-PL" smtClean="0"/>
              <a:t>Kliknij, aby edytować style wzorca tekstu</a:t>
            </a:r>
          </a:p>
        </p:txBody>
      </p:sp>
      <p:sp>
        <p:nvSpPr>
          <p:cNvPr id="4" name="Symbol zastępczy tekstu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pl-PL" smtClean="0"/>
              <a:t>Kliknij, aby edytować style wzorca tekstu</a:t>
            </a:r>
          </a:p>
        </p:txBody>
      </p:sp>
      <p:sp>
        <p:nvSpPr>
          <p:cNvPr id="5" name="Symbol zastępczy zawartości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6" name="Symbol zastępczy zawartości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7" name="Symbol zastępczy daty 6"/>
          <p:cNvSpPr>
            <a:spLocks noGrp="1"/>
          </p:cNvSpPr>
          <p:nvPr>
            <p:ph type="dt" sz="half" idx="10"/>
          </p:nvPr>
        </p:nvSpPr>
        <p:spPr/>
        <p:txBody>
          <a:bodyPr/>
          <a:lstStyle>
            <a:lvl1pPr>
              <a:defRPr/>
            </a:lvl1pPr>
            <a:extLst/>
          </a:lstStyle>
          <a:p>
            <a:pPr>
              <a:defRPr/>
            </a:pPr>
            <a:fld id="{67837A78-1F9F-465D-A55E-DA43680FD1B2}" type="datetime1">
              <a:rPr lang="pl-PL"/>
              <a:pPr>
                <a:defRPr/>
              </a:pPr>
              <a:t>2013-02-11</a:t>
            </a:fld>
            <a:endParaRPr lang="pl-PL"/>
          </a:p>
        </p:txBody>
      </p:sp>
      <p:sp>
        <p:nvSpPr>
          <p:cNvPr id="8" name="Symbol zastępczy stopki 7"/>
          <p:cNvSpPr>
            <a:spLocks noGrp="1"/>
          </p:cNvSpPr>
          <p:nvPr>
            <p:ph type="ftr" sz="quarter" idx="11"/>
          </p:nvPr>
        </p:nvSpPr>
        <p:spPr/>
        <p:txBody>
          <a:bodyPr/>
          <a:lstStyle>
            <a:lvl1pPr>
              <a:defRPr/>
            </a:lvl1pPr>
            <a:extLst/>
          </a:lstStyle>
          <a:p>
            <a:pPr>
              <a:defRPr/>
            </a:pPr>
            <a:endParaRPr lang="pl-PL"/>
          </a:p>
        </p:txBody>
      </p:sp>
      <p:sp>
        <p:nvSpPr>
          <p:cNvPr id="9" name="Symbol zastępczy numeru slajdu 8"/>
          <p:cNvSpPr>
            <a:spLocks noGrp="1"/>
          </p:cNvSpPr>
          <p:nvPr>
            <p:ph type="sldNum" sz="quarter" idx="12"/>
          </p:nvPr>
        </p:nvSpPr>
        <p:spPr/>
        <p:txBody>
          <a:bodyPr/>
          <a:lstStyle>
            <a:lvl1pPr>
              <a:defRPr/>
            </a:lvl1pPr>
            <a:extLst/>
          </a:lstStyle>
          <a:p>
            <a:pPr>
              <a:defRPr/>
            </a:pPr>
            <a:fld id="{1598CEB3-832F-40C5-9280-1C136B3FB6DF}" type="slidenum">
              <a:rPr lang="pl-PL"/>
              <a:pPr>
                <a:defRPr/>
              </a:pPr>
              <a:t>‹Nº›</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a:xfrm>
            <a:off x="1435608" y="274320"/>
            <a:ext cx="7498080" cy="1143000"/>
          </a:xfrm>
        </p:spPr>
        <p:txBody>
          <a:bodyPr/>
          <a:lstStyle>
            <a:extLst/>
          </a:lstStyle>
          <a:p>
            <a:r>
              <a:rPr lang="pl-PL" smtClean="0"/>
              <a:t>Kliknij, aby edytować styl</a:t>
            </a:r>
            <a:endParaRPr lang="en-US"/>
          </a:p>
        </p:txBody>
      </p:sp>
      <p:sp>
        <p:nvSpPr>
          <p:cNvPr id="3" name="Symbol zastępczy daty 23"/>
          <p:cNvSpPr>
            <a:spLocks noGrp="1"/>
          </p:cNvSpPr>
          <p:nvPr>
            <p:ph type="dt" sz="half" idx="10"/>
          </p:nvPr>
        </p:nvSpPr>
        <p:spPr/>
        <p:txBody>
          <a:bodyPr/>
          <a:lstStyle>
            <a:lvl1pPr>
              <a:defRPr/>
            </a:lvl1pPr>
          </a:lstStyle>
          <a:p>
            <a:pPr>
              <a:defRPr/>
            </a:pPr>
            <a:fld id="{D16D18AA-1D00-41F5-8B9E-9582F9D04C80}" type="datetime1">
              <a:rPr lang="pl-PL"/>
              <a:pPr>
                <a:defRPr/>
              </a:pPr>
              <a:t>2013-02-11</a:t>
            </a:fld>
            <a:endParaRPr lang="pl-PL"/>
          </a:p>
        </p:txBody>
      </p:sp>
      <p:sp>
        <p:nvSpPr>
          <p:cNvPr id="4" name="Symbol zastępczy stopki 9"/>
          <p:cNvSpPr>
            <a:spLocks noGrp="1"/>
          </p:cNvSpPr>
          <p:nvPr>
            <p:ph type="ftr" sz="quarter" idx="11"/>
          </p:nvPr>
        </p:nvSpPr>
        <p:spPr/>
        <p:txBody>
          <a:bodyPr/>
          <a:lstStyle>
            <a:lvl1pPr>
              <a:defRPr/>
            </a:lvl1pPr>
          </a:lstStyle>
          <a:p>
            <a:pPr>
              <a:defRPr/>
            </a:pPr>
            <a:endParaRPr lang="pl-PL"/>
          </a:p>
        </p:txBody>
      </p:sp>
      <p:sp>
        <p:nvSpPr>
          <p:cNvPr id="5" name="Symbol zastępczy numeru slajdu 21"/>
          <p:cNvSpPr>
            <a:spLocks noGrp="1"/>
          </p:cNvSpPr>
          <p:nvPr>
            <p:ph type="sldNum" sz="quarter" idx="12"/>
          </p:nvPr>
        </p:nvSpPr>
        <p:spPr/>
        <p:txBody>
          <a:bodyPr/>
          <a:lstStyle>
            <a:lvl1pPr>
              <a:defRPr/>
            </a:lvl1pPr>
          </a:lstStyle>
          <a:p>
            <a:pPr>
              <a:defRPr/>
            </a:pPr>
            <a:fld id="{6478B056-85E6-4822-BA3F-E5714ACF1069}" type="slidenum">
              <a:rPr lang="pl-PL"/>
              <a:pPr>
                <a:defRPr/>
              </a:pPr>
              <a:t>‹Nº›</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
        <p:nvSpPr>
          <p:cNvPr id="2" name="Prostokąt 12"/>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3" name="Prostokąt 13"/>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4" name="Symbol zastępczy daty 1"/>
          <p:cNvSpPr>
            <a:spLocks noGrp="1"/>
          </p:cNvSpPr>
          <p:nvPr>
            <p:ph type="dt" sz="half" idx="10"/>
          </p:nvPr>
        </p:nvSpPr>
        <p:spPr/>
        <p:txBody>
          <a:bodyPr/>
          <a:lstStyle>
            <a:lvl1pPr>
              <a:defRPr/>
            </a:lvl1pPr>
            <a:extLst/>
          </a:lstStyle>
          <a:p>
            <a:pPr>
              <a:defRPr/>
            </a:pPr>
            <a:fld id="{3E0C793C-B8B0-410C-B206-C5D2674AE0CE}" type="datetime1">
              <a:rPr lang="pl-PL"/>
              <a:pPr>
                <a:defRPr/>
              </a:pPr>
              <a:t>2013-02-11</a:t>
            </a:fld>
            <a:endParaRPr lang="pl-PL"/>
          </a:p>
        </p:txBody>
      </p:sp>
      <p:sp>
        <p:nvSpPr>
          <p:cNvPr id="5" name="Symbol zastępczy stopki 2"/>
          <p:cNvSpPr>
            <a:spLocks noGrp="1"/>
          </p:cNvSpPr>
          <p:nvPr>
            <p:ph type="ftr" sz="quarter" idx="11"/>
          </p:nvPr>
        </p:nvSpPr>
        <p:spPr/>
        <p:txBody>
          <a:bodyPr/>
          <a:lstStyle>
            <a:lvl1pPr>
              <a:defRPr/>
            </a:lvl1pPr>
            <a:extLst/>
          </a:lstStyle>
          <a:p>
            <a:pPr>
              <a:defRPr/>
            </a:pPr>
            <a:endParaRPr lang="pl-PL"/>
          </a:p>
        </p:txBody>
      </p:sp>
      <p:sp>
        <p:nvSpPr>
          <p:cNvPr id="6" name="Symbol zastępczy numeru slajdu 3"/>
          <p:cNvSpPr>
            <a:spLocks noGrp="1"/>
          </p:cNvSpPr>
          <p:nvPr>
            <p:ph type="sldNum" sz="quarter" idx="12"/>
          </p:nvPr>
        </p:nvSpPr>
        <p:spPr/>
        <p:txBody>
          <a:bodyPr/>
          <a:lstStyle>
            <a:lvl1pPr>
              <a:defRPr/>
            </a:lvl1pPr>
            <a:extLst/>
          </a:lstStyle>
          <a:p>
            <a:pPr>
              <a:defRPr/>
            </a:pPr>
            <a:fld id="{57FE06A4-B002-49F8-992D-262DB8ECAF6C}" type="slidenum">
              <a:rPr lang="pl-PL"/>
              <a:pPr>
                <a:defRPr/>
              </a:pPr>
              <a:t>‹Nº›</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pl-PL" smtClean="0"/>
              <a:t>Kliknij, aby edytować styl</a:t>
            </a:r>
            <a:endParaRPr lang="en-US"/>
          </a:p>
        </p:txBody>
      </p:sp>
      <p:sp>
        <p:nvSpPr>
          <p:cNvPr id="3" name="Symbol zastępczy tekstu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pl-PL" smtClean="0"/>
              <a:t>Kliknij, aby edytować style wzorca tekstu</a:t>
            </a:r>
          </a:p>
        </p:txBody>
      </p:sp>
      <p:sp>
        <p:nvSpPr>
          <p:cNvPr id="4" name="Symbol zastępczy zawartości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5" name="Symbol zastępczy daty 4"/>
          <p:cNvSpPr>
            <a:spLocks noGrp="1"/>
          </p:cNvSpPr>
          <p:nvPr>
            <p:ph type="dt" sz="half" idx="10"/>
          </p:nvPr>
        </p:nvSpPr>
        <p:spPr/>
        <p:txBody>
          <a:bodyPr/>
          <a:lstStyle>
            <a:lvl1pPr>
              <a:defRPr/>
            </a:lvl1pPr>
            <a:extLst/>
          </a:lstStyle>
          <a:p>
            <a:pPr>
              <a:defRPr/>
            </a:pPr>
            <a:fld id="{EEB02752-2E41-4C5B-886F-EB0156172915}" type="datetime1">
              <a:rPr lang="pl-PL"/>
              <a:pPr>
                <a:defRPr/>
              </a:pPr>
              <a:t>2013-02-11</a:t>
            </a:fld>
            <a:endParaRPr lang="pl-PL"/>
          </a:p>
        </p:txBody>
      </p:sp>
      <p:sp>
        <p:nvSpPr>
          <p:cNvPr id="6" name="Symbol zastępczy stopki 5"/>
          <p:cNvSpPr>
            <a:spLocks noGrp="1"/>
          </p:cNvSpPr>
          <p:nvPr>
            <p:ph type="ftr" sz="quarter" idx="11"/>
          </p:nvPr>
        </p:nvSpPr>
        <p:spPr/>
        <p:txBody>
          <a:bodyPr/>
          <a:lstStyle>
            <a:lvl1pPr>
              <a:defRPr/>
            </a:lvl1pPr>
            <a:extLst/>
          </a:lstStyle>
          <a:p>
            <a:pPr>
              <a:defRPr/>
            </a:pPr>
            <a:endParaRPr lang="pl-PL"/>
          </a:p>
        </p:txBody>
      </p:sp>
      <p:sp>
        <p:nvSpPr>
          <p:cNvPr id="7" name="Symbol zastępczy numeru slajdu 6"/>
          <p:cNvSpPr>
            <a:spLocks noGrp="1"/>
          </p:cNvSpPr>
          <p:nvPr>
            <p:ph type="sldNum" sz="quarter" idx="12"/>
          </p:nvPr>
        </p:nvSpPr>
        <p:spPr/>
        <p:txBody>
          <a:bodyPr/>
          <a:lstStyle>
            <a:lvl1pPr>
              <a:defRPr/>
            </a:lvl1pPr>
            <a:extLst/>
          </a:lstStyle>
          <a:p>
            <a:pPr>
              <a:defRPr/>
            </a:pPr>
            <a:fld id="{DBEDB6E7-BEE3-4A67-9599-BB80E44AEC76}" type="slidenum">
              <a:rPr lang="pl-PL"/>
              <a:pPr>
                <a:defRPr/>
              </a:pPr>
              <a:t>‹Nº›</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5" name="Prostokąt 12"/>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extLst/>
          </a:lstStyle>
          <a:p>
            <a:pPr indent="-283464">
              <a:lnSpc>
                <a:spcPts val="3000"/>
              </a:lnSpc>
              <a:spcBef>
                <a:spcPts val="600"/>
              </a:spcBef>
              <a:buClr>
                <a:schemeClr val="accent1"/>
              </a:buClr>
              <a:buSzPct val="80000"/>
              <a:buFont typeface="Wingdings 2"/>
              <a:buNone/>
              <a:defRPr/>
            </a:pPr>
            <a:endParaRPr lang="en-US" sz="3200">
              <a:latin typeface="+mn-lt"/>
            </a:endParaRPr>
          </a:p>
        </p:txBody>
      </p:sp>
      <p:sp>
        <p:nvSpPr>
          <p:cNvPr id="6" name="Schemat blokowy: proces 13"/>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7" name="Schemat blokowy: proces 15"/>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 name="Tytuł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pl-PL" smtClean="0"/>
              <a:t>Kliknij, aby edytować styl</a:t>
            </a:r>
            <a:endParaRPr lang="en-US"/>
          </a:p>
        </p:txBody>
      </p:sp>
      <p:sp>
        <p:nvSpPr>
          <p:cNvPr id="3" name="Symbol zastępczy obrazu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pl-PL" noProof="0" smtClean="0"/>
              <a:t>Kliknij ikonę, aby dodać obraz</a:t>
            </a:r>
            <a:endParaRPr lang="en-US" noProof="0" dirty="0"/>
          </a:p>
        </p:txBody>
      </p:sp>
      <p:sp>
        <p:nvSpPr>
          <p:cNvPr id="4" name="Symbol zastępczy tekstu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pl-PL" smtClean="0"/>
              <a:t>Kliknij, aby edytować style wzorca tekstu</a:t>
            </a:r>
          </a:p>
        </p:txBody>
      </p:sp>
      <p:sp>
        <p:nvSpPr>
          <p:cNvPr id="8" name="Symbol zastępczy daty 4"/>
          <p:cNvSpPr>
            <a:spLocks noGrp="1"/>
          </p:cNvSpPr>
          <p:nvPr>
            <p:ph type="dt" sz="half" idx="10"/>
          </p:nvPr>
        </p:nvSpPr>
        <p:spPr/>
        <p:txBody>
          <a:bodyPr/>
          <a:lstStyle>
            <a:lvl1pPr>
              <a:defRPr/>
            </a:lvl1pPr>
            <a:extLst/>
          </a:lstStyle>
          <a:p>
            <a:pPr>
              <a:defRPr/>
            </a:pPr>
            <a:fld id="{96DD8E08-3AC3-4468-BFA1-651F7D398AE5}" type="datetime1">
              <a:rPr lang="pl-PL"/>
              <a:pPr>
                <a:defRPr/>
              </a:pPr>
              <a:t>2013-02-11</a:t>
            </a:fld>
            <a:endParaRPr lang="pl-PL"/>
          </a:p>
        </p:txBody>
      </p:sp>
      <p:sp>
        <p:nvSpPr>
          <p:cNvPr id="9" name="Symbol zastępczy stopki 5"/>
          <p:cNvSpPr>
            <a:spLocks noGrp="1"/>
          </p:cNvSpPr>
          <p:nvPr>
            <p:ph type="ftr" sz="quarter" idx="11"/>
          </p:nvPr>
        </p:nvSpPr>
        <p:spPr/>
        <p:txBody>
          <a:bodyPr/>
          <a:lstStyle>
            <a:lvl1pPr>
              <a:defRPr/>
            </a:lvl1pPr>
            <a:extLst/>
          </a:lstStyle>
          <a:p>
            <a:pPr>
              <a:defRPr/>
            </a:pPr>
            <a:endParaRPr lang="pl-PL"/>
          </a:p>
        </p:txBody>
      </p:sp>
      <p:sp>
        <p:nvSpPr>
          <p:cNvPr id="10" name="Symbol zastępczy numeru slajdu 6"/>
          <p:cNvSpPr>
            <a:spLocks noGrp="1"/>
          </p:cNvSpPr>
          <p:nvPr>
            <p:ph type="sldNum" sz="quarter" idx="12"/>
          </p:nvPr>
        </p:nvSpPr>
        <p:spPr/>
        <p:txBody>
          <a:bodyPr/>
          <a:lstStyle>
            <a:lvl1pPr>
              <a:defRPr/>
            </a:lvl1pPr>
            <a:extLst/>
          </a:lstStyle>
          <a:p>
            <a:pPr>
              <a:defRPr/>
            </a:pPr>
            <a:fld id="{A9A8258C-6335-4F15-85D9-641B8D5794B5}" type="slidenum">
              <a:rPr lang="pl-PL"/>
              <a:pPr>
                <a:defRPr/>
              </a:pPr>
              <a:t>‹Nº›</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Wycinek koła 6"/>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Elipsa 7"/>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Pierścień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2" name="Prostokąt 11"/>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Symbol zastępczy tytułu 4"/>
          <p:cNvSpPr>
            <a:spLocks noGrp="1"/>
          </p:cNvSpPr>
          <p:nvPr>
            <p:ph type="title"/>
          </p:nvPr>
        </p:nvSpPr>
        <p:spPr>
          <a:xfrm>
            <a:off x="1435100" y="274638"/>
            <a:ext cx="7499350" cy="1143000"/>
          </a:xfrm>
          <a:prstGeom prst="rect">
            <a:avLst/>
          </a:prstGeom>
        </p:spPr>
        <p:txBody>
          <a:bodyPr anchor="ctr">
            <a:normAutofit/>
          </a:bodyPr>
          <a:lstStyle>
            <a:extLst/>
          </a:lstStyle>
          <a:p>
            <a:r>
              <a:rPr lang="pl-PL" smtClean="0"/>
              <a:t>Kliknij, aby edytować styl</a:t>
            </a:r>
            <a:endParaRPr lang="en-US"/>
          </a:p>
        </p:txBody>
      </p:sp>
      <p:sp>
        <p:nvSpPr>
          <p:cNvPr id="1033" name="Symbol zastępczy tekstu 8"/>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smtClean="0"/>
          </a:p>
        </p:txBody>
      </p:sp>
      <p:sp>
        <p:nvSpPr>
          <p:cNvPr id="24" name="Symbol zastępczy daty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defRPr/>
            </a:pPr>
            <a:fld id="{16926FAF-FA7B-47D1-9C18-9A79EF69C711}" type="datetime1">
              <a:rPr lang="pl-PL"/>
              <a:pPr>
                <a:defRPr/>
              </a:pPr>
              <a:t>2013-02-11</a:t>
            </a:fld>
            <a:endParaRPr lang="pl-PL"/>
          </a:p>
        </p:txBody>
      </p:sp>
      <p:sp>
        <p:nvSpPr>
          <p:cNvPr id="10" name="Symbol zastępczy stopki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pPr>
              <a:defRPr/>
            </a:pPr>
            <a:endParaRPr lang="pl-PL"/>
          </a:p>
        </p:txBody>
      </p:sp>
      <p:sp>
        <p:nvSpPr>
          <p:cNvPr id="22" name="Symbol zastępczy numeru slajdu 21"/>
          <p:cNvSpPr>
            <a:spLocks noGrp="1"/>
          </p:cNvSpPr>
          <p:nvPr>
            <p:ph type="sldNum" sz="quarter" idx="4"/>
          </p:nvPr>
        </p:nvSpPr>
        <p:spPr>
          <a:xfrm>
            <a:off x="8613775"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pPr>
              <a:defRPr/>
            </a:pPr>
            <a:fld id="{C7A26A1C-2689-4496-BEDA-E119674CAB9A}" type="slidenum">
              <a:rPr lang="pl-PL"/>
              <a:pPr>
                <a:defRPr/>
              </a:pPr>
              <a:t>‹Nº›</a:t>
            </a:fld>
            <a:endParaRPr lang="pl-PL"/>
          </a:p>
        </p:txBody>
      </p:sp>
      <p:sp>
        <p:nvSpPr>
          <p:cNvPr id="15" name="Prostokąt 14"/>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Tree>
  </p:cSld>
  <p:clrMap bg1="lt1" tx1="dk1" bg2="lt2" tx2="dk2" accent1="accent1" accent2="accent2" accent3="accent3" accent4="accent4" accent5="accent5" accent6="accent6" hlink="hlink" folHlink="folHlink"/>
  <p:sldLayoutIdLst>
    <p:sldLayoutId id="2147484431" r:id="rId1"/>
    <p:sldLayoutId id="2147484426" r:id="rId2"/>
    <p:sldLayoutId id="2147484432" r:id="rId3"/>
    <p:sldLayoutId id="2147484427" r:id="rId4"/>
    <p:sldLayoutId id="2147484433" r:id="rId5"/>
    <p:sldLayoutId id="2147484428" r:id="rId6"/>
    <p:sldLayoutId id="2147484434" r:id="rId7"/>
    <p:sldLayoutId id="2147484435" r:id="rId8"/>
    <p:sldLayoutId id="2147484436" r:id="rId9"/>
    <p:sldLayoutId id="2147484429" r:id="rId10"/>
    <p:sldLayoutId id="2147484430" r:id="rId11"/>
  </p:sldLayoutIdLst>
  <p:hf hdr="0" ftr="0" dt="0"/>
  <p:txStyles>
    <p:title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18"/>
        </a:defRPr>
      </a:lvl2pPr>
      <a:lvl3pPr algn="l" rtl="0" eaLnBrk="0" fontAlgn="base" hangingPunct="0">
        <a:spcBef>
          <a:spcPct val="0"/>
        </a:spcBef>
        <a:spcAft>
          <a:spcPct val="0"/>
        </a:spcAft>
        <a:defRPr sz="4300">
          <a:solidFill>
            <a:srgbClr val="572314"/>
          </a:solidFill>
          <a:latin typeface="Gill Sans MT" pitchFamily="34" charset="-18"/>
        </a:defRPr>
      </a:lvl3pPr>
      <a:lvl4pPr algn="l" rtl="0" eaLnBrk="0" fontAlgn="base" hangingPunct="0">
        <a:spcBef>
          <a:spcPct val="0"/>
        </a:spcBef>
        <a:spcAft>
          <a:spcPct val="0"/>
        </a:spcAft>
        <a:defRPr sz="4300">
          <a:solidFill>
            <a:srgbClr val="572314"/>
          </a:solidFill>
          <a:latin typeface="Gill Sans MT" pitchFamily="34" charset="-18"/>
        </a:defRPr>
      </a:lvl4pPr>
      <a:lvl5pPr algn="l" rtl="0" eaLnBrk="0" fontAlgn="base" hangingPunct="0">
        <a:spcBef>
          <a:spcPct val="0"/>
        </a:spcBef>
        <a:spcAft>
          <a:spcPct val="0"/>
        </a:spcAft>
        <a:defRPr sz="4300">
          <a:solidFill>
            <a:srgbClr val="572314"/>
          </a:solidFill>
          <a:latin typeface="Gill Sans MT" pitchFamily="34" charset="-18"/>
        </a:defRPr>
      </a:lvl5pPr>
      <a:lvl6pPr marL="457200" algn="l" rtl="0" fontAlgn="base">
        <a:spcBef>
          <a:spcPct val="0"/>
        </a:spcBef>
        <a:spcAft>
          <a:spcPct val="0"/>
        </a:spcAft>
        <a:defRPr sz="4300">
          <a:solidFill>
            <a:srgbClr val="572314"/>
          </a:solidFill>
          <a:latin typeface="Gill Sans MT" pitchFamily="34" charset="-18"/>
        </a:defRPr>
      </a:lvl6pPr>
      <a:lvl7pPr marL="914400" algn="l" rtl="0" fontAlgn="base">
        <a:spcBef>
          <a:spcPct val="0"/>
        </a:spcBef>
        <a:spcAft>
          <a:spcPct val="0"/>
        </a:spcAft>
        <a:defRPr sz="4300">
          <a:solidFill>
            <a:srgbClr val="572314"/>
          </a:solidFill>
          <a:latin typeface="Gill Sans MT" pitchFamily="34" charset="-18"/>
        </a:defRPr>
      </a:lvl7pPr>
      <a:lvl8pPr marL="1371600" algn="l" rtl="0" fontAlgn="base">
        <a:spcBef>
          <a:spcPct val="0"/>
        </a:spcBef>
        <a:spcAft>
          <a:spcPct val="0"/>
        </a:spcAft>
        <a:defRPr sz="4300">
          <a:solidFill>
            <a:srgbClr val="572314"/>
          </a:solidFill>
          <a:latin typeface="Gill Sans MT" pitchFamily="34" charset="-18"/>
        </a:defRPr>
      </a:lvl8pPr>
      <a:lvl9pPr marL="1828800" algn="l" rtl="0" fontAlgn="base">
        <a:spcBef>
          <a:spcPct val="0"/>
        </a:spcBef>
        <a:spcAft>
          <a:spcPct val="0"/>
        </a:spcAft>
        <a:defRPr sz="4300">
          <a:solidFill>
            <a:srgbClr val="572314"/>
          </a:solidFill>
          <a:latin typeface="Gill Sans MT" pitchFamily="34" charset="-18"/>
        </a:defRPr>
      </a:lvl9pPr>
      <a:extLst/>
    </p:titleStyle>
    <p:bodyStyle>
      <a:lvl1pPr marL="365125" indent="-282575" algn="l"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403350" y="2492375"/>
            <a:ext cx="7269163" cy="1393825"/>
          </a:xfrm>
        </p:spPr>
        <p:txBody>
          <a:bodyPr vert="horz" wrap="square" lIns="91440" tIns="45720" rIns="91440" bIns="45720" numCol="1" anchorCtr="0" compatLnSpc="1">
            <a:prstTxWarp prst="textNoShape">
              <a:avLst/>
            </a:prstTxWarp>
          </a:bodyPr>
          <a:lstStyle/>
          <a:p>
            <a:pPr algn="ctr">
              <a:defRPr/>
            </a:pPr>
            <a:r>
              <a:rPr lang="pl-PL" sz="4000" smtClean="0">
                <a:solidFill>
                  <a:srgbClr val="000000"/>
                </a:solidFill>
                <a:effectLst>
                  <a:outerShdw blurRad="38100" dist="38100" dir="2700000" algn="tl">
                    <a:srgbClr val="C0C0C0"/>
                  </a:outerShdw>
                </a:effectLst>
              </a:rPr>
              <a:t>ENTEGRE İZİNLERİN VERİLMESİ SÜRECİ</a:t>
            </a:r>
          </a:p>
        </p:txBody>
      </p:sp>
      <p:sp>
        <p:nvSpPr>
          <p:cNvPr id="8195" name="Rectangle 3"/>
          <p:cNvSpPr>
            <a:spLocks noGrp="1" noChangeArrowheads="1"/>
          </p:cNvSpPr>
          <p:nvPr>
            <p:ph type="subTitle" idx="1"/>
          </p:nvPr>
        </p:nvSpPr>
        <p:spPr>
          <a:xfrm>
            <a:off x="1258888" y="4652963"/>
            <a:ext cx="6985000" cy="1368425"/>
          </a:xfrm>
        </p:spPr>
        <p:txBody>
          <a:bodyPr/>
          <a:lstStyle/>
          <a:p>
            <a:pPr marL="26988">
              <a:lnSpc>
                <a:spcPct val="80000"/>
              </a:lnSpc>
              <a:buClrTx/>
              <a:buFont typeface="Tahoma" pitchFamily="34" charset="0"/>
              <a:buNone/>
            </a:pPr>
            <a:r>
              <a:rPr lang="pl-PL" sz="2800" smtClean="0">
                <a:solidFill>
                  <a:srgbClr val="320E04"/>
                </a:solidFill>
              </a:rPr>
              <a:t>Mar</a:t>
            </a:r>
            <a:r>
              <a:rPr lang="tr-TR" sz="2800" smtClean="0">
                <a:solidFill>
                  <a:srgbClr val="320E04"/>
                </a:solidFill>
              </a:rPr>
              <a:t>şal Ofisi</a:t>
            </a:r>
            <a:r>
              <a:rPr lang="pl-PL" sz="2800" smtClean="0">
                <a:solidFill>
                  <a:srgbClr val="320E04"/>
                </a:solidFill>
              </a:rPr>
              <a:t>, Łódź</a:t>
            </a:r>
          </a:p>
          <a:p>
            <a:pPr marL="26988">
              <a:lnSpc>
                <a:spcPct val="80000"/>
              </a:lnSpc>
              <a:buClrTx/>
              <a:buFont typeface="Tahoma" pitchFamily="34" charset="0"/>
              <a:buNone/>
            </a:pPr>
            <a:r>
              <a:rPr lang="pl-PL" sz="2800" smtClean="0">
                <a:solidFill>
                  <a:srgbClr val="320E04"/>
                </a:solidFill>
              </a:rPr>
              <a:t>Tarım ve Çevre Koruma Dairesi</a:t>
            </a:r>
          </a:p>
          <a:p>
            <a:pPr marL="26988">
              <a:lnSpc>
                <a:spcPct val="80000"/>
              </a:lnSpc>
              <a:buClrTx/>
              <a:buFont typeface="Tahoma" pitchFamily="34" charset="0"/>
              <a:buNone/>
            </a:pPr>
            <a:r>
              <a:rPr lang="pl-PL" sz="2800" smtClean="0">
                <a:solidFill>
                  <a:srgbClr val="320E04"/>
                </a:solidFill>
              </a:rPr>
              <a:t>Ekim 2012</a:t>
            </a:r>
          </a:p>
        </p:txBody>
      </p:sp>
      <p:pic>
        <p:nvPicPr>
          <p:cNvPr id="8196" name="Picture 4"/>
          <p:cNvPicPr>
            <a:picLocks noChangeAspect="1" noChangeArrowheads="1"/>
          </p:cNvPicPr>
          <p:nvPr/>
        </p:nvPicPr>
        <p:blipFill>
          <a:blip r:embed="rId2" cstate="print"/>
          <a:srcRect/>
          <a:stretch>
            <a:fillRect/>
          </a:stretch>
        </p:blipFill>
        <p:spPr bwMode="auto">
          <a:xfrm>
            <a:off x="1003300" y="692150"/>
            <a:ext cx="1223963" cy="15128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35100" y="274638"/>
            <a:ext cx="6953250" cy="1641475"/>
          </a:xfrm>
        </p:spPr>
        <p:txBody>
          <a:bodyPr vert="horz" wrap="square" lIns="91440" tIns="45720" rIns="91440" bIns="45720" numCol="1" anchorCtr="0" compatLnSpc="1">
            <a:prstTxWarp prst="textNoShape">
              <a:avLst/>
            </a:prstTxWarp>
            <a:normAutofit fontScale="90000"/>
          </a:bodyPr>
          <a:lstStyle/>
          <a:p>
            <a:pPr>
              <a:buSzPct val="100000"/>
              <a:defRPr/>
            </a:pPr>
            <a:r>
              <a:rPr lang="pl-PL" sz="3500" b="1" u="sng" smtClean="0">
                <a:solidFill>
                  <a:srgbClr val="964305"/>
                </a:solidFill>
                <a:effectLst>
                  <a:outerShdw blurRad="38100" dist="38100" dir="2700000" algn="tl">
                    <a:srgbClr val="C0C0C0"/>
                  </a:outerShdw>
                </a:effectLst>
              </a:rPr>
              <a:t>Kümes hayvancılığı yapılan bir çiftliğin Entegre İzin kararı, şunları içermektedir:</a:t>
            </a:r>
          </a:p>
        </p:txBody>
      </p:sp>
      <p:sp>
        <p:nvSpPr>
          <p:cNvPr id="17411" name="Symbol zastępczy zawartości 2"/>
          <p:cNvSpPr>
            <a:spLocks noGrp="1"/>
          </p:cNvSpPr>
          <p:nvPr>
            <p:ph idx="1"/>
          </p:nvPr>
        </p:nvSpPr>
        <p:spPr>
          <a:xfrm>
            <a:off x="1116013" y="2492375"/>
            <a:ext cx="8027987" cy="3898900"/>
          </a:xfrm>
        </p:spPr>
        <p:txBody>
          <a:bodyPr/>
          <a:lstStyle/>
          <a:p>
            <a:pPr marL="0" indent="0">
              <a:buClrTx/>
              <a:buFont typeface="Tahoma" pitchFamily="34" charset="0"/>
              <a:buNone/>
              <a:tabLst>
                <a:tab pos="258763" algn="l"/>
              </a:tabLst>
            </a:pPr>
            <a:r>
              <a:rPr lang="pl-PL" sz="2800" smtClean="0">
                <a:solidFill>
                  <a:srgbClr val="000000"/>
                </a:solidFill>
                <a:cs typeface="Times New Roman" pitchFamily="18" charset="0"/>
              </a:rPr>
              <a:t>Tesis türü ve kirlilik önleme açısından önem taşıyan parametreler, yani:</a:t>
            </a:r>
          </a:p>
          <a:p>
            <a:pPr marL="0" indent="0">
              <a:buClr>
                <a:srgbClr val="637F26"/>
              </a:buClr>
              <a:buFont typeface="Wingdings" pitchFamily="2" charset="2"/>
              <a:buChar char="Ø"/>
              <a:tabLst>
                <a:tab pos="258763" algn="l"/>
              </a:tabLst>
            </a:pPr>
            <a:r>
              <a:rPr lang="pl-PL" sz="2800" smtClean="0">
                <a:solidFill>
                  <a:srgbClr val="000000"/>
                </a:solidFill>
                <a:cs typeface="Times New Roman" pitchFamily="18" charset="0"/>
              </a:rPr>
              <a:t>  yetiştiricilik veya üreticilik döngüsünde görülen azami stok yoğunluğu</a:t>
            </a:r>
          </a:p>
          <a:p>
            <a:pPr marL="0" indent="0">
              <a:buClr>
                <a:srgbClr val="637F26"/>
              </a:buClr>
              <a:buFont typeface="Wingdings" pitchFamily="2" charset="2"/>
              <a:buChar char="Ø"/>
              <a:tabLst>
                <a:tab pos="258763" algn="l"/>
              </a:tabLst>
            </a:pPr>
            <a:r>
              <a:rPr lang="pl-PL" sz="2800" smtClean="0">
                <a:solidFill>
                  <a:srgbClr val="000000"/>
                </a:solidFill>
                <a:cs typeface="Times New Roman" pitchFamily="18" charset="0"/>
              </a:rPr>
              <a:t> Yıldaki üreme döngüsünün sayısı (genellikle 5-6 döngüden oluşmaktadır),</a:t>
            </a:r>
          </a:p>
          <a:p>
            <a:pPr marL="0" indent="0">
              <a:buClr>
                <a:srgbClr val="637F26"/>
              </a:buClr>
              <a:buFont typeface="Wingdings" pitchFamily="2" charset="2"/>
              <a:buChar char="Ø"/>
              <a:tabLst>
                <a:tab pos="258763" algn="l"/>
              </a:tabLst>
            </a:pPr>
            <a:r>
              <a:rPr lang="pl-PL" sz="2800" smtClean="0">
                <a:solidFill>
                  <a:srgbClr val="000000"/>
                </a:solidFill>
                <a:cs typeface="Times New Roman" pitchFamily="18" charset="0"/>
              </a:rPr>
              <a:t>  döngü uzunluğu (genellikle 5-6 haftadır),</a:t>
            </a:r>
          </a:p>
        </p:txBody>
      </p:sp>
      <p:sp>
        <p:nvSpPr>
          <p:cNvPr id="17412"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7602E67B-E217-43F4-8CDE-68305A491EC0}" type="slidenum">
              <a:rPr lang="pl-PL" smtClean="0">
                <a:solidFill>
                  <a:srgbClr val="B5A788"/>
                </a:solidFill>
              </a:rPr>
              <a:pPr eaLnBrk="0" hangingPunct="0">
                <a:buSzPct val="100000"/>
              </a:pPr>
              <a:t>10</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35100" y="274638"/>
            <a:ext cx="7499350" cy="1785937"/>
          </a:xfrm>
        </p:spPr>
        <p:txBody>
          <a:bodyPr vert="horz" wrap="square" lIns="91440" tIns="45720" rIns="91440" bIns="45720" numCol="1" anchorCtr="0" compatLnSpc="1">
            <a:prstTxWarp prst="textNoShape">
              <a:avLst/>
            </a:prstTxWarp>
          </a:bodyPr>
          <a:lstStyle/>
          <a:p>
            <a:pPr>
              <a:buSzPct val="100000"/>
              <a:defRPr/>
            </a:pPr>
            <a:r>
              <a:rPr lang="pl-PL" sz="3600" b="1" u="sng" smtClean="0">
                <a:solidFill>
                  <a:srgbClr val="964305"/>
                </a:solidFill>
                <a:effectLst>
                  <a:outerShdw blurRad="38100" dist="38100" dir="2700000" algn="tl">
                    <a:srgbClr val="C0C0C0"/>
                  </a:outerShdw>
                </a:effectLst>
              </a:rPr>
              <a:t>Kümes hayvancılığı yapılan bir çiftliğin Entegre İzin kararı, şunları içermektedir:</a:t>
            </a:r>
          </a:p>
        </p:txBody>
      </p:sp>
      <p:sp>
        <p:nvSpPr>
          <p:cNvPr id="18435" name="Symbol zastępczy zawartości 2"/>
          <p:cNvSpPr>
            <a:spLocks noGrp="1"/>
          </p:cNvSpPr>
          <p:nvPr>
            <p:ph idx="1"/>
          </p:nvPr>
        </p:nvSpPr>
        <p:spPr>
          <a:xfrm>
            <a:off x="1116013" y="1773238"/>
            <a:ext cx="7818437" cy="4475162"/>
          </a:xfrm>
        </p:spPr>
        <p:txBody>
          <a:bodyPr/>
          <a:lstStyle/>
          <a:p>
            <a:pPr marL="82550" indent="0">
              <a:buClrTx/>
              <a:buFont typeface="Tahoma" pitchFamily="34" charset="0"/>
              <a:buNone/>
            </a:pPr>
            <a:endParaRPr lang="pl-PL" smtClean="0">
              <a:solidFill>
                <a:srgbClr val="000000"/>
              </a:solidFill>
            </a:endParaRPr>
          </a:p>
          <a:p>
            <a:pPr marL="82550" indent="0">
              <a:buClrTx/>
              <a:buFont typeface="Tahoma" pitchFamily="34" charset="0"/>
              <a:buNone/>
            </a:pPr>
            <a:r>
              <a:rPr lang="pl-PL" smtClean="0">
                <a:solidFill>
                  <a:srgbClr val="000000"/>
                </a:solidFill>
              </a:rPr>
              <a:t>Aşağıda belirtilenlerin yıllık tüketimi:</a:t>
            </a:r>
          </a:p>
          <a:p>
            <a:pPr marL="82550" indent="0" algn="just">
              <a:buClr>
                <a:srgbClr val="637F26"/>
              </a:buClr>
              <a:buFont typeface="Wingdings" pitchFamily="2" charset="2"/>
              <a:buChar char="Ø"/>
            </a:pPr>
            <a:r>
              <a:rPr lang="pl-PL" smtClean="0">
                <a:solidFill>
                  <a:srgbClr val="000000"/>
                </a:solidFill>
              </a:rPr>
              <a:t>su,</a:t>
            </a:r>
          </a:p>
          <a:p>
            <a:pPr marL="82550" indent="0" algn="just">
              <a:buClr>
                <a:srgbClr val="637F26"/>
              </a:buClr>
              <a:buFont typeface="Wingdings" pitchFamily="2" charset="2"/>
              <a:buChar char="Ø"/>
            </a:pPr>
            <a:r>
              <a:rPr lang="pl-PL" smtClean="0">
                <a:solidFill>
                  <a:srgbClr val="000000"/>
                </a:solidFill>
              </a:rPr>
              <a:t>elektrik, </a:t>
            </a:r>
          </a:p>
          <a:p>
            <a:pPr marL="82550" indent="0" algn="just">
              <a:buClr>
                <a:srgbClr val="637F26"/>
              </a:buClr>
              <a:buFont typeface="Wingdings" pitchFamily="2" charset="2"/>
              <a:buChar char="Ø"/>
            </a:pPr>
            <a:r>
              <a:rPr lang="pl-PL" smtClean="0">
                <a:solidFill>
                  <a:srgbClr val="000000"/>
                </a:solidFill>
              </a:rPr>
              <a:t>yem, </a:t>
            </a:r>
          </a:p>
          <a:p>
            <a:pPr marL="82550" indent="0" algn="just">
              <a:buClr>
                <a:srgbClr val="637F26"/>
              </a:buClr>
              <a:buFont typeface="Wingdings" pitchFamily="2" charset="2"/>
              <a:buChar char="Ø"/>
            </a:pPr>
            <a:r>
              <a:rPr lang="pl-PL" smtClean="0">
                <a:solidFill>
                  <a:srgbClr val="000000"/>
                </a:solidFill>
              </a:rPr>
              <a:t>saman,  </a:t>
            </a:r>
          </a:p>
          <a:p>
            <a:pPr marL="82550" indent="0" algn="just">
              <a:buClr>
                <a:srgbClr val="637F26"/>
              </a:buClr>
              <a:buFont typeface="Wingdings" pitchFamily="2" charset="2"/>
              <a:buChar char="Ø"/>
            </a:pPr>
            <a:r>
              <a:rPr lang="pl-PL" smtClean="0">
                <a:solidFill>
                  <a:srgbClr val="000000"/>
                </a:solidFill>
              </a:rPr>
              <a:t>ısıtıcılar için dizel yakıt veya gaz tüketimi.</a:t>
            </a:r>
          </a:p>
        </p:txBody>
      </p:sp>
      <p:sp>
        <p:nvSpPr>
          <p:cNvPr id="18436"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17DA8035-E64C-46FB-967F-AEC78075D436}" type="slidenum">
              <a:rPr lang="pl-PL" smtClean="0">
                <a:solidFill>
                  <a:srgbClr val="B5A788"/>
                </a:solidFill>
              </a:rPr>
              <a:pPr eaLnBrk="0" hangingPunct="0">
                <a:buSzPct val="100000"/>
              </a:pPr>
              <a:t>11</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116013" y="188913"/>
            <a:ext cx="7747000" cy="1282700"/>
          </a:xfrm>
        </p:spPr>
        <p:txBody>
          <a:bodyPr vert="horz" wrap="square" lIns="91440" tIns="45720" rIns="91440" bIns="45720" numCol="1" anchorCtr="0" compatLnSpc="1">
            <a:prstTxWarp prst="textNoShape">
              <a:avLst/>
            </a:prstTxWarp>
          </a:bodyPr>
          <a:lstStyle/>
          <a:p>
            <a:pPr>
              <a:buSzPct val="100000"/>
              <a:defRPr/>
            </a:pPr>
            <a:r>
              <a:rPr lang="pl-PL" sz="3200" b="1" u="sng" smtClean="0">
                <a:solidFill>
                  <a:srgbClr val="964305"/>
                </a:solidFill>
                <a:effectLst>
                  <a:outerShdw blurRad="38100" dist="38100" dir="2700000" algn="tl">
                    <a:srgbClr val="C0C0C0"/>
                  </a:outerShdw>
                </a:effectLst>
              </a:rPr>
              <a:t>Entegre İzin kararında belirtilen çevresel gereklilikler</a:t>
            </a:r>
          </a:p>
        </p:txBody>
      </p:sp>
      <p:sp>
        <p:nvSpPr>
          <p:cNvPr id="19459" name="Symbol zastępczy zawartości 2"/>
          <p:cNvSpPr>
            <a:spLocks noGrp="1"/>
          </p:cNvSpPr>
          <p:nvPr>
            <p:ph idx="1"/>
          </p:nvPr>
        </p:nvSpPr>
        <p:spPr/>
        <p:txBody>
          <a:bodyPr/>
          <a:lstStyle/>
          <a:p>
            <a:pPr marL="692150" indent="-609600">
              <a:buClrTx/>
              <a:buFont typeface="Tahoma" pitchFamily="34" charset="0"/>
              <a:buNone/>
            </a:pPr>
            <a:endParaRPr lang="pl-PL" sz="2400" u="sng" smtClean="0">
              <a:solidFill>
                <a:srgbClr val="000000"/>
              </a:solidFill>
              <a:cs typeface="Times New Roman" pitchFamily="18" charset="0"/>
            </a:endParaRPr>
          </a:p>
          <a:p>
            <a:pPr marL="692150" indent="-609600">
              <a:buClrTx/>
              <a:buFont typeface="Tahoma" pitchFamily="34" charset="0"/>
              <a:buNone/>
            </a:pPr>
            <a:r>
              <a:rPr lang="pl-PL" sz="2400" u="sng" smtClean="0">
                <a:solidFill>
                  <a:srgbClr val="000000"/>
                </a:solidFill>
                <a:cs typeface="Times New Roman" pitchFamily="18" charset="0"/>
              </a:rPr>
              <a:t>Havaya emisyonlar için, şu gereklilikler belirtilir:</a:t>
            </a:r>
          </a:p>
          <a:p>
            <a:pPr marL="692150" indent="-609600">
              <a:buClr>
                <a:srgbClr val="3891A7"/>
              </a:buClr>
              <a:buFont typeface="Wingdings" pitchFamily="2" charset="2"/>
              <a:buChar char="v"/>
            </a:pPr>
            <a:r>
              <a:rPr lang="pl-PL" sz="2400" smtClean="0">
                <a:solidFill>
                  <a:srgbClr val="000000"/>
                </a:solidFill>
                <a:cs typeface="Times New Roman" pitchFamily="18" charset="0"/>
              </a:rPr>
              <a:t>Gazların özellikleri ve toz tahliye noktaları</a:t>
            </a:r>
          </a:p>
          <a:p>
            <a:pPr marL="692150" indent="-609600">
              <a:buClr>
                <a:srgbClr val="3891A7"/>
              </a:buClr>
              <a:buFont typeface="Wingdings" pitchFamily="2" charset="2"/>
              <a:buChar char="v"/>
            </a:pPr>
            <a:r>
              <a:rPr lang="pl-PL" sz="2400" smtClean="0">
                <a:solidFill>
                  <a:srgbClr val="000000"/>
                </a:solidFill>
                <a:cs typeface="Times New Roman" pitchFamily="18" charset="0"/>
              </a:rPr>
              <a:t>Kümes evi emisyon kaynaklarının parametreleri (havalandırma türü: çatı tipi, yan, açık, çatılı; pervane çıkışı, pervane sayısı, em</a:t>
            </a:r>
            <a:r>
              <a:rPr lang="tr-TR" sz="2400" smtClean="0">
                <a:solidFill>
                  <a:srgbClr val="000000"/>
                </a:solidFill>
                <a:cs typeface="Times New Roman" pitchFamily="18" charset="0"/>
              </a:rPr>
              <a:t>i</a:t>
            </a:r>
            <a:r>
              <a:rPr lang="pl-PL" sz="2400" smtClean="0">
                <a:solidFill>
                  <a:srgbClr val="000000"/>
                </a:solidFill>
                <a:cs typeface="Times New Roman" pitchFamily="18" charset="0"/>
              </a:rPr>
              <a:t>syon kaynağının yüksekliği; baca gazı hızı),</a:t>
            </a:r>
          </a:p>
          <a:p>
            <a:pPr marL="692150" indent="-609600">
              <a:buClr>
                <a:srgbClr val="922223"/>
              </a:buClr>
              <a:buFont typeface="Wingdings" pitchFamily="2" charset="2"/>
              <a:buChar char="v"/>
            </a:pPr>
            <a:r>
              <a:rPr lang="pl-PL" sz="2400" smtClean="0">
                <a:solidFill>
                  <a:srgbClr val="000000"/>
                </a:solidFill>
                <a:cs typeface="Times New Roman" pitchFamily="18" charset="0"/>
              </a:rPr>
              <a:t>Yem silolarının, </a:t>
            </a:r>
            <a:r>
              <a:rPr lang="tr-TR" sz="2400" smtClean="0">
                <a:solidFill>
                  <a:srgbClr val="000000"/>
                </a:solidFill>
                <a:cs typeface="Times New Roman" pitchFamily="18" charset="0"/>
              </a:rPr>
              <a:t>sıvılaştırılmış</a:t>
            </a:r>
            <a:r>
              <a:rPr lang="pl-PL" sz="2400" smtClean="0">
                <a:solidFill>
                  <a:srgbClr val="000000"/>
                </a:solidFill>
                <a:cs typeface="Times New Roman" pitchFamily="18" charset="0"/>
              </a:rPr>
              <a:t> gaz konteynerlerinin, sıvı yakıt konteynerlerinin özellikleri (hacim, sayı), </a:t>
            </a:r>
          </a:p>
          <a:p>
            <a:pPr marL="692150" indent="-609600">
              <a:buClr>
                <a:srgbClr val="3891A7"/>
              </a:buClr>
              <a:buFontTx/>
              <a:buChar char="-"/>
            </a:pPr>
            <a:endParaRPr lang="pl-PL" sz="2400" smtClean="0">
              <a:solidFill>
                <a:srgbClr val="000000"/>
              </a:solidFill>
              <a:cs typeface="Times New Roman" pitchFamily="18" charset="0"/>
            </a:endParaRPr>
          </a:p>
        </p:txBody>
      </p:sp>
      <p:sp>
        <p:nvSpPr>
          <p:cNvPr id="19460"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171C1CC8-12E9-440A-B53C-5905A34E913B}" type="slidenum">
              <a:rPr lang="pl-PL" smtClean="0">
                <a:solidFill>
                  <a:srgbClr val="B5A788"/>
                </a:solidFill>
              </a:rPr>
              <a:pPr eaLnBrk="0" hangingPunct="0">
                <a:buSzPct val="100000"/>
              </a:pPr>
              <a:t>12</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971550" y="274638"/>
            <a:ext cx="8172450" cy="1143000"/>
          </a:xfrm>
        </p:spPr>
        <p:txBody>
          <a:bodyPr vert="horz" wrap="square" lIns="91440" tIns="45720" rIns="91440" bIns="45720" numCol="1" anchorCtr="0" compatLnSpc="1">
            <a:prstTxWarp prst="textNoShape">
              <a:avLst/>
            </a:prstTxWarp>
          </a:bodyPr>
          <a:lstStyle/>
          <a:p>
            <a:pPr>
              <a:buSzPct val="100000"/>
              <a:defRPr/>
            </a:pPr>
            <a:r>
              <a:rPr lang="pl-PL" sz="2800" b="1" u="sng" smtClean="0">
                <a:solidFill>
                  <a:srgbClr val="964305"/>
                </a:solidFill>
                <a:effectLst>
                  <a:outerShdw blurRad="38100" dist="38100" dir="2700000" algn="tl">
                    <a:srgbClr val="C0C0C0"/>
                  </a:outerShdw>
                </a:effectLst>
              </a:rPr>
              <a:t>Entegre İzin kararında belirtilen çevresel gereklilikler (devamı)</a:t>
            </a:r>
          </a:p>
        </p:txBody>
      </p:sp>
      <p:sp>
        <p:nvSpPr>
          <p:cNvPr id="20483" name="Symbol zastępczy zawartości 2"/>
          <p:cNvSpPr>
            <a:spLocks noGrp="1"/>
          </p:cNvSpPr>
          <p:nvPr>
            <p:ph idx="1"/>
          </p:nvPr>
        </p:nvSpPr>
        <p:spPr>
          <a:xfrm>
            <a:off x="1042988" y="1268413"/>
            <a:ext cx="7993062" cy="4979987"/>
          </a:xfrm>
        </p:spPr>
        <p:txBody>
          <a:bodyPr/>
          <a:lstStyle/>
          <a:p>
            <a:pPr marL="444500" indent="-444500" algn="just">
              <a:buClrTx/>
              <a:buFont typeface="Tahoma" pitchFamily="34" charset="0"/>
              <a:buNone/>
            </a:pPr>
            <a:r>
              <a:rPr lang="pl-PL" sz="2400" smtClean="0">
                <a:solidFill>
                  <a:srgbClr val="922223"/>
                </a:solidFill>
                <a:latin typeface="Arial" pitchFamily="34" charset="0"/>
                <a:cs typeface="Times New Roman" pitchFamily="18" charset="0"/>
              </a:rPr>
              <a:t>b</a:t>
            </a:r>
            <a:r>
              <a:rPr lang="pl-PL" sz="2400" smtClean="0">
                <a:solidFill>
                  <a:srgbClr val="922223"/>
                </a:solidFill>
                <a:cs typeface="Times New Roman" pitchFamily="18" charset="0"/>
              </a:rPr>
              <a:t>) </a:t>
            </a:r>
            <a:r>
              <a:rPr lang="pl-PL" sz="2400" smtClean="0">
                <a:solidFill>
                  <a:srgbClr val="000000"/>
                </a:solidFill>
                <a:cs typeface="Times New Roman" pitchFamily="18" charset="0"/>
              </a:rPr>
              <a:t>Kümes hayvancılığı işlemlerinden kaynaklanarak havaya salınacak olan kirleticilerin izin verilen türleri ve azami miktarları şunlara göre belirtilir:</a:t>
            </a:r>
          </a:p>
          <a:p>
            <a:pPr marL="444500" indent="-444500">
              <a:buClr>
                <a:srgbClr val="922223"/>
              </a:buClr>
              <a:buFont typeface="Wingdings" pitchFamily="2" charset="2"/>
              <a:buChar char="v"/>
            </a:pPr>
            <a:r>
              <a:rPr lang="pl-PL" sz="2400" smtClean="0">
                <a:solidFill>
                  <a:srgbClr val="000000"/>
                </a:solidFill>
                <a:cs typeface="Times New Roman" pitchFamily="18" charset="0"/>
              </a:rPr>
              <a:t> kümes hayvanların büyüme süresine bağlı olarak değişkenlik gösteren emisyon varyantları,</a:t>
            </a:r>
          </a:p>
          <a:p>
            <a:pPr marL="444500" indent="-444500" algn="just">
              <a:buClr>
                <a:srgbClr val="922223"/>
              </a:buClr>
              <a:buFont typeface="Wingdings" pitchFamily="2" charset="2"/>
              <a:buChar char="v"/>
            </a:pPr>
            <a:r>
              <a:rPr lang="pl-PL" sz="2400" smtClean="0">
                <a:solidFill>
                  <a:srgbClr val="000000"/>
                </a:solidFill>
                <a:cs typeface="Times New Roman" pitchFamily="18" charset="0"/>
              </a:rPr>
              <a:t>hem her bir emisyon kaynağı için ayrı ayrı (emisyon kaynağı ve gazların ya da tozun tahliye noktası) hem de tüm </a:t>
            </a:r>
            <a:r>
              <a:rPr lang="pl-PL" sz="2400" smtClean="0">
                <a:solidFill>
                  <a:srgbClr val="000000"/>
                </a:solidFill>
                <a:cs typeface="Arial" pitchFamily="34" charset="0"/>
              </a:rPr>
              <a:t>tesis için belirtilen emisyon sınır değeri</a:t>
            </a:r>
            <a:r>
              <a:rPr lang="tr-TR" sz="2400" smtClean="0">
                <a:solidFill>
                  <a:srgbClr val="000000"/>
                </a:solidFill>
                <a:cs typeface="Arial" pitchFamily="34" charset="0"/>
              </a:rPr>
              <a:t>,</a:t>
            </a:r>
            <a:endParaRPr lang="pl-PL" sz="2400" smtClean="0">
              <a:solidFill>
                <a:srgbClr val="000000"/>
              </a:solidFill>
              <a:cs typeface="Arial" pitchFamily="34" charset="0"/>
            </a:endParaRPr>
          </a:p>
          <a:p>
            <a:pPr marL="444500" indent="-444500" algn="just">
              <a:buClr>
                <a:srgbClr val="922223"/>
              </a:buClr>
              <a:buFont typeface="Wingdings" pitchFamily="2" charset="2"/>
              <a:buChar char="v"/>
            </a:pPr>
            <a:r>
              <a:rPr lang="pl-PL" sz="2400" smtClean="0">
                <a:solidFill>
                  <a:srgbClr val="000000"/>
                </a:solidFill>
                <a:cs typeface="Arial" pitchFamily="34" charset="0"/>
              </a:rPr>
              <a:t>havaya emisyon şunlar için belirlenir: amonyak, toz ve CO, NO</a:t>
            </a:r>
            <a:r>
              <a:rPr lang="pl-PL" sz="2400" baseline="-25000" smtClean="0">
                <a:solidFill>
                  <a:srgbClr val="000000"/>
                </a:solidFill>
                <a:cs typeface="Arial" pitchFamily="34" charset="0"/>
              </a:rPr>
              <a:t>2</a:t>
            </a:r>
            <a:r>
              <a:rPr lang="pl-PL" sz="2400" smtClean="0">
                <a:solidFill>
                  <a:srgbClr val="000000"/>
                </a:solidFill>
                <a:cs typeface="Arial" pitchFamily="34" charset="0"/>
              </a:rPr>
              <a:t>, SO</a:t>
            </a:r>
            <a:r>
              <a:rPr lang="pl-PL" sz="2400" baseline="-25000" smtClean="0">
                <a:solidFill>
                  <a:srgbClr val="000000"/>
                </a:solidFill>
                <a:cs typeface="Arial" pitchFamily="34" charset="0"/>
              </a:rPr>
              <a:t>2</a:t>
            </a:r>
            <a:r>
              <a:rPr lang="pl-PL" sz="2400" smtClean="0">
                <a:solidFill>
                  <a:srgbClr val="000000"/>
                </a:solidFill>
                <a:cs typeface="Arial" pitchFamily="34" charset="0"/>
              </a:rPr>
              <a:t>, ısıtıcılardan salınan toz,</a:t>
            </a:r>
          </a:p>
          <a:p>
            <a:pPr marL="444500" indent="-444500">
              <a:buClr>
                <a:srgbClr val="922223"/>
              </a:buClr>
              <a:buFont typeface="Wingdings" pitchFamily="2" charset="2"/>
              <a:buChar char="v"/>
            </a:pPr>
            <a:endParaRPr lang="pl-PL" sz="2400" smtClean="0">
              <a:solidFill>
                <a:srgbClr val="000000"/>
              </a:solidFill>
              <a:cs typeface="Arial" pitchFamily="34" charset="0"/>
            </a:endParaRPr>
          </a:p>
          <a:p>
            <a:pPr marL="444500" indent="-444500">
              <a:buClr>
                <a:srgbClr val="922223"/>
              </a:buClr>
              <a:buFont typeface="Wingdings" pitchFamily="2" charset="2"/>
              <a:buChar char="v"/>
            </a:pPr>
            <a:endParaRPr lang="pl-PL" sz="2400" smtClean="0">
              <a:solidFill>
                <a:srgbClr val="000000"/>
              </a:solidFill>
              <a:cs typeface="Arial" pitchFamily="34" charset="0"/>
            </a:endParaRPr>
          </a:p>
        </p:txBody>
      </p:sp>
      <p:sp>
        <p:nvSpPr>
          <p:cNvPr id="20484"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050FFE4E-DCF8-4277-9567-0B0FEB5AA8B4}" type="slidenum">
              <a:rPr lang="pl-PL" smtClean="0">
                <a:solidFill>
                  <a:srgbClr val="B5A788"/>
                </a:solidFill>
              </a:rPr>
              <a:pPr eaLnBrk="0" hangingPunct="0">
                <a:buSzPct val="100000"/>
              </a:pPr>
              <a:t>13</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042988" y="476250"/>
            <a:ext cx="7891462" cy="1081088"/>
          </a:xfrm>
        </p:spPr>
        <p:txBody>
          <a:bodyPr vert="horz" wrap="square" lIns="91440" tIns="45720" rIns="91440" bIns="45720" numCol="1" anchorCtr="0" compatLnSpc="1">
            <a:prstTxWarp prst="textNoShape">
              <a:avLst/>
            </a:prstTxWarp>
            <a:noAutofit/>
          </a:bodyPr>
          <a:lstStyle/>
          <a:p>
            <a:pPr algn="just">
              <a:buSzPct val="100000"/>
              <a:defRPr/>
            </a:pPr>
            <a:r>
              <a:rPr lang="pl-PL" sz="2800" b="1" u="sng" smtClean="0">
                <a:solidFill>
                  <a:srgbClr val="964305"/>
                </a:solidFill>
                <a:effectLst>
                  <a:outerShdw blurRad="38100" dist="38100" dir="2700000" algn="tl">
                    <a:srgbClr val="C0C0C0"/>
                  </a:outerShdw>
                </a:effectLst>
              </a:rPr>
              <a:t>Entegre İzin kararında belirtilen çevresel gereklilikler (devamı)</a:t>
            </a:r>
          </a:p>
        </p:txBody>
      </p:sp>
      <p:sp>
        <p:nvSpPr>
          <p:cNvPr id="21507" name="Symbol zastępczy zawartości 2"/>
          <p:cNvSpPr>
            <a:spLocks noGrp="1"/>
          </p:cNvSpPr>
          <p:nvPr>
            <p:ph idx="1"/>
          </p:nvPr>
        </p:nvSpPr>
        <p:spPr>
          <a:xfrm>
            <a:off x="1116013" y="1916113"/>
            <a:ext cx="7818437" cy="4332287"/>
          </a:xfrm>
        </p:spPr>
        <p:txBody>
          <a:bodyPr/>
          <a:lstStyle/>
          <a:p>
            <a:pPr marL="352425" indent="-352425">
              <a:buClrTx/>
              <a:buFont typeface="Tahoma" pitchFamily="34" charset="0"/>
              <a:buNone/>
            </a:pPr>
            <a:r>
              <a:rPr lang="pl-PL" sz="2400" smtClean="0">
                <a:solidFill>
                  <a:srgbClr val="7030A0"/>
                </a:solidFill>
                <a:latin typeface="Arial" pitchFamily="34" charset="0"/>
                <a:cs typeface="Arial" pitchFamily="34" charset="0"/>
              </a:rPr>
              <a:t>c) </a:t>
            </a:r>
            <a:r>
              <a:rPr lang="pl-PL" sz="2400" u="sng" smtClean="0">
                <a:solidFill>
                  <a:srgbClr val="000000"/>
                </a:solidFill>
                <a:cs typeface="Arial" pitchFamily="34" charset="0"/>
              </a:rPr>
              <a:t>Kümes hayvancılığı işlemlerinde üretilen atığın meydana gelme ve yönetim koşulları, aşağıda belirtilenler de dâhil olmak üzere belirtilir:</a:t>
            </a:r>
          </a:p>
          <a:p>
            <a:pPr marL="352425" indent="-352425">
              <a:buClrTx/>
              <a:buFont typeface="Tahoma" pitchFamily="34" charset="0"/>
              <a:buNone/>
            </a:pPr>
            <a:endParaRPr lang="pl-PL" sz="2400" u="sng" smtClean="0">
              <a:solidFill>
                <a:srgbClr val="000000"/>
              </a:solidFill>
              <a:cs typeface="Arial" pitchFamily="34" charset="0"/>
            </a:endParaRPr>
          </a:p>
          <a:p>
            <a:pPr marL="352425" indent="-352425">
              <a:buClr>
                <a:srgbClr val="7030A0"/>
              </a:buClr>
              <a:buFont typeface="Wingdings" pitchFamily="2" charset="2"/>
              <a:buChar char="q"/>
            </a:pPr>
            <a:r>
              <a:rPr lang="pl-PL" sz="2400" smtClean="0">
                <a:solidFill>
                  <a:srgbClr val="000000"/>
                </a:solidFill>
                <a:cs typeface="Arial" pitchFamily="34" charset="0"/>
              </a:rPr>
              <a:t>Tesis sahasında üretimine izin verilen atık türleri ve bunların hacimleri,</a:t>
            </a:r>
          </a:p>
          <a:p>
            <a:pPr marL="352425" indent="-352425">
              <a:buClrTx/>
              <a:buFont typeface="Tahoma" pitchFamily="34" charset="0"/>
              <a:buNone/>
            </a:pPr>
            <a:endParaRPr lang="pl-PL" sz="2400" smtClean="0">
              <a:solidFill>
                <a:srgbClr val="000000"/>
              </a:solidFill>
              <a:cs typeface="Arial" pitchFamily="34" charset="0"/>
            </a:endParaRPr>
          </a:p>
          <a:p>
            <a:pPr marL="352425" indent="-352425">
              <a:buClr>
                <a:srgbClr val="7030A0"/>
              </a:buClr>
              <a:buFont typeface="Wingdings" pitchFamily="2" charset="2"/>
              <a:buChar char="q"/>
            </a:pPr>
            <a:r>
              <a:rPr lang="pl-PL" sz="2400" smtClean="0">
                <a:solidFill>
                  <a:srgbClr val="000000"/>
                </a:solidFill>
                <a:cs typeface="Arial" pitchFamily="34" charset="0"/>
              </a:rPr>
              <a:t>Atık yönetimi prosedürleri ve depolama yeri, yöntemi ve atık türü,</a:t>
            </a:r>
          </a:p>
          <a:p>
            <a:pPr marL="352425" indent="-352425">
              <a:buClrTx/>
              <a:buFont typeface="Tahoma" pitchFamily="34" charset="0"/>
              <a:buNone/>
            </a:pPr>
            <a:endParaRPr lang="pl-PL" sz="2400" smtClean="0">
              <a:solidFill>
                <a:srgbClr val="000000"/>
              </a:solidFill>
              <a:cs typeface="Arial" pitchFamily="34" charset="0"/>
            </a:endParaRPr>
          </a:p>
          <a:p>
            <a:pPr marL="352425" indent="-352425">
              <a:buClr>
                <a:srgbClr val="7030A0"/>
              </a:buClr>
              <a:buFont typeface="Wingdings" pitchFamily="2" charset="2"/>
              <a:buChar char="q"/>
            </a:pPr>
            <a:r>
              <a:rPr lang="pl-PL" sz="2400" smtClean="0">
                <a:solidFill>
                  <a:srgbClr val="000000"/>
                </a:solidFill>
                <a:cs typeface="Arial" pitchFamily="34" charset="0"/>
              </a:rPr>
              <a:t>Hayvan dışkısına hangi koşullarda muamele edildiği,</a:t>
            </a:r>
          </a:p>
        </p:txBody>
      </p:sp>
      <p:sp>
        <p:nvSpPr>
          <p:cNvPr id="21508"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85F4BF07-7532-45B0-8FFE-2BD2FC46F6D5}" type="slidenum">
              <a:rPr lang="pl-PL" smtClean="0">
                <a:solidFill>
                  <a:srgbClr val="B5A788"/>
                </a:solidFill>
              </a:rPr>
              <a:pPr eaLnBrk="0" hangingPunct="0">
                <a:buSzPct val="100000"/>
              </a:pPr>
              <a:t>14</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042988" y="274638"/>
            <a:ext cx="7891462" cy="1143000"/>
          </a:xfrm>
        </p:spPr>
        <p:txBody>
          <a:bodyPr vert="horz" wrap="square" lIns="91440" tIns="45720" rIns="91440" bIns="45720" numCol="1" anchorCtr="0" compatLnSpc="1">
            <a:prstTxWarp prst="textNoShape">
              <a:avLst/>
            </a:prstTxWarp>
            <a:noAutofit/>
          </a:bodyPr>
          <a:lstStyle/>
          <a:p>
            <a:pPr>
              <a:buSzPct val="100000"/>
              <a:defRPr/>
            </a:pPr>
            <a:r>
              <a:rPr lang="pl-PL" sz="2800" b="1" u="sng" smtClean="0">
                <a:solidFill>
                  <a:srgbClr val="964305"/>
                </a:solidFill>
                <a:effectLst>
                  <a:outerShdw blurRad="38100" dist="38100" dir="2700000" algn="tl">
                    <a:srgbClr val="C0C0C0"/>
                  </a:outerShdw>
                </a:effectLst>
              </a:rPr>
              <a:t>Entegre İzin kararında belirtilen çevresel gereklilikler (devamı)</a:t>
            </a:r>
          </a:p>
        </p:txBody>
      </p:sp>
      <p:sp>
        <p:nvSpPr>
          <p:cNvPr id="22531" name="Symbol zastępczy zawartości 2"/>
          <p:cNvSpPr>
            <a:spLocks noGrp="1"/>
          </p:cNvSpPr>
          <p:nvPr>
            <p:ph idx="1"/>
          </p:nvPr>
        </p:nvSpPr>
        <p:spPr>
          <a:xfrm>
            <a:off x="1116013" y="1341438"/>
            <a:ext cx="7818437" cy="4906962"/>
          </a:xfrm>
        </p:spPr>
        <p:txBody>
          <a:bodyPr/>
          <a:lstStyle/>
          <a:p>
            <a:pPr marL="269875" indent="-269875">
              <a:buClrTx/>
              <a:buFont typeface="Tahoma" pitchFamily="34" charset="0"/>
              <a:buNone/>
            </a:pPr>
            <a:endParaRPr lang="pl-PL" sz="2400" smtClean="0">
              <a:solidFill>
                <a:srgbClr val="000000"/>
              </a:solidFill>
              <a:latin typeface="Arial" pitchFamily="34" charset="0"/>
              <a:ea typeface="Times New Roman" pitchFamily="18" charset="0"/>
              <a:cs typeface="Arial" pitchFamily="34" charset="0"/>
            </a:endParaRPr>
          </a:p>
          <a:p>
            <a:pPr marL="269875" indent="-269875">
              <a:spcAft>
                <a:spcPts val="600"/>
              </a:spcAft>
              <a:buClrTx/>
              <a:buFont typeface="Tahoma" pitchFamily="34" charset="0"/>
              <a:buNone/>
            </a:pPr>
            <a:r>
              <a:rPr lang="pl-PL" sz="2400" smtClean="0">
                <a:solidFill>
                  <a:srgbClr val="000000"/>
                </a:solidFill>
                <a:latin typeface="Arial" pitchFamily="34" charset="0"/>
                <a:ea typeface="Times New Roman" pitchFamily="18" charset="0"/>
                <a:cs typeface="Arial" pitchFamily="34" charset="0"/>
              </a:rPr>
              <a:t>d) </a:t>
            </a:r>
            <a:r>
              <a:rPr lang="pl-PL" sz="2400" u="sng" smtClean="0">
                <a:solidFill>
                  <a:srgbClr val="000000"/>
                </a:solidFill>
                <a:ea typeface="Times New Roman" pitchFamily="18" charset="0"/>
                <a:cs typeface="Arial" pitchFamily="34" charset="0"/>
              </a:rPr>
              <a:t>Gürültü emisyonuna ilişkin gereklilikler belirtilir:</a:t>
            </a:r>
          </a:p>
          <a:p>
            <a:pPr marL="269875" indent="-269875" algn="just">
              <a:spcAft>
                <a:spcPts val="600"/>
              </a:spcAft>
              <a:buClr>
                <a:srgbClr val="002060"/>
              </a:buClr>
              <a:buFont typeface="Wingdings" pitchFamily="2" charset="2"/>
              <a:buChar char="§"/>
            </a:pPr>
            <a:r>
              <a:rPr lang="pl-PL" sz="2400" smtClean="0">
                <a:solidFill>
                  <a:srgbClr val="000000"/>
                </a:solidFill>
                <a:ea typeface="Times New Roman" pitchFamily="18" charset="0"/>
                <a:cs typeface="Arial" pitchFamily="34" charset="0"/>
              </a:rPr>
              <a:t> Saha dışında izin verilen gürültü seviyesi değerlerine, alan türüne ve gürültü kaynaklarının faal oldukları zamanların dağılımına göre gürültü emisyonu seviyesi,</a:t>
            </a:r>
          </a:p>
          <a:p>
            <a:pPr marL="269875" indent="-269875" algn="just">
              <a:buClr>
                <a:srgbClr val="002060"/>
              </a:buClr>
              <a:buFont typeface="Wingdings" pitchFamily="2" charset="2"/>
              <a:buChar char="§"/>
            </a:pPr>
            <a:r>
              <a:rPr lang="pl-PL" sz="2400" smtClean="0">
                <a:solidFill>
                  <a:srgbClr val="000000"/>
                </a:solidFill>
                <a:ea typeface="Times New Roman" pitchFamily="18" charset="0"/>
                <a:cs typeface="Arial" pitchFamily="34" charset="0"/>
              </a:rPr>
              <a:t> Kümeslerde ana gürültü kaynaklarının içerisinde pervanelerin, araç trafiğinin ve yemlere ilişkin işlemlerin bulunup bulunmadığı,</a:t>
            </a:r>
          </a:p>
          <a:p>
            <a:pPr marL="269875" indent="-269875">
              <a:buClrTx/>
              <a:buFont typeface="Tahoma" pitchFamily="34" charset="0"/>
              <a:buNone/>
            </a:pPr>
            <a:endParaRPr lang="pl-PL" sz="2400" smtClean="0">
              <a:solidFill>
                <a:srgbClr val="000000"/>
              </a:solidFill>
              <a:ea typeface="Times New Roman" pitchFamily="18" charset="0"/>
              <a:cs typeface="Arial" pitchFamily="34" charset="0"/>
            </a:endParaRPr>
          </a:p>
        </p:txBody>
      </p:sp>
      <p:sp>
        <p:nvSpPr>
          <p:cNvPr id="22532"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1BF6EBEE-B35E-4920-B353-2B089B18FF3A}" type="slidenum">
              <a:rPr lang="pl-PL" smtClean="0">
                <a:solidFill>
                  <a:srgbClr val="B5A788"/>
                </a:solidFill>
              </a:rPr>
              <a:pPr eaLnBrk="0" hangingPunct="0">
                <a:buSzPct val="100000"/>
              </a:pPr>
              <a:t>15</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116013" y="274638"/>
            <a:ext cx="7920037" cy="1498600"/>
          </a:xfrm>
        </p:spPr>
        <p:txBody>
          <a:bodyPr vert="horz" wrap="square" lIns="91440" tIns="45720" rIns="91440" bIns="45720" numCol="1" anchorCtr="0" compatLnSpc="1">
            <a:prstTxWarp prst="textNoShape">
              <a:avLst/>
            </a:prstTxWarp>
          </a:bodyPr>
          <a:lstStyle/>
          <a:p>
            <a:pPr>
              <a:buSzPct val="100000"/>
              <a:defRPr/>
            </a:pPr>
            <a:r>
              <a:rPr lang="pl-PL" sz="3200" b="1" u="sng" smtClean="0">
                <a:solidFill>
                  <a:srgbClr val="964305"/>
                </a:solidFill>
                <a:effectLst>
                  <a:outerShdw blurRad="38100" dist="38100" dir="2700000" algn="tl">
                    <a:srgbClr val="C0C0C0"/>
                  </a:outerShdw>
                </a:effectLst>
              </a:rPr>
              <a:t>Entegre İzin kararında belirtilen çevresel gereklilikler (devamı)</a:t>
            </a:r>
          </a:p>
        </p:txBody>
      </p:sp>
      <p:sp>
        <p:nvSpPr>
          <p:cNvPr id="23555" name="Symbol zastępczy zawartości 2"/>
          <p:cNvSpPr>
            <a:spLocks noGrp="1"/>
          </p:cNvSpPr>
          <p:nvPr>
            <p:ph idx="1"/>
          </p:nvPr>
        </p:nvSpPr>
        <p:spPr>
          <a:xfrm>
            <a:off x="1116013" y="1628775"/>
            <a:ext cx="7818437" cy="4176713"/>
          </a:xfrm>
        </p:spPr>
        <p:txBody>
          <a:bodyPr/>
          <a:lstStyle/>
          <a:p>
            <a:pPr marL="623888" indent="-541338" algn="just">
              <a:spcAft>
                <a:spcPts val="600"/>
              </a:spcAft>
              <a:buClrTx/>
              <a:buFont typeface="Tahoma" pitchFamily="34" charset="0"/>
              <a:buNone/>
            </a:pPr>
            <a:r>
              <a:rPr lang="pl-PL" sz="2400" smtClean="0">
                <a:solidFill>
                  <a:srgbClr val="990000"/>
                </a:solidFill>
                <a:latin typeface="Arial" pitchFamily="34" charset="0"/>
                <a:cs typeface="Arial" pitchFamily="34" charset="0"/>
              </a:rPr>
              <a:t>e) </a:t>
            </a:r>
            <a:r>
              <a:rPr lang="pl-PL" sz="2400" smtClean="0">
                <a:solidFill>
                  <a:srgbClr val="000000"/>
                </a:solidFill>
                <a:cs typeface="Arial" pitchFamily="34" charset="0"/>
              </a:rPr>
              <a:t>Atık su yönetimine ilişkin gereklilikler belirtilir:</a:t>
            </a:r>
          </a:p>
          <a:p>
            <a:pPr marL="623888" indent="-541338" algn="just">
              <a:spcAft>
                <a:spcPts val="600"/>
              </a:spcAft>
              <a:buClr>
                <a:srgbClr val="990000"/>
              </a:buClr>
              <a:buFont typeface="Wingdings" pitchFamily="2" charset="2"/>
              <a:buChar char="ü"/>
            </a:pPr>
            <a:r>
              <a:rPr lang="pl-PL" sz="2400" smtClean="0">
                <a:solidFill>
                  <a:srgbClr val="000000"/>
                </a:solidFill>
                <a:cs typeface="Arial" pitchFamily="34" charset="0"/>
              </a:rPr>
              <a:t>Atık suyun tahliyesi suya veya toprağa yapılmıyorsa, çiftlikte üretilen atık suyun hacmi, koşulları ve kompozisyonuna ilişkin gereklilikler belirtilecek; suya veya toprağa tahliye ediliyorsa da su izninde öne sürülen gereklilikler şart koşulacaktır. </a:t>
            </a:r>
          </a:p>
          <a:p>
            <a:pPr marL="623888" indent="-541338" algn="just">
              <a:buClr>
                <a:srgbClr val="990000"/>
              </a:buClr>
              <a:buFont typeface="Wingdings" pitchFamily="2" charset="2"/>
              <a:buChar char="ü"/>
            </a:pPr>
            <a:r>
              <a:rPr lang="tr-TR" sz="2400" smtClean="0">
                <a:solidFill>
                  <a:srgbClr val="FF0000"/>
                </a:solidFill>
                <a:cs typeface="Arial" pitchFamily="34" charset="0"/>
              </a:rPr>
              <a:t>Çekilen suyun miktarı</a:t>
            </a:r>
            <a:r>
              <a:rPr lang="pl-PL" sz="2400" smtClean="0">
                <a:solidFill>
                  <a:srgbClr val="FF0000"/>
                </a:solidFill>
                <a:cs typeface="Arial" pitchFamily="34" charset="0"/>
              </a:rPr>
              <a:t>; </a:t>
            </a:r>
            <a:r>
              <a:rPr lang="tr-TR" sz="2400" smtClean="0">
                <a:solidFill>
                  <a:srgbClr val="FF0000"/>
                </a:solidFill>
                <a:cs typeface="Arial" pitchFamily="34" charset="0"/>
              </a:rPr>
              <a:t>sadece tesisin ihtiyaçları için çekilen yeraltı suları ile ilgili şartlar aynen su izninde olduğu gibi entegre izin belgesinde yer almaktadır</a:t>
            </a:r>
            <a:r>
              <a:rPr lang="pl-PL" sz="2400" smtClean="0">
                <a:solidFill>
                  <a:srgbClr val="FF0000"/>
                </a:solidFill>
                <a:latin typeface="Arial" pitchFamily="34" charset="0"/>
                <a:cs typeface="Arial" pitchFamily="34" charset="0"/>
              </a:rPr>
              <a:t>,</a:t>
            </a:r>
            <a:endParaRPr lang="pl-PL" sz="2400" smtClean="0">
              <a:solidFill>
                <a:srgbClr val="FF0000"/>
              </a:solidFill>
              <a:latin typeface="Arial" pitchFamily="34" charset="0"/>
              <a:cs typeface="Arial" pitchFamily="34" charset="0"/>
            </a:endParaRPr>
          </a:p>
        </p:txBody>
      </p:sp>
      <p:sp>
        <p:nvSpPr>
          <p:cNvPr id="23556"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FDA73D78-57C9-4AF6-88C3-A6A4517E651B}" type="slidenum">
              <a:rPr lang="pl-PL" smtClean="0">
                <a:solidFill>
                  <a:srgbClr val="B5A788"/>
                </a:solidFill>
              </a:rPr>
              <a:pPr eaLnBrk="0" hangingPunct="0">
                <a:buSzPct val="100000"/>
              </a:pPr>
              <a:t>16</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vert="horz" wrap="square" lIns="91440" tIns="45720" rIns="91440" bIns="45720" numCol="1" anchorCtr="0" compatLnSpc="1">
            <a:prstTxWarp prst="textNoShape">
              <a:avLst/>
            </a:prstTxWarp>
          </a:bodyPr>
          <a:lstStyle/>
          <a:p>
            <a:pPr algn="just">
              <a:buSzPct val="100000"/>
              <a:defRPr/>
            </a:pPr>
            <a:r>
              <a:rPr lang="pl-PL" sz="2800" b="1" u="sng" smtClean="0">
                <a:solidFill>
                  <a:srgbClr val="964305"/>
                </a:solidFill>
                <a:effectLst>
                  <a:outerShdw blurRad="38100" dist="38100" dir="2700000" algn="tl">
                    <a:srgbClr val="C0C0C0"/>
                  </a:outerShdw>
                </a:effectLst>
                <a:cs typeface="Arial" pitchFamily="34" charset="0"/>
              </a:rPr>
              <a:t>İşletmenin kapatılmasına ilişkin prosedürler</a:t>
            </a:r>
          </a:p>
        </p:txBody>
      </p:sp>
      <p:sp>
        <p:nvSpPr>
          <p:cNvPr id="24579" name="Symbol zastępczy zawartości 2"/>
          <p:cNvSpPr>
            <a:spLocks noGrp="1"/>
          </p:cNvSpPr>
          <p:nvPr>
            <p:ph idx="1"/>
          </p:nvPr>
        </p:nvSpPr>
        <p:spPr/>
        <p:txBody>
          <a:bodyPr/>
          <a:lstStyle/>
          <a:p>
            <a:pPr>
              <a:buClr>
                <a:srgbClr val="3891A7"/>
              </a:buClr>
            </a:pPr>
            <a:endParaRPr lang="pl-PL" sz="2800" smtClean="0">
              <a:solidFill>
                <a:srgbClr val="000000"/>
              </a:solidFill>
              <a:latin typeface="Arial" pitchFamily="34" charset="0"/>
              <a:cs typeface="Arial" pitchFamily="34" charset="0"/>
            </a:endParaRPr>
          </a:p>
          <a:p>
            <a:pPr>
              <a:buClrTx/>
              <a:buFont typeface="Tahoma" pitchFamily="34" charset="0"/>
              <a:buNone/>
            </a:pPr>
            <a:r>
              <a:rPr lang="pl-PL" sz="2800" smtClean="0">
                <a:solidFill>
                  <a:srgbClr val="000000"/>
                </a:solidFill>
                <a:latin typeface="Arial" pitchFamily="34" charset="0"/>
                <a:cs typeface="Arial" pitchFamily="34" charset="0"/>
              </a:rPr>
              <a:t> Bu prosedürler, diğer etmenlerin yanısıra, çevre koruma gerekliliklerinin odak noktası olarak alındığı tesis ve ekipmanın kapatılması planını temel alarak öne sürülür. </a:t>
            </a:r>
          </a:p>
          <a:p>
            <a:pPr>
              <a:buClr>
                <a:srgbClr val="3891A7"/>
              </a:buClr>
            </a:pPr>
            <a:endParaRPr lang="pl-PL" sz="2800" smtClean="0">
              <a:solidFill>
                <a:srgbClr val="000000"/>
              </a:solidFill>
              <a:latin typeface="Arial" pitchFamily="34" charset="0"/>
              <a:cs typeface="Arial" pitchFamily="34" charset="0"/>
            </a:endParaRPr>
          </a:p>
        </p:txBody>
      </p:sp>
      <p:sp>
        <p:nvSpPr>
          <p:cNvPr id="24580"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3F6B8E78-C315-40BF-AE28-C61814B0F90D}" type="slidenum">
              <a:rPr lang="pl-PL" smtClean="0">
                <a:solidFill>
                  <a:srgbClr val="B5A788"/>
                </a:solidFill>
              </a:rPr>
              <a:pPr eaLnBrk="0" hangingPunct="0">
                <a:buSzPct val="100000"/>
              </a:pPr>
              <a:t>17</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ytuł 1"/>
          <p:cNvSpPr>
            <a:spLocks noGrp="1"/>
          </p:cNvSpPr>
          <p:nvPr>
            <p:ph type="title"/>
          </p:nvPr>
        </p:nvSpPr>
        <p:spPr bwMode="auto"/>
        <p:txBody>
          <a:bodyPr vert="horz" wrap="square" lIns="91440" tIns="45720" rIns="91440" bIns="45720" numCol="1" anchorCtr="0" compatLnSpc="1">
            <a:prstTxWarp prst="textNoShape">
              <a:avLst/>
            </a:prstTxWarp>
          </a:bodyPr>
          <a:lstStyle/>
          <a:p>
            <a:pPr marL="93663" indent="-11113" algn="just">
              <a:spcBef>
                <a:spcPts val="600"/>
              </a:spcBef>
            </a:pPr>
            <a:r>
              <a:rPr lang="pl-PL" sz="2800" b="1" u="sng" smtClean="0">
                <a:solidFill>
                  <a:srgbClr val="964305"/>
                </a:solidFill>
                <a:effectLst/>
                <a:cs typeface="Arial" pitchFamily="34" charset="0"/>
              </a:rPr>
              <a:t>Enerjinin verimli olarak kullanılmasına yönelik yöntemler:</a:t>
            </a:r>
          </a:p>
        </p:txBody>
      </p:sp>
      <p:sp>
        <p:nvSpPr>
          <p:cNvPr id="25603" name="Symbol zastępczy zawartości 2"/>
          <p:cNvSpPr>
            <a:spLocks noGrp="1"/>
          </p:cNvSpPr>
          <p:nvPr>
            <p:ph idx="1"/>
          </p:nvPr>
        </p:nvSpPr>
        <p:spPr>
          <a:xfrm>
            <a:off x="1435100" y="1341438"/>
            <a:ext cx="7499350" cy="4906962"/>
          </a:xfrm>
        </p:spPr>
        <p:txBody>
          <a:bodyPr/>
          <a:lstStyle/>
          <a:p>
            <a:pPr marL="342900" indent="-342900" algn="just">
              <a:spcBef>
                <a:spcPct val="0"/>
              </a:spcBef>
              <a:buClr>
                <a:srgbClr val="C00000"/>
              </a:buClr>
              <a:buFont typeface="Wingdings" pitchFamily="2" charset="2"/>
              <a:buChar char="Ø"/>
              <a:tabLst>
                <a:tab pos="914400" algn="l"/>
              </a:tabLst>
            </a:pPr>
            <a:r>
              <a:rPr lang="pl-PL" sz="2400" smtClean="0">
                <a:solidFill>
                  <a:srgbClr val="000000"/>
                </a:solidFill>
                <a:ea typeface="Times New Roman" pitchFamily="18" charset="0"/>
                <a:cs typeface="Arial" pitchFamily="34" charset="0"/>
              </a:rPr>
              <a:t>Enerji tasarruflu aydınlatma kullanılması,</a:t>
            </a:r>
          </a:p>
          <a:p>
            <a:pPr marL="342900" indent="-342900" algn="just">
              <a:spcBef>
                <a:spcPct val="0"/>
              </a:spcBef>
              <a:buClr>
                <a:srgbClr val="990000"/>
              </a:buClr>
              <a:buFont typeface="Wingdings" pitchFamily="2" charset="2"/>
              <a:buChar char="Ø"/>
              <a:tabLst>
                <a:tab pos="914400" algn="l"/>
              </a:tabLst>
            </a:pPr>
            <a:r>
              <a:rPr lang="pl-PL" sz="2400" smtClean="0">
                <a:solidFill>
                  <a:srgbClr val="000000"/>
                </a:solidFill>
                <a:ea typeface="Times New Roman" pitchFamily="18" charset="0"/>
                <a:cs typeface="Arial" pitchFamily="34" charset="0"/>
              </a:rPr>
              <a:t>Kümesteki ayrı bir otomatik sıcaklık ayarıyla havalandırma sisteminin optimize edilmesi ve kış mevsiminde içeriye girip çıkan havanın asgari düzeyde tutulması,</a:t>
            </a:r>
          </a:p>
          <a:p>
            <a:pPr marL="342900" indent="-342900" algn="just">
              <a:spcBef>
                <a:spcPct val="0"/>
              </a:spcBef>
              <a:buClr>
                <a:srgbClr val="990000"/>
              </a:buClr>
              <a:buFont typeface="Wingdings" pitchFamily="2" charset="2"/>
              <a:buChar char="Ø"/>
              <a:tabLst>
                <a:tab pos="914400" algn="l"/>
              </a:tabLst>
            </a:pPr>
            <a:r>
              <a:rPr lang="pl-PL" sz="2400" smtClean="0">
                <a:solidFill>
                  <a:srgbClr val="000000"/>
                </a:solidFill>
                <a:ea typeface="Times New Roman" pitchFamily="18" charset="0"/>
                <a:cs typeface="Arial" pitchFamily="34" charset="0"/>
              </a:rPr>
              <a:t>İşleyişte etkinlik sağlamak amacıyla, havalandırma kanallarının sıkça kontrol edilmesi ve temizlenmesi,</a:t>
            </a:r>
          </a:p>
          <a:p>
            <a:pPr marL="342900" indent="-342900" algn="just">
              <a:spcBef>
                <a:spcPct val="0"/>
              </a:spcBef>
              <a:buClr>
                <a:srgbClr val="990000"/>
              </a:buClr>
              <a:buFont typeface="Wingdings" pitchFamily="2" charset="2"/>
              <a:buChar char="Ø"/>
              <a:tabLst>
                <a:tab pos="914400" algn="l"/>
              </a:tabLst>
            </a:pPr>
            <a:r>
              <a:rPr lang="pl-PL" sz="2400" smtClean="0">
                <a:solidFill>
                  <a:srgbClr val="000000"/>
                </a:solidFill>
                <a:ea typeface="Times New Roman" pitchFamily="18" charset="0"/>
                <a:cs typeface="Arial" pitchFamily="34" charset="0"/>
              </a:rPr>
              <a:t>Belirli ihtiyaçlara göre ekipman kapasitelerinin ayarlanması, </a:t>
            </a:r>
          </a:p>
          <a:p>
            <a:pPr marL="342900" indent="-342900" algn="just">
              <a:spcBef>
                <a:spcPct val="0"/>
              </a:spcBef>
              <a:buClr>
                <a:srgbClr val="C00000"/>
              </a:buClr>
              <a:buFont typeface="Wingdings" pitchFamily="2" charset="2"/>
              <a:buChar char="Ø"/>
              <a:tabLst>
                <a:tab pos="914400" algn="l"/>
              </a:tabLst>
            </a:pPr>
            <a:r>
              <a:rPr lang="pl-PL" sz="2400" smtClean="0">
                <a:solidFill>
                  <a:srgbClr val="000000"/>
                </a:solidFill>
                <a:ea typeface="Times New Roman" pitchFamily="18" charset="0"/>
                <a:cs typeface="Arial" pitchFamily="34" charset="0"/>
              </a:rPr>
              <a:t>Tüm yeni işletmelerde azami güç tasarrufu sağlayacak cihazların kullanımı.</a:t>
            </a:r>
          </a:p>
        </p:txBody>
      </p:sp>
      <p:sp>
        <p:nvSpPr>
          <p:cNvPr id="25604"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C0F5B0D3-4F9B-4836-B568-5E0325472CEC}" type="slidenum">
              <a:rPr lang="pl-PL" smtClean="0">
                <a:solidFill>
                  <a:srgbClr val="B5A788"/>
                </a:solidFill>
              </a:rPr>
              <a:pPr eaLnBrk="0" hangingPunct="0">
                <a:buSzPct val="100000"/>
              </a:pPr>
              <a:t>18</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ytuł 1"/>
          <p:cNvSpPr>
            <a:spLocks noGrp="1"/>
          </p:cNvSpPr>
          <p:nvPr>
            <p:ph type="title"/>
          </p:nvPr>
        </p:nvSpPr>
        <p:spPr bwMode="auto">
          <a:xfrm>
            <a:off x="1403350" y="620713"/>
            <a:ext cx="6769100" cy="1368425"/>
          </a:xfrm>
        </p:spPr>
        <p:txBody>
          <a:bodyPr vert="horz" wrap="square" lIns="91440" tIns="45720" rIns="91440" bIns="45720" numCol="1" anchorCtr="0" compatLnSpc="1">
            <a:prstTxWarp prst="textNoShape">
              <a:avLst/>
            </a:prstTxWarp>
          </a:bodyPr>
          <a:lstStyle/>
          <a:p>
            <a:r>
              <a:rPr lang="pl-PL" sz="2500" b="1" u="sng" smtClean="0">
                <a:solidFill>
                  <a:srgbClr val="000000"/>
                </a:solidFill>
                <a:effectLst/>
                <a:cs typeface="Arial" pitchFamily="34" charset="0"/>
              </a:rPr>
              <a:t>Büyük kazaların etkisinin azaltılması</a:t>
            </a:r>
            <a:r>
              <a:rPr lang="pl-PL" sz="2500" b="1" u="sng" smtClean="0">
                <a:solidFill>
                  <a:srgbClr val="000000"/>
                </a:solidFill>
                <a:effectLst/>
                <a:cs typeface="Times New Roman" pitchFamily="18" charset="0"/>
              </a:rPr>
              <a:t>– meydana gelen bir kazaya ilişkin bildirim gereklilikleri</a:t>
            </a:r>
          </a:p>
        </p:txBody>
      </p:sp>
      <p:sp>
        <p:nvSpPr>
          <p:cNvPr id="26627" name="Symbol zastępczy zawartości 2"/>
          <p:cNvSpPr>
            <a:spLocks noGrp="1"/>
          </p:cNvSpPr>
          <p:nvPr>
            <p:ph idx="1"/>
          </p:nvPr>
        </p:nvSpPr>
        <p:spPr>
          <a:xfrm>
            <a:off x="1435100" y="2060575"/>
            <a:ext cx="7499350" cy="4187825"/>
          </a:xfrm>
        </p:spPr>
        <p:txBody>
          <a:bodyPr/>
          <a:lstStyle/>
          <a:p>
            <a:pPr marL="182563" indent="-182563">
              <a:spcAft>
                <a:spcPts val="600"/>
              </a:spcAft>
              <a:buClrTx/>
              <a:buFont typeface="Tahoma" pitchFamily="34" charset="0"/>
              <a:buNone/>
            </a:pPr>
            <a:r>
              <a:rPr lang="pl-PL" sz="2400" smtClean="0">
                <a:solidFill>
                  <a:srgbClr val="000000"/>
                </a:solidFill>
                <a:latin typeface="Arial" pitchFamily="34" charset="0"/>
                <a:ea typeface="Times New Roman" pitchFamily="18" charset="0"/>
                <a:cs typeface="Arial" pitchFamily="34" charset="0"/>
              </a:rPr>
              <a:t>- </a:t>
            </a:r>
            <a:r>
              <a:rPr lang="pl-PL" sz="2400" smtClean="0">
                <a:solidFill>
                  <a:srgbClr val="000000"/>
                </a:solidFill>
                <a:ea typeface="Times New Roman" pitchFamily="18" charset="0"/>
                <a:cs typeface="Arial" pitchFamily="34" charset="0"/>
              </a:rPr>
              <a:t>Su ve yem dağıtımını sağlayan ekipmanın, pervanelerin ve aydınlatmanın düzenli olarak bakımının yapılması,</a:t>
            </a:r>
          </a:p>
          <a:p>
            <a:pPr marL="182563" indent="-182563">
              <a:spcAft>
                <a:spcPts val="600"/>
              </a:spcAft>
              <a:buClrTx/>
              <a:buFont typeface="Tahoma" pitchFamily="34" charset="0"/>
              <a:buNone/>
            </a:pPr>
            <a:r>
              <a:rPr lang="pl-PL" sz="2400" smtClean="0">
                <a:solidFill>
                  <a:srgbClr val="000000"/>
                </a:solidFill>
                <a:ea typeface="Times New Roman" pitchFamily="18" charset="0"/>
                <a:cs typeface="Arial" pitchFamily="34" charset="0"/>
              </a:rPr>
              <a:t>- Kümes hayvanlarının fizyolojik ihtiyaçlarının karşılanması,</a:t>
            </a:r>
          </a:p>
          <a:p>
            <a:pPr marL="182563" indent="-182563">
              <a:spcAft>
                <a:spcPts val="600"/>
              </a:spcAft>
              <a:buClrTx/>
              <a:buFont typeface="Tahoma" pitchFamily="34" charset="0"/>
              <a:buNone/>
            </a:pPr>
            <a:r>
              <a:rPr lang="pl-PL" sz="2400" smtClean="0">
                <a:solidFill>
                  <a:srgbClr val="000000"/>
                </a:solidFill>
                <a:ea typeface="Times New Roman" pitchFamily="18" charset="0"/>
                <a:cs typeface="Arial" pitchFamily="34" charset="0"/>
              </a:rPr>
              <a:t>- Temizlik ve veteriner gereksinimlerinin karşılanması,</a:t>
            </a:r>
          </a:p>
          <a:p>
            <a:pPr marL="182563" indent="-182563">
              <a:spcAft>
                <a:spcPts val="600"/>
              </a:spcAft>
              <a:buClrTx/>
              <a:buFont typeface="Tahoma" pitchFamily="34" charset="0"/>
              <a:buNone/>
            </a:pPr>
            <a:r>
              <a:rPr lang="pl-PL" sz="2400" smtClean="0">
                <a:solidFill>
                  <a:srgbClr val="000000"/>
                </a:solidFill>
                <a:ea typeface="Times New Roman" pitchFamily="18" charset="0"/>
                <a:cs typeface="Arial" pitchFamily="34" charset="0"/>
              </a:rPr>
              <a:t>- Yangından korunma,</a:t>
            </a:r>
          </a:p>
          <a:p>
            <a:pPr marL="182563" indent="-182563" algn="just">
              <a:buClrTx/>
              <a:buFont typeface="Tahoma" pitchFamily="34" charset="0"/>
              <a:buNone/>
            </a:pPr>
            <a:r>
              <a:rPr lang="pl-PL" sz="2400" smtClean="0">
                <a:solidFill>
                  <a:srgbClr val="000000"/>
                </a:solidFill>
                <a:ea typeface="Times New Roman" pitchFamily="18" charset="0"/>
                <a:cs typeface="Arial" pitchFamily="34" charset="0"/>
              </a:rPr>
              <a:t>- bulaşıcı hayvan hastalıkları (Veterinerlik Müfettişliğine veya en yakındaki veterinerlik hizmeti veren noktaya derhal haber verilmesi),</a:t>
            </a:r>
          </a:p>
        </p:txBody>
      </p:sp>
      <p:sp>
        <p:nvSpPr>
          <p:cNvPr id="26628"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30B1CD60-B09F-49D1-A0EE-595258748640}" type="slidenum">
              <a:rPr lang="pl-PL" smtClean="0">
                <a:solidFill>
                  <a:srgbClr val="B5A788"/>
                </a:solidFill>
              </a:rPr>
              <a:pPr eaLnBrk="0" hangingPunct="0">
                <a:buSzPct val="100000"/>
              </a:pPr>
              <a:t>19</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1403350" y="188913"/>
            <a:ext cx="7489825" cy="1439862"/>
          </a:xfrm>
        </p:spPr>
        <p:txBody>
          <a:bodyPr vert="horz" wrap="square" lIns="91440" tIns="45720" rIns="91440" bIns="45720" numCol="1" anchorCtr="0" compatLnSpc="1">
            <a:prstTxWarp prst="textNoShape">
              <a:avLst/>
            </a:prstTxWarp>
            <a:normAutofit fontScale="90000"/>
          </a:bodyPr>
          <a:lstStyle/>
          <a:p>
            <a:pPr algn="ctr">
              <a:buSzPct val="100000"/>
              <a:defRPr/>
            </a:pPr>
            <a:r>
              <a:rPr lang="pl-PL" sz="2500" b="1" u="sng" smtClean="0">
                <a:solidFill>
                  <a:srgbClr val="964305"/>
                </a:solidFill>
                <a:effectLst>
                  <a:outerShdw blurRad="38100" dist="38100" dir="2700000" algn="tl">
                    <a:srgbClr val="C0C0C0"/>
                  </a:outerShdw>
                </a:effectLst>
              </a:rPr>
              <a:t/>
            </a:r>
            <a:br>
              <a:rPr lang="pl-PL" sz="2500" b="1" u="sng" smtClean="0">
                <a:solidFill>
                  <a:srgbClr val="964305"/>
                </a:solidFill>
                <a:effectLst>
                  <a:outerShdw blurRad="38100" dist="38100" dir="2700000" algn="tl">
                    <a:srgbClr val="C0C0C0"/>
                  </a:outerShdw>
                </a:effectLst>
              </a:rPr>
            </a:br>
            <a:r>
              <a:rPr lang="pl-PL" sz="2500" b="1" u="sng" smtClean="0">
                <a:solidFill>
                  <a:srgbClr val="964305"/>
                </a:solidFill>
                <a:effectLst>
                  <a:outerShdw blurRad="38100" dist="38100" dir="2700000" algn="tl">
                    <a:srgbClr val="C0C0C0"/>
                  </a:outerShdw>
                </a:effectLst>
              </a:rPr>
              <a:t>Łódź Voyvodalığı Marşalının yetkisindeki tesisler ve  bunların hangilerinden Voyvodalık sınırlarında kaç adet bulunduğu</a:t>
            </a:r>
            <a:r>
              <a:rPr lang="pl-PL" sz="3600" b="1" u="sng" smtClean="0">
                <a:solidFill>
                  <a:srgbClr val="964305"/>
                </a:solidFill>
                <a:effectLst>
                  <a:outerShdw blurRad="38100" dist="38100" dir="2700000" algn="tl">
                    <a:srgbClr val="C0C0C0"/>
                  </a:outerShdw>
                </a:effectLst>
              </a:rPr>
              <a:t> </a:t>
            </a:r>
          </a:p>
        </p:txBody>
      </p:sp>
      <p:sp>
        <p:nvSpPr>
          <p:cNvPr id="9219" name="Rectangle 3"/>
          <p:cNvSpPr>
            <a:spLocks noGrp="1" noChangeArrowheads="1"/>
          </p:cNvSpPr>
          <p:nvPr>
            <p:ph idx="1"/>
          </p:nvPr>
        </p:nvSpPr>
        <p:spPr/>
        <p:txBody>
          <a:bodyPr/>
          <a:lstStyle/>
          <a:p>
            <a:pPr>
              <a:lnSpc>
                <a:spcPct val="80000"/>
              </a:lnSpc>
              <a:buClrTx/>
              <a:buFont typeface="Tahoma" pitchFamily="34" charset="0"/>
              <a:buNone/>
            </a:pPr>
            <a:endParaRPr lang="pl-PL" sz="2000" smtClean="0">
              <a:solidFill>
                <a:srgbClr val="000000"/>
              </a:solidFill>
            </a:endParaRPr>
          </a:p>
          <a:p>
            <a:pPr algn="just">
              <a:lnSpc>
                <a:spcPct val="80000"/>
              </a:lnSpc>
              <a:buClrTx/>
              <a:buFont typeface="Tahoma" pitchFamily="34" charset="0"/>
              <a:buNone/>
            </a:pPr>
            <a:r>
              <a:rPr lang="pl-PL" sz="2000" smtClean="0">
                <a:solidFill>
                  <a:srgbClr val="000000"/>
                </a:solidFill>
              </a:rPr>
              <a:t>    Şu ana dek, Voyvodalıkta 206 adet entegre izin verilmiştir (yüzölçümü: 18 218,95 km², Polonya’da 16 voyvodalık bulunmaktadır); Marşal şu tesisler için izin çıkar</a:t>
            </a:r>
            <a:r>
              <a:rPr lang="tr-TR" sz="2000" smtClean="0">
                <a:solidFill>
                  <a:srgbClr val="000000"/>
                </a:solidFill>
              </a:rPr>
              <a:t>maya yetkilidir</a:t>
            </a:r>
            <a:r>
              <a:rPr lang="pl-PL" sz="2000" smtClean="0">
                <a:solidFill>
                  <a:srgbClr val="000000"/>
                </a:solidFill>
              </a:rPr>
              <a:t>:</a:t>
            </a:r>
          </a:p>
          <a:p>
            <a:pPr>
              <a:lnSpc>
                <a:spcPct val="80000"/>
              </a:lnSpc>
              <a:buClrTx/>
              <a:buFont typeface="Tahoma" pitchFamily="34" charset="0"/>
              <a:buNone/>
            </a:pPr>
            <a:endParaRPr lang="pl-PL" sz="2000" smtClean="0">
              <a:solidFill>
                <a:srgbClr val="000000"/>
              </a:solidFill>
            </a:endParaRPr>
          </a:p>
          <a:p>
            <a:pPr>
              <a:lnSpc>
                <a:spcPct val="80000"/>
              </a:lnSpc>
              <a:buClr>
                <a:srgbClr val="3891A7"/>
              </a:buClr>
            </a:pPr>
            <a:r>
              <a:rPr lang="pl-PL" sz="2000" smtClean="0">
                <a:solidFill>
                  <a:srgbClr val="000000"/>
                </a:solidFill>
              </a:rPr>
              <a:t>Enerji endüstrisi sektörü: </a:t>
            </a:r>
            <a:r>
              <a:rPr lang="tr-TR" sz="2000" smtClean="0">
                <a:solidFill>
                  <a:srgbClr val="000000"/>
                </a:solidFill>
              </a:rPr>
              <a:t>Kapasitesi </a:t>
            </a:r>
            <a:r>
              <a:rPr lang="pl-PL" sz="2000" smtClean="0">
                <a:solidFill>
                  <a:srgbClr val="000000"/>
                </a:solidFill>
              </a:rPr>
              <a:t>50 MWt olarak sınıflandır</a:t>
            </a:r>
            <a:r>
              <a:rPr lang="tr-TR" sz="2000" smtClean="0">
                <a:solidFill>
                  <a:srgbClr val="000000"/>
                </a:solidFill>
              </a:rPr>
              <a:t>an</a:t>
            </a:r>
            <a:r>
              <a:rPr lang="pl-PL" sz="2000" smtClean="0">
                <a:solidFill>
                  <a:srgbClr val="000000"/>
                </a:solidFill>
              </a:rPr>
              <a:t> olan enerjiyi aşan, yakıt tüketen tesisler – </a:t>
            </a:r>
            <a:r>
              <a:rPr lang="pl-PL" sz="2000" u="sng" smtClean="0">
                <a:solidFill>
                  <a:srgbClr val="000000"/>
                </a:solidFill>
              </a:rPr>
              <a:t>5 tesis;</a:t>
            </a:r>
          </a:p>
          <a:p>
            <a:pPr>
              <a:lnSpc>
                <a:spcPct val="80000"/>
              </a:lnSpc>
              <a:buClr>
                <a:srgbClr val="3891A7"/>
              </a:buClr>
            </a:pPr>
            <a:r>
              <a:rPr lang="pl-PL" sz="2000" smtClean="0">
                <a:solidFill>
                  <a:srgbClr val="000000"/>
                </a:solidFill>
              </a:rPr>
              <a:t>Saatlik ham çelik kapasitesi 2 tonu aşan metal kaplama tesisleri – </a:t>
            </a:r>
            <a:r>
              <a:rPr lang="pl-PL" sz="2000" u="sng" smtClean="0">
                <a:solidFill>
                  <a:srgbClr val="000000"/>
                </a:solidFill>
              </a:rPr>
              <a:t>2 tesis</a:t>
            </a:r>
          </a:p>
          <a:p>
            <a:pPr>
              <a:lnSpc>
                <a:spcPct val="80000"/>
              </a:lnSpc>
              <a:buClr>
                <a:srgbClr val="3891A7"/>
              </a:buClr>
            </a:pPr>
            <a:r>
              <a:rPr lang="pl-PL" sz="2000" smtClean="0">
                <a:solidFill>
                  <a:srgbClr val="000000"/>
                </a:solidFill>
              </a:rPr>
              <a:t>Günlük kapasitesi 20 tonu aşan demirli metal dökümhaneleri – </a:t>
            </a:r>
            <a:r>
              <a:rPr lang="pl-PL" sz="2000" u="sng" smtClean="0">
                <a:solidFill>
                  <a:srgbClr val="000000"/>
                </a:solidFill>
              </a:rPr>
              <a:t>4 tesis</a:t>
            </a:r>
          </a:p>
          <a:p>
            <a:pPr>
              <a:lnSpc>
                <a:spcPct val="80000"/>
              </a:lnSpc>
              <a:buClr>
                <a:srgbClr val="3891A7"/>
              </a:buClr>
            </a:pPr>
            <a:r>
              <a:rPr lang="pl-PL" sz="2000" smtClean="0">
                <a:solidFill>
                  <a:srgbClr val="000000"/>
                </a:solidFill>
              </a:rPr>
              <a:t>İşleme depolarının/havuzlarının (vat) toplam hacmi 30 m</a:t>
            </a:r>
            <a:r>
              <a:rPr lang="pl-PL" sz="2000" baseline="30000" smtClean="0">
                <a:solidFill>
                  <a:srgbClr val="000000"/>
                </a:solidFill>
              </a:rPr>
              <a:t>3</a:t>
            </a:r>
            <a:r>
              <a:rPr lang="pl-PL" sz="2000" smtClean="0">
                <a:solidFill>
                  <a:srgbClr val="000000"/>
                </a:solidFill>
              </a:rPr>
              <a:t>’ü aşan, metallerin veya plastik materyallerin elektrolitik veya kimyasal proseslerle yüzey işlemesine yönelik tesisler– </a:t>
            </a:r>
            <a:r>
              <a:rPr lang="pl-PL" sz="2000" u="sng" smtClean="0">
                <a:solidFill>
                  <a:srgbClr val="000000"/>
                </a:solidFill>
              </a:rPr>
              <a:t>11 tesis</a:t>
            </a:r>
          </a:p>
          <a:p>
            <a:pPr>
              <a:lnSpc>
                <a:spcPct val="80000"/>
              </a:lnSpc>
              <a:buClr>
                <a:srgbClr val="3891A7"/>
              </a:buClr>
            </a:pPr>
            <a:endParaRPr lang="pl-PL" sz="2000" u="sng" smtClean="0">
              <a:solidFill>
                <a:srgbClr val="000000"/>
              </a:solidFill>
            </a:endParaRPr>
          </a:p>
          <a:p>
            <a:pPr>
              <a:lnSpc>
                <a:spcPct val="80000"/>
              </a:lnSpc>
              <a:buClr>
                <a:srgbClr val="3891A7"/>
              </a:buClr>
            </a:pPr>
            <a:endParaRPr lang="pl-PL" sz="2000" u="sng" smtClean="0">
              <a:solidFill>
                <a:srgbClr val="000000"/>
              </a:solidFill>
            </a:endParaRPr>
          </a:p>
          <a:p>
            <a:pPr>
              <a:lnSpc>
                <a:spcPct val="80000"/>
              </a:lnSpc>
              <a:buClr>
                <a:srgbClr val="3891A7"/>
              </a:buClr>
            </a:pPr>
            <a:endParaRPr lang="pl-PL" sz="2000" u="sng" smtClean="0">
              <a:solidFill>
                <a:srgbClr val="000000"/>
              </a:solidFill>
            </a:endParaRPr>
          </a:p>
        </p:txBody>
      </p:sp>
      <p:sp>
        <p:nvSpPr>
          <p:cNvPr id="9220" name="Rectangle 13"/>
          <p:cNvSpPr>
            <a:spLocks noGrp="1" noChangeArrowheads="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C2A2EEE4-8175-49B9-B5C1-60C1B21F39D3}" type="slidenum">
              <a:rPr lang="pl-PL" smtClean="0">
                <a:solidFill>
                  <a:srgbClr val="B5A788"/>
                </a:solidFill>
              </a:rPr>
              <a:pPr eaLnBrk="0" hangingPunct="0">
                <a:buSzPct val="100000"/>
              </a:pPr>
              <a:t>2</a:t>
            </a:fld>
            <a:endParaRPr lang="pl-PL" smtClean="0">
              <a:solidFill>
                <a:srgbClr val="B5A788"/>
              </a:solidFill>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vert="horz" wrap="square" lIns="91440" tIns="45720" rIns="91440" bIns="45720" numCol="1" anchorCtr="0" compatLnSpc="1">
            <a:prstTxWarp prst="textNoShape">
              <a:avLst/>
            </a:prstTxWarp>
          </a:bodyPr>
          <a:lstStyle/>
          <a:p>
            <a:pPr>
              <a:buSzPct val="100000"/>
              <a:defRPr/>
            </a:pPr>
            <a:r>
              <a:rPr lang="pl-PL" sz="2800" b="1" u="sng" smtClean="0">
                <a:solidFill>
                  <a:srgbClr val="990000"/>
                </a:solidFill>
                <a:effectLst>
                  <a:outerShdw blurRad="38100" dist="38100" dir="2700000" algn="tl">
                    <a:srgbClr val="C0C0C0"/>
                  </a:outerShdw>
                </a:effectLst>
              </a:rPr>
              <a:t>Bir işletmenin işleyişi ve çevre izleme gereklilikleri</a:t>
            </a:r>
          </a:p>
        </p:txBody>
      </p:sp>
      <p:sp>
        <p:nvSpPr>
          <p:cNvPr id="27651" name="Symbol zastępczy zawartości 2"/>
          <p:cNvSpPr>
            <a:spLocks noGrp="1"/>
          </p:cNvSpPr>
          <p:nvPr>
            <p:ph idx="1"/>
          </p:nvPr>
        </p:nvSpPr>
        <p:spPr/>
        <p:txBody>
          <a:bodyPr/>
          <a:lstStyle/>
          <a:p>
            <a:pPr marL="82550" indent="-82550" algn="just">
              <a:spcBef>
                <a:spcPct val="0"/>
              </a:spcBef>
              <a:buClr>
                <a:srgbClr val="425519"/>
              </a:buClr>
              <a:buFont typeface="Wingdings" pitchFamily="2" charset="2"/>
              <a:buChar char="ü"/>
            </a:pPr>
            <a:r>
              <a:rPr lang="pl-PL" sz="2400" smtClean="0">
                <a:solidFill>
                  <a:srgbClr val="000000"/>
                </a:solidFill>
                <a:cs typeface="Arial" pitchFamily="34" charset="0"/>
              </a:rPr>
              <a:t> </a:t>
            </a:r>
            <a:r>
              <a:rPr lang="tr-TR" sz="2400" smtClean="0">
                <a:solidFill>
                  <a:srgbClr val="000000"/>
                </a:solidFill>
                <a:cs typeface="Arial" pitchFamily="34" charset="0"/>
              </a:rPr>
              <a:t>S</a:t>
            </a:r>
            <a:r>
              <a:rPr lang="pl-PL" sz="2400" smtClean="0">
                <a:solidFill>
                  <a:srgbClr val="000000"/>
                </a:solidFill>
                <a:cs typeface="Arial" pitchFamily="34" charset="0"/>
              </a:rPr>
              <a:t>ulama sisteminin sızıntılara karşı kontrol edilmesi,</a:t>
            </a:r>
          </a:p>
          <a:p>
            <a:pPr marL="82550" indent="-82550" algn="just">
              <a:spcBef>
                <a:spcPct val="0"/>
              </a:spcBef>
              <a:buClr>
                <a:srgbClr val="425519"/>
              </a:buClr>
              <a:buFont typeface="Wingdings" pitchFamily="2" charset="2"/>
              <a:buChar char="ü"/>
            </a:pPr>
            <a:r>
              <a:rPr lang="pl-PL" sz="2400" smtClean="0">
                <a:solidFill>
                  <a:srgbClr val="000000"/>
                </a:solidFill>
                <a:cs typeface="Arial" pitchFamily="34" charset="0"/>
              </a:rPr>
              <a:t>Yem sisteminin sızıntıya karşı kontrol edilmesi (yanlızca silo vantilatörlerine toz filtreleme torbaları takıldığı zaman yem silolara yüklenebilir),</a:t>
            </a:r>
          </a:p>
          <a:p>
            <a:pPr marL="82550" indent="-82550" algn="just">
              <a:spcBef>
                <a:spcPct val="0"/>
              </a:spcBef>
              <a:buClr>
                <a:srgbClr val="425519"/>
              </a:buClr>
              <a:buFont typeface="Wingdings" pitchFamily="2" charset="2"/>
              <a:buChar char="ü"/>
            </a:pPr>
            <a:r>
              <a:rPr lang="pl-PL" sz="2400" smtClean="0">
                <a:solidFill>
                  <a:srgbClr val="000000"/>
                </a:solidFill>
                <a:cs typeface="Arial" pitchFamily="34" charset="0"/>
              </a:rPr>
              <a:t>Yem tüketiminin izlenmesi (satın alma faturalarından),</a:t>
            </a:r>
          </a:p>
          <a:p>
            <a:pPr marL="82550" indent="-82550" algn="just">
              <a:spcBef>
                <a:spcPct val="0"/>
              </a:spcBef>
              <a:buClr>
                <a:srgbClr val="425519"/>
              </a:buClr>
              <a:buFont typeface="Wingdings" pitchFamily="2" charset="2"/>
              <a:buChar char="ü"/>
            </a:pPr>
            <a:r>
              <a:rPr lang="pl-PL" sz="2400" smtClean="0">
                <a:solidFill>
                  <a:srgbClr val="000000"/>
                </a:solidFill>
                <a:cs typeface="Arial" pitchFamily="34" charset="0"/>
              </a:rPr>
              <a:t>Su tüketiminin izlenmesi (su sayaçlarının göstergelerinden),</a:t>
            </a:r>
          </a:p>
          <a:p>
            <a:pPr marL="82550" indent="-82550" algn="just">
              <a:spcBef>
                <a:spcPct val="0"/>
              </a:spcBef>
              <a:buClr>
                <a:srgbClr val="425519"/>
              </a:buClr>
              <a:buFont typeface="Wingdings" pitchFamily="2" charset="2"/>
              <a:buChar char="ü"/>
            </a:pPr>
            <a:r>
              <a:rPr lang="pl-PL" sz="2400" smtClean="0">
                <a:solidFill>
                  <a:srgbClr val="000000"/>
                </a:solidFill>
                <a:cs typeface="Arial" pitchFamily="34" charset="0"/>
              </a:rPr>
              <a:t>Saman tüke</a:t>
            </a:r>
            <a:r>
              <a:rPr lang="tr-TR" sz="2400" smtClean="0">
                <a:solidFill>
                  <a:srgbClr val="000000"/>
                </a:solidFill>
                <a:cs typeface="Arial" pitchFamily="34" charset="0"/>
              </a:rPr>
              <a:t>t</a:t>
            </a:r>
            <a:r>
              <a:rPr lang="pl-PL" sz="2400" smtClean="0">
                <a:solidFill>
                  <a:srgbClr val="000000"/>
                </a:solidFill>
                <a:cs typeface="Arial" pitchFamily="34" charset="0"/>
              </a:rPr>
              <a:t>iminin izlenmesi,</a:t>
            </a:r>
          </a:p>
          <a:p>
            <a:pPr marL="82550" indent="-82550" algn="just">
              <a:spcBef>
                <a:spcPct val="0"/>
              </a:spcBef>
              <a:buClr>
                <a:srgbClr val="425519"/>
              </a:buClr>
              <a:buFont typeface="Wingdings" pitchFamily="2" charset="2"/>
              <a:buChar char="ü"/>
            </a:pPr>
            <a:r>
              <a:rPr lang="pl-PL" sz="2400" smtClean="0">
                <a:solidFill>
                  <a:srgbClr val="000000"/>
                </a:solidFill>
                <a:cs typeface="Arial" pitchFamily="34" charset="0"/>
              </a:rPr>
              <a:t>Elektrik tüketiminin izlenmesi (kilowatt-saat sayacıyla),</a:t>
            </a:r>
          </a:p>
          <a:p>
            <a:pPr marL="82550" indent="-82550" algn="just">
              <a:spcBef>
                <a:spcPct val="0"/>
              </a:spcBef>
              <a:buClr>
                <a:srgbClr val="425519"/>
              </a:buClr>
              <a:buFont typeface="Wingdings" pitchFamily="2" charset="2"/>
              <a:buChar char="ü"/>
            </a:pPr>
            <a:r>
              <a:rPr lang="pl-PL" sz="2400" smtClean="0">
                <a:solidFill>
                  <a:srgbClr val="000000"/>
                </a:solidFill>
                <a:cs typeface="Arial" pitchFamily="34" charset="0"/>
              </a:rPr>
              <a:t>Yakıt tüketiminin izlenmesi, örn. dizel yakıt mı gaz mı (yakıt satın alma faturalarından),</a:t>
            </a:r>
          </a:p>
          <a:p>
            <a:pPr marL="82550" indent="-82550">
              <a:spcBef>
                <a:spcPct val="0"/>
              </a:spcBef>
              <a:buClr>
                <a:srgbClr val="425519"/>
              </a:buClr>
              <a:buFont typeface="Wingdings" pitchFamily="2" charset="2"/>
              <a:buChar char="ü"/>
            </a:pPr>
            <a:endParaRPr lang="pl-PL" sz="2400" smtClean="0">
              <a:solidFill>
                <a:srgbClr val="000000"/>
              </a:solidFill>
              <a:cs typeface="Arial" pitchFamily="34" charset="0"/>
            </a:endParaRPr>
          </a:p>
          <a:p>
            <a:pPr marL="82550" indent="-82550">
              <a:spcBef>
                <a:spcPct val="0"/>
              </a:spcBef>
              <a:buClrTx/>
              <a:buFont typeface="Tahoma" pitchFamily="34" charset="0"/>
              <a:buNone/>
            </a:pPr>
            <a:endParaRPr lang="pl-PL" sz="2400" smtClean="0">
              <a:solidFill>
                <a:srgbClr val="000000"/>
              </a:solidFill>
              <a:cs typeface="Arial" pitchFamily="34" charset="0"/>
            </a:endParaRPr>
          </a:p>
        </p:txBody>
      </p:sp>
      <p:sp>
        <p:nvSpPr>
          <p:cNvPr id="27652"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0EFD9D89-4C0F-4266-9A5C-E391AC7FD1A4}" type="slidenum">
              <a:rPr lang="pl-PL" smtClean="0">
                <a:solidFill>
                  <a:srgbClr val="B5A788"/>
                </a:solidFill>
              </a:rPr>
              <a:pPr eaLnBrk="0" hangingPunct="0">
                <a:buSzPct val="100000"/>
              </a:pPr>
              <a:t>20</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ytuł 1"/>
          <p:cNvSpPr>
            <a:spLocks noGrp="1"/>
          </p:cNvSpPr>
          <p:nvPr>
            <p:ph type="title"/>
          </p:nvPr>
        </p:nvSpPr>
        <p:spPr bwMode="auto"/>
        <p:txBody>
          <a:bodyPr vert="horz" wrap="square" lIns="91440" tIns="45720" rIns="91440" bIns="45720" numCol="1" anchorCtr="0" compatLnSpc="1">
            <a:prstTxWarp prst="textNoShape">
              <a:avLst/>
            </a:prstTxWarp>
            <a:normAutofit fontScale="90000"/>
          </a:bodyPr>
          <a:lstStyle/>
          <a:p>
            <a:pPr>
              <a:defRPr/>
            </a:pPr>
            <a:r>
              <a:rPr lang="pl-PL" sz="2900" b="1" u="sng" smtClean="0">
                <a:solidFill>
                  <a:srgbClr val="990000"/>
                </a:solidFill>
                <a:effectLst/>
                <a:cs typeface="Arial" pitchFamily="34" charset="0"/>
              </a:rPr>
              <a:t>Yüksek düzeyde çevre koruma sağlamaya ilişkin yöntemler – çevrenin bir bütün olarak ele alınması</a:t>
            </a:r>
          </a:p>
        </p:txBody>
      </p:sp>
      <p:sp>
        <p:nvSpPr>
          <p:cNvPr id="28675" name="Symbol zastępczy zawartości 2"/>
          <p:cNvSpPr>
            <a:spLocks noGrp="1"/>
          </p:cNvSpPr>
          <p:nvPr>
            <p:ph idx="1"/>
          </p:nvPr>
        </p:nvSpPr>
        <p:spPr>
          <a:xfrm>
            <a:off x="1403350" y="1628775"/>
            <a:ext cx="7499350" cy="4968875"/>
          </a:xfrm>
        </p:spPr>
        <p:txBody>
          <a:bodyPr/>
          <a:lstStyle/>
          <a:p>
            <a:pPr marL="446088" indent="-446088" algn="just">
              <a:spcAft>
                <a:spcPts val="600"/>
              </a:spcAft>
              <a:buClr>
                <a:srgbClr val="3891A7"/>
              </a:buClr>
              <a:buFont typeface="Courier New" pitchFamily="49" charset="0"/>
              <a:buChar char="o"/>
            </a:pPr>
            <a:r>
              <a:rPr lang="pl-PL" sz="2400" smtClean="0">
                <a:solidFill>
                  <a:srgbClr val="000000"/>
                </a:solidFill>
                <a:cs typeface="Arial" pitchFamily="34" charset="0"/>
              </a:rPr>
              <a:t>Atığın bu amaç için belirlenmiş alanlarda seçici olarak depolanması ve atığın yetkili kişi veya kuruluşlara transfer edilmesi</a:t>
            </a:r>
          </a:p>
          <a:p>
            <a:pPr marL="446088" indent="-446088" algn="just">
              <a:spcAft>
                <a:spcPts val="600"/>
              </a:spcAft>
              <a:buClr>
                <a:srgbClr val="3891A7"/>
              </a:buClr>
              <a:buFont typeface="Courier New" pitchFamily="49" charset="0"/>
              <a:buChar char="o"/>
            </a:pPr>
            <a:r>
              <a:rPr lang="pl-PL" sz="2400" smtClean="0">
                <a:solidFill>
                  <a:srgbClr val="000000"/>
                </a:solidFill>
                <a:cs typeface="Arial" pitchFamily="34" charset="0"/>
              </a:rPr>
              <a:t>Otomatik yem dağıtım sistemi enerji tüketiminin azaltılmasına faydalı olur, hayvanların yeme daha kolay ulaşabilmelerini sağlar ve yem kayıplarını azaltır,</a:t>
            </a:r>
          </a:p>
          <a:p>
            <a:pPr marL="446088" indent="-446088" algn="just">
              <a:spcAft>
                <a:spcPts val="600"/>
              </a:spcAft>
              <a:buClr>
                <a:srgbClr val="3891A7"/>
              </a:buClr>
              <a:buFont typeface="Courier New" pitchFamily="49" charset="0"/>
              <a:buChar char="o"/>
            </a:pPr>
            <a:r>
              <a:rPr lang="pl-PL" sz="2400" smtClean="0">
                <a:solidFill>
                  <a:srgbClr val="000000"/>
                </a:solidFill>
                <a:cs typeface="Arial" pitchFamily="34" charset="0"/>
              </a:rPr>
              <a:t>Damlalıklı suluklar hayvanların suya daha rahat erişmesini ve yere serilen samanların kuru kalmasını sağlamaktadır, </a:t>
            </a:r>
          </a:p>
          <a:p>
            <a:pPr marL="446088" indent="-446088" algn="just">
              <a:buClr>
                <a:srgbClr val="3891A7"/>
              </a:buClr>
              <a:buFont typeface="Courier New" pitchFamily="49" charset="0"/>
              <a:buChar char="o"/>
            </a:pPr>
            <a:r>
              <a:rPr lang="pl-PL" sz="2400" smtClean="0">
                <a:solidFill>
                  <a:srgbClr val="000000"/>
                </a:solidFill>
                <a:cs typeface="Arial" pitchFamily="34" charset="0"/>
              </a:rPr>
              <a:t>Hava geçirmez yem sistemi, önceden gerekli organizasyonun yapılmadığı toz emisyonlarını önler. </a:t>
            </a:r>
          </a:p>
          <a:p>
            <a:pPr marL="446088" indent="-446088" algn="just">
              <a:buClr>
                <a:srgbClr val="3891A7"/>
              </a:buClr>
              <a:buFont typeface="Courier New" pitchFamily="49" charset="0"/>
              <a:buChar char="o"/>
            </a:pPr>
            <a:endParaRPr lang="pl-PL" sz="2400" smtClean="0">
              <a:solidFill>
                <a:srgbClr val="000000"/>
              </a:solidFill>
              <a:cs typeface="Arial" pitchFamily="34" charset="0"/>
            </a:endParaRPr>
          </a:p>
          <a:p>
            <a:pPr marL="446088" indent="-446088" algn="just">
              <a:buClr>
                <a:srgbClr val="3891A7"/>
              </a:buClr>
              <a:buFont typeface="Courier New" pitchFamily="49" charset="0"/>
              <a:buChar char="o"/>
            </a:pPr>
            <a:endParaRPr lang="pl-PL" sz="2400" smtClean="0">
              <a:solidFill>
                <a:srgbClr val="000000"/>
              </a:solidFill>
              <a:cs typeface="Arial" pitchFamily="34" charset="0"/>
            </a:endParaRPr>
          </a:p>
          <a:p>
            <a:pPr marL="446088" indent="-446088" algn="just">
              <a:buClrTx/>
              <a:buFont typeface="Tahoma" pitchFamily="34" charset="0"/>
              <a:buNone/>
            </a:pPr>
            <a:endParaRPr lang="pl-PL" sz="2400" smtClean="0">
              <a:solidFill>
                <a:srgbClr val="000000"/>
              </a:solidFill>
              <a:cs typeface="Arial" pitchFamily="34" charset="0"/>
            </a:endParaRPr>
          </a:p>
        </p:txBody>
      </p:sp>
      <p:sp>
        <p:nvSpPr>
          <p:cNvPr id="28676"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44C69763-CFA1-430A-B39A-49C3A3D5CD19}" type="slidenum">
              <a:rPr lang="pl-PL" smtClean="0">
                <a:solidFill>
                  <a:srgbClr val="B5A788"/>
                </a:solidFill>
              </a:rPr>
              <a:pPr eaLnBrk="0" hangingPunct="0">
                <a:buSzPct val="100000"/>
              </a:pPr>
              <a:t>21</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ytuł 1"/>
          <p:cNvSpPr>
            <a:spLocks noGrp="1"/>
          </p:cNvSpPr>
          <p:nvPr>
            <p:ph type="title"/>
          </p:nvPr>
        </p:nvSpPr>
        <p:spPr bwMode="auto">
          <a:xfrm>
            <a:off x="1403350" y="476250"/>
            <a:ext cx="7499350" cy="993775"/>
          </a:xfrm>
        </p:spPr>
        <p:txBody>
          <a:bodyPr vert="horz" wrap="square" lIns="91440" tIns="45720" rIns="91440" bIns="45720" numCol="1" anchorCtr="0" compatLnSpc="1">
            <a:prstTxWarp prst="textNoShape">
              <a:avLst/>
            </a:prstTxWarp>
            <a:normAutofit fontScale="90000"/>
          </a:bodyPr>
          <a:lstStyle/>
          <a:p>
            <a:pPr>
              <a:defRPr/>
            </a:pPr>
            <a:r>
              <a:rPr lang="pl-PL" sz="2900" b="1" u="sng" smtClean="0">
                <a:solidFill>
                  <a:srgbClr val="9B0117"/>
                </a:solidFill>
                <a:effectLst/>
                <a:cs typeface="Arial" pitchFamily="34" charset="0"/>
              </a:rPr>
              <a:t/>
            </a:r>
            <a:br>
              <a:rPr lang="pl-PL" sz="2900" b="1" u="sng" smtClean="0">
                <a:solidFill>
                  <a:srgbClr val="9B0117"/>
                </a:solidFill>
                <a:effectLst/>
                <a:cs typeface="Arial" pitchFamily="34" charset="0"/>
              </a:rPr>
            </a:br>
            <a:r>
              <a:rPr lang="pl-PL" sz="2900" b="1" u="sng" smtClean="0">
                <a:solidFill>
                  <a:srgbClr val="9B0117"/>
                </a:solidFill>
                <a:effectLst/>
                <a:cs typeface="Arial" pitchFamily="34" charset="0"/>
              </a:rPr>
              <a:t>Yüksek düzeyde çevre koruma sağlamaya ilişkin yöntemler – çevrenin bir bütün olarak ele alınması (devamı)</a:t>
            </a:r>
          </a:p>
        </p:txBody>
      </p:sp>
      <p:sp>
        <p:nvSpPr>
          <p:cNvPr id="29699" name="Symbol zastępczy zawartości 2"/>
          <p:cNvSpPr>
            <a:spLocks noGrp="1"/>
          </p:cNvSpPr>
          <p:nvPr>
            <p:ph idx="1"/>
          </p:nvPr>
        </p:nvSpPr>
        <p:spPr>
          <a:xfrm>
            <a:off x="1331913" y="2349500"/>
            <a:ext cx="7499350" cy="4800600"/>
          </a:xfrm>
        </p:spPr>
        <p:txBody>
          <a:bodyPr/>
          <a:lstStyle/>
          <a:p>
            <a:pPr algn="just">
              <a:spcAft>
                <a:spcPts val="600"/>
              </a:spcAft>
              <a:buClr>
                <a:srgbClr val="3891A7"/>
              </a:buClr>
              <a:buFont typeface="Courier New" pitchFamily="49" charset="0"/>
              <a:buChar char="o"/>
            </a:pPr>
            <a:r>
              <a:rPr lang="pl-PL" sz="2400" smtClean="0">
                <a:solidFill>
                  <a:srgbClr val="000000"/>
                </a:solidFill>
                <a:cs typeface="Arial" pitchFamily="34" charset="0"/>
              </a:rPr>
              <a:t>Tam otomatik havalandırma sisteminin saat yönünde dönen pervanesinin randımanının kontrolü, ısıtma sisteminin kontrolü ile bir de alarm sistemi, havalandırma ve enerji tüketiminde verim elde edilmesinde BAT standartlarına uygunluk sağlar, </a:t>
            </a:r>
          </a:p>
          <a:p>
            <a:pPr algn="just">
              <a:spcAft>
                <a:spcPts val="600"/>
              </a:spcAft>
              <a:buClr>
                <a:srgbClr val="3891A7"/>
              </a:buClr>
              <a:buFont typeface="Courier New" pitchFamily="49" charset="0"/>
              <a:buChar char="o"/>
            </a:pPr>
            <a:r>
              <a:rPr lang="pl-PL" sz="2400" smtClean="0">
                <a:solidFill>
                  <a:srgbClr val="000000"/>
                </a:solidFill>
                <a:cs typeface="Arial" pitchFamily="34" charset="0"/>
              </a:rPr>
              <a:t>Broyler altlık ile yetiştirme sisteminin uygulanması, havaya emisyon nedeniyle havadaki kirleticilerin sınır değerlerini aşmamasını sağlamaktadır. </a:t>
            </a:r>
          </a:p>
          <a:p>
            <a:pPr algn="just">
              <a:buClr>
                <a:srgbClr val="3891A7"/>
              </a:buClr>
              <a:buFont typeface="Courier New" pitchFamily="49" charset="0"/>
              <a:buChar char="o"/>
            </a:pPr>
            <a:r>
              <a:rPr lang="pl-PL" sz="2400" smtClean="0">
                <a:solidFill>
                  <a:srgbClr val="000000"/>
                </a:solidFill>
                <a:cs typeface="Arial" pitchFamily="34" charset="0"/>
              </a:rPr>
              <a:t>Yukarıda belirtilen,</a:t>
            </a:r>
            <a:r>
              <a:rPr lang="tr-TR" sz="2400" smtClean="0">
                <a:solidFill>
                  <a:srgbClr val="000000"/>
                </a:solidFill>
                <a:cs typeface="Arial" pitchFamily="34" charset="0"/>
              </a:rPr>
              <a:t>ler</a:t>
            </a:r>
            <a:r>
              <a:rPr lang="pl-PL" sz="2400" smtClean="0">
                <a:solidFill>
                  <a:srgbClr val="000000"/>
                </a:solidFill>
                <a:cs typeface="Arial" pitchFamily="34" charset="0"/>
              </a:rPr>
              <a:t> BAT gerekliliklerine uygunluk göstermektedir.</a:t>
            </a:r>
          </a:p>
        </p:txBody>
      </p:sp>
      <p:sp>
        <p:nvSpPr>
          <p:cNvPr id="29700"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433723B3-D64B-4635-8187-97BBA7A00062}" type="slidenum">
              <a:rPr lang="pl-PL" smtClean="0">
                <a:solidFill>
                  <a:srgbClr val="B5A788"/>
                </a:solidFill>
              </a:rPr>
              <a:pPr eaLnBrk="0" hangingPunct="0">
                <a:buSzPct val="100000"/>
              </a:pPr>
              <a:t>22</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042988" y="274638"/>
            <a:ext cx="7891462" cy="706437"/>
          </a:xfrm>
        </p:spPr>
        <p:txBody>
          <a:bodyPr vert="horz" wrap="square" lIns="91440" tIns="45720" rIns="91440" bIns="45720" numCol="1" anchorCtr="0" compatLnSpc="1">
            <a:prstTxWarp prst="textNoShape">
              <a:avLst/>
            </a:prstTxWarp>
          </a:bodyPr>
          <a:lstStyle/>
          <a:p>
            <a:pPr>
              <a:buSzPct val="100000"/>
              <a:defRPr/>
            </a:pPr>
            <a:r>
              <a:rPr lang="pl-PL" sz="2500" b="1" u="sng" smtClean="0">
                <a:solidFill>
                  <a:srgbClr val="964305"/>
                </a:solidFill>
                <a:effectLst>
                  <a:outerShdw blurRad="38100" dist="38100" dir="2700000" algn="tl">
                    <a:srgbClr val="C0C0C0"/>
                  </a:outerShdw>
                </a:effectLst>
              </a:rPr>
              <a:t>Mevcut En İyi Tekniklerin (BAT) Gereklilikleri </a:t>
            </a:r>
          </a:p>
        </p:txBody>
      </p:sp>
      <p:graphicFrame>
        <p:nvGraphicFramePr>
          <p:cNvPr id="5" name="Symbol zastępczy zawartości 4"/>
          <p:cNvGraphicFramePr>
            <a:graphicFrameLocks noGrp="1"/>
          </p:cNvGraphicFramePr>
          <p:nvPr>
            <p:ph idx="1"/>
          </p:nvPr>
        </p:nvGraphicFramePr>
        <p:xfrm>
          <a:off x="1116013" y="1052513"/>
          <a:ext cx="7777162" cy="5375284"/>
        </p:xfrm>
        <a:graphic>
          <a:graphicData uri="http://schemas.openxmlformats.org/drawingml/2006/table">
            <a:tbl>
              <a:tblPr/>
              <a:tblGrid>
                <a:gridCol w="7777162"/>
              </a:tblGrid>
              <a:tr h="477838">
                <a:tc>
                  <a:txBody>
                    <a:bodyPr/>
                    <a:lstStyle/>
                    <a:p>
                      <a:pPr marL="0" marR="0" lvl="0" indent="0" algn="l" defTabSz="914400" rtl="0" eaLnBrk="0" fontAlgn="base" latinLnBrk="0" hangingPunct="0">
                        <a:lnSpc>
                          <a:spcPct val="100000"/>
                        </a:lnSpc>
                        <a:spcBef>
                          <a:spcPct val="0"/>
                        </a:spcBef>
                        <a:spcAft>
                          <a:spcPct val="0"/>
                        </a:spcAft>
                        <a:buClrTx/>
                        <a:buSzPct val="100000"/>
                        <a:buFontTx/>
                        <a:buNone/>
                        <a:tabLst/>
                      </a:pPr>
                      <a:r>
                        <a:rPr kumimoji="0" lang="pl-PL" sz="2500" b="0" i="0" u="none" strike="noStrike" cap="none" normalizeH="0" baseline="0" smtClean="0">
                          <a:ln>
                            <a:noFill/>
                          </a:ln>
                          <a:solidFill>
                            <a:srgbClr val="000000"/>
                          </a:solidFill>
                          <a:effectLst/>
                          <a:latin typeface="Gill Sans MT" pitchFamily="34" charset="0"/>
                        </a:rPr>
                        <a:t>YUMURTA TAVUKLARI – kafes sistemi</a:t>
                      </a:r>
                    </a:p>
                  </a:txBody>
                  <a:tcPr marL="91444" marR="91444" marT="48421" marB="484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97438">
                <a:tc>
                  <a:txBody>
                    <a:bodyPr/>
                    <a:lstStyle/>
                    <a:p>
                      <a:pPr marL="269875" marR="0" lvl="0" indent="-269875" algn="just" defTabSz="914400" rtl="0" eaLnBrk="0" fontAlgn="base" latinLnBrk="0" hangingPunct="0">
                        <a:lnSpc>
                          <a:spcPct val="100000"/>
                        </a:lnSpc>
                        <a:spcBef>
                          <a:spcPct val="0"/>
                        </a:spcBef>
                        <a:spcAft>
                          <a:spcPct val="0"/>
                        </a:spcAft>
                        <a:buClrTx/>
                        <a:buSzTx/>
                        <a:buFont typeface="Wingdings" pitchFamily="2" charset="2"/>
                        <a:buChar char="Ø"/>
                        <a:tabLst/>
                      </a:pPr>
                      <a:r>
                        <a:rPr kumimoji="0" lang="pl-PL" sz="2100" b="0" i="0" u="none" strike="noStrike" cap="none" normalizeH="0" baseline="0" smtClean="0">
                          <a:ln>
                            <a:noFill/>
                          </a:ln>
                          <a:solidFill>
                            <a:srgbClr val="000000"/>
                          </a:solidFill>
                          <a:effectLst/>
                          <a:latin typeface="Gill Sans MT" pitchFamily="34" charset="0"/>
                        </a:rPr>
                        <a:t>Kafes sisteminde saat yönünde bant konveyörler aracılığıyla gübrenin haftada en az iki defa kapatılmış bir depolama odasına kaldırılır, </a:t>
                      </a:r>
                    </a:p>
                    <a:p>
                      <a:pPr marL="269875" marR="0" lvl="0" indent="-269875" algn="just" defTabSz="914400" rtl="0" eaLnBrk="0" fontAlgn="base" latinLnBrk="0" hangingPunct="0">
                        <a:lnSpc>
                          <a:spcPct val="100000"/>
                        </a:lnSpc>
                        <a:spcBef>
                          <a:spcPct val="0"/>
                        </a:spcBef>
                        <a:spcAft>
                          <a:spcPct val="0"/>
                        </a:spcAft>
                        <a:buClrTx/>
                        <a:buSzTx/>
                        <a:buFont typeface="Wingdings" pitchFamily="2" charset="2"/>
                        <a:buChar char="Ø"/>
                        <a:tabLst/>
                      </a:pPr>
                      <a:r>
                        <a:rPr kumimoji="0" lang="pl-PL" sz="2100" b="0" i="0" u="none" strike="noStrike" cap="none" normalizeH="0" baseline="0" smtClean="0">
                          <a:ln>
                            <a:noFill/>
                          </a:ln>
                          <a:solidFill>
                            <a:srgbClr val="000000"/>
                          </a:solidFill>
                          <a:effectLst/>
                          <a:latin typeface="Gill Sans MT" pitchFamily="34" charset="0"/>
                        </a:rPr>
                        <a:t>Dikey olarak sıralanmış kafeslerde saat yönünde bant konveyör ve basınçlı hava kurutma - gübre en az haftada bir defa kapatılmış bir depolama odasına kaldırılır, </a:t>
                      </a:r>
                    </a:p>
                    <a:p>
                      <a:pPr marL="269875" marR="0" lvl="0" indent="-269875" algn="just" defTabSz="914400" rtl="0" eaLnBrk="0" fontAlgn="base" latinLnBrk="0" hangingPunct="0">
                        <a:lnSpc>
                          <a:spcPct val="100000"/>
                        </a:lnSpc>
                        <a:spcBef>
                          <a:spcPct val="0"/>
                        </a:spcBef>
                        <a:spcAft>
                          <a:spcPct val="0"/>
                        </a:spcAft>
                        <a:buClrTx/>
                        <a:buSzTx/>
                        <a:buFont typeface="Wingdings" pitchFamily="2" charset="2"/>
                        <a:buChar char="Ø"/>
                        <a:tabLst/>
                      </a:pPr>
                      <a:r>
                        <a:rPr kumimoji="0" lang="pl-PL" sz="2100" b="0" i="0" u="none" strike="noStrike" cap="none" normalizeH="0" baseline="0" smtClean="0">
                          <a:ln>
                            <a:noFill/>
                          </a:ln>
                          <a:solidFill>
                            <a:srgbClr val="000000"/>
                          </a:solidFill>
                          <a:effectLst/>
                          <a:latin typeface="Gill Sans MT" pitchFamily="34" charset="0"/>
                        </a:rPr>
                        <a:t>Dikey olarak sıralanmış kafeslerde saat yönünde bant konveyör ve tokmak kontrollü basınçlı hava kurutma - gübre haftada en az bir defa kapatılmış bir depolama odasına kaldırılır,</a:t>
                      </a:r>
                    </a:p>
                    <a:p>
                      <a:pPr marL="269875" marR="0" lvl="0" indent="-269875" algn="just" defTabSz="914400" rtl="0" eaLnBrk="0" fontAlgn="base" latinLnBrk="0" hangingPunct="0">
                        <a:lnSpc>
                          <a:spcPct val="100000"/>
                        </a:lnSpc>
                        <a:spcBef>
                          <a:spcPct val="0"/>
                        </a:spcBef>
                        <a:spcAft>
                          <a:spcPct val="0"/>
                        </a:spcAft>
                        <a:buClrTx/>
                        <a:buSzTx/>
                        <a:buFont typeface="Wingdings" pitchFamily="2" charset="2"/>
                        <a:buChar char="Ø"/>
                        <a:tabLst/>
                      </a:pPr>
                      <a:r>
                        <a:rPr kumimoji="0" lang="pl-PL" sz="2100" b="0" i="0" u="none" strike="noStrike" cap="none" normalizeH="0" baseline="0" smtClean="0">
                          <a:ln>
                            <a:noFill/>
                          </a:ln>
                          <a:solidFill>
                            <a:srgbClr val="000000"/>
                          </a:solidFill>
                          <a:effectLst/>
                          <a:latin typeface="Gill Sans MT" pitchFamily="34" charset="0"/>
                        </a:rPr>
                        <a:t>Dikey olarak sıralanmış kafeslerde saat yönünde bant konveyör ve basınçlı geliştirilmiş hava kurutma - gübre haftada en az bir defa kapatılmış bir depolama odasına kaldırılır,</a:t>
                      </a:r>
                    </a:p>
                    <a:p>
                      <a:pPr marL="269875" marR="0" lvl="0" indent="-269875" algn="just" defTabSz="914400" rtl="0" eaLnBrk="0" fontAlgn="base" latinLnBrk="0" hangingPunct="0">
                        <a:lnSpc>
                          <a:spcPct val="100000"/>
                        </a:lnSpc>
                        <a:spcBef>
                          <a:spcPct val="0"/>
                        </a:spcBef>
                        <a:spcAft>
                          <a:spcPct val="0"/>
                        </a:spcAft>
                        <a:buClrTx/>
                        <a:buSzTx/>
                        <a:buFont typeface="Wingdings" pitchFamily="2" charset="2"/>
                        <a:buChar char="Ø"/>
                        <a:tabLst/>
                      </a:pPr>
                      <a:r>
                        <a:rPr kumimoji="0" lang="pl-PL" sz="2100" b="0" i="0" u="none" strike="noStrike" cap="none" normalizeH="0" baseline="0" smtClean="0">
                          <a:ln>
                            <a:noFill/>
                          </a:ln>
                          <a:solidFill>
                            <a:srgbClr val="000000"/>
                          </a:solidFill>
                          <a:effectLst/>
                          <a:latin typeface="Gill Sans MT" pitchFamily="34" charset="0"/>
                        </a:rPr>
                        <a:t>Dikey olarak sıralanmış kafeslerde saat yönünde bant konveyör ve kafeslerin üzerinde kurutucu tünel - 34-36 saat sonra gübre kapatılmış bir depolama odasına kaldırılır. </a:t>
                      </a:r>
                    </a:p>
                  </a:txBody>
                  <a:tcPr marL="91444" marR="91444" marT="48421" marB="484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0731"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768C0320-2E17-424F-8825-BA3D2588E5CA}" type="slidenum">
              <a:rPr lang="pl-PL" smtClean="0">
                <a:solidFill>
                  <a:srgbClr val="B5A788"/>
                </a:solidFill>
              </a:rPr>
              <a:pPr eaLnBrk="0" hangingPunct="0">
                <a:buSzPct val="100000"/>
              </a:pPr>
              <a:t>23</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ytuł 1"/>
          <p:cNvSpPr>
            <a:spLocks noGrp="1"/>
          </p:cNvSpPr>
          <p:nvPr>
            <p:ph type="title"/>
          </p:nvPr>
        </p:nvSpPr>
        <p:spPr bwMode="auto">
          <a:xfrm>
            <a:off x="1116013" y="274638"/>
            <a:ext cx="7818437" cy="1143000"/>
          </a:xfrm>
        </p:spPr>
        <p:txBody>
          <a:bodyPr vert="horz" wrap="square" lIns="91440" tIns="45720" rIns="91440" bIns="45720" numCol="1" anchorCtr="0" compatLnSpc="1">
            <a:prstTxWarp prst="textNoShape">
              <a:avLst/>
            </a:prstTxWarp>
          </a:bodyPr>
          <a:lstStyle/>
          <a:p>
            <a:pPr>
              <a:buSzPct val="100000"/>
              <a:defRPr/>
            </a:pPr>
            <a:r>
              <a:rPr lang="pl-PL" sz="2800" b="1" u="sng" smtClean="0">
                <a:solidFill>
                  <a:srgbClr val="9B0117"/>
                </a:solidFill>
                <a:effectLst>
                  <a:outerShdw blurRad="38100" dist="38100" dir="2700000" algn="tl">
                    <a:srgbClr val="C0C0C0"/>
                  </a:outerShdw>
                </a:effectLst>
              </a:rPr>
              <a:t>Mevcut En İyi Tekniklerin (BAT) Gereklilikleri</a:t>
            </a:r>
          </a:p>
        </p:txBody>
      </p:sp>
      <p:sp>
        <p:nvSpPr>
          <p:cNvPr id="31747"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46FBF9C1-FE07-43E7-9C33-7B78E1982ABD}" type="slidenum">
              <a:rPr lang="pl-PL" smtClean="0">
                <a:solidFill>
                  <a:srgbClr val="B5A788"/>
                </a:solidFill>
              </a:rPr>
              <a:pPr eaLnBrk="0" hangingPunct="0">
                <a:buSzPct val="100000"/>
              </a:pPr>
              <a:t>24</a:t>
            </a:fld>
            <a:endParaRPr lang="pl-PL" smtClean="0">
              <a:solidFill>
                <a:srgbClr val="B5A788"/>
              </a:solidFill>
            </a:endParaRPr>
          </a:p>
        </p:txBody>
      </p:sp>
      <p:graphicFrame>
        <p:nvGraphicFramePr>
          <p:cNvPr id="5" name="Tabela 4"/>
          <p:cNvGraphicFramePr>
            <a:graphicFrameLocks noGrp="1"/>
          </p:cNvGraphicFramePr>
          <p:nvPr/>
        </p:nvGraphicFramePr>
        <p:xfrm>
          <a:off x="1187450" y="1268413"/>
          <a:ext cx="7200900" cy="5137150"/>
        </p:xfrm>
        <a:graphic>
          <a:graphicData uri="http://schemas.openxmlformats.org/drawingml/2006/table">
            <a:tbl>
              <a:tblPr/>
              <a:tblGrid>
                <a:gridCol w="7200900"/>
              </a:tblGrid>
              <a:tr h="504825">
                <a:tc>
                  <a:txBody>
                    <a:bodyPr/>
                    <a:lstStyle/>
                    <a:p>
                      <a:pPr marL="0" marR="0" lvl="0" indent="0" algn="l" defTabSz="914400" rtl="0" eaLnBrk="0" fontAlgn="base" latinLnBrk="0" hangingPunct="0">
                        <a:lnSpc>
                          <a:spcPct val="100000"/>
                        </a:lnSpc>
                        <a:spcBef>
                          <a:spcPct val="0"/>
                        </a:spcBef>
                        <a:spcAft>
                          <a:spcPct val="0"/>
                        </a:spcAft>
                        <a:buClrTx/>
                        <a:buSzPct val="100000"/>
                        <a:buFontTx/>
                        <a:buNone/>
                        <a:tabLst/>
                      </a:pPr>
                      <a:r>
                        <a:rPr kumimoji="0" lang="pl-PL" sz="2400" b="0" i="0" u="none" strike="noStrike" cap="none" normalizeH="0" baseline="0" smtClean="0">
                          <a:ln>
                            <a:noFill/>
                          </a:ln>
                          <a:solidFill>
                            <a:srgbClr val="000000"/>
                          </a:solidFill>
                          <a:effectLst/>
                          <a:latin typeface="Gill Sans MT" pitchFamily="34" charset="0"/>
                        </a:rPr>
                        <a:t>YUMURTA TAVUKLARI</a:t>
                      </a:r>
                      <a:r>
                        <a:rPr kumimoji="0" lang="pl-PL" sz="2400" b="1" i="0" u="none" strike="noStrike" cap="none" normalizeH="0" baseline="0" smtClean="0">
                          <a:ln>
                            <a:noFill/>
                          </a:ln>
                          <a:solidFill>
                            <a:srgbClr val="000000"/>
                          </a:solidFill>
                          <a:effectLst/>
                          <a:latin typeface="Gill Sans MT" pitchFamily="34" charset="0"/>
                        </a:rPr>
                        <a:t> – kafeste yetiştirme</a:t>
                      </a:r>
                    </a:p>
                  </a:txBody>
                  <a:tcPr marL="91441" marR="91441"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32325">
                <a:tc>
                  <a:txBody>
                    <a:bodyPr/>
                    <a:lstStyle/>
                    <a:p>
                      <a:pPr marL="0" marR="0" lvl="0" indent="0" algn="just" defTabSz="914400" rtl="0" eaLnBrk="0" fontAlgn="base" latinLnBrk="0" hangingPunct="0">
                        <a:lnSpc>
                          <a:spcPct val="100000"/>
                        </a:lnSpc>
                        <a:spcBef>
                          <a:spcPct val="0"/>
                        </a:spcBef>
                        <a:spcAft>
                          <a:spcPct val="0"/>
                        </a:spcAft>
                        <a:buClrTx/>
                        <a:buSzPct val="100000"/>
                        <a:buFontTx/>
                        <a:buNone/>
                        <a:tabLst/>
                      </a:pPr>
                      <a:endParaRPr kumimoji="0" lang="pl-PL" sz="2400" b="1" i="0" u="none" strike="noStrike" cap="none" normalizeH="0" baseline="0" smtClean="0">
                        <a:ln>
                          <a:noFill/>
                        </a:ln>
                        <a:solidFill>
                          <a:srgbClr val="000000"/>
                        </a:solidFill>
                        <a:effectLst/>
                        <a:latin typeface="Gill Sans MT" pitchFamily="34" charset="0"/>
                      </a:endParaRPr>
                    </a:p>
                    <a:p>
                      <a:pPr marL="0" marR="0" lvl="0" indent="0" algn="just" defTabSz="914400" rtl="0" eaLnBrk="0" fontAlgn="base" latinLnBrk="0" hangingPunct="0">
                        <a:lnSpc>
                          <a:spcPct val="100000"/>
                        </a:lnSpc>
                        <a:spcBef>
                          <a:spcPct val="0"/>
                        </a:spcBef>
                        <a:spcAft>
                          <a:spcPct val="0"/>
                        </a:spcAft>
                        <a:buClrTx/>
                        <a:buSzPct val="100000"/>
                        <a:buFontTx/>
                        <a:buNone/>
                        <a:tabLst/>
                      </a:pPr>
                      <a:r>
                        <a:rPr kumimoji="0" lang="pl-PL" sz="2400" b="1" i="0" u="none" strike="noStrike" cap="none" normalizeH="0" baseline="0" smtClean="0">
                          <a:ln>
                            <a:noFill/>
                          </a:ln>
                          <a:solidFill>
                            <a:srgbClr val="000000"/>
                          </a:solidFill>
                          <a:effectLst/>
                          <a:latin typeface="Gill Sans MT" pitchFamily="34" charset="0"/>
                        </a:rPr>
                        <a:t>BAT, aşağıda belirtilenlerden oluşmaktadır:</a:t>
                      </a:r>
                    </a:p>
                    <a:p>
                      <a:pPr marL="0" marR="0" lvl="0" indent="0" algn="just" defTabSz="914400" rtl="0" eaLnBrk="0" fontAlgn="base" latinLnBrk="0" hangingPunct="0">
                        <a:lnSpc>
                          <a:spcPct val="100000"/>
                        </a:lnSpc>
                        <a:spcBef>
                          <a:spcPct val="0"/>
                        </a:spcBef>
                        <a:spcAft>
                          <a:spcPts val="600"/>
                        </a:spcAft>
                        <a:buClrTx/>
                        <a:buSzTx/>
                        <a:buFont typeface="Wingdings" pitchFamily="2" charset="2"/>
                        <a:buChar char="q"/>
                        <a:tabLst/>
                      </a:pPr>
                      <a:r>
                        <a:rPr kumimoji="0" lang="pl-PL" sz="2400" b="0" i="0" u="none" strike="noStrike" cap="none" normalizeH="0" baseline="0" smtClean="0">
                          <a:ln>
                            <a:noFill/>
                          </a:ln>
                          <a:solidFill>
                            <a:srgbClr val="000000"/>
                          </a:solidFill>
                          <a:effectLst/>
                          <a:latin typeface="Gill Sans MT" pitchFamily="34" charset="0"/>
                        </a:rPr>
                        <a:t>Basınçlı hava kurutucu ile kalın altlık sistemi</a:t>
                      </a:r>
                    </a:p>
                    <a:p>
                      <a:pPr marL="0" marR="0" lvl="0" indent="0" algn="just" defTabSz="914400" rtl="0" eaLnBrk="0" fontAlgn="base" latinLnBrk="0" hangingPunct="0">
                        <a:lnSpc>
                          <a:spcPct val="100000"/>
                        </a:lnSpc>
                        <a:spcBef>
                          <a:spcPct val="0"/>
                        </a:spcBef>
                        <a:spcAft>
                          <a:spcPts val="600"/>
                        </a:spcAft>
                        <a:buClrTx/>
                        <a:buSzTx/>
                        <a:buFont typeface="Wingdings" pitchFamily="2" charset="2"/>
                        <a:buChar char="q"/>
                        <a:tabLst/>
                      </a:pPr>
                      <a:r>
                        <a:rPr kumimoji="0" lang="pl-PL" sz="2400" b="0" i="0" u="none" strike="noStrike" cap="none" normalizeH="0" baseline="0" smtClean="0">
                          <a:ln>
                            <a:noFill/>
                          </a:ln>
                          <a:solidFill>
                            <a:srgbClr val="000000"/>
                          </a:solidFill>
                          <a:effectLst/>
                          <a:latin typeface="Gill Sans MT" pitchFamily="34" charset="0"/>
                        </a:rPr>
                        <a:t>Sunta zemin ve basınçlı hava kurutucu ile kalın altlık sistemi,</a:t>
                      </a: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q"/>
                        <a:tabLst/>
                      </a:pPr>
                      <a:r>
                        <a:rPr kumimoji="0" lang="pl-PL" sz="2400" b="0" i="0" u="none" strike="noStrike" cap="none" normalizeH="0" baseline="0" smtClean="0">
                          <a:ln>
                            <a:noFill/>
                          </a:ln>
                          <a:solidFill>
                            <a:srgbClr val="000000"/>
                          </a:solidFill>
                          <a:effectLst/>
                          <a:latin typeface="Gill Sans MT" pitchFamily="34" charset="0"/>
                        </a:rPr>
                        <a:t>Avlusu ve/veya dışarıda eşelenme alanı bulunan/bulunmayanambar sistemi (tünekli),</a:t>
                      </a:r>
                    </a:p>
                  </a:txBody>
                  <a:tcPr marL="91441" marR="91441"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042988" y="274638"/>
            <a:ext cx="7891462" cy="1143000"/>
          </a:xfrm>
        </p:spPr>
        <p:txBody>
          <a:bodyPr vert="horz" wrap="square" lIns="91440" tIns="45720" rIns="91440" bIns="45720" numCol="1" anchorCtr="0" compatLnSpc="1">
            <a:prstTxWarp prst="textNoShape">
              <a:avLst/>
            </a:prstTxWarp>
          </a:bodyPr>
          <a:lstStyle/>
          <a:p>
            <a:pPr>
              <a:buSzPct val="100000"/>
              <a:defRPr/>
            </a:pPr>
            <a:r>
              <a:rPr lang="pl-PL" sz="2800" b="1" u="sng" smtClean="0">
                <a:solidFill>
                  <a:srgbClr val="964305"/>
                </a:solidFill>
                <a:effectLst>
                  <a:outerShdw blurRad="38100" dist="38100" dir="2700000" algn="tl">
                    <a:srgbClr val="C0C0C0"/>
                  </a:outerShdw>
                </a:effectLst>
              </a:rPr>
              <a:t>Mevcut En İyi Tekniklerin (BAT) Gereklilikleri</a:t>
            </a:r>
          </a:p>
        </p:txBody>
      </p:sp>
      <p:graphicFrame>
        <p:nvGraphicFramePr>
          <p:cNvPr id="5" name="Symbol zastępczy zawartości 4"/>
          <p:cNvGraphicFramePr>
            <a:graphicFrameLocks noGrp="1"/>
          </p:cNvGraphicFramePr>
          <p:nvPr>
            <p:ph idx="1"/>
          </p:nvPr>
        </p:nvGraphicFramePr>
        <p:xfrm>
          <a:off x="1331913" y="1484313"/>
          <a:ext cx="7491412" cy="4535488"/>
        </p:xfrm>
        <a:graphic>
          <a:graphicData uri="http://schemas.openxmlformats.org/drawingml/2006/table">
            <a:tbl>
              <a:tblPr/>
              <a:tblGrid>
                <a:gridCol w="7491412"/>
              </a:tblGrid>
              <a:tr h="504825">
                <a:tc>
                  <a:txBody>
                    <a:bodyPr/>
                    <a:lstStyle/>
                    <a:p>
                      <a:pPr marL="0" marR="0" lvl="0" indent="0" algn="just" defTabSz="914400" rtl="0" eaLnBrk="0" fontAlgn="base" latinLnBrk="0" hangingPunct="0">
                        <a:lnSpc>
                          <a:spcPct val="100000"/>
                        </a:lnSpc>
                        <a:spcBef>
                          <a:spcPct val="0"/>
                        </a:spcBef>
                        <a:spcAft>
                          <a:spcPct val="0"/>
                        </a:spcAft>
                        <a:buClrTx/>
                        <a:buSzPct val="100000"/>
                        <a:buFontTx/>
                        <a:buNone/>
                        <a:tabLst/>
                      </a:pPr>
                      <a:r>
                        <a:rPr kumimoji="0" lang="pl-PL" sz="2400" b="0" i="0" u="none" strike="noStrike" cap="none" normalizeH="0" baseline="0" smtClean="0">
                          <a:ln>
                            <a:noFill/>
                          </a:ln>
                          <a:solidFill>
                            <a:srgbClr val="000000"/>
                          </a:solidFill>
                          <a:effectLst/>
                          <a:latin typeface="Gill Sans MT" pitchFamily="34" charset="0"/>
                        </a:rPr>
                        <a:t>ET TAVUKLARI – yetiştirme sistemleri</a:t>
                      </a:r>
                    </a:p>
                  </a:txBody>
                  <a:tcPr marL="91435" marR="91435"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0663">
                <a:tc>
                  <a:txBody>
                    <a:bodyPr/>
                    <a:lstStyle/>
                    <a:p>
                      <a:pPr marL="0" marR="0" lvl="0" indent="0" algn="l" defTabSz="914400" rtl="0" eaLnBrk="0" fontAlgn="base" latinLnBrk="0" hangingPunct="0">
                        <a:lnSpc>
                          <a:spcPct val="100000"/>
                        </a:lnSpc>
                        <a:spcBef>
                          <a:spcPct val="0"/>
                        </a:spcBef>
                        <a:spcAft>
                          <a:spcPct val="0"/>
                        </a:spcAft>
                        <a:buClrTx/>
                        <a:buSzPct val="100000"/>
                        <a:buFontTx/>
                        <a:buNone/>
                        <a:tabLst/>
                      </a:pPr>
                      <a:r>
                        <a:rPr kumimoji="0" lang="pl-PL" sz="1800" b="1" i="0" u="sng" strike="noStrike" cap="none" normalizeH="0" baseline="0" smtClean="0">
                          <a:ln>
                            <a:noFill/>
                          </a:ln>
                          <a:solidFill>
                            <a:srgbClr val="000000"/>
                          </a:solidFill>
                          <a:effectLst/>
                          <a:latin typeface="TimesNewRoman,Bold"/>
                        </a:rPr>
                        <a:t>Yeni tasarlanan çiftlikler için BAT:</a:t>
                      </a: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v"/>
                        <a:tabLst/>
                      </a:pPr>
                      <a:r>
                        <a:rPr kumimoji="0" lang="pl-PL" sz="2000" b="0" i="0" u="none" strike="noStrike" cap="none" normalizeH="0" baseline="0" smtClean="0">
                          <a:ln>
                            <a:noFill/>
                          </a:ln>
                          <a:solidFill>
                            <a:srgbClr val="000000"/>
                          </a:solidFill>
                          <a:effectLst/>
                          <a:latin typeface="Gill Sans MT" pitchFamily="34" charset="0"/>
                        </a:rPr>
                        <a:t>Doğal havalandırma sistemi, tam altlıklı zemini ve sızdırmaz sulama sistemleri bulunan bir bina, </a:t>
                      </a: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v"/>
                        <a:tabLst/>
                      </a:pPr>
                      <a:r>
                        <a:rPr kumimoji="0" lang="pl-PL" sz="2000" b="0" i="0" u="none" strike="noStrike" cap="none" normalizeH="0" baseline="0" smtClean="0">
                          <a:ln>
                            <a:noFill/>
                          </a:ln>
                          <a:solidFill>
                            <a:srgbClr val="000000"/>
                          </a:solidFill>
                          <a:effectLst/>
                          <a:latin typeface="Gill Sans MT" pitchFamily="34" charset="0"/>
                        </a:rPr>
                        <a:t>Mekanik havalandırma sistemi ve tam altlıklı zemini ve sızdırmaz sulama sistemleri bulunan, izolasyonu iyi sağlanmış bir bina,</a:t>
                      </a:r>
                    </a:p>
                    <a:p>
                      <a:pPr marL="0" marR="0" lvl="0" indent="0" algn="just" defTabSz="914400" rtl="0" eaLnBrk="0" fontAlgn="base" latinLnBrk="0" hangingPunct="0">
                        <a:lnSpc>
                          <a:spcPct val="100000"/>
                        </a:lnSpc>
                        <a:spcBef>
                          <a:spcPct val="0"/>
                        </a:spcBef>
                        <a:spcAft>
                          <a:spcPct val="0"/>
                        </a:spcAft>
                        <a:buClrTx/>
                        <a:buSzPct val="100000"/>
                        <a:buFontTx/>
                        <a:buNone/>
                        <a:tabLst/>
                      </a:pPr>
                      <a:endParaRPr kumimoji="0" lang="pl-PL" sz="2000" b="0" i="0" u="none" strike="noStrike" cap="none" normalizeH="0" baseline="0" smtClean="0">
                        <a:ln>
                          <a:noFill/>
                        </a:ln>
                        <a:solidFill>
                          <a:srgbClr val="000000"/>
                        </a:solidFill>
                        <a:effectLst/>
                        <a:latin typeface="Gill Sans MT" pitchFamily="34" charset="0"/>
                      </a:endParaRPr>
                    </a:p>
                    <a:p>
                      <a:pPr marL="0" marR="0" lvl="0" indent="0" algn="just" defTabSz="914400" rtl="0" eaLnBrk="0" fontAlgn="base" latinLnBrk="0" hangingPunct="0">
                        <a:lnSpc>
                          <a:spcPct val="100000"/>
                        </a:lnSpc>
                        <a:spcBef>
                          <a:spcPct val="0"/>
                        </a:spcBef>
                        <a:spcAft>
                          <a:spcPct val="0"/>
                        </a:spcAft>
                        <a:buClrTx/>
                        <a:buSzPct val="100000"/>
                        <a:buFontTx/>
                        <a:buNone/>
                        <a:tabLst/>
                      </a:pPr>
                      <a:r>
                        <a:rPr kumimoji="0" lang="pl-PL" sz="2000" b="1" i="0" u="sng" strike="noStrike" cap="none" normalizeH="0" baseline="0" smtClean="0">
                          <a:ln>
                            <a:noFill/>
                          </a:ln>
                          <a:solidFill>
                            <a:srgbClr val="000000"/>
                          </a:solidFill>
                          <a:effectLst/>
                          <a:latin typeface="Gill Sans MT" pitchFamily="34" charset="0"/>
                        </a:rPr>
                        <a:t>Mevcut yetiştirme sistemleri için BAT:</a:t>
                      </a: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v"/>
                        <a:tabLst/>
                      </a:pPr>
                      <a:r>
                        <a:rPr kumimoji="0" lang="pl-PL" sz="2000" b="0" i="0" u="none" strike="noStrike" cap="none" normalizeH="0" baseline="0" smtClean="0">
                          <a:ln>
                            <a:noFill/>
                          </a:ln>
                          <a:solidFill>
                            <a:srgbClr val="000000"/>
                          </a:solidFill>
                          <a:effectLst/>
                          <a:latin typeface="Gill Sans MT" pitchFamily="34" charset="0"/>
                        </a:rPr>
                        <a:t>Sunta zemin, saat yönünde basınçlı hava kurutma sistemi</a:t>
                      </a: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v"/>
                        <a:tabLst/>
                      </a:pPr>
                      <a:r>
                        <a:rPr kumimoji="0" lang="pl-PL" sz="2000" b="0" i="0" u="none" strike="noStrike" cap="none" normalizeH="0" baseline="0" smtClean="0">
                          <a:ln>
                            <a:noFill/>
                          </a:ln>
                          <a:solidFill>
                            <a:srgbClr val="000000"/>
                          </a:solidFill>
                          <a:effectLst/>
                          <a:latin typeface="Gill Sans MT" pitchFamily="34" charset="0"/>
                        </a:rPr>
                        <a:t>Tabakalı zemin, saat yönünde basınçlı hava kurutma sistemi</a:t>
                      </a: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v"/>
                        <a:tabLst/>
                      </a:pPr>
                      <a:r>
                        <a:rPr kumimoji="0" lang="pl-PL" sz="2000" b="0" i="0" u="none" strike="noStrike" cap="none" normalizeH="0" baseline="0" smtClean="0">
                          <a:ln>
                            <a:noFill/>
                          </a:ln>
                          <a:solidFill>
                            <a:srgbClr val="000000"/>
                          </a:solidFill>
                          <a:effectLst/>
                          <a:latin typeface="Gill Sans MT" pitchFamily="34" charset="0"/>
                        </a:rPr>
                        <a:t>Sıralı kafes sistemleri, saat yönünde hareketli kenarlar ve basınçlı gübre kurutma,</a:t>
                      </a:r>
                    </a:p>
                  </a:txBody>
                  <a:tcPr marL="91435" marR="91435"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2779"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A79CEFCC-AED0-45BB-87B7-D015C25D13EC}" type="slidenum">
              <a:rPr lang="pl-PL" smtClean="0">
                <a:solidFill>
                  <a:srgbClr val="B5A788"/>
                </a:solidFill>
              </a:rPr>
              <a:pPr eaLnBrk="0" hangingPunct="0">
                <a:buSzPct val="100000"/>
              </a:pPr>
              <a:t>25</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187450" y="260350"/>
            <a:ext cx="7818438" cy="576263"/>
          </a:xfrm>
        </p:spPr>
        <p:txBody>
          <a:bodyPr vert="horz" wrap="square" lIns="91440" tIns="45720" rIns="91440" bIns="45720" numCol="1" anchorCtr="0" compatLnSpc="1">
            <a:prstTxWarp prst="textNoShape">
              <a:avLst/>
            </a:prstTxWarp>
            <a:noAutofit/>
          </a:bodyPr>
          <a:lstStyle/>
          <a:p>
            <a:pPr>
              <a:buSzPct val="100000"/>
              <a:defRPr/>
            </a:pPr>
            <a:r>
              <a:rPr lang="pl-PL" sz="3600" b="1" u="sng" smtClean="0">
                <a:solidFill>
                  <a:srgbClr val="964305"/>
                </a:solidFill>
                <a:effectLst>
                  <a:outerShdw blurRad="38100" dist="38100" dir="2700000" algn="tl">
                    <a:srgbClr val="C0C0C0"/>
                  </a:outerShdw>
                </a:effectLst>
              </a:rPr>
              <a:t>BAT Gereklilikleri ve Uygunluk</a:t>
            </a:r>
          </a:p>
        </p:txBody>
      </p:sp>
      <p:sp>
        <p:nvSpPr>
          <p:cNvPr id="33795"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8EE8ED0A-3B6E-42A9-8EDE-F28087E4ECAB}" type="slidenum">
              <a:rPr lang="pl-PL" smtClean="0">
                <a:solidFill>
                  <a:srgbClr val="B5A788"/>
                </a:solidFill>
              </a:rPr>
              <a:pPr eaLnBrk="0" hangingPunct="0">
                <a:buSzPct val="100000"/>
              </a:pPr>
              <a:t>26</a:t>
            </a:fld>
            <a:endParaRPr lang="pl-PL" smtClean="0">
              <a:solidFill>
                <a:srgbClr val="B5A788"/>
              </a:solidFill>
            </a:endParaRPr>
          </a:p>
        </p:txBody>
      </p:sp>
      <p:graphicFrame>
        <p:nvGraphicFramePr>
          <p:cNvPr id="7" name="Symbol zastępczy zawartości 6"/>
          <p:cNvGraphicFramePr>
            <a:graphicFrameLocks noGrp="1"/>
          </p:cNvGraphicFramePr>
          <p:nvPr>
            <p:ph idx="1"/>
          </p:nvPr>
        </p:nvGraphicFramePr>
        <p:xfrm>
          <a:off x="1116013" y="854075"/>
          <a:ext cx="7920037" cy="4880434"/>
        </p:xfrm>
        <a:graphic>
          <a:graphicData uri="http://schemas.openxmlformats.org/drawingml/2006/table">
            <a:tbl>
              <a:tblPr/>
              <a:tblGrid>
                <a:gridCol w="5111750"/>
                <a:gridCol w="2808287"/>
              </a:tblGrid>
              <a:tr h="376238">
                <a:tc>
                  <a:txBody>
                    <a:bodyPr/>
                    <a:lstStyle/>
                    <a:p>
                      <a:pPr marL="0" marR="0" lvl="0" indent="0" algn="just" defTabSz="914400" rtl="0" eaLnBrk="0" fontAlgn="base" latinLnBrk="0" hangingPunct="0">
                        <a:lnSpc>
                          <a:spcPct val="100000"/>
                        </a:lnSpc>
                        <a:spcBef>
                          <a:spcPct val="0"/>
                        </a:spcBef>
                        <a:spcAft>
                          <a:spcPct val="0"/>
                        </a:spcAft>
                        <a:buClrTx/>
                        <a:buSzPct val="100000"/>
                        <a:buFontTx/>
                        <a:buNone/>
                        <a:tabLst/>
                      </a:pPr>
                      <a:r>
                        <a:rPr kumimoji="0" lang="pl-PL" sz="2000" b="0" i="0" u="none" strike="noStrike" cap="none" normalizeH="0" baseline="0" smtClean="0">
                          <a:ln>
                            <a:noFill/>
                          </a:ln>
                          <a:solidFill>
                            <a:srgbClr val="000000"/>
                          </a:solidFill>
                          <a:effectLst/>
                          <a:latin typeface="Gill Sans MT" pitchFamily="34" charset="0"/>
                        </a:rPr>
                        <a:t>Mevcut En İyi Teknikler (BAT) gereklilikleri</a:t>
                      </a:r>
                    </a:p>
                  </a:txBody>
                  <a:tcPr marL="91436" marR="91436" marT="46267" marB="4626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Pct val="100000"/>
                        <a:buFontTx/>
                        <a:buNone/>
                        <a:tabLst/>
                      </a:pPr>
                      <a:r>
                        <a:rPr kumimoji="0" lang="pl-PL" sz="2000" b="0" i="0" u="none" strike="noStrike" cap="none" normalizeH="0" baseline="0" smtClean="0">
                          <a:ln>
                            <a:noFill/>
                          </a:ln>
                          <a:solidFill>
                            <a:srgbClr val="000000"/>
                          </a:solidFill>
                          <a:effectLst/>
                          <a:latin typeface="Gill Sans MT" pitchFamily="34" charset="0"/>
                        </a:rPr>
                        <a:t>Uygunluk</a:t>
                      </a:r>
                    </a:p>
                  </a:txBody>
                  <a:tcPr marL="91436" marR="91436" marT="46267" marB="4626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83100">
                <a:tc>
                  <a:txBody>
                    <a:bodyPr/>
                    <a:lstStyle/>
                    <a:p>
                      <a:pPr marL="0" marR="0" lvl="0" indent="0" algn="just" defTabSz="914400" rtl="0" eaLnBrk="0" fontAlgn="base" latinLnBrk="0" hangingPunct="0">
                        <a:lnSpc>
                          <a:spcPct val="100000"/>
                        </a:lnSpc>
                        <a:spcBef>
                          <a:spcPct val="0"/>
                        </a:spcBef>
                        <a:spcAft>
                          <a:spcPct val="0"/>
                        </a:spcAft>
                        <a:buClrTx/>
                        <a:buSzPct val="100000"/>
                        <a:buFontTx/>
                        <a:buNone/>
                        <a:tabLst/>
                      </a:pPr>
                      <a:r>
                        <a:rPr kumimoji="0" lang="pl-PL" sz="2000" b="0" i="0" u="sng" strike="noStrike" cap="none" normalizeH="0" baseline="0" smtClean="0">
                          <a:ln>
                            <a:noFill/>
                          </a:ln>
                          <a:solidFill>
                            <a:srgbClr val="000000"/>
                          </a:solidFill>
                          <a:effectLst/>
                          <a:latin typeface="Gill Sans MT" pitchFamily="34" charset="0"/>
                        </a:rPr>
                        <a:t>Besin tedavilerinin kullanımına dayalı olarak yemleme:</a:t>
                      </a: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
                        <a:tabLst/>
                      </a:pPr>
                      <a:r>
                        <a:rPr kumimoji="0" lang="pl-PL" sz="2000" b="0" i="0" u="none" strike="noStrike" cap="none" normalizeH="0" baseline="0" smtClean="0">
                          <a:ln>
                            <a:noFill/>
                          </a:ln>
                          <a:solidFill>
                            <a:srgbClr val="000000"/>
                          </a:solidFill>
                          <a:effectLst/>
                          <a:latin typeface="Gill Sans MT" pitchFamily="34" charset="0"/>
                        </a:rPr>
                        <a:t>Toplam fosfor içeriği düşük olan sıralı diyetlerin (aşamalı yemleme) kullanılması. Sindirilebilir fosforun yeterince temin edilebilmesi için, yüksek derecede sindirilebilir inorganik yem fosfatı ve/veya fitaz ile hayvanların yemlenmesi,</a:t>
                      </a:r>
                    </a:p>
                    <a:p>
                      <a:pPr marL="0" marR="0" lvl="0" indent="0" algn="just" defTabSz="914400" rtl="0" eaLnBrk="0" fontAlgn="base" latinLnBrk="0" hangingPunct="0">
                        <a:lnSpc>
                          <a:spcPct val="100000"/>
                        </a:lnSpc>
                        <a:spcBef>
                          <a:spcPct val="0"/>
                        </a:spcBef>
                        <a:spcAft>
                          <a:spcPct val="0"/>
                        </a:spcAft>
                        <a:buClrTx/>
                        <a:buSzTx/>
                        <a:buFont typeface="Wingdings" pitchFamily="2" charset="2"/>
                        <a:buChar char="§"/>
                        <a:tabLst/>
                      </a:pPr>
                      <a:r>
                        <a:rPr kumimoji="0" lang="pl-PL" sz="2000" b="0" i="0" u="none" strike="noStrike" cap="none" normalizeH="0" baseline="0" smtClean="0">
                          <a:ln>
                            <a:noFill/>
                          </a:ln>
                          <a:solidFill>
                            <a:srgbClr val="000000"/>
                          </a:solidFill>
                          <a:effectLst/>
                          <a:latin typeface="Gill Sans MT" pitchFamily="34" charset="0"/>
                        </a:rPr>
                        <a:t>Ham protein  içeriği düşük olan sıralı diyetlerin (aşamalı yemleme) kullanılması. Uygun yemler ve/veya endüstriyel amino asitler aracılığıyla, bu diyetlerin uygun derecede aminoasit ile desteklenmesi gerekmektedir. </a:t>
                      </a:r>
                    </a:p>
                  </a:txBody>
                  <a:tcPr marL="91436" marR="91436" marT="46267" marB="4626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92075" marR="0" lvl="0" indent="-92075" algn="just" defTabSz="914400" rtl="0" eaLnBrk="0" fontAlgn="base" latinLnBrk="0" hangingPunct="0">
                        <a:lnSpc>
                          <a:spcPct val="100000"/>
                        </a:lnSpc>
                        <a:spcBef>
                          <a:spcPct val="0"/>
                        </a:spcBef>
                        <a:spcAft>
                          <a:spcPct val="0"/>
                        </a:spcAft>
                        <a:buClrTx/>
                        <a:buSzTx/>
                        <a:buFont typeface="Wingdings" pitchFamily="2" charset="2"/>
                        <a:buChar char="§"/>
                        <a:tabLst/>
                      </a:pPr>
                      <a:r>
                        <a:rPr kumimoji="0" lang="pl-PL" sz="2000" b="0" i="0" u="none" strike="noStrike" cap="none" normalizeH="0" baseline="0" smtClean="0">
                          <a:ln>
                            <a:noFill/>
                          </a:ln>
                          <a:solidFill>
                            <a:srgbClr val="000000"/>
                          </a:solidFill>
                          <a:effectLst/>
                          <a:latin typeface="Gill Sans MT" pitchFamily="34" charset="0"/>
                        </a:rPr>
                        <a:t>Gübre hacminin en aza indirilmesi için, kümes hayvanlarının gereksinimi doğrultusundas yem hacminin minimuma ayarlanması,</a:t>
                      </a:r>
                    </a:p>
                    <a:p>
                      <a:pPr marL="92075" marR="0" lvl="0" indent="-92075" algn="just" defTabSz="914400" rtl="0" eaLnBrk="0" fontAlgn="base" latinLnBrk="0" hangingPunct="0">
                        <a:lnSpc>
                          <a:spcPct val="100000"/>
                        </a:lnSpc>
                        <a:spcBef>
                          <a:spcPct val="0"/>
                        </a:spcBef>
                        <a:spcAft>
                          <a:spcPct val="0"/>
                        </a:spcAft>
                        <a:buClrTx/>
                        <a:buSzTx/>
                        <a:buFont typeface="Wingdings" pitchFamily="2" charset="2"/>
                        <a:buChar char="§"/>
                        <a:tabLst/>
                      </a:pPr>
                      <a:r>
                        <a:rPr kumimoji="0" lang="pl-PL" sz="2000" b="0" i="0" u="none" strike="noStrike" cap="none" normalizeH="0" baseline="0" smtClean="0">
                          <a:ln>
                            <a:noFill/>
                          </a:ln>
                          <a:solidFill>
                            <a:srgbClr val="000000"/>
                          </a:solidFill>
                          <a:effectLst/>
                          <a:latin typeface="Gill Sans MT" pitchFamily="34" charset="0"/>
                        </a:rPr>
                        <a:t>Aşamalı yemleme, kümeslerde inorganik fosfor ile ham protein içeriği düşük, sindirilebilirliği yüksek olan karışık yemlerin kullanılmasıyla uygulanır.</a:t>
                      </a:r>
                    </a:p>
                  </a:txBody>
                  <a:tcPr marL="91436" marR="91436" marT="46267" marB="4626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vert="horz" wrap="square" lIns="91440" tIns="45720" rIns="91440" bIns="45720" numCol="1" anchorCtr="0" compatLnSpc="1">
            <a:prstTxWarp prst="textNoShape">
              <a:avLst/>
            </a:prstTxWarp>
          </a:bodyPr>
          <a:lstStyle/>
          <a:p>
            <a:pPr>
              <a:buSzPct val="100000"/>
              <a:defRPr/>
            </a:pPr>
            <a:r>
              <a:rPr lang="pl-PL" sz="3600" b="1" u="sng" smtClean="0">
                <a:solidFill>
                  <a:srgbClr val="964305"/>
                </a:solidFill>
                <a:effectLst>
                  <a:outerShdw blurRad="38100" dist="38100" dir="2700000" algn="tl">
                    <a:srgbClr val="C0C0C0"/>
                  </a:outerShdw>
                </a:effectLst>
              </a:rPr>
              <a:t>BAT Gereklilikleri ve Uygunluk</a:t>
            </a:r>
          </a:p>
        </p:txBody>
      </p:sp>
      <p:sp>
        <p:nvSpPr>
          <p:cNvPr id="34819"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8C78A087-7978-4825-AD56-41FF28356499}" type="slidenum">
              <a:rPr lang="pl-PL" smtClean="0">
                <a:solidFill>
                  <a:srgbClr val="B5A788"/>
                </a:solidFill>
              </a:rPr>
              <a:pPr eaLnBrk="0" hangingPunct="0">
                <a:buSzPct val="100000"/>
              </a:pPr>
              <a:t>27</a:t>
            </a:fld>
            <a:endParaRPr lang="pl-PL" smtClean="0">
              <a:solidFill>
                <a:srgbClr val="B5A788"/>
              </a:solidFill>
            </a:endParaRPr>
          </a:p>
        </p:txBody>
      </p:sp>
      <p:graphicFrame>
        <p:nvGraphicFramePr>
          <p:cNvPr id="5" name="Tabela 4"/>
          <p:cNvGraphicFramePr>
            <a:graphicFrameLocks noGrp="1"/>
          </p:cNvGraphicFramePr>
          <p:nvPr/>
        </p:nvGraphicFramePr>
        <p:xfrm>
          <a:off x="1116013" y="1268413"/>
          <a:ext cx="7805737" cy="5200650"/>
        </p:xfrm>
        <a:graphic>
          <a:graphicData uri="http://schemas.openxmlformats.org/drawingml/2006/table">
            <a:tbl>
              <a:tblPr/>
              <a:tblGrid>
                <a:gridCol w="4175125"/>
                <a:gridCol w="3630612"/>
              </a:tblGrid>
              <a:tr h="723900">
                <a:tc>
                  <a:txBody>
                    <a:bodyPr/>
                    <a:lstStyle/>
                    <a:p>
                      <a:pPr marL="0" marR="0" lvl="0" indent="0" algn="just" defTabSz="914400" rtl="0" eaLnBrk="0" fontAlgn="base" latinLnBrk="0" hangingPunct="0">
                        <a:lnSpc>
                          <a:spcPct val="100000"/>
                        </a:lnSpc>
                        <a:spcBef>
                          <a:spcPct val="0"/>
                        </a:spcBef>
                        <a:spcAft>
                          <a:spcPct val="0"/>
                        </a:spcAft>
                        <a:buClrTx/>
                        <a:buSzPct val="100000"/>
                        <a:buFontTx/>
                        <a:buNone/>
                        <a:tabLst/>
                      </a:pPr>
                      <a:r>
                        <a:rPr kumimoji="0" lang="pl-PL" sz="2000" b="0" i="0" u="none" strike="noStrike" cap="none" normalizeH="0" baseline="0" smtClean="0">
                          <a:ln>
                            <a:noFill/>
                          </a:ln>
                          <a:solidFill>
                            <a:srgbClr val="000000"/>
                          </a:solidFill>
                          <a:effectLst/>
                          <a:latin typeface="Gill Sans MT" pitchFamily="34" charset="0"/>
                        </a:rPr>
                        <a:t>Mevcut En İyi Teknikler (BAT) gereklilikleri</a:t>
                      </a:r>
                    </a:p>
                  </a:txBody>
                  <a:tcPr marL="91435" marR="91435" marT="45920" marB="45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Pct val="100000"/>
                        <a:buFontTx/>
                        <a:buNone/>
                        <a:tabLst/>
                      </a:pPr>
                      <a:r>
                        <a:rPr kumimoji="0" lang="pl-PL" sz="2000" b="0" i="0" u="none" strike="noStrike" cap="none" normalizeH="0" baseline="0" smtClean="0">
                          <a:ln>
                            <a:noFill/>
                          </a:ln>
                          <a:solidFill>
                            <a:srgbClr val="000000"/>
                          </a:solidFill>
                          <a:effectLst/>
                          <a:latin typeface="Gill Sans MT" pitchFamily="34" charset="0"/>
                        </a:rPr>
                        <a:t>Uygunluk</a:t>
                      </a:r>
                    </a:p>
                  </a:txBody>
                  <a:tcPr marL="91435" marR="91435" marT="45920" marB="45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76750">
                <a:tc>
                  <a:txBody>
                    <a:bodyPr/>
                    <a:lstStyle/>
                    <a:p>
                      <a:pPr marL="0" marR="0" lvl="0" indent="0" algn="just" defTabSz="914400" rtl="0" eaLnBrk="0" fontAlgn="base" latinLnBrk="0" hangingPunct="0">
                        <a:lnSpc>
                          <a:spcPct val="100000"/>
                        </a:lnSpc>
                        <a:spcBef>
                          <a:spcPct val="0"/>
                        </a:spcBef>
                        <a:spcAft>
                          <a:spcPct val="0"/>
                        </a:spcAft>
                        <a:buClrTx/>
                        <a:buSzPct val="100000"/>
                        <a:buFontTx/>
                        <a:buNone/>
                        <a:tabLst/>
                      </a:pPr>
                      <a:r>
                        <a:rPr kumimoji="0" lang="pl-PL" sz="1800" b="0" i="0" u="none" strike="noStrike" cap="none" normalizeH="0" baseline="0" smtClean="0">
                          <a:ln>
                            <a:noFill/>
                          </a:ln>
                          <a:solidFill>
                            <a:srgbClr val="000000"/>
                          </a:solidFill>
                          <a:effectLst/>
                          <a:latin typeface="Gill Sans MT" pitchFamily="34" charset="0"/>
                        </a:rPr>
                        <a:t>Su tüketimi: aşağıda belirtilen ilkelerin kullanılmasıyla su tüketimi azaltılır: </a:t>
                      </a:r>
                    </a:p>
                    <a:p>
                      <a:pPr marL="0" marR="0" lvl="0" indent="0" algn="just" defTabSz="914400" rtl="0" eaLnBrk="0" fontAlgn="base" latinLnBrk="0" hangingPunct="0">
                        <a:lnSpc>
                          <a:spcPct val="100000"/>
                        </a:lnSpc>
                        <a:spcBef>
                          <a:spcPct val="0"/>
                        </a:spcBef>
                        <a:spcAft>
                          <a:spcPct val="0"/>
                        </a:spcAft>
                        <a:buClrTx/>
                        <a:buSzPct val="100000"/>
                        <a:buFontTx/>
                        <a:buNone/>
                        <a:tabLst/>
                      </a:pPr>
                      <a:r>
                        <a:rPr kumimoji="0" lang="pl-PL" sz="1800" b="0" i="0" u="none" strike="noStrike" cap="none" normalizeH="0" baseline="0" smtClean="0">
                          <a:ln>
                            <a:noFill/>
                          </a:ln>
                          <a:solidFill>
                            <a:srgbClr val="000000"/>
                          </a:solidFill>
                          <a:effectLst/>
                          <a:latin typeface="Gill Sans MT" pitchFamily="34" charset="0"/>
                        </a:rPr>
                        <a:t>•her üretim döngüsü veya her parti sonrasında hayvan barınağının ve ekipmanının yüksek basınçlı temizleyicilerle temizlenmesi. (temizlikle mümkün olduğunca az su kullanma arasındaki dengenin bulunması önem taşımaktadır),</a:t>
                      </a:r>
                    </a:p>
                    <a:p>
                      <a:pPr marL="0" marR="0" lvl="0" indent="0" algn="just" defTabSz="914400" rtl="0" eaLnBrk="0" fontAlgn="base" latinLnBrk="0" hangingPunct="0">
                        <a:lnSpc>
                          <a:spcPct val="100000"/>
                        </a:lnSpc>
                        <a:spcBef>
                          <a:spcPct val="0"/>
                        </a:spcBef>
                        <a:spcAft>
                          <a:spcPct val="0"/>
                        </a:spcAft>
                        <a:buClrTx/>
                        <a:buSzPct val="100000"/>
                        <a:buFontTx/>
                        <a:buNone/>
                        <a:tabLst/>
                      </a:pPr>
                      <a:r>
                        <a:rPr kumimoji="0" lang="pl-PL" sz="1800" b="0" i="0" u="none" strike="noStrike" cap="none" normalizeH="0" baseline="0" smtClean="0">
                          <a:ln>
                            <a:noFill/>
                          </a:ln>
                          <a:solidFill>
                            <a:srgbClr val="000000"/>
                          </a:solidFill>
                          <a:effectLst/>
                          <a:latin typeface="Gill Sans MT" pitchFamily="34" charset="0"/>
                        </a:rPr>
                        <a:t>• dökülmeyi önlemek için, içme suyu tesisatının düzenli şekilde kalibre edilmesi,</a:t>
                      </a:r>
                    </a:p>
                    <a:p>
                      <a:pPr marL="0" marR="0" lvl="0" indent="0" algn="just" defTabSz="914400" rtl="0" eaLnBrk="0" fontAlgn="base" latinLnBrk="0" hangingPunct="0">
                        <a:lnSpc>
                          <a:spcPct val="100000"/>
                        </a:lnSpc>
                        <a:spcBef>
                          <a:spcPct val="0"/>
                        </a:spcBef>
                        <a:spcAft>
                          <a:spcPct val="0"/>
                        </a:spcAft>
                        <a:buClrTx/>
                        <a:buSzPct val="100000"/>
                        <a:buFontTx/>
                        <a:buNone/>
                        <a:tabLst/>
                      </a:pPr>
                      <a:r>
                        <a:rPr kumimoji="0" lang="pl-PL" sz="1800" b="0" i="0" u="none" strike="noStrike" cap="none" normalizeH="0" baseline="0" smtClean="0">
                          <a:ln>
                            <a:noFill/>
                          </a:ln>
                          <a:solidFill>
                            <a:srgbClr val="000000"/>
                          </a:solidFill>
                          <a:effectLst/>
                          <a:latin typeface="Gill Sans MT" pitchFamily="34" charset="0"/>
                        </a:rPr>
                        <a:t>• tüketimin sayaç aracılığıyla kayıtlarının tutulması ve sızıntıların tespit edilerek tamir edilmesi.</a:t>
                      </a:r>
                    </a:p>
                  </a:txBody>
                  <a:tcPr marL="91435" marR="91435" marT="45920" marB="45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93663" marR="0" lvl="0" indent="-93663" algn="just" defTabSz="914400" rtl="0" eaLnBrk="0" fontAlgn="base" latinLnBrk="0" hangingPunct="0">
                        <a:lnSpc>
                          <a:spcPct val="100000"/>
                        </a:lnSpc>
                        <a:spcBef>
                          <a:spcPct val="0"/>
                        </a:spcBef>
                        <a:spcAft>
                          <a:spcPct val="0"/>
                        </a:spcAft>
                        <a:buClrTx/>
                        <a:buSzTx/>
                        <a:buFont typeface="Arial" pitchFamily="34" charset="0"/>
                        <a:buChar char="•"/>
                        <a:tabLst/>
                      </a:pPr>
                      <a:r>
                        <a:rPr kumimoji="0" lang="pl-PL" sz="1800" b="0" i="0" u="none" strike="noStrike" cap="none" normalizeH="0" baseline="0" smtClean="0">
                          <a:ln>
                            <a:noFill/>
                          </a:ln>
                          <a:solidFill>
                            <a:srgbClr val="000000"/>
                          </a:solidFill>
                          <a:effectLst/>
                          <a:latin typeface="Gill Sans MT" pitchFamily="34" charset="0"/>
                        </a:rPr>
                        <a:t>Kuru olarak temizlendikten sonra, kümeslerin yüksek basınçlı temizleyici ile temizlenmesi, </a:t>
                      </a:r>
                    </a:p>
                    <a:p>
                      <a:pPr marL="93663" marR="0" lvl="0" indent="-93663" algn="just" defTabSz="914400" rtl="0" eaLnBrk="0" fontAlgn="base" latinLnBrk="0" hangingPunct="0">
                        <a:lnSpc>
                          <a:spcPct val="100000"/>
                        </a:lnSpc>
                        <a:spcBef>
                          <a:spcPct val="0"/>
                        </a:spcBef>
                        <a:spcAft>
                          <a:spcPct val="0"/>
                        </a:spcAft>
                        <a:buClrTx/>
                        <a:buSzTx/>
                        <a:buFont typeface="Arial" pitchFamily="34" charset="0"/>
                        <a:buChar char="•"/>
                        <a:tabLst/>
                      </a:pPr>
                      <a:r>
                        <a:rPr kumimoji="0" lang="pl-PL" sz="1800" b="0" i="0" u="none" strike="noStrike" cap="none" normalizeH="0" baseline="0" smtClean="0">
                          <a:ln>
                            <a:noFill/>
                          </a:ln>
                          <a:solidFill>
                            <a:srgbClr val="000000"/>
                          </a:solidFill>
                          <a:effectLst/>
                          <a:latin typeface="Gill Sans MT" pitchFamily="34" charset="0"/>
                        </a:rPr>
                        <a:t>Su tüketimini azaltmak için ılık suyun kullanılması (yaklaşık %50),</a:t>
                      </a:r>
                    </a:p>
                    <a:p>
                      <a:pPr marL="93663" marR="0" lvl="0" indent="-93663" algn="just" defTabSz="914400" rtl="0" eaLnBrk="0" fontAlgn="base" latinLnBrk="0" hangingPunct="0">
                        <a:lnSpc>
                          <a:spcPct val="100000"/>
                        </a:lnSpc>
                        <a:spcBef>
                          <a:spcPct val="0"/>
                        </a:spcBef>
                        <a:spcAft>
                          <a:spcPct val="0"/>
                        </a:spcAft>
                        <a:buClrTx/>
                        <a:buSzTx/>
                        <a:buFont typeface="Arial" pitchFamily="34" charset="0"/>
                        <a:buChar char="•"/>
                        <a:tabLst/>
                      </a:pPr>
                      <a:r>
                        <a:rPr kumimoji="0" lang="pl-PL" sz="1800" b="0" i="0" u="none" strike="noStrike" cap="none" normalizeH="0" baseline="0" smtClean="0">
                          <a:ln>
                            <a:noFill/>
                          </a:ln>
                          <a:solidFill>
                            <a:srgbClr val="000000"/>
                          </a:solidFill>
                          <a:effectLst/>
                          <a:latin typeface="Gill Sans MT" pitchFamily="34" charset="0"/>
                        </a:rPr>
                        <a:t>Damlalıklı suluk sistemi gibi sızdırmaz sulama sistemlerinin kullanılması, </a:t>
                      </a:r>
                    </a:p>
                    <a:p>
                      <a:pPr marL="93663" marR="0" lvl="0" indent="-93663" algn="just" defTabSz="914400" rtl="0" eaLnBrk="0" fontAlgn="base" latinLnBrk="0" hangingPunct="0">
                        <a:lnSpc>
                          <a:spcPct val="100000"/>
                        </a:lnSpc>
                        <a:spcBef>
                          <a:spcPct val="0"/>
                        </a:spcBef>
                        <a:spcAft>
                          <a:spcPct val="0"/>
                        </a:spcAft>
                        <a:buClrTx/>
                        <a:buSzTx/>
                        <a:buFont typeface="Arial" pitchFamily="34" charset="0"/>
                        <a:buChar char="•"/>
                        <a:tabLst/>
                      </a:pPr>
                      <a:r>
                        <a:rPr kumimoji="0" lang="pl-PL" sz="1800" b="0" i="0" u="none" strike="noStrike" cap="none" normalizeH="0" baseline="0" smtClean="0">
                          <a:ln>
                            <a:noFill/>
                          </a:ln>
                          <a:solidFill>
                            <a:srgbClr val="000000"/>
                          </a:solidFill>
                          <a:effectLst/>
                          <a:latin typeface="Gill Sans MT" pitchFamily="34" charset="0"/>
                        </a:rPr>
                        <a:t>Su tüketiminin izlenmesi,</a:t>
                      </a:r>
                    </a:p>
                    <a:p>
                      <a:pPr marL="93663" marR="0" lvl="0" indent="-93663" algn="just" defTabSz="914400" rtl="0" eaLnBrk="0" fontAlgn="base" latinLnBrk="0" hangingPunct="0">
                        <a:lnSpc>
                          <a:spcPct val="100000"/>
                        </a:lnSpc>
                        <a:spcBef>
                          <a:spcPct val="0"/>
                        </a:spcBef>
                        <a:spcAft>
                          <a:spcPct val="0"/>
                        </a:spcAft>
                        <a:buClrTx/>
                        <a:buSzTx/>
                        <a:buFont typeface="Arial" pitchFamily="34" charset="0"/>
                        <a:buChar char="•"/>
                        <a:tabLst/>
                      </a:pPr>
                      <a:r>
                        <a:rPr kumimoji="0" lang="pl-PL" sz="1800" b="0" i="0" u="none" strike="noStrike" cap="none" normalizeH="0" baseline="0" smtClean="0">
                          <a:ln>
                            <a:noFill/>
                          </a:ln>
                          <a:solidFill>
                            <a:srgbClr val="000000"/>
                          </a:solidFill>
                          <a:effectLst/>
                          <a:latin typeface="Gill Sans MT" pitchFamily="34" charset="0"/>
                        </a:rPr>
                        <a:t>Su şebekesinin belirli aralıklarla sızıntı için kontrol edilmesi ve bulunması durumunda bu sızıntıların derhal giderilmesi,</a:t>
                      </a:r>
                    </a:p>
                  </a:txBody>
                  <a:tcPr marL="91435" marR="91435" marT="45920" marB="4592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vert="horz" wrap="square" lIns="91440" tIns="45720" rIns="91440" bIns="45720" numCol="1" anchorCtr="0" compatLnSpc="1">
            <a:prstTxWarp prst="textNoShape">
              <a:avLst/>
            </a:prstTxWarp>
          </a:bodyPr>
          <a:lstStyle/>
          <a:p>
            <a:pPr>
              <a:buSzPct val="100000"/>
              <a:defRPr/>
            </a:pPr>
            <a:r>
              <a:rPr lang="pl-PL" sz="3600" b="1" u="sng" smtClean="0">
                <a:solidFill>
                  <a:srgbClr val="964305"/>
                </a:solidFill>
                <a:effectLst>
                  <a:outerShdw blurRad="38100" dist="38100" dir="2700000" algn="tl">
                    <a:srgbClr val="C0C0C0"/>
                  </a:outerShdw>
                </a:effectLst>
              </a:rPr>
              <a:t>BAT Gereklilikleri ve Uygunluk</a:t>
            </a:r>
          </a:p>
        </p:txBody>
      </p:sp>
      <p:sp>
        <p:nvSpPr>
          <p:cNvPr id="35843"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C9287A49-F523-4CDE-B64B-047D37B47291}" type="slidenum">
              <a:rPr lang="pl-PL" smtClean="0">
                <a:solidFill>
                  <a:srgbClr val="B5A788"/>
                </a:solidFill>
              </a:rPr>
              <a:pPr eaLnBrk="0" hangingPunct="0">
                <a:buSzPct val="100000"/>
              </a:pPr>
              <a:t>28</a:t>
            </a:fld>
            <a:endParaRPr lang="pl-PL" smtClean="0">
              <a:solidFill>
                <a:srgbClr val="B5A788"/>
              </a:solidFill>
            </a:endParaRPr>
          </a:p>
        </p:txBody>
      </p:sp>
      <p:graphicFrame>
        <p:nvGraphicFramePr>
          <p:cNvPr id="5" name="Tabela 4"/>
          <p:cNvGraphicFramePr>
            <a:graphicFrameLocks noGrp="1"/>
          </p:cNvGraphicFramePr>
          <p:nvPr/>
        </p:nvGraphicFramePr>
        <p:xfrm>
          <a:off x="1187450" y="1484313"/>
          <a:ext cx="7777163" cy="5059363"/>
        </p:xfrm>
        <a:graphic>
          <a:graphicData uri="http://schemas.openxmlformats.org/drawingml/2006/table">
            <a:tbl>
              <a:tblPr/>
              <a:tblGrid>
                <a:gridCol w="4176713"/>
                <a:gridCol w="3600450"/>
              </a:tblGrid>
              <a:tr h="701675">
                <a:tc>
                  <a:txBody>
                    <a:bodyPr/>
                    <a:lstStyle/>
                    <a:p>
                      <a:pPr marL="0" marR="0" lvl="0" indent="0" algn="l" defTabSz="914400" rtl="0" eaLnBrk="0" fontAlgn="base" latinLnBrk="0" hangingPunct="0">
                        <a:lnSpc>
                          <a:spcPct val="100000"/>
                        </a:lnSpc>
                        <a:spcBef>
                          <a:spcPct val="0"/>
                        </a:spcBef>
                        <a:spcAft>
                          <a:spcPct val="0"/>
                        </a:spcAft>
                        <a:buClrTx/>
                        <a:buSzPct val="100000"/>
                        <a:buFontTx/>
                        <a:buNone/>
                        <a:tabLst/>
                      </a:pPr>
                      <a:r>
                        <a:rPr kumimoji="0" lang="pl-PL" sz="2000" b="0" i="0" u="none" strike="noStrike" cap="none" normalizeH="0" baseline="0" smtClean="0">
                          <a:ln>
                            <a:noFill/>
                          </a:ln>
                          <a:solidFill>
                            <a:srgbClr val="000000"/>
                          </a:solidFill>
                          <a:effectLst/>
                          <a:latin typeface="Gill Sans MT" pitchFamily="34" charset="0"/>
                        </a:rPr>
                        <a:t>Mevcut En İyi Teknikler (BAT) gereklilikleri</a:t>
                      </a:r>
                    </a:p>
                  </a:txBody>
                  <a:tcPr marL="91441" marR="91441"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Pct val="100000"/>
                        <a:buFontTx/>
                        <a:buNone/>
                        <a:tabLst/>
                      </a:pPr>
                      <a:r>
                        <a:rPr kumimoji="0" lang="pl-PL" sz="2000" b="0" i="0" u="none" strike="noStrike" cap="none" normalizeH="0" baseline="0" smtClean="0">
                          <a:ln>
                            <a:noFill/>
                          </a:ln>
                          <a:solidFill>
                            <a:srgbClr val="000000"/>
                          </a:solidFill>
                          <a:effectLst/>
                          <a:latin typeface="Gill Sans MT" pitchFamily="34" charset="0"/>
                        </a:rPr>
                        <a:t>Uygunluk</a:t>
                      </a:r>
                    </a:p>
                  </a:txBody>
                  <a:tcPr marL="91441" marR="91441"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57688">
                <a:tc>
                  <a:txBody>
                    <a:bodyPr/>
                    <a:lstStyle/>
                    <a:p>
                      <a:pPr marL="0" marR="0" lvl="0" indent="0" algn="l" defTabSz="914400" rtl="0" eaLnBrk="0" fontAlgn="base" latinLnBrk="0" hangingPunct="0">
                        <a:lnSpc>
                          <a:spcPct val="100000"/>
                        </a:lnSpc>
                        <a:spcBef>
                          <a:spcPct val="0"/>
                        </a:spcBef>
                        <a:spcAft>
                          <a:spcPct val="0"/>
                        </a:spcAft>
                        <a:buClrTx/>
                        <a:buSzPct val="100000"/>
                        <a:buFontTx/>
                        <a:buNone/>
                        <a:tabLst/>
                      </a:pPr>
                      <a:r>
                        <a:rPr kumimoji="0" lang="pl-PL" sz="2000" b="0" i="0" u="none" strike="noStrike" cap="none" normalizeH="0" baseline="0" smtClean="0">
                          <a:ln>
                            <a:noFill/>
                          </a:ln>
                          <a:solidFill>
                            <a:srgbClr val="000000"/>
                          </a:solidFill>
                          <a:effectLst/>
                          <a:latin typeface="Gill Sans MT" pitchFamily="34" charset="0"/>
                        </a:rPr>
                        <a:t>Enerji tüketimi  </a:t>
                      </a:r>
                    </a:p>
                    <a:p>
                      <a:pPr marL="0" marR="0" lvl="0" indent="0" algn="l" defTabSz="914400" rtl="0" eaLnBrk="0" fontAlgn="base" latinLnBrk="0" hangingPunct="0">
                        <a:lnSpc>
                          <a:spcPct val="100000"/>
                        </a:lnSpc>
                        <a:spcBef>
                          <a:spcPct val="0"/>
                        </a:spcBef>
                        <a:spcAft>
                          <a:spcPct val="0"/>
                        </a:spcAft>
                        <a:buClrTx/>
                        <a:buSzPct val="100000"/>
                        <a:buFontTx/>
                        <a:buNone/>
                        <a:tabLst/>
                      </a:pPr>
                      <a:r>
                        <a:rPr kumimoji="0" lang="pl-PL" sz="2000" b="0" i="0" u="none" strike="noStrike" cap="none" normalizeH="0" baseline="0" smtClean="0">
                          <a:ln>
                            <a:noFill/>
                          </a:ln>
                          <a:solidFill>
                            <a:srgbClr val="000000"/>
                          </a:solidFill>
                          <a:effectLst/>
                          <a:latin typeface="Gill Sans MT" pitchFamily="34" charset="0"/>
                        </a:rPr>
                        <a:t>Enerji tüketiminin azaltılması</a:t>
                      </a:r>
                    </a:p>
                  </a:txBody>
                  <a:tcPr marL="91441" marR="91441"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176213" marR="0" lvl="0" indent="-176213" algn="l" defTabSz="914400" rtl="0" eaLnBrk="0" fontAlgn="base" latinLnBrk="0" hangingPunct="0">
                        <a:lnSpc>
                          <a:spcPct val="100000"/>
                        </a:lnSpc>
                        <a:spcBef>
                          <a:spcPct val="0"/>
                        </a:spcBef>
                        <a:spcAft>
                          <a:spcPct val="0"/>
                        </a:spcAft>
                        <a:buClrTx/>
                        <a:buSzPct val="100000"/>
                        <a:buFontTx/>
                        <a:buNone/>
                        <a:tabLst/>
                      </a:pPr>
                      <a:r>
                        <a:rPr kumimoji="0" lang="pl-PL" sz="2000" b="0" i="0" u="none" strike="noStrike" cap="none" normalizeH="0" baseline="0" smtClean="0">
                          <a:ln>
                            <a:noFill/>
                          </a:ln>
                          <a:solidFill>
                            <a:srgbClr val="000000"/>
                          </a:solidFill>
                          <a:effectLst/>
                          <a:latin typeface="Gill Sans MT" pitchFamily="34" charset="0"/>
                        </a:rPr>
                        <a:t>-  İyi ısı izalosyanu,</a:t>
                      </a:r>
                    </a:p>
                    <a:p>
                      <a:pPr marL="176213" marR="0" lvl="0" indent="-176213" algn="l" defTabSz="914400" rtl="0" eaLnBrk="0" fontAlgn="base" latinLnBrk="0" hangingPunct="0">
                        <a:lnSpc>
                          <a:spcPct val="100000"/>
                        </a:lnSpc>
                        <a:spcBef>
                          <a:spcPct val="0"/>
                        </a:spcBef>
                        <a:spcAft>
                          <a:spcPct val="0"/>
                        </a:spcAft>
                        <a:buClrTx/>
                        <a:buSzPct val="100000"/>
                        <a:buFontTx/>
                        <a:buNone/>
                        <a:tabLst/>
                      </a:pPr>
                      <a:r>
                        <a:rPr kumimoji="0" lang="pl-PL" sz="2000" b="0" i="0" u="none" strike="noStrike" cap="none" normalizeH="0" baseline="0" smtClean="0">
                          <a:ln>
                            <a:noFill/>
                          </a:ln>
                          <a:solidFill>
                            <a:srgbClr val="000000"/>
                          </a:solidFill>
                          <a:effectLst/>
                          <a:latin typeface="Gill Sans MT" pitchFamily="34" charset="0"/>
                        </a:rPr>
                        <a:t>-  Havalandırma ve ısıtma işlemlerinin optimize edilmesi için otomatik kontrolün kullanılması,</a:t>
                      </a:r>
                    </a:p>
                    <a:p>
                      <a:pPr marL="176213" marR="0" lvl="0" indent="-176213" algn="l" defTabSz="914400" rtl="0" eaLnBrk="0" fontAlgn="base" latinLnBrk="0" hangingPunct="0">
                        <a:lnSpc>
                          <a:spcPct val="100000"/>
                        </a:lnSpc>
                        <a:spcBef>
                          <a:spcPct val="0"/>
                        </a:spcBef>
                        <a:spcAft>
                          <a:spcPct val="0"/>
                        </a:spcAft>
                        <a:buClrTx/>
                        <a:buSzPct val="100000"/>
                        <a:buFontTx/>
                        <a:buNone/>
                        <a:tabLst/>
                      </a:pPr>
                      <a:r>
                        <a:rPr kumimoji="0" lang="pl-PL" sz="2000" b="0" i="0" u="none" strike="noStrike" cap="none" normalizeH="0" baseline="0" smtClean="0">
                          <a:ln>
                            <a:noFill/>
                          </a:ln>
                          <a:solidFill>
                            <a:srgbClr val="000000"/>
                          </a:solidFill>
                          <a:effectLst/>
                          <a:latin typeface="Gill Sans MT" pitchFamily="34" charset="0"/>
                        </a:rPr>
                        <a:t>- Hava akışının geliştirilmesi için havalandırma kanallarının kullanılması,</a:t>
                      </a:r>
                    </a:p>
                    <a:p>
                      <a:pPr marL="176213" marR="0" lvl="0" indent="-176213" algn="l" defTabSz="914400" rtl="0" eaLnBrk="0" fontAlgn="base" latinLnBrk="0" hangingPunct="0">
                        <a:lnSpc>
                          <a:spcPct val="100000"/>
                        </a:lnSpc>
                        <a:spcBef>
                          <a:spcPct val="0"/>
                        </a:spcBef>
                        <a:spcAft>
                          <a:spcPct val="0"/>
                        </a:spcAft>
                        <a:buClrTx/>
                        <a:buSzPct val="100000"/>
                        <a:buFontTx/>
                        <a:buNone/>
                        <a:tabLst/>
                      </a:pPr>
                      <a:r>
                        <a:rPr kumimoji="0" lang="pl-PL" sz="2000" b="0" i="0" u="none" strike="noStrike" cap="none" normalizeH="0" baseline="0" smtClean="0">
                          <a:ln>
                            <a:noFill/>
                          </a:ln>
                          <a:solidFill>
                            <a:srgbClr val="000000"/>
                          </a:solidFill>
                          <a:effectLst/>
                          <a:latin typeface="Gill Sans MT" pitchFamily="34" charset="0"/>
                        </a:rPr>
                        <a:t>-  Tasarruflu ampüllerin kullanılması</a:t>
                      </a:r>
                    </a:p>
                  </a:txBody>
                  <a:tcPr marL="91441" marR="91441" marT="45712" marB="457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042988" y="260350"/>
            <a:ext cx="7561262" cy="504825"/>
          </a:xfrm>
        </p:spPr>
        <p:txBody>
          <a:bodyPr vert="horz" wrap="square" lIns="91440" tIns="45720" rIns="91440" bIns="45720" numCol="1" anchorCtr="0" compatLnSpc="1">
            <a:prstTxWarp prst="textNoShape">
              <a:avLst/>
            </a:prstTxWarp>
            <a:noAutofit/>
          </a:bodyPr>
          <a:lstStyle/>
          <a:p>
            <a:pPr>
              <a:buSzPct val="100000"/>
              <a:defRPr/>
            </a:pPr>
            <a:r>
              <a:rPr lang="pl-PL" sz="2400" b="1" u="sng" smtClean="0">
                <a:solidFill>
                  <a:srgbClr val="990000"/>
                </a:solidFill>
                <a:effectLst>
                  <a:outerShdw blurRad="38100" dist="38100" dir="2700000" algn="tl">
                    <a:srgbClr val="C0C0C0"/>
                  </a:outerShdw>
                </a:effectLst>
              </a:rPr>
              <a:t>BAT Gereklilikleri ve Uygunluk</a:t>
            </a:r>
          </a:p>
        </p:txBody>
      </p:sp>
      <p:sp>
        <p:nvSpPr>
          <p:cNvPr id="36867"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F7A1E2C9-F5C2-4A98-B0AC-77BC36F5C402}" type="slidenum">
              <a:rPr lang="pl-PL" smtClean="0">
                <a:solidFill>
                  <a:srgbClr val="B5A788"/>
                </a:solidFill>
              </a:rPr>
              <a:pPr eaLnBrk="0" hangingPunct="0">
                <a:buSzPct val="100000"/>
              </a:pPr>
              <a:t>29</a:t>
            </a:fld>
            <a:endParaRPr lang="pl-PL" smtClean="0">
              <a:solidFill>
                <a:srgbClr val="B5A788"/>
              </a:solidFill>
            </a:endParaRPr>
          </a:p>
        </p:txBody>
      </p:sp>
      <p:graphicFrame>
        <p:nvGraphicFramePr>
          <p:cNvPr id="5" name="Tabela 4"/>
          <p:cNvGraphicFramePr>
            <a:graphicFrameLocks noGrp="1"/>
          </p:cNvGraphicFramePr>
          <p:nvPr/>
        </p:nvGraphicFramePr>
        <p:xfrm>
          <a:off x="1116013" y="755650"/>
          <a:ext cx="7759700" cy="5365109"/>
        </p:xfrm>
        <a:graphic>
          <a:graphicData uri="http://schemas.openxmlformats.org/drawingml/2006/table">
            <a:tbl>
              <a:tblPr/>
              <a:tblGrid>
                <a:gridCol w="5545137"/>
                <a:gridCol w="2214563"/>
              </a:tblGrid>
              <a:tr h="701675">
                <a:tc>
                  <a:txBody>
                    <a:bodyPr/>
                    <a:lstStyle/>
                    <a:p>
                      <a:pPr marL="0" marR="0" lvl="0" indent="0" algn="just" defTabSz="914400" rtl="0" eaLnBrk="0" fontAlgn="base" latinLnBrk="0" hangingPunct="0">
                        <a:lnSpc>
                          <a:spcPct val="100000"/>
                        </a:lnSpc>
                        <a:spcBef>
                          <a:spcPct val="0"/>
                        </a:spcBef>
                        <a:spcAft>
                          <a:spcPct val="0"/>
                        </a:spcAft>
                        <a:buClrTx/>
                        <a:buSzPct val="100000"/>
                        <a:buFontTx/>
                        <a:buNone/>
                        <a:tabLst/>
                      </a:pPr>
                      <a:r>
                        <a:rPr kumimoji="0" lang="pl-PL" sz="2000" b="0" i="0" u="none" strike="noStrike" cap="none" normalizeH="0" baseline="0" smtClean="0">
                          <a:ln>
                            <a:noFill/>
                          </a:ln>
                          <a:solidFill>
                            <a:srgbClr val="000000"/>
                          </a:solidFill>
                          <a:effectLst/>
                          <a:latin typeface="Gill Sans MT" pitchFamily="34" charset="0"/>
                        </a:rPr>
                        <a:t>Mevcut En İyi Teknikler (BAT) gereklilikleri</a:t>
                      </a:r>
                    </a:p>
                  </a:txBody>
                  <a:tcPr marL="91445" marR="91445"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Pct val="100000"/>
                        <a:buFontTx/>
                        <a:buNone/>
                        <a:tabLst/>
                      </a:pPr>
                      <a:r>
                        <a:rPr kumimoji="0" lang="pl-PL" sz="2000" b="0" i="0" u="none" strike="noStrike" cap="none" normalizeH="0" baseline="0" smtClean="0">
                          <a:ln>
                            <a:noFill/>
                          </a:ln>
                          <a:solidFill>
                            <a:srgbClr val="000000"/>
                          </a:solidFill>
                          <a:effectLst/>
                          <a:latin typeface="Gill Sans MT" pitchFamily="34" charset="0"/>
                        </a:rPr>
                        <a:t>Uygunluk</a:t>
                      </a:r>
                    </a:p>
                  </a:txBody>
                  <a:tcPr marL="91445" marR="91445"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27563">
                <a:tc>
                  <a:txBody>
                    <a:bodyPr/>
                    <a:lstStyle/>
                    <a:p>
                      <a:pPr marL="0" marR="0" lvl="0" indent="0" algn="just" defTabSz="914400" rtl="0" eaLnBrk="0" fontAlgn="base" latinLnBrk="0" hangingPunct="0">
                        <a:lnSpc>
                          <a:spcPct val="100000"/>
                        </a:lnSpc>
                        <a:spcBef>
                          <a:spcPct val="0"/>
                        </a:spcBef>
                        <a:spcAft>
                          <a:spcPct val="0"/>
                        </a:spcAft>
                        <a:buClrTx/>
                        <a:buSzPct val="100000"/>
                        <a:buFontTx/>
                        <a:buNone/>
                        <a:tabLst/>
                      </a:pPr>
                      <a:r>
                        <a:rPr kumimoji="0" lang="pl-PL" sz="2000" b="0" i="0" u="sng" strike="noStrike" cap="none" normalizeH="0" baseline="0" smtClean="0">
                          <a:ln>
                            <a:noFill/>
                          </a:ln>
                          <a:solidFill>
                            <a:srgbClr val="000000"/>
                          </a:solidFill>
                          <a:effectLst/>
                          <a:latin typeface="Gill Sans MT" pitchFamily="34" charset="0"/>
                        </a:rPr>
                        <a:t>Gübre veya hayvan dışkısının depolanması:</a:t>
                      </a:r>
                    </a:p>
                    <a:p>
                      <a:pPr marL="0" marR="0" lvl="0" indent="0" algn="just" defTabSz="914400" rtl="0" eaLnBrk="0" fontAlgn="base" latinLnBrk="0" hangingPunct="0">
                        <a:lnSpc>
                          <a:spcPct val="100000"/>
                        </a:lnSpc>
                        <a:spcBef>
                          <a:spcPct val="0"/>
                        </a:spcBef>
                        <a:spcAft>
                          <a:spcPct val="0"/>
                        </a:spcAft>
                        <a:buClrTx/>
                        <a:buSzPct val="100000"/>
                        <a:buFontTx/>
                        <a:buNone/>
                        <a:tabLst/>
                      </a:pPr>
                      <a:r>
                        <a:rPr kumimoji="0" lang="pl-PL" sz="2000" b="0" i="0" u="none" strike="noStrike" cap="none" normalizeH="0" baseline="0" smtClean="0">
                          <a:ln>
                            <a:noFill/>
                          </a:ln>
                          <a:solidFill>
                            <a:srgbClr val="000000"/>
                          </a:solidFill>
                          <a:effectLst/>
                          <a:latin typeface="Gill Sans MT" pitchFamily="34" charset="0"/>
                        </a:rPr>
                        <a:t>Kümes hayvanlarının gübresinin, başka işleme tabi tutulmadan veya toprağa uygulanmadan önce depolanması için depolama tesislerinin oluşturulmasıdır.  </a:t>
                      </a:r>
                    </a:p>
                    <a:p>
                      <a:pPr marL="0" marR="0" lvl="0" indent="0" algn="just" defTabSz="914400" rtl="0" eaLnBrk="0" fontAlgn="base" latinLnBrk="0" hangingPunct="0">
                        <a:lnSpc>
                          <a:spcPct val="100000"/>
                        </a:lnSpc>
                        <a:spcBef>
                          <a:spcPct val="0"/>
                        </a:spcBef>
                        <a:spcAft>
                          <a:spcPct val="0"/>
                        </a:spcAft>
                        <a:buClrTx/>
                        <a:buSzPct val="100000"/>
                        <a:buFontTx/>
                        <a:buNone/>
                        <a:tabLst/>
                      </a:pPr>
                      <a:endParaRPr kumimoji="0" lang="pl-PL" sz="2000" b="0" i="0" u="none" strike="noStrike" cap="none" normalizeH="0" baseline="0" smtClean="0">
                        <a:ln>
                          <a:noFill/>
                        </a:ln>
                        <a:solidFill>
                          <a:srgbClr val="000000"/>
                        </a:solidFill>
                        <a:effectLst/>
                        <a:latin typeface="Gill Sans MT" pitchFamily="34" charset="0"/>
                      </a:endParaRPr>
                    </a:p>
                    <a:p>
                      <a:pPr marL="0" marR="0" lvl="0" indent="0" algn="just" defTabSz="914400" rtl="0" eaLnBrk="0" fontAlgn="base" latinLnBrk="0" hangingPunct="0">
                        <a:lnSpc>
                          <a:spcPct val="100000"/>
                        </a:lnSpc>
                        <a:spcBef>
                          <a:spcPct val="0"/>
                        </a:spcBef>
                        <a:spcAft>
                          <a:spcPct val="0"/>
                        </a:spcAft>
                        <a:buClrTx/>
                        <a:buSzPct val="100000"/>
                        <a:buFontTx/>
                        <a:buNone/>
                        <a:tabLst/>
                      </a:pPr>
                      <a:r>
                        <a:rPr kumimoji="0" lang="pl-PL" sz="2000" b="0" i="0" u="none" strike="noStrike" cap="none" normalizeH="0" baseline="0" smtClean="0">
                          <a:ln>
                            <a:noFill/>
                          </a:ln>
                          <a:solidFill>
                            <a:srgbClr val="000000"/>
                          </a:solidFill>
                          <a:effectLst/>
                          <a:latin typeface="Gill Sans MT" pitchFamily="34" charset="0"/>
                        </a:rPr>
                        <a:t>Gübrenin depolanması erekiyorsa, kurutulmuş gübrenin geçirmez zeminli ve yeterli havalandırması bulunan bir ambarda depolanması BAT'tır.</a:t>
                      </a:r>
                    </a:p>
                    <a:p>
                      <a:pPr marL="0" marR="0" lvl="0" indent="0" algn="just" defTabSz="914400" rtl="0" eaLnBrk="0" fontAlgn="base" latinLnBrk="0" hangingPunct="0">
                        <a:lnSpc>
                          <a:spcPct val="100000"/>
                        </a:lnSpc>
                        <a:spcBef>
                          <a:spcPct val="0"/>
                        </a:spcBef>
                        <a:spcAft>
                          <a:spcPct val="0"/>
                        </a:spcAft>
                        <a:buClrTx/>
                        <a:buSzPct val="100000"/>
                        <a:buFontTx/>
                        <a:buNone/>
                        <a:tabLst/>
                      </a:pPr>
                      <a:endParaRPr kumimoji="0" lang="pl-PL" sz="2000" b="0" i="0" u="none" strike="noStrike" cap="none" normalizeH="0" baseline="0" smtClean="0">
                        <a:ln>
                          <a:noFill/>
                        </a:ln>
                        <a:solidFill>
                          <a:srgbClr val="000000"/>
                        </a:solidFill>
                        <a:effectLst/>
                        <a:latin typeface="Gill Sans MT" pitchFamily="34" charset="0"/>
                      </a:endParaRPr>
                    </a:p>
                    <a:p>
                      <a:pPr marL="0" marR="0" lvl="0" indent="0" algn="just" defTabSz="914400" rtl="0" eaLnBrk="0" fontAlgn="base" latinLnBrk="0" hangingPunct="0">
                        <a:lnSpc>
                          <a:spcPct val="100000"/>
                        </a:lnSpc>
                        <a:spcBef>
                          <a:spcPct val="0"/>
                        </a:spcBef>
                        <a:spcAft>
                          <a:spcPct val="0"/>
                        </a:spcAft>
                        <a:buClrTx/>
                        <a:buSzPct val="100000"/>
                        <a:buFontTx/>
                        <a:buNone/>
                        <a:tabLst/>
                      </a:pPr>
                      <a:r>
                        <a:rPr kumimoji="0" lang="pl-PL" sz="2000" b="0" i="0" u="none" strike="noStrike" cap="none" normalizeH="0" baseline="0" smtClean="0">
                          <a:ln>
                            <a:noFill/>
                          </a:ln>
                          <a:solidFill>
                            <a:srgbClr val="000000"/>
                          </a:solidFill>
                          <a:effectLst/>
                          <a:latin typeface="Gill Sans MT" pitchFamily="34" charset="0"/>
                        </a:rPr>
                        <a:t>Kümes hayvanlarının dışkısının açık alanda geçici olarak istiflenmesi söz konusuysa, yığından sıvı yüzey akıntılarının ulaşabileceği civar komşular ve su yolları (tarla drenajı da dahil olmak üzere) gibi hassas alıcılardan uzağa konumlandırılması BAT'tır.  </a:t>
                      </a:r>
                    </a:p>
                  </a:txBody>
                  <a:tcPr marL="91444" marR="91444"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Pct val="100000"/>
                        <a:buFontTx/>
                        <a:buNone/>
                        <a:tabLst/>
                      </a:pPr>
                      <a:r>
                        <a:rPr kumimoji="0" lang="pl-PL" sz="2000" b="0" i="0" u="none" strike="noStrike" cap="none" normalizeH="0" baseline="0" smtClean="0">
                          <a:ln>
                            <a:noFill/>
                          </a:ln>
                          <a:solidFill>
                            <a:srgbClr val="000000"/>
                          </a:solidFill>
                          <a:effectLst/>
                          <a:latin typeface="Gill Sans MT" pitchFamily="34" charset="0"/>
                        </a:rPr>
                        <a:t>Çoğunlukla, gübre veya hayvan dışkısı depolanmaz; hepsi biyogübre ya da mantar üretim ortamı olarak kullanılır.  </a:t>
                      </a:r>
                    </a:p>
                  </a:txBody>
                  <a:tcPr marL="91444" marR="91444"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vert="horz" wrap="square" lIns="91440" tIns="45720" rIns="91440" bIns="45720" numCol="1" anchorCtr="0" compatLnSpc="1">
            <a:prstTxWarp prst="textNoShape">
              <a:avLst/>
            </a:prstTxWarp>
          </a:bodyPr>
          <a:lstStyle/>
          <a:p>
            <a:pPr algn="ctr">
              <a:buSzPct val="100000"/>
              <a:defRPr/>
            </a:pPr>
            <a:r>
              <a:rPr lang="pl-PL" sz="2000" b="1" u="sng" smtClean="0">
                <a:solidFill>
                  <a:srgbClr val="964305"/>
                </a:solidFill>
                <a:effectLst>
                  <a:outerShdw blurRad="38100" dist="38100" dir="2700000" algn="tl">
                    <a:srgbClr val="C0C0C0"/>
                  </a:outerShdw>
                </a:effectLst>
              </a:rPr>
              <a:t>Łódź Voyvodalığı Marşalının yetkisindeki tesisler ve  bunların hangilerinden Voyvodalık sınırlarında kaç adet bulunduğu</a:t>
            </a:r>
            <a:r>
              <a:rPr lang="pl-PL" sz="3600" b="1" u="sng" smtClean="0">
                <a:solidFill>
                  <a:srgbClr val="964305"/>
                </a:solidFill>
                <a:effectLst>
                  <a:outerShdw blurRad="38100" dist="38100" dir="2700000" algn="tl">
                    <a:srgbClr val="C0C0C0"/>
                  </a:outerShdw>
                </a:effectLst>
              </a:rPr>
              <a:t> </a:t>
            </a:r>
          </a:p>
        </p:txBody>
      </p:sp>
      <p:sp>
        <p:nvSpPr>
          <p:cNvPr id="10243" name="Rectangle 3"/>
          <p:cNvSpPr>
            <a:spLocks noGrp="1" noChangeArrowheads="1"/>
          </p:cNvSpPr>
          <p:nvPr>
            <p:ph idx="1"/>
          </p:nvPr>
        </p:nvSpPr>
        <p:spPr>
          <a:xfrm>
            <a:off x="1182688" y="1773238"/>
            <a:ext cx="7772400" cy="4679950"/>
          </a:xfrm>
        </p:spPr>
        <p:txBody>
          <a:bodyPr/>
          <a:lstStyle/>
          <a:p>
            <a:pPr>
              <a:lnSpc>
                <a:spcPct val="80000"/>
              </a:lnSpc>
              <a:buClr>
                <a:srgbClr val="3891A7"/>
              </a:buClr>
            </a:pPr>
            <a:r>
              <a:rPr lang="tr-TR" sz="2000" smtClean="0">
                <a:solidFill>
                  <a:srgbClr val="000000"/>
                </a:solidFill>
              </a:rPr>
              <a:t>ü</a:t>
            </a:r>
            <a:r>
              <a:rPr lang="pl-PL" sz="2000" smtClean="0">
                <a:solidFill>
                  <a:srgbClr val="000000"/>
                </a:solidFill>
              </a:rPr>
              <a:t>retim kapasitesi günlük 500 tonu aşacak şekilde döner fırınlarda çimento klinkeri üretimi ya da üretim kapasitesi günlük 50 tonu aşacak şekilde fırınlarda kireç üretimi -</a:t>
            </a:r>
            <a:r>
              <a:rPr lang="pl-PL" sz="2000" u="sng" smtClean="0">
                <a:solidFill>
                  <a:srgbClr val="000000"/>
                </a:solidFill>
              </a:rPr>
              <a:t>1 tesis</a:t>
            </a:r>
          </a:p>
          <a:p>
            <a:pPr>
              <a:lnSpc>
                <a:spcPct val="80000"/>
              </a:lnSpc>
              <a:buClr>
                <a:srgbClr val="3891A7"/>
              </a:buClr>
            </a:pPr>
            <a:r>
              <a:rPr lang="pl-PL" sz="2000" smtClean="0">
                <a:solidFill>
                  <a:srgbClr val="000000"/>
                </a:solidFill>
              </a:rPr>
              <a:t>ham veya yarı mam</a:t>
            </a:r>
            <a:r>
              <a:rPr lang="tr-TR" sz="2000" smtClean="0">
                <a:solidFill>
                  <a:srgbClr val="000000"/>
                </a:solidFill>
              </a:rPr>
              <a:t>ü</a:t>
            </a:r>
            <a:r>
              <a:rPr lang="pl-PL" sz="2000" smtClean="0">
                <a:solidFill>
                  <a:srgbClr val="000000"/>
                </a:solidFill>
              </a:rPr>
              <a:t>l organik ürünlerin kimyasal proses kullanılarak üretimi – </a:t>
            </a:r>
            <a:r>
              <a:rPr lang="pl-PL" sz="2000" u="sng" smtClean="0">
                <a:solidFill>
                  <a:srgbClr val="000000"/>
                </a:solidFill>
              </a:rPr>
              <a:t>5 tesis</a:t>
            </a:r>
          </a:p>
          <a:p>
            <a:pPr>
              <a:lnSpc>
                <a:spcPct val="80000"/>
              </a:lnSpc>
              <a:buClr>
                <a:srgbClr val="3891A7"/>
              </a:buClr>
            </a:pPr>
            <a:r>
              <a:rPr lang="pl-PL" sz="2000" smtClean="0">
                <a:solidFill>
                  <a:srgbClr val="000000"/>
                </a:solidFill>
              </a:rPr>
              <a:t>ham veya yarı mamul inorganik ürünlerin kimyasal proses kullanılarak üretimi  – </a:t>
            </a:r>
            <a:r>
              <a:rPr lang="pl-PL" sz="2000" u="sng" smtClean="0">
                <a:solidFill>
                  <a:srgbClr val="000000"/>
                </a:solidFill>
              </a:rPr>
              <a:t>1 tesis</a:t>
            </a:r>
          </a:p>
          <a:p>
            <a:pPr>
              <a:lnSpc>
                <a:spcPct val="80000"/>
              </a:lnSpc>
              <a:buClr>
                <a:srgbClr val="3891A7"/>
              </a:buClr>
            </a:pPr>
            <a:r>
              <a:rPr lang="tr-TR" sz="2000" smtClean="0">
                <a:solidFill>
                  <a:srgbClr val="000000"/>
                </a:solidFill>
              </a:rPr>
              <a:t>ham mamül </a:t>
            </a:r>
            <a:r>
              <a:rPr lang="pl-PL" sz="2000" smtClean="0">
                <a:solidFill>
                  <a:srgbClr val="000000"/>
                </a:solidFill>
              </a:rPr>
              <a:t>farmasötik ürünlerin kimyasal proses kullanılarak üretimi – </a:t>
            </a:r>
            <a:r>
              <a:rPr lang="pl-PL" sz="2000" u="sng" smtClean="0">
                <a:solidFill>
                  <a:srgbClr val="000000"/>
                </a:solidFill>
              </a:rPr>
              <a:t>6 tesis</a:t>
            </a:r>
          </a:p>
          <a:p>
            <a:pPr>
              <a:lnSpc>
                <a:spcPct val="80000"/>
              </a:lnSpc>
              <a:buClr>
                <a:srgbClr val="3891A7"/>
              </a:buClr>
            </a:pPr>
            <a:r>
              <a:rPr lang="pl-PL" sz="2000" smtClean="0">
                <a:solidFill>
                  <a:srgbClr val="000000"/>
                </a:solidFill>
              </a:rPr>
              <a:t>depolama haricinde, tehlikeli atığın günde 10 tonu aşan bir kapasiteyle bertaraf edilmesi veya geri kazanımı – </a:t>
            </a:r>
            <a:r>
              <a:rPr lang="pl-PL" sz="2000" u="sng" smtClean="0">
                <a:solidFill>
                  <a:srgbClr val="000000"/>
                </a:solidFill>
              </a:rPr>
              <a:t>3 tesis</a:t>
            </a:r>
          </a:p>
        </p:txBody>
      </p:sp>
      <p:sp>
        <p:nvSpPr>
          <p:cNvPr id="10244" name="Rectangle 13"/>
          <p:cNvSpPr>
            <a:spLocks noGrp="1" noChangeArrowheads="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D15A7B32-E03C-4873-AAF3-0D0A9561130C}" type="slidenum">
              <a:rPr lang="pl-PL" smtClean="0">
                <a:solidFill>
                  <a:srgbClr val="B5A788"/>
                </a:solidFill>
              </a:rPr>
              <a:pPr eaLnBrk="0" hangingPunct="0">
                <a:buSzPct val="100000"/>
              </a:pPr>
              <a:t>3</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a:xfrm>
            <a:off x="1150938" y="260350"/>
            <a:ext cx="7453312" cy="1416050"/>
          </a:xfrm>
        </p:spPr>
        <p:txBody>
          <a:bodyPr vert="horz" wrap="square" lIns="91440" tIns="45720" rIns="91440" bIns="45720" numCol="1" anchorCtr="0" compatLnSpc="1">
            <a:prstTxWarp prst="textNoShape">
              <a:avLst/>
            </a:prstTxWarp>
          </a:bodyPr>
          <a:lstStyle/>
          <a:p>
            <a:pPr>
              <a:buSzPct val="100000"/>
              <a:defRPr/>
            </a:pPr>
            <a:r>
              <a:rPr lang="pl-PL" sz="3600" u="sng" smtClean="0">
                <a:solidFill>
                  <a:srgbClr val="964305"/>
                </a:solidFill>
                <a:effectLst>
                  <a:outerShdw blurRad="38100" dist="38100" dir="2700000" algn="tl">
                    <a:srgbClr val="C0C0C0"/>
                  </a:outerShdw>
                </a:effectLst>
              </a:rPr>
              <a:t>Entegre İznin çıkarılmasında karşılaşılan sorunlar</a:t>
            </a:r>
          </a:p>
        </p:txBody>
      </p:sp>
      <p:sp>
        <p:nvSpPr>
          <p:cNvPr id="37891" name="Rectangle 3"/>
          <p:cNvSpPr>
            <a:spLocks noGrp="1" noChangeArrowheads="1"/>
          </p:cNvSpPr>
          <p:nvPr>
            <p:ph idx="1"/>
          </p:nvPr>
        </p:nvSpPr>
        <p:spPr>
          <a:xfrm>
            <a:off x="1476375" y="1447800"/>
            <a:ext cx="7458075" cy="4800600"/>
          </a:xfrm>
        </p:spPr>
        <p:txBody>
          <a:bodyPr/>
          <a:lstStyle/>
          <a:p>
            <a:pPr>
              <a:buClr>
                <a:srgbClr val="3891A7"/>
              </a:buClr>
            </a:pPr>
            <a:endParaRPr lang="pl-PL" sz="2800" smtClean="0">
              <a:solidFill>
                <a:srgbClr val="000000"/>
              </a:solidFill>
            </a:endParaRPr>
          </a:p>
          <a:p>
            <a:pPr>
              <a:spcAft>
                <a:spcPts val="600"/>
              </a:spcAft>
              <a:buClr>
                <a:srgbClr val="3891A7"/>
              </a:buClr>
            </a:pPr>
            <a:r>
              <a:rPr lang="pl-PL" sz="2800" smtClean="0">
                <a:solidFill>
                  <a:srgbClr val="000000"/>
                </a:solidFill>
              </a:rPr>
              <a:t>Uygulamanın prosedüre ilişkin eksikliklere takılması (kayıt ücreti ve damga vergisi gibi ücretlerin ödenmemesi ya da yanlış miktarda ücretin ödenmesi),</a:t>
            </a:r>
          </a:p>
          <a:p>
            <a:pPr>
              <a:spcAft>
                <a:spcPts val="600"/>
              </a:spcAft>
              <a:buClr>
                <a:srgbClr val="3891A7"/>
              </a:buClr>
            </a:pPr>
            <a:r>
              <a:rPr lang="pl-PL" sz="2800" smtClean="0">
                <a:solidFill>
                  <a:srgbClr val="000000"/>
                </a:solidFill>
              </a:rPr>
              <a:t>İşletmenin resmi ünvanının bulunmaması,</a:t>
            </a:r>
          </a:p>
          <a:p>
            <a:pPr>
              <a:buClr>
                <a:srgbClr val="3891A7"/>
              </a:buClr>
            </a:pPr>
            <a:r>
              <a:rPr lang="pl-PL" sz="2800" smtClean="0">
                <a:solidFill>
                  <a:srgbClr val="000000"/>
                </a:solidFill>
              </a:rPr>
              <a:t>Uygulamaya ilişkin eklerin eksik olması (elektronik versiyon, bu çevre kararının çıkarılmasına yönelik uygulama kararının nüshası)</a:t>
            </a:r>
          </a:p>
          <a:p>
            <a:pPr>
              <a:buClrTx/>
              <a:buFont typeface="Tahoma" pitchFamily="34" charset="0"/>
              <a:buNone/>
            </a:pPr>
            <a:endParaRPr lang="pl-PL" sz="2800" smtClean="0">
              <a:solidFill>
                <a:srgbClr val="000000"/>
              </a:solidFill>
            </a:endParaRPr>
          </a:p>
        </p:txBody>
      </p:sp>
      <p:sp>
        <p:nvSpPr>
          <p:cNvPr id="37892" name="Rectangle 13"/>
          <p:cNvSpPr>
            <a:spLocks noGrp="1" noChangeArrowheads="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B2A3A78E-CE05-49C6-B35E-58431EA9AAEF}" type="slidenum">
              <a:rPr lang="pl-PL" smtClean="0">
                <a:solidFill>
                  <a:srgbClr val="B5A788"/>
                </a:solidFill>
              </a:rPr>
              <a:pPr eaLnBrk="0" hangingPunct="0">
                <a:buSzPct val="100000"/>
              </a:pPr>
              <a:t>30</a:t>
            </a:fld>
            <a:endParaRPr lang="pl-PL" smtClean="0">
              <a:solidFill>
                <a:srgbClr val="B5A788"/>
              </a:solidFill>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vert="horz" wrap="square" lIns="91440" tIns="45720" rIns="91440" bIns="45720" numCol="1" anchorCtr="0" compatLnSpc="1">
            <a:prstTxWarp prst="textNoShape">
              <a:avLst/>
            </a:prstTxWarp>
          </a:bodyPr>
          <a:lstStyle/>
          <a:p>
            <a:pPr>
              <a:buSzPct val="100000"/>
              <a:defRPr/>
            </a:pPr>
            <a:r>
              <a:rPr lang="tr-TR" u="sng" smtClean="0">
                <a:solidFill>
                  <a:srgbClr val="964305"/>
                </a:solidFill>
                <a:effectLst>
                  <a:outerShdw blurRad="38100" dist="38100" dir="2700000" algn="tl">
                    <a:srgbClr val="C0C0C0"/>
                  </a:outerShdw>
                </a:effectLst>
              </a:rPr>
              <a:t>Önemli sorunlar</a:t>
            </a:r>
            <a:endParaRPr lang="pl-PL" u="sng" smtClean="0">
              <a:solidFill>
                <a:srgbClr val="964305"/>
              </a:solidFill>
              <a:effectLst>
                <a:outerShdw blurRad="38100" dist="38100" dir="2700000" algn="tl">
                  <a:srgbClr val="C0C0C0"/>
                </a:outerShdw>
              </a:effectLst>
            </a:endParaRPr>
          </a:p>
        </p:txBody>
      </p:sp>
      <p:sp>
        <p:nvSpPr>
          <p:cNvPr id="38915" name="Rectangle 3"/>
          <p:cNvSpPr>
            <a:spLocks noGrp="1" noChangeArrowheads="1"/>
          </p:cNvSpPr>
          <p:nvPr>
            <p:ph idx="1"/>
          </p:nvPr>
        </p:nvSpPr>
        <p:spPr/>
        <p:txBody>
          <a:bodyPr/>
          <a:lstStyle/>
          <a:p>
            <a:pPr>
              <a:lnSpc>
                <a:spcPct val="80000"/>
              </a:lnSpc>
              <a:buClr>
                <a:srgbClr val="3891A7"/>
              </a:buClr>
            </a:pPr>
            <a:r>
              <a:rPr lang="pl-PL" sz="2400" smtClean="0">
                <a:solidFill>
                  <a:srgbClr val="000000"/>
                </a:solidFill>
              </a:rPr>
              <a:t>Yeni bir işletme kuran işletmecinin isteği üzerine entegre izin edinme olasılığı,</a:t>
            </a:r>
          </a:p>
          <a:p>
            <a:pPr>
              <a:lnSpc>
                <a:spcPct val="80000"/>
              </a:lnSpc>
              <a:buClr>
                <a:srgbClr val="3891A7"/>
              </a:buClr>
            </a:pPr>
            <a:r>
              <a:rPr lang="pl-PL" sz="2400" smtClean="0">
                <a:solidFill>
                  <a:srgbClr val="000000"/>
                </a:solidFill>
              </a:rPr>
              <a:t>Kayıt ücretinin ödendiği maksimum işletme randımanının oluşturulması,</a:t>
            </a:r>
          </a:p>
          <a:p>
            <a:pPr>
              <a:lnSpc>
                <a:spcPct val="80000"/>
              </a:lnSpc>
              <a:buClr>
                <a:srgbClr val="3891A7"/>
              </a:buClr>
            </a:pPr>
            <a:r>
              <a:rPr lang="pl-PL" sz="2400" smtClean="0">
                <a:solidFill>
                  <a:srgbClr val="000000"/>
                </a:solidFill>
              </a:rPr>
              <a:t>Entegre iznin geçerliliği süresince, işletme sahasının yanındaki alanın akustik sınıflandırılmasında değişiklik yapılması,</a:t>
            </a:r>
          </a:p>
          <a:p>
            <a:pPr>
              <a:lnSpc>
                <a:spcPct val="80000"/>
              </a:lnSpc>
              <a:buClr>
                <a:srgbClr val="3891A7"/>
              </a:buClr>
            </a:pPr>
            <a:r>
              <a:rPr lang="pl-PL" sz="2400" smtClean="0">
                <a:solidFill>
                  <a:srgbClr val="000000"/>
                </a:solidFill>
              </a:rPr>
              <a:t>Başvuruda bildirilen verilerle uygulamanın birbirini tutmaması,</a:t>
            </a:r>
          </a:p>
          <a:p>
            <a:pPr>
              <a:lnSpc>
                <a:spcPct val="80000"/>
              </a:lnSpc>
              <a:buClr>
                <a:srgbClr val="3891A7"/>
              </a:buClr>
            </a:pPr>
            <a:r>
              <a:rPr lang="pl-PL" sz="2400" smtClean="0">
                <a:solidFill>
                  <a:srgbClr val="000000"/>
                </a:solidFill>
              </a:rPr>
              <a:t>Kesin olmayan mevzuat hükümleri, örn. işletmedeki önemli değişikliğin tanımının kesin olmaması,  </a:t>
            </a:r>
          </a:p>
          <a:p>
            <a:pPr>
              <a:lnSpc>
                <a:spcPct val="80000"/>
              </a:lnSpc>
              <a:buClr>
                <a:srgbClr val="3891A7"/>
              </a:buClr>
            </a:pPr>
            <a:r>
              <a:rPr lang="pl-PL" sz="2400" smtClean="0">
                <a:solidFill>
                  <a:srgbClr val="000000"/>
                </a:solidFill>
              </a:rPr>
              <a:t>İzin analizinin gerçekleştirilmesine yönelik kuralların eksikliği,</a:t>
            </a:r>
          </a:p>
          <a:p>
            <a:pPr>
              <a:lnSpc>
                <a:spcPct val="80000"/>
              </a:lnSpc>
              <a:buClr>
                <a:srgbClr val="3891A7"/>
              </a:buClr>
            </a:pPr>
            <a:r>
              <a:rPr lang="pl-PL" sz="2400" smtClean="0">
                <a:solidFill>
                  <a:srgbClr val="000000"/>
                </a:solidFill>
              </a:rPr>
              <a:t>Hesaplama hataları,</a:t>
            </a:r>
          </a:p>
          <a:p>
            <a:pPr>
              <a:lnSpc>
                <a:spcPct val="80000"/>
              </a:lnSpc>
              <a:buClrTx/>
              <a:buFont typeface="Tahoma" pitchFamily="34" charset="0"/>
              <a:buNone/>
            </a:pPr>
            <a:endParaRPr lang="pl-PL" sz="2400" smtClean="0">
              <a:solidFill>
                <a:srgbClr val="000000"/>
              </a:solidFill>
            </a:endParaRPr>
          </a:p>
          <a:p>
            <a:pPr>
              <a:lnSpc>
                <a:spcPct val="80000"/>
              </a:lnSpc>
              <a:buClr>
                <a:srgbClr val="3891A7"/>
              </a:buClr>
            </a:pPr>
            <a:endParaRPr lang="pl-PL" sz="2400" smtClean="0">
              <a:solidFill>
                <a:srgbClr val="000000"/>
              </a:solidFill>
            </a:endParaRPr>
          </a:p>
          <a:p>
            <a:pPr>
              <a:lnSpc>
                <a:spcPct val="80000"/>
              </a:lnSpc>
              <a:buClr>
                <a:srgbClr val="3891A7"/>
              </a:buClr>
            </a:pPr>
            <a:endParaRPr lang="pl-PL" sz="2400" smtClean="0">
              <a:solidFill>
                <a:srgbClr val="000000"/>
              </a:solidFill>
            </a:endParaRPr>
          </a:p>
        </p:txBody>
      </p:sp>
      <p:sp>
        <p:nvSpPr>
          <p:cNvPr id="38916" name="Rectangle 13"/>
          <p:cNvSpPr>
            <a:spLocks noGrp="1" noChangeArrowheads="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6F06E569-4905-475F-948C-376D8C781572}" type="slidenum">
              <a:rPr lang="pl-PL" smtClean="0">
                <a:solidFill>
                  <a:srgbClr val="B5A788"/>
                </a:solidFill>
              </a:rPr>
              <a:pPr eaLnBrk="0" hangingPunct="0">
                <a:buSzPct val="100000"/>
              </a:pPr>
              <a:t>31</a:t>
            </a:fld>
            <a:endParaRPr lang="pl-PL" smtClean="0">
              <a:solidFill>
                <a:srgbClr val="B5A788"/>
              </a:solidFill>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a:xfrm>
            <a:off x="1476375" y="404813"/>
            <a:ext cx="7467600" cy="1152525"/>
          </a:xfrm>
        </p:spPr>
        <p:txBody>
          <a:bodyPr vert="horz" wrap="square" lIns="91440" tIns="45720" rIns="91440" bIns="45720" numCol="1" anchorCtr="0" compatLnSpc="1">
            <a:prstTxWarp prst="textNoShape">
              <a:avLst/>
            </a:prstTxWarp>
          </a:bodyPr>
          <a:lstStyle/>
          <a:p>
            <a:pPr>
              <a:buSzPct val="100000"/>
              <a:defRPr/>
            </a:pPr>
            <a:r>
              <a:rPr lang="pl-PL" sz="2800" b="1" u="sng" smtClean="0">
                <a:solidFill>
                  <a:srgbClr val="964305"/>
                </a:solidFill>
                <a:effectLst>
                  <a:outerShdw blurRad="38100" dist="38100" dir="2700000" algn="tl">
                    <a:srgbClr val="C0C0C0"/>
                  </a:outerShdw>
                </a:effectLst>
              </a:rPr>
              <a:t>Kümes hayvanı ve domuz yetiştir</a:t>
            </a:r>
            <a:r>
              <a:rPr lang="tr-TR" sz="2800" b="1" u="sng" smtClean="0">
                <a:solidFill>
                  <a:srgbClr val="964305"/>
                </a:solidFill>
                <a:effectLst>
                  <a:outerShdw blurRad="38100" dist="38100" dir="2700000" algn="tl">
                    <a:srgbClr val="C0C0C0"/>
                  </a:outerShdw>
                </a:effectLst>
              </a:rPr>
              <a:t>iciliği</a:t>
            </a:r>
            <a:r>
              <a:rPr lang="pl-PL" sz="2800" b="1" u="sng" smtClean="0">
                <a:solidFill>
                  <a:srgbClr val="964305"/>
                </a:solidFill>
                <a:effectLst>
                  <a:outerShdw blurRad="38100" dist="38100" dir="2700000" algn="tl">
                    <a:srgbClr val="C0C0C0"/>
                  </a:outerShdw>
                </a:effectLst>
              </a:rPr>
              <a:t> işletmeleri - en sık rastlanan sorunlar</a:t>
            </a:r>
          </a:p>
        </p:txBody>
      </p:sp>
      <p:sp>
        <p:nvSpPr>
          <p:cNvPr id="39939" name="Rectangle 3"/>
          <p:cNvSpPr>
            <a:spLocks noGrp="1" noChangeArrowheads="1"/>
          </p:cNvSpPr>
          <p:nvPr>
            <p:ph idx="1"/>
          </p:nvPr>
        </p:nvSpPr>
        <p:spPr>
          <a:xfrm>
            <a:off x="1435100" y="1773238"/>
            <a:ext cx="7499350" cy="4475162"/>
          </a:xfrm>
        </p:spPr>
        <p:txBody>
          <a:bodyPr/>
          <a:lstStyle/>
          <a:p>
            <a:pPr>
              <a:buClr>
                <a:srgbClr val="3891A7"/>
              </a:buClr>
            </a:pPr>
            <a:r>
              <a:rPr lang="pl-PL" sz="2400" smtClean="0">
                <a:solidFill>
                  <a:srgbClr val="000000"/>
                </a:solidFill>
              </a:rPr>
              <a:t>Kümes hayvanı ve domuz yetiştiriciliği tesislerinden kaynaklanan ve Polonya iklimini de dikkate alarak Çevre Bakanı tarafından onaylanmış kirletici emisyonlarının hesaplanmasına yönelik göstergelerin eksikliği</a:t>
            </a:r>
          </a:p>
          <a:p>
            <a:pPr>
              <a:buClr>
                <a:srgbClr val="3891A7"/>
              </a:buClr>
            </a:pPr>
            <a:r>
              <a:rPr lang="pl-PL" sz="2400" smtClean="0">
                <a:solidFill>
                  <a:srgbClr val="000000"/>
                </a:solidFill>
              </a:rPr>
              <a:t>Kümes hayvanı yetiştiriciliğinde kullanılan "yer"in tanımının eksikliği,  </a:t>
            </a:r>
          </a:p>
          <a:p>
            <a:pPr>
              <a:buClr>
                <a:srgbClr val="3891A7"/>
              </a:buClr>
            </a:pPr>
            <a:r>
              <a:rPr lang="pl-PL" sz="2400" smtClean="0">
                <a:solidFill>
                  <a:srgbClr val="000000"/>
                </a:solidFill>
              </a:rPr>
              <a:t>Başvurunun hatalarının zamanında giderilememesi ve bu hataların giderilme sürecinin tekrarlanması</a:t>
            </a:r>
          </a:p>
          <a:p>
            <a:pPr>
              <a:buClr>
                <a:srgbClr val="3891A7"/>
              </a:buClr>
            </a:pPr>
            <a:r>
              <a:rPr lang="pl-PL" sz="2400" smtClean="0">
                <a:solidFill>
                  <a:srgbClr val="000000"/>
                </a:solidFill>
              </a:rPr>
              <a:t>Gerekçesiz kamu yorumları</a:t>
            </a:r>
            <a:r>
              <a:rPr lang="pl-PL" sz="2800" smtClean="0">
                <a:solidFill>
                  <a:srgbClr val="000000"/>
                </a:solidFill>
              </a:rPr>
              <a:t>,</a:t>
            </a:r>
          </a:p>
        </p:txBody>
      </p:sp>
      <p:sp>
        <p:nvSpPr>
          <p:cNvPr id="39940" name="Rectangle 13"/>
          <p:cNvSpPr>
            <a:spLocks noGrp="1" noChangeArrowheads="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1E11652B-B35A-4375-8A48-EA602B38406E}" type="slidenum">
              <a:rPr lang="pl-PL" smtClean="0">
                <a:solidFill>
                  <a:srgbClr val="B5A788"/>
                </a:solidFill>
              </a:rPr>
              <a:pPr eaLnBrk="0" hangingPunct="0">
                <a:buSzPct val="100000"/>
              </a:pPr>
              <a:t>32</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vert="horz" wrap="square" lIns="91440" tIns="45720" rIns="91440" bIns="45720" numCol="1" anchorCtr="0" compatLnSpc="1">
            <a:prstTxWarp prst="textNoShape">
              <a:avLst/>
            </a:prstTxWarp>
          </a:bodyPr>
          <a:lstStyle/>
          <a:p>
            <a:pPr>
              <a:buSzPct val="100000"/>
              <a:defRPr/>
            </a:pPr>
            <a:r>
              <a:rPr lang="pl-PL" sz="3600" b="1" u="sng" smtClean="0">
                <a:solidFill>
                  <a:srgbClr val="964305"/>
                </a:solidFill>
                <a:effectLst>
                  <a:outerShdw blurRad="38100" dist="38100" dir="2700000" algn="tl">
                    <a:srgbClr val="C0C0C0"/>
                  </a:outerShdw>
                </a:effectLst>
              </a:rPr>
              <a:t>Entegre İznin Reddedilmesi</a:t>
            </a:r>
          </a:p>
        </p:txBody>
      </p:sp>
      <p:sp>
        <p:nvSpPr>
          <p:cNvPr id="40963" name="Rectangle 3"/>
          <p:cNvSpPr>
            <a:spLocks noGrp="1" noChangeArrowheads="1"/>
          </p:cNvSpPr>
          <p:nvPr>
            <p:ph idx="1"/>
          </p:nvPr>
        </p:nvSpPr>
        <p:spPr/>
        <p:txBody>
          <a:bodyPr/>
          <a:lstStyle/>
          <a:p>
            <a:pPr>
              <a:lnSpc>
                <a:spcPct val="80000"/>
              </a:lnSpc>
              <a:buClrTx/>
              <a:buFont typeface="Tahoma" pitchFamily="34" charset="0"/>
              <a:buNone/>
            </a:pPr>
            <a:r>
              <a:rPr lang="pl-PL" sz="1600" smtClean="0">
                <a:solidFill>
                  <a:srgbClr val="000000"/>
                </a:solidFill>
              </a:rPr>
              <a:t>Yetkili makam, şu durumlarda Entegre İzin vermeyi reddedebilir:</a:t>
            </a:r>
          </a:p>
          <a:p>
            <a:pPr>
              <a:lnSpc>
                <a:spcPct val="80000"/>
              </a:lnSpc>
              <a:buClr>
                <a:srgbClr val="3891A7"/>
              </a:buClr>
              <a:buFont typeface="Wingdings" pitchFamily="2" charset="2"/>
              <a:buChar char="ü"/>
            </a:pPr>
            <a:r>
              <a:rPr lang="pl-PL" sz="1800" smtClean="0">
                <a:solidFill>
                  <a:srgbClr val="000000"/>
                </a:solidFill>
              </a:rPr>
              <a:t>İşletmenin faaliyeti, çevre koşullarını dikkate değer ölçüde kötüleştirilebilir veya insan yaşamı veya sağlığını tehdit edebilirse, </a:t>
            </a:r>
          </a:p>
          <a:p>
            <a:pPr>
              <a:lnSpc>
                <a:spcPct val="80000"/>
              </a:lnSpc>
              <a:buClr>
                <a:srgbClr val="3891A7"/>
              </a:buClr>
              <a:buFont typeface="Wingdings" pitchFamily="2" charset="2"/>
              <a:buChar char="ü"/>
            </a:pPr>
            <a:r>
              <a:rPr lang="pl-PL" sz="1800" smtClean="0">
                <a:solidFill>
                  <a:srgbClr val="000000"/>
                </a:solidFill>
              </a:rPr>
              <a:t>İşlermenni faaliteri, çevre kalite standartlarının aşılmasına neden olabilirse,</a:t>
            </a:r>
          </a:p>
          <a:p>
            <a:pPr>
              <a:lnSpc>
                <a:spcPct val="80000"/>
              </a:lnSpc>
              <a:buClr>
                <a:srgbClr val="3891A7"/>
              </a:buClr>
              <a:buFont typeface="Wingdings" pitchFamily="2" charset="2"/>
              <a:buChar char="ü"/>
            </a:pPr>
            <a:r>
              <a:rPr lang="pl-PL" sz="1800" smtClean="0">
                <a:solidFill>
                  <a:srgbClr val="000000"/>
                </a:solidFill>
              </a:rPr>
              <a:t>İzin çevre koruma programlarına uymayacaksa,</a:t>
            </a:r>
          </a:p>
          <a:p>
            <a:pPr>
              <a:lnSpc>
                <a:spcPct val="80000"/>
              </a:lnSpc>
              <a:buClr>
                <a:srgbClr val="3891A7"/>
              </a:buClr>
              <a:buFont typeface="Wingdings" pitchFamily="2" charset="2"/>
              <a:buChar char="ü"/>
            </a:pPr>
            <a:r>
              <a:rPr lang="pl-PL" sz="1800" smtClean="0">
                <a:solidFill>
                  <a:srgbClr val="000000"/>
                </a:solidFill>
              </a:rPr>
              <a:t>Başvuru, başvuru sahibinin iznin geri çekilmesi veya kısıtlanması kararının verildiği haklarını ele almaktaysa ve bu kararın sonuçlanmasının üzerinden henüz 2 yıl geçmediyse,</a:t>
            </a:r>
          </a:p>
          <a:p>
            <a:pPr>
              <a:lnSpc>
                <a:spcPct val="80000"/>
              </a:lnSpc>
              <a:buClr>
                <a:srgbClr val="3891A7"/>
              </a:buClr>
              <a:buFont typeface="Wingdings" pitchFamily="2" charset="2"/>
              <a:buChar char="ü"/>
            </a:pPr>
            <a:r>
              <a:rPr lang="pl-PL" sz="1800" smtClean="0">
                <a:solidFill>
                  <a:srgbClr val="000000"/>
                </a:solidFill>
              </a:rPr>
              <a:t>Sanayi bölgesinde konumlanmış işletmenin faaliyetleri, bölgenin kuruluş mevzuatına ilişkin olarak yapılmış düzenlemeleri ihlal ediyorsa.</a:t>
            </a:r>
          </a:p>
        </p:txBody>
      </p:sp>
      <p:sp>
        <p:nvSpPr>
          <p:cNvPr id="40964" name="Rectangle 13"/>
          <p:cNvSpPr>
            <a:spLocks noGrp="1" noChangeArrowheads="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BCA71291-50E5-42A8-B2AC-769F8A950647}" type="slidenum">
              <a:rPr lang="pl-PL" smtClean="0">
                <a:solidFill>
                  <a:srgbClr val="B5A788"/>
                </a:solidFill>
              </a:rPr>
              <a:pPr eaLnBrk="0" hangingPunct="0">
                <a:buSzPct val="100000"/>
              </a:pPr>
              <a:t>33</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p:txBody>
          <a:bodyPr vert="horz" wrap="square" lIns="91440" tIns="45720" rIns="91440" bIns="45720" numCol="1" anchorCtr="0" compatLnSpc="1">
            <a:prstTxWarp prst="textNoShape">
              <a:avLst/>
            </a:prstTxWarp>
          </a:bodyPr>
          <a:lstStyle/>
          <a:p>
            <a:pPr>
              <a:buSzPct val="100000"/>
              <a:defRPr/>
            </a:pPr>
            <a:r>
              <a:rPr lang="pl-PL" sz="4400" b="1" u="sng" smtClean="0">
                <a:solidFill>
                  <a:srgbClr val="964305"/>
                </a:solidFill>
                <a:effectLst>
                  <a:outerShdw blurRad="38100" dist="38100" dir="2700000" algn="tl">
                    <a:srgbClr val="C0C0C0"/>
                  </a:outerShdw>
                </a:effectLst>
              </a:rPr>
              <a:t>Özet</a:t>
            </a:r>
          </a:p>
        </p:txBody>
      </p:sp>
      <p:sp>
        <p:nvSpPr>
          <p:cNvPr id="41987" name="Rectangle 3"/>
          <p:cNvSpPr>
            <a:spLocks noGrp="1" noChangeArrowheads="1"/>
          </p:cNvSpPr>
          <p:nvPr>
            <p:ph idx="1"/>
          </p:nvPr>
        </p:nvSpPr>
        <p:spPr/>
        <p:txBody>
          <a:bodyPr/>
          <a:lstStyle/>
          <a:p>
            <a:pPr>
              <a:buClr>
                <a:srgbClr val="3891A7"/>
              </a:buClr>
            </a:pPr>
            <a:r>
              <a:rPr lang="pl-PL" smtClean="0">
                <a:solidFill>
                  <a:srgbClr val="000000"/>
                </a:solidFill>
              </a:rPr>
              <a:t>İzin, başvuru tarihini takip eden 6 ay içerisinde çıkarılmalıdır. </a:t>
            </a:r>
          </a:p>
          <a:p>
            <a:pPr>
              <a:buClr>
                <a:srgbClr val="3891A7"/>
              </a:buClr>
            </a:pPr>
            <a:r>
              <a:rPr lang="pl-PL" smtClean="0">
                <a:solidFill>
                  <a:srgbClr val="000000"/>
                </a:solidFill>
              </a:rPr>
              <a:t>İzin, önceden belirlenen bir zaman aralığı için çıkarılabilir fakat bu süre 10 yılı aşamaz .</a:t>
            </a:r>
          </a:p>
          <a:p>
            <a:pPr>
              <a:buClr>
                <a:srgbClr val="3891A7"/>
              </a:buClr>
            </a:pPr>
            <a:endParaRPr lang="pl-PL" smtClean="0">
              <a:solidFill>
                <a:srgbClr val="000000"/>
              </a:solidFill>
            </a:endParaRPr>
          </a:p>
          <a:p>
            <a:pPr>
              <a:buClrTx/>
              <a:buFont typeface="Tahoma" pitchFamily="34" charset="0"/>
              <a:buNone/>
            </a:pPr>
            <a:endParaRPr lang="pl-PL" smtClean="0">
              <a:solidFill>
                <a:srgbClr val="000000"/>
              </a:solidFill>
            </a:endParaRPr>
          </a:p>
          <a:p>
            <a:pPr>
              <a:buClr>
                <a:srgbClr val="3891A7"/>
              </a:buClr>
            </a:pPr>
            <a:r>
              <a:rPr lang="pl-PL" smtClean="0">
                <a:solidFill>
                  <a:srgbClr val="000000"/>
                </a:solidFill>
              </a:rPr>
              <a:t>İlginiz için teşekkürler</a:t>
            </a:r>
          </a:p>
        </p:txBody>
      </p:sp>
      <p:sp>
        <p:nvSpPr>
          <p:cNvPr id="41988" name="Rectangle 13"/>
          <p:cNvSpPr>
            <a:spLocks noGrp="1" noChangeArrowheads="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A8359643-113F-4BC9-80B2-3DC4B38E63D4}" type="slidenum">
              <a:rPr lang="pl-PL" smtClean="0">
                <a:solidFill>
                  <a:srgbClr val="B5A788"/>
                </a:solidFill>
              </a:rPr>
              <a:pPr eaLnBrk="0" hangingPunct="0">
                <a:buSzPct val="100000"/>
              </a:pPr>
              <a:t>34</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vert="horz" wrap="square" lIns="91440" tIns="45720" rIns="91440" bIns="45720" numCol="1" anchorCtr="0" compatLnSpc="1">
            <a:prstTxWarp prst="textNoShape">
              <a:avLst/>
            </a:prstTxWarp>
          </a:bodyPr>
          <a:lstStyle/>
          <a:p>
            <a:pPr algn="ctr">
              <a:buSzPct val="100000"/>
              <a:defRPr/>
            </a:pPr>
            <a:r>
              <a:rPr lang="pl-PL" sz="2000" b="1" u="sng" smtClean="0">
                <a:solidFill>
                  <a:srgbClr val="964305"/>
                </a:solidFill>
                <a:effectLst>
                  <a:outerShdw blurRad="38100" dist="38100" dir="2700000" algn="tl">
                    <a:srgbClr val="C0C0C0"/>
                  </a:outerShdw>
                </a:effectLst>
              </a:rPr>
              <a:t>Łódź Voyvodalığı Marşalının yetkisindeki tesisler ve  bunların hangilerinden Voyvodalık sınırlarında kaç adet bulunduğu</a:t>
            </a:r>
          </a:p>
        </p:txBody>
      </p:sp>
      <p:sp>
        <p:nvSpPr>
          <p:cNvPr id="11267" name="Rectangle 3"/>
          <p:cNvSpPr>
            <a:spLocks noGrp="1" noChangeArrowheads="1"/>
          </p:cNvSpPr>
          <p:nvPr>
            <p:ph idx="1"/>
          </p:nvPr>
        </p:nvSpPr>
        <p:spPr>
          <a:xfrm>
            <a:off x="1182688" y="1557338"/>
            <a:ext cx="7772400" cy="4751387"/>
          </a:xfrm>
        </p:spPr>
        <p:txBody>
          <a:bodyPr/>
          <a:lstStyle/>
          <a:p>
            <a:pPr>
              <a:lnSpc>
                <a:spcPct val="80000"/>
              </a:lnSpc>
              <a:buClr>
                <a:srgbClr val="3891A7"/>
              </a:buClr>
            </a:pPr>
            <a:endParaRPr lang="pl-PL" sz="2000" smtClean="0">
              <a:solidFill>
                <a:srgbClr val="000000"/>
              </a:solidFill>
            </a:endParaRPr>
          </a:p>
          <a:p>
            <a:pPr>
              <a:lnSpc>
                <a:spcPct val="80000"/>
              </a:lnSpc>
              <a:buClr>
                <a:srgbClr val="3891A7"/>
              </a:buClr>
            </a:pPr>
            <a:r>
              <a:rPr lang="pl-PL" sz="2000" smtClean="0">
                <a:solidFill>
                  <a:srgbClr val="000000"/>
                </a:solidFill>
              </a:rPr>
              <a:t>depolama haricinde, tehlikeli olmayan atığın günde 50 tonu aşan bir kapasiteyle bertaraf edilmesi veya geri kazanımı – </a:t>
            </a:r>
            <a:r>
              <a:rPr lang="pl-PL" sz="2000" u="sng" smtClean="0">
                <a:solidFill>
                  <a:srgbClr val="000000"/>
                </a:solidFill>
              </a:rPr>
              <a:t>1 tesis</a:t>
            </a:r>
          </a:p>
          <a:p>
            <a:pPr>
              <a:lnSpc>
                <a:spcPct val="80000"/>
              </a:lnSpc>
              <a:buClr>
                <a:srgbClr val="3891A7"/>
              </a:buClr>
            </a:pPr>
            <a:r>
              <a:rPr lang="pl-PL" sz="2000" smtClean="0">
                <a:solidFill>
                  <a:srgbClr val="000000"/>
                </a:solidFill>
              </a:rPr>
              <a:t>inert atıkların depolandığı düzenli atık depolama sahaları hariç, günde 10 tondan fazla atığın depolandığı veya toplam kapasitesi 25 000 tonu aşan düzenli atık depolama sahaları – </a:t>
            </a:r>
            <a:r>
              <a:rPr lang="pl-PL" sz="2000" u="sng" smtClean="0">
                <a:solidFill>
                  <a:srgbClr val="000000"/>
                </a:solidFill>
              </a:rPr>
              <a:t>27 tesis</a:t>
            </a:r>
          </a:p>
          <a:p>
            <a:pPr>
              <a:lnSpc>
                <a:spcPct val="80000"/>
              </a:lnSpc>
              <a:buClr>
                <a:srgbClr val="3891A7"/>
              </a:buClr>
            </a:pPr>
            <a:r>
              <a:rPr lang="pl-PL" sz="2000" smtClean="0">
                <a:solidFill>
                  <a:srgbClr val="000000"/>
                </a:solidFill>
              </a:rPr>
              <a:t>40.000'den fazla kümes hayvanı kapasiteli kümes hayvanı yetiştiriciliği – </a:t>
            </a:r>
            <a:r>
              <a:rPr lang="pl-PL" sz="2000" u="sng" smtClean="0">
                <a:solidFill>
                  <a:srgbClr val="000000"/>
                </a:solidFill>
              </a:rPr>
              <a:t>50 tesis</a:t>
            </a:r>
          </a:p>
          <a:p>
            <a:pPr>
              <a:lnSpc>
                <a:spcPct val="80000"/>
              </a:lnSpc>
              <a:buClr>
                <a:srgbClr val="3891A7"/>
              </a:buClr>
            </a:pPr>
            <a:r>
              <a:rPr lang="pl-PL" sz="2000" smtClean="0">
                <a:solidFill>
                  <a:srgbClr val="000000"/>
                </a:solidFill>
              </a:rPr>
              <a:t>750'den fazla anaç domuz kapasiteli veya 30 kg'ı aşan 2000'den fazla domuz kapasiteli domuz yetiştiriciliği – </a:t>
            </a:r>
            <a:r>
              <a:rPr lang="pl-PL" sz="2000" u="sng" smtClean="0">
                <a:solidFill>
                  <a:srgbClr val="000000"/>
                </a:solidFill>
              </a:rPr>
              <a:t>6 tesis</a:t>
            </a:r>
          </a:p>
          <a:p>
            <a:pPr>
              <a:lnSpc>
                <a:spcPct val="80000"/>
              </a:lnSpc>
              <a:buClr>
                <a:srgbClr val="3891A7"/>
              </a:buClr>
            </a:pPr>
            <a:r>
              <a:rPr lang="tr-TR" sz="2000" smtClean="0">
                <a:solidFill>
                  <a:srgbClr val="000000"/>
                </a:solidFill>
              </a:rPr>
              <a:t>o</a:t>
            </a:r>
            <a:r>
              <a:rPr lang="pl-PL" sz="2000" smtClean="0">
                <a:solidFill>
                  <a:srgbClr val="000000"/>
                </a:solidFill>
              </a:rPr>
              <a:t>rganik </a:t>
            </a:r>
            <a:r>
              <a:rPr lang="tr-TR" sz="2000" smtClean="0">
                <a:solidFill>
                  <a:srgbClr val="000000"/>
                </a:solidFill>
              </a:rPr>
              <a:t>solvent</a:t>
            </a:r>
            <a:r>
              <a:rPr lang="pl-PL" sz="2000" smtClean="0">
                <a:solidFill>
                  <a:srgbClr val="000000"/>
                </a:solidFill>
              </a:rPr>
              <a:t> kapasitesi saatte 150 kg'ı veya yılda 200 tonu aşacak şekilde maddelerin, nesnelerin veya ürünlerin yüzey işlemesi - </a:t>
            </a:r>
            <a:r>
              <a:rPr lang="pl-PL" sz="2000" u="sng" smtClean="0">
                <a:solidFill>
                  <a:srgbClr val="000000"/>
                </a:solidFill>
              </a:rPr>
              <a:t>8 tesis</a:t>
            </a:r>
          </a:p>
        </p:txBody>
      </p:sp>
      <p:sp>
        <p:nvSpPr>
          <p:cNvPr id="11268" name="Rectangle 13"/>
          <p:cNvSpPr>
            <a:spLocks noGrp="1" noChangeArrowheads="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BAE3215D-56C7-4D28-9D85-5C1FBDD78FFD}" type="slidenum">
              <a:rPr lang="pl-PL" smtClean="0">
                <a:solidFill>
                  <a:srgbClr val="B5A788"/>
                </a:solidFill>
              </a:rPr>
              <a:pPr eaLnBrk="0" hangingPunct="0">
                <a:buSzPct val="100000"/>
              </a:pPr>
              <a:t>4</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35100" y="0"/>
            <a:ext cx="7499350" cy="620713"/>
          </a:xfrm>
        </p:spPr>
        <p:txBody>
          <a:bodyPr vert="horz" wrap="square" lIns="91440" tIns="45720" rIns="91440" bIns="45720" numCol="1" anchorCtr="0" compatLnSpc="1">
            <a:prstTxWarp prst="textNoShape">
              <a:avLst/>
            </a:prstTxWarp>
          </a:bodyPr>
          <a:lstStyle/>
          <a:p>
            <a:pPr>
              <a:buSzPct val="100000"/>
              <a:defRPr/>
            </a:pPr>
            <a:r>
              <a:rPr lang="pl-PL" sz="2200" b="1" u="sng" smtClean="0">
                <a:solidFill>
                  <a:srgbClr val="964305"/>
                </a:solidFill>
                <a:effectLst>
                  <a:outerShdw blurRad="38100" dist="38100" dir="2700000" algn="tl">
                    <a:srgbClr val="C0C0C0"/>
                  </a:outerShdw>
                </a:effectLst>
              </a:rPr>
              <a:t>Polonyada entegre izin vermeye yönelik prosedür</a:t>
            </a:r>
          </a:p>
        </p:txBody>
      </p:sp>
      <p:sp>
        <p:nvSpPr>
          <p:cNvPr id="12291"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AA4B4A8F-510B-422C-A195-38A0672251E1}" type="slidenum">
              <a:rPr lang="pl-PL" smtClean="0">
                <a:solidFill>
                  <a:srgbClr val="B5A788"/>
                </a:solidFill>
              </a:rPr>
              <a:pPr eaLnBrk="0" hangingPunct="0">
                <a:buSzPct val="100000"/>
              </a:pPr>
              <a:t>5</a:t>
            </a:fld>
            <a:endParaRPr lang="pl-PL" smtClean="0">
              <a:solidFill>
                <a:srgbClr val="B5A788"/>
              </a:solidFill>
            </a:endParaRPr>
          </a:p>
        </p:txBody>
      </p:sp>
      <p:sp>
        <p:nvSpPr>
          <p:cNvPr id="6" name="Prostokąt 5"/>
          <p:cNvSpPr/>
          <p:nvPr/>
        </p:nvSpPr>
        <p:spPr>
          <a:xfrm>
            <a:off x="1691680" y="548680"/>
            <a:ext cx="6192688" cy="648072"/>
          </a:xfrm>
          <a:prstGeom prst="rect">
            <a:avLst/>
          </a:prstGeom>
          <a:solidFill>
            <a:schemeClr val="accent4">
              <a:lumMod val="60000"/>
              <a:lumOff val="40000"/>
            </a:schemeClr>
          </a:solidFill>
          <a:ln/>
        </p:spPr>
        <p:style>
          <a:lnRef idx="2">
            <a:schemeClr val="dk1"/>
          </a:lnRef>
          <a:fillRef idx="1">
            <a:schemeClr val="lt1"/>
          </a:fillRef>
          <a:effectRef idx="0">
            <a:schemeClr val="dk1"/>
          </a:effectRef>
          <a:fontRef idx="minor">
            <a:schemeClr val="dk1"/>
          </a:fontRef>
        </p:style>
        <p:txBody>
          <a:bodyPr anchor="ctr"/>
          <a:lstStyle/>
          <a:p>
            <a:pPr algn="ctr">
              <a:defRPr/>
            </a:pPr>
            <a:r>
              <a:rPr lang="tr-TR" sz="1400" spc="10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Başvuru</a:t>
            </a:r>
            <a:r>
              <a:rPr lang="en-GB" sz="1400" spc="10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tr-TR" sz="1400" spc="10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ekleri</a:t>
            </a:r>
            <a:endParaRPr lang="en-GB" sz="1400" spc="10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defRPr/>
            </a:pPr>
            <a:r>
              <a:rPr lang="en-GB" sz="1400" spc="10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r>
              <a:rPr lang="en-GB" sz="1400" spc="10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 </a:t>
            </a:r>
            <a:r>
              <a:rPr lang="tr-TR" sz="1400" spc="10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nüsha</a:t>
            </a:r>
            <a:r>
              <a:rPr lang="en-GB" sz="1400" spc="10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tr-TR" sz="1400" spc="10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elektronik sürüm</a:t>
            </a:r>
            <a:r>
              <a:rPr lang="en-GB" sz="1400" spc="10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tr-TR" sz="1400" spc="10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mühür vergisi ve kayıt ücretinin ödendiğinin kanıtı</a:t>
            </a:r>
            <a:endParaRPr lang="en-GB" sz="1400" spc="10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cxnSp>
        <p:nvCxnSpPr>
          <p:cNvPr id="8" name="Łącznik prosty ze strzałką 7"/>
          <p:cNvCxnSpPr/>
          <p:nvPr/>
        </p:nvCxnSpPr>
        <p:spPr>
          <a:xfrm>
            <a:off x="4211638" y="1196975"/>
            <a:ext cx="0" cy="287338"/>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sp>
        <p:nvSpPr>
          <p:cNvPr id="10" name="Prostokąt 9"/>
          <p:cNvSpPr/>
          <p:nvPr/>
        </p:nvSpPr>
        <p:spPr>
          <a:xfrm>
            <a:off x="1403350" y="1484313"/>
            <a:ext cx="4608513" cy="5762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SzPct val="100000"/>
              <a:defRPr/>
            </a:pPr>
            <a:r>
              <a:rPr lang="pl-PL" sz="1400" b="1">
                <a:solidFill>
                  <a:srgbClr val="FFFFFF"/>
                </a:solidFill>
              </a:rPr>
              <a:t>Resmi gerekliliklere uygunluğun, başvurunun eksiksizliğinin ve ücretlerin doğru şekilde hesaplandığının kontrol edilmesi</a:t>
            </a:r>
          </a:p>
        </p:txBody>
      </p:sp>
      <p:cxnSp>
        <p:nvCxnSpPr>
          <p:cNvPr id="13" name="Łącznik prosty ze strzałką 12"/>
          <p:cNvCxnSpPr/>
          <p:nvPr/>
        </p:nvCxnSpPr>
        <p:spPr>
          <a:xfrm>
            <a:off x="6084888" y="1773238"/>
            <a:ext cx="35877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Prostokąt 13"/>
          <p:cNvSpPr/>
          <p:nvPr/>
        </p:nvSpPr>
        <p:spPr>
          <a:xfrm>
            <a:off x="6443663" y="1484313"/>
            <a:ext cx="2449512" cy="6492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SzPct val="100000"/>
              <a:defRPr/>
            </a:pPr>
            <a:r>
              <a:rPr lang="pl-PL" sz="1200" b="1">
                <a:solidFill>
                  <a:srgbClr val="FFFFFF"/>
                </a:solidFill>
              </a:rPr>
              <a:t>Resmi gerekliliklerde eksiklikler bulunursa</a:t>
            </a:r>
          </a:p>
          <a:p>
            <a:pPr algn="ctr" eaLnBrk="0" hangingPunct="0">
              <a:buSzPct val="100000"/>
              <a:defRPr/>
            </a:pPr>
            <a:r>
              <a:rPr lang="pl-PL" sz="1200" b="1">
                <a:solidFill>
                  <a:srgbClr val="FFFFFF"/>
                </a:solidFill>
              </a:rPr>
              <a:t>tamamlanması için çağrıda bulunulur</a:t>
            </a:r>
          </a:p>
        </p:txBody>
      </p:sp>
      <p:cxnSp>
        <p:nvCxnSpPr>
          <p:cNvPr id="17" name="Łącznik prosty ze strzałką 16"/>
          <p:cNvCxnSpPr/>
          <p:nvPr/>
        </p:nvCxnSpPr>
        <p:spPr>
          <a:xfrm>
            <a:off x="8172450" y="2133600"/>
            <a:ext cx="0" cy="3587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Prostokąt 19"/>
          <p:cNvSpPr/>
          <p:nvPr/>
        </p:nvSpPr>
        <p:spPr>
          <a:xfrm>
            <a:off x="7235825" y="2492375"/>
            <a:ext cx="1657350" cy="7921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SzPct val="100000"/>
              <a:defRPr/>
            </a:pPr>
            <a:r>
              <a:rPr lang="pl-PL" sz="1400" b="1">
                <a:solidFill>
                  <a:srgbClr val="FFFFFF"/>
                </a:solidFill>
              </a:rPr>
              <a:t>Eksiklikler tamamlanmazsa başvuru dikkate alınmaz</a:t>
            </a:r>
          </a:p>
        </p:txBody>
      </p:sp>
      <p:cxnSp>
        <p:nvCxnSpPr>
          <p:cNvPr id="22" name="Łącznik prosty ze strzałką 21"/>
          <p:cNvCxnSpPr/>
          <p:nvPr/>
        </p:nvCxnSpPr>
        <p:spPr>
          <a:xfrm>
            <a:off x="4140200" y="2060575"/>
            <a:ext cx="0" cy="2889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Łącznik prosty ze strzałką 23"/>
          <p:cNvCxnSpPr/>
          <p:nvPr/>
        </p:nvCxnSpPr>
        <p:spPr>
          <a:xfrm flipH="1">
            <a:off x="5867400" y="2133600"/>
            <a:ext cx="2305050" cy="5746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Prostokąt 24"/>
          <p:cNvSpPr/>
          <p:nvPr/>
        </p:nvSpPr>
        <p:spPr>
          <a:xfrm>
            <a:off x="2555875" y="2349500"/>
            <a:ext cx="3311525" cy="5746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SzPct val="100000"/>
              <a:defRPr/>
            </a:pPr>
            <a:r>
              <a:rPr lang="pl-PL" sz="1400" b="1">
                <a:solidFill>
                  <a:srgbClr val="FFFFFF"/>
                </a:solidFill>
              </a:rPr>
              <a:t>Yasal sürecin başlatılması</a:t>
            </a:r>
          </a:p>
          <a:p>
            <a:pPr algn="ctr" eaLnBrk="0" hangingPunct="0">
              <a:buSzPct val="100000"/>
              <a:defRPr/>
            </a:pPr>
            <a:r>
              <a:rPr lang="pl-PL" sz="1400" b="1">
                <a:solidFill>
                  <a:srgbClr val="FFFFFF"/>
                </a:solidFill>
              </a:rPr>
              <a:t>İlgili Taraflara Tebligatta Bulunulması </a:t>
            </a:r>
          </a:p>
        </p:txBody>
      </p:sp>
      <p:cxnSp>
        <p:nvCxnSpPr>
          <p:cNvPr id="28" name="Łącznik prosty ze strzałką 27"/>
          <p:cNvCxnSpPr/>
          <p:nvPr/>
        </p:nvCxnSpPr>
        <p:spPr>
          <a:xfrm flipH="1">
            <a:off x="2555875" y="2997200"/>
            <a:ext cx="1368425" cy="2159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Prostokąt 28"/>
          <p:cNvSpPr/>
          <p:nvPr/>
        </p:nvSpPr>
        <p:spPr>
          <a:xfrm>
            <a:off x="395288" y="2781300"/>
            <a:ext cx="2160587" cy="6477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SzPct val="100000"/>
              <a:defRPr/>
            </a:pPr>
            <a:r>
              <a:rPr lang="pl-PL" sz="1400" b="1">
                <a:solidFill>
                  <a:srgbClr val="FFFFFF"/>
                </a:solidFill>
              </a:rPr>
              <a:t>Başvuru Çevre Bakanlığına gönderilir</a:t>
            </a:r>
          </a:p>
        </p:txBody>
      </p:sp>
      <p:cxnSp>
        <p:nvCxnSpPr>
          <p:cNvPr id="35" name="Łącznik prosty ze strzałką 34"/>
          <p:cNvCxnSpPr/>
          <p:nvPr/>
        </p:nvCxnSpPr>
        <p:spPr>
          <a:xfrm flipH="1">
            <a:off x="2627313" y="3716338"/>
            <a:ext cx="504825" cy="2174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Prostokąt 35"/>
          <p:cNvSpPr/>
          <p:nvPr/>
        </p:nvSpPr>
        <p:spPr>
          <a:xfrm>
            <a:off x="468313" y="3644900"/>
            <a:ext cx="2159000" cy="1152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l-PL" sz="1400" b="1">
              <a:solidFill>
                <a:srgbClr val="FFFFFF"/>
              </a:solidFill>
            </a:endParaRPr>
          </a:p>
        </p:txBody>
      </p:sp>
      <p:cxnSp>
        <p:nvCxnSpPr>
          <p:cNvPr id="38" name="Łącznik prosty ze strzałką 37"/>
          <p:cNvCxnSpPr/>
          <p:nvPr/>
        </p:nvCxnSpPr>
        <p:spPr>
          <a:xfrm>
            <a:off x="4067175" y="2997200"/>
            <a:ext cx="0" cy="2159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 name="Prostokąt 40"/>
          <p:cNvSpPr/>
          <p:nvPr/>
        </p:nvSpPr>
        <p:spPr>
          <a:xfrm>
            <a:off x="3132138" y="3284538"/>
            <a:ext cx="3671887" cy="6492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SzPct val="100000"/>
              <a:defRPr/>
            </a:pPr>
            <a:r>
              <a:rPr lang="pl-PL" sz="1400" b="1">
                <a:solidFill>
                  <a:srgbClr val="FFFFFF"/>
                </a:solidFill>
              </a:rPr>
              <a:t>Başvurunun asli kontrolü / BAT'a uygunluğun kontrol edilmesi</a:t>
            </a:r>
          </a:p>
        </p:txBody>
      </p:sp>
      <p:cxnSp>
        <p:nvCxnSpPr>
          <p:cNvPr id="51" name="Łącznik prosty ze strzałką 50"/>
          <p:cNvCxnSpPr/>
          <p:nvPr/>
        </p:nvCxnSpPr>
        <p:spPr>
          <a:xfrm>
            <a:off x="4787900" y="3933825"/>
            <a:ext cx="0" cy="2159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3" name="Łącznik prosty ze strzałką 52"/>
          <p:cNvCxnSpPr/>
          <p:nvPr/>
        </p:nvCxnSpPr>
        <p:spPr>
          <a:xfrm>
            <a:off x="2627313" y="4437063"/>
            <a:ext cx="36036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4" name="Prostokąt 53"/>
          <p:cNvSpPr/>
          <p:nvPr/>
        </p:nvSpPr>
        <p:spPr>
          <a:xfrm>
            <a:off x="2987675" y="4149725"/>
            <a:ext cx="5832475" cy="7191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SzPct val="100000"/>
              <a:defRPr/>
            </a:pPr>
            <a:r>
              <a:rPr lang="pl-PL" sz="1400" b="1">
                <a:solidFill>
                  <a:srgbClr val="FFFFFF"/>
                </a:solidFill>
              </a:rPr>
              <a:t>Kamudan gelen yorumların incelenmesi</a:t>
            </a:r>
          </a:p>
          <a:p>
            <a:pPr algn="ctr" eaLnBrk="0" hangingPunct="0">
              <a:buSzPct val="100000"/>
              <a:defRPr/>
            </a:pPr>
            <a:r>
              <a:rPr lang="pl-PL" sz="1400" b="1">
                <a:solidFill>
                  <a:srgbClr val="FFFFFF"/>
                </a:solidFill>
              </a:rPr>
              <a:t>Olası idari duruşma/</a:t>
            </a:r>
          </a:p>
          <a:p>
            <a:pPr algn="ctr" eaLnBrk="0" hangingPunct="0">
              <a:buSzPct val="100000"/>
              <a:defRPr/>
            </a:pPr>
            <a:r>
              <a:rPr lang="pl-PL" sz="1400" b="1">
                <a:solidFill>
                  <a:srgbClr val="FFFFFF"/>
                </a:solidFill>
              </a:rPr>
              <a:t>Belgelendirmenin tamamlanması için başvuru sahibine olası çağrı</a:t>
            </a:r>
          </a:p>
        </p:txBody>
      </p:sp>
      <p:sp>
        <p:nvSpPr>
          <p:cNvPr id="62" name="Prostokąt 61"/>
          <p:cNvSpPr/>
          <p:nvPr/>
        </p:nvSpPr>
        <p:spPr>
          <a:xfrm>
            <a:off x="0" y="620688"/>
            <a:ext cx="233772" cy="5832648"/>
          </a:xfrm>
          <a:prstGeom prst="rect">
            <a:avLst/>
          </a:prstGeom>
          <a:noFill/>
          <a:ln w="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pl-PL" b="1" spc="1500" dirty="0">
                <a:solidFill>
                  <a:schemeClr val="tx1"/>
                </a:solidFill>
              </a:rPr>
              <a:t>6 </a:t>
            </a:r>
            <a:r>
              <a:rPr lang="pl-PL" b="1" spc="1500" dirty="0" err="1">
                <a:solidFill>
                  <a:schemeClr val="tx1"/>
                </a:solidFill>
              </a:rPr>
              <a:t>months</a:t>
            </a:r>
            <a:endParaRPr lang="pl-PL" b="1" spc="1500" dirty="0">
              <a:solidFill>
                <a:schemeClr val="tx1"/>
              </a:solidFill>
            </a:endParaRPr>
          </a:p>
        </p:txBody>
      </p:sp>
      <p:cxnSp>
        <p:nvCxnSpPr>
          <p:cNvPr id="64" name="Łącznik prosty ze strzałką 63"/>
          <p:cNvCxnSpPr/>
          <p:nvPr/>
        </p:nvCxnSpPr>
        <p:spPr>
          <a:xfrm>
            <a:off x="250825" y="692150"/>
            <a:ext cx="0" cy="5689600"/>
          </a:xfrm>
          <a:prstGeom prst="straightConnector1">
            <a:avLst/>
          </a:prstGeom>
          <a:ln w="38100">
            <a:solidFill>
              <a:schemeClr val="tx1"/>
            </a:solidFill>
            <a:tailEnd type="arrow"/>
          </a:ln>
          <a:effectLst>
            <a:outerShdw blurRad="50800" dist="50800" dir="5400000" algn="ctr" rotWithShape="0">
              <a:schemeClr val="tx1"/>
            </a:outerShdw>
          </a:effectLst>
        </p:spPr>
        <p:style>
          <a:lnRef idx="1">
            <a:schemeClr val="accent1"/>
          </a:lnRef>
          <a:fillRef idx="0">
            <a:schemeClr val="accent1"/>
          </a:fillRef>
          <a:effectRef idx="0">
            <a:schemeClr val="accent1"/>
          </a:effectRef>
          <a:fontRef idx="minor">
            <a:schemeClr val="tx1"/>
          </a:fontRef>
        </p:style>
      </p:cxnSp>
      <p:sp>
        <p:nvSpPr>
          <p:cNvPr id="67" name="Prostokąt 66"/>
          <p:cNvSpPr/>
          <p:nvPr/>
        </p:nvSpPr>
        <p:spPr>
          <a:xfrm>
            <a:off x="611188" y="5229225"/>
            <a:ext cx="3889375" cy="3603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SzPct val="100000"/>
              <a:defRPr/>
            </a:pPr>
            <a:r>
              <a:rPr lang="pl-PL" sz="1400" b="1">
                <a:solidFill>
                  <a:srgbClr val="FFFFFF"/>
                </a:solidFill>
              </a:rPr>
              <a:t>Entegre İzin Kararı</a:t>
            </a:r>
          </a:p>
        </p:txBody>
      </p:sp>
      <p:sp>
        <p:nvSpPr>
          <p:cNvPr id="68" name="Prostokąt 67"/>
          <p:cNvSpPr/>
          <p:nvPr/>
        </p:nvSpPr>
        <p:spPr>
          <a:xfrm>
            <a:off x="4859338" y="5229225"/>
            <a:ext cx="4033837" cy="3603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SzPct val="100000"/>
              <a:defRPr/>
            </a:pPr>
            <a:r>
              <a:rPr lang="pl-PL" sz="1400" b="1">
                <a:solidFill>
                  <a:srgbClr val="FFFFFF"/>
                </a:solidFill>
              </a:rPr>
              <a:t>Entegre İznin çıkmasının reddedilme kararı</a:t>
            </a:r>
          </a:p>
        </p:txBody>
      </p:sp>
      <p:sp>
        <p:nvSpPr>
          <p:cNvPr id="69" name="Prostokąt 68"/>
          <p:cNvSpPr/>
          <p:nvPr/>
        </p:nvSpPr>
        <p:spPr>
          <a:xfrm>
            <a:off x="1908175" y="5949950"/>
            <a:ext cx="5688013" cy="7191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SzPct val="100000"/>
              <a:defRPr/>
            </a:pPr>
            <a:r>
              <a:rPr lang="pl-PL" sz="1400" b="1">
                <a:solidFill>
                  <a:srgbClr val="FFFFFF"/>
                </a:solidFill>
              </a:rPr>
              <a:t>İlgili taraflara kararın gönderilmesi</a:t>
            </a:r>
          </a:p>
          <a:p>
            <a:pPr algn="ctr" eaLnBrk="0" hangingPunct="0">
              <a:buSzPct val="100000"/>
              <a:defRPr/>
            </a:pPr>
            <a:r>
              <a:rPr lang="pl-PL" sz="1400" b="1">
                <a:solidFill>
                  <a:srgbClr val="FFFFFF"/>
                </a:solidFill>
              </a:rPr>
              <a:t>Çıkan karara ilişkin kamunun bilgilendirilmesi</a:t>
            </a:r>
          </a:p>
          <a:p>
            <a:pPr algn="ctr" eaLnBrk="0" hangingPunct="0">
              <a:buSzPct val="100000"/>
              <a:defRPr/>
            </a:pPr>
            <a:r>
              <a:rPr lang="pl-PL" sz="1400" b="1">
                <a:solidFill>
                  <a:srgbClr val="FFFFFF"/>
                </a:solidFill>
              </a:rPr>
              <a:t>Kararın Çevre Bakanlığına gönderilmesi</a:t>
            </a:r>
          </a:p>
        </p:txBody>
      </p:sp>
      <p:cxnSp>
        <p:nvCxnSpPr>
          <p:cNvPr id="71" name="Łącznik prosty ze strzałką 70"/>
          <p:cNvCxnSpPr/>
          <p:nvPr/>
        </p:nvCxnSpPr>
        <p:spPr>
          <a:xfrm flipH="1">
            <a:off x="3132138" y="4868863"/>
            <a:ext cx="2232025" cy="2889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3" name="Łącznik prosty ze strzałką 72"/>
          <p:cNvCxnSpPr/>
          <p:nvPr/>
        </p:nvCxnSpPr>
        <p:spPr>
          <a:xfrm>
            <a:off x="5435600" y="4868863"/>
            <a:ext cx="1223963" cy="2889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8" name="Łącznik prosty ze strzałką 77"/>
          <p:cNvCxnSpPr/>
          <p:nvPr/>
        </p:nvCxnSpPr>
        <p:spPr>
          <a:xfrm>
            <a:off x="3276600" y="5589588"/>
            <a:ext cx="0" cy="2873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0" name="Łącznik prosty ze strzałką 79"/>
          <p:cNvCxnSpPr/>
          <p:nvPr/>
        </p:nvCxnSpPr>
        <p:spPr>
          <a:xfrm>
            <a:off x="6732588" y="5589588"/>
            <a:ext cx="0" cy="3603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320" name="Text Box 33"/>
          <p:cNvSpPr txBox="1">
            <a:spLocks noChangeArrowheads="1"/>
          </p:cNvSpPr>
          <p:nvPr/>
        </p:nvSpPr>
        <p:spPr bwMode="auto">
          <a:xfrm>
            <a:off x="468313" y="3716338"/>
            <a:ext cx="2087562" cy="954087"/>
          </a:xfrm>
          <a:prstGeom prst="rect">
            <a:avLst/>
          </a:prstGeom>
          <a:noFill/>
          <a:ln w="9525">
            <a:noFill/>
            <a:miter lim="800000"/>
            <a:headEnd/>
            <a:tailEnd/>
          </a:ln>
        </p:spPr>
        <p:txBody>
          <a:bodyPr>
            <a:spAutoFit/>
          </a:bodyPr>
          <a:lstStyle/>
          <a:p>
            <a:pPr eaLnBrk="0" hangingPunct="0">
              <a:spcBef>
                <a:spcPct val="50000"/>
              </a:spcBef>
              <a:buSzPct val="100000"/>
            </a:pPr>
            <a:r>
              <a:rPr lang="pl-PL" sz="1400" b="1">
                <a:solidFill>
                  <a:srgbClr val="FFFFFF"/>
                </a:solidFill>
                <a:latin typeface="GillSans" pitchFamily="34" charset="0"/>
              </a:rPr>
              <a:t>Bilgilerin</a:t>
            </a:r>
            <a:br>
              <a:rPr lang="pl-PL" sz="1400" b="1">
                <a:solidFill>
                  <a:srgbClr val="FFFFFF"/>
                </a:solidFill>
                <a:latin typeface="GillSans" pitchFamily="34" charset="0"/>
              </a:rPr>
            </a:br>
            <a:r>
              <a:rPr lang="pl-PL" sz="1400" b="1">
                <a:solidFill>
                  <a:srgbClr val="FFFFFF"/>
                </a:solidFill>
                <a:latin typeface="GillSans" pitchFamily="34" charset="0"/>
              </a:rPr>
              <a:t>yayımlanması – 21 günlük kamu katılımının sağlanması</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35100" y="188913"/>
            <a:ext cx="7499350" cy="647700"/>
          </a:xfrm>
        </p:spPr>
        <p:txBody>
          <a:bodyPr vert="horz" wrap="square" lIns="91440" tIns="45720" rIns="91440" bIns="45720" numCol="1" anchorCtr="0" compatLnSpc="1">
            <a:prstTxWarp prst="textNoShape">
              <a:avLst/>
            </a:prstTxWarp>
            <a:normAutofit fontScale="90000"/>
          </a:bodyPr>
          <a:lstStyle/>
          <a:p>
            <a:pPr algn="ctr">
              <a:buSzPct val="100000"/>
              <a:defRPr/>
            </a:pPr>
            <a:r>
              <a:rPr lang="pl-PL" sz="3900" b="1" u="sng" smtClean="0">
                <a:solidFill>
                  <a:srgbClr val="964305"/>
                </a:solidFill>
                <a:effectLst>
                  <a:outerShdw blurRad="38100" dist="38100" dir="2700000" algn="tl">
                    <a:srgbClr val="C0C0C0"/>
                  </a:outerShdw>
                </a:effectLst>
              </a:rPr>
              <a:t>Halkın katılımı</a:t>
            </a:r>
          </a:p>
        </p:txBody>
      </p:sp>
      <p:sp>
        <p:nvSpPr>
          <p:cNvPr id="13315" name="Symbol zastępczy zawartości 2"/>
          <p:cNvSpPr>
            <a:spLocks noGrp="1"/>
          </p:cNvSpPr>
          <p:nvPr>
            <p:ph idx="1"/>
          </p:nvPr>
        </p:nvSpPr>
        <p:spPr>
          <a:xfrm>
            <a:off x="1187450" y="908050"/>
            <a:ext cx="7747000" cy="5761038"/>
          </a:xfrm>
        </p:spPr>
        <p:txBody>
          <a:bodyPr/>
          <a:lstStyle/>
          <a:p>
            <a:pPr marL="0" indent="0" algn="just">
              <a:lnSpc>
                <a:spcPct val="80000"/>
              </a:lnSpc>
              <a:buClrTx/>
              <a:buFont typeface="Tahoma" pitchFamily="34" charset="0"/>
              <a:buNone/>
            </a:pPr>
            <a:r>
              <a:rPr lang="pl-PL" sz="800" b="1" smtClean="0">
                <a:solidFill>
                  <a:srgbClr val="000000"/>
                </a:solidFill>
              </a:rPr>
              <a:t>          </a:t>
            </a:r>
            <a:r>
              <a:rPr lang="pl-PL" sz="2000" b="1" smtClean="0">
                <a:solidFill>
                  <a:srgbClr val="000000"/>
                </a:solidFill>
              </a:rPr>
              <a:t>Tesiste büyük bir değişikliğe gidilmesi durumunda, entegre çevre izni ve izin değişikliği için yapılacak işlemler, halkın katılımıyla gerçekleştirilir. </a:t>
            </a:r>
          </a:p>
          <a:p>
            <a:pPr marL="0" indent="0" algn="just">
              <a:lnSpc>
                <a:spcPct val="80000"/>
              </a:lnSpc>
              <a:buClrTx/>
              <a:buFont typeface="Tahoma" pitchFamily="34" charset="0"/>
              <a:buNone/>
            </a:pPr>
            <a:r>
              <a:rPr lang="pl-PL" sz="2000" b="1" smtClean="0">
                <a:solidFill>
                  <a:srgbClr val="000000"/>
                </a:solidFill>
              </a:rPr>
              <a:t>    İzinin çıkarılmasından yetkili makam, aşağıda belirtilenlere ilişkin bilgileri fazla gecikmeye mahal vermeden kamuya açar:</a:t>
            </a:r>
          </a:p>
          <a:p>
            <a:pPr marL="0" indent="0">
              <a:lnSpc>
                <a:spcPct val="80000"/>
              </a:lnSpc>
              <a:buClr>
                <a:srgbClr val="3891A7"/>
              </a:buClr>
            </a:pPr>
            <a:r>
              <a:rPr lang="pl-PL" sz="2200" smtClean="0">
                <a:solidFill>
                  <a:srgbClr val="000000"/>
                </a:solidFill>
              </a:rPr>
              <a:t>yasal işlemlerin başlatılması, çıkacak olan kararın konusu,</a:t>
            </a:r>
          </a:p>
          <a:p>
            <a:pPr marL="0" indent="0">
              <a:lnSpc>
                <a:spcPct val="80000"/>
              </a:lnSpc>
              <a:buClr>
                <a:srgbClr val="3891A7"/>
              </a:buClr>
            </a:pPr>
            <a:r>
              <a:rPr lang="pl-PL" sz="2200" smtClean="0">
                <a:solidFill>
                  <a:srgbClr val="000000"/>
                </a:solidFill>
              </a:rPr>
              <a:t>kararı çıkarmaya yetkili makam,</a:t>
            </a:r>
          </a:p>
          <a:p>
            <a:pPr marL="0" indent="0">
              <a:lnSpc>
                <a:spcPct val="80000"/>
              </a:lnSpc>
              <a:buClr>
                <a:srgbClr val="3891A7"/>
              </a:buClr>
            </a:pPr>
            <a:r>
              <a:rPr lang="pl-PL" sz="2200" smtClean="0">
                <a:solidFill>
                  <a:srgbClr val="000000"/>
                </a:solidFill>
              </a:rPr>
              <a:t>belgelere ilişkin öneri alma olasılığı ve belgelerin ulaşılabilirliği,</a:t>
            </a:r>
          </a:p>
          <a:p>
            <a:pPr marL="0" indent="0">
              <a:lnSpc>
                <a:spcPct val="80000"/>
              </a:lnSpc>
              <a:buClr>
                <a:srgbClr val="3891A7"/>
              </a:buClr>
            </a:pPr>
            <a:r>
              <a:rPr lang="pl-PL" sz="2200" smtClean="0">
                <a:solidFill>
                  <a:srgbClr val="000000"/>
                </a:solidFill>
              </a:rPr>
              <a:t>yorum ve taleplerin sunulma olasılığı (sözlü olarak, protokole, e-posta ile),</a:t>
            </a:r>
          </a:p>
          <a:p>
            <a:pPr marL="0" indent="0">
              <a:lnSpc>
                <a:spcPct val="80000"/>
              </a:lnSpc>
              <a:buClr>
                <a:srgbClr val="3891A7"/>
              </a:buClr>
            </a:pPr>
            <a:r>
              <a:rPr lang="pl-PL" sz="2200" smtClean="0">
                <a:solidFill>
                  <a:srgbClr val="000000"/>
                </a:solidFill>
              </a:rPr>
              <a:t>21 günlük teslim süresi vurgulanarak, yorum ve taleplerin sunulma yeri ve usulü</a:t>
            </a:r>
          </a:p>
          <a:p>
            <a:pPr marL="0" indent="0">
              <a:lnSpc>
                <a:spcPct val="80000"/>
              </a:lnSpc>
              <a:buClr>
                <a:srgbClr val="3891A7"/>
              </a:buClr>
            </a:pPr>
            <a:r>
              <a:rPr lang="pl-PL" sz="2200" smtClean="0">
                <a:solidFill>
                  <a:srgbClr val="000000"/>
                </a:solidFill>
              </a:rPr>
              <a:t>yorum ve taleplerin incelenmesinden yetkili olan makam,</a:t>
            </a:r>
          </a:p>
          <a:p>
            <a:pPr marL="0" indent="0">
              <a:lnSpc>
                <a:spcPct val="80000"/>
              </a:lnSpc>
              <a:buClr>
                <a:srgbClr val="3891A7"/>
              </a:buClr>
            </a:pPr>
            <a:r>
              <a:rPr lang="pl-PL" sz="2200" smtClean="0">
                <a:solidFill>
                  <a:srgbClr val="000000"/>
                </a:solidFill>
              </a:rPr>
              <a:t>sınırötesi çevresel etki varsa, buna ilişkin işlemler.</a:t>
            </a:r>
          </a:p>
        </p:txBody>
      </p:sp>
      <p:sp>
        <p:nvSpPr>
          <p:cNvPr id="13316"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C8693539-B59F-4B99-B800-FD3B525F61C0}" type="slidenum">
              <a:rPr lang="pl-PL" smtClean="0">
                <a:solidFill>
                  <a:srgbClr val="B5A788"/>
                </a:solidFill>
              </a:rPr>
              <a:pPr eaLnBrk="0" hangingPunct="0">
                <a:buSzPct val="100000"/>
              </a:pPr>
              <a:t>6</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435100" y="0"/>
            <a:ext cx="7499350" cy="908050"/>
          </a:xfrm>
        </p:spPr>
        <p:txBody>
          <a:bodyPr vert="horz" wrap="square" lIns="91440" tIns="45720" rIns="91440" bIns="45720" numCol="1" anchorCtr="0" compatLnSpc="1">
            <a:prstTxWarp prst="textNoShape">
              <a:avLst/>
            </a:prstTxWarp>
          </a:bodyPr>
          <a:lstStyle/>
          <a:p>
            <a:pPr algn="ctr">
              <a:buSzPct val="100000"/>
              <a:defRPr/>
            </a:pPr>
            <a:r>
              <a:rPr lang="pl-PL" b="1" u="sng" smtClean="0">
                <a:solidFill>
                  <a:srgbClr val="964305"/>
                </a:solidFill>
                <a:effectLst>
                  <a:outerShdw blurRad="38100" dist="38100" dir="2700000" algn="tl">
                    <a:srgbClr val="C0C0C0"/>
                  </a:outerShdw>
                </a:effectLst>
              </a:rPr>
              <a:t>Halkın katılımı</a:t>
            </a:r>
          </a:p>
        </p:txBody>
      </p:sp>
      <p:sp>
        <p:nvSpPr>
          <p:cNvPr id="14339" name="Symbol zastępczy zawartości 2"/>
          <p:cNvSpPr>
            <a:spLocks noGrp="1"/>
          </p:cNvSpPr>
          <p:nvPr>
            <p:ph idx="1"/>
          </p:nvPr>
        </p:nvSpPr>
        <p:spPr>
          <a:xfrm>
            <a:off x="1435100" y="765175"/>
            <a:ext cx="7499350" cy="5903913"/>
          </a:xfrm>
        </p:spPr>
        <p:txBody>
          <a:bodyPr/>
          <a:lstStyle/>
          <a:p>
            <a:pPr>
              <a:buClr>
                <a:srgbClr val="3891A7"/>
              </a:buClr>
            </a:pPr>
            <a:r>
              <a:rPr lang="pl-PL" sz="2200" smtClean="0">
                <a:solidFill>
                  <a:srgbClr val="000000"/>
                </a:solidFill>
              </a:rPr>
              <a:t>Belirtilen 21 günlük süre içerisinde sunulmayan yorum ve talepler reddedilecektir.</a:t>
            </a:r>
          </a:p>
          <a:p>
            <a:pPr>
              <a:buClr>
                <a:srgbClr val="3891A7"/>
              </a:buClr>
            </a:pPr>
            <a:r>
              <a:rPr lang="pl-PL" sz="2200" smtClean="0">
                <a:solidFill>
                  <a:srgbClr val="000000"/>
                </a:solidFill>
              </a:rPr>
              <a:t> İznin çıkarılmasından yetkili makam, halkın erişimine açık bir idari duruşma düzenleyebilir.  </a:t>
            </a:r>
          </a:p>
          <a:p>
            <a:pPr>
              <a:buClr>
                <a:srgbClr val="3891A7"/>
              </a:buClr>
            </a:pPr>
            <a:r>
              <a:rPr lang="pl-PL" sz="2200" smtClean="0">
                <a:solidFill>
                  <a:srgbClr val="000000"/>
                </a:solidFill>
              </a:rPr>
              <a:t> İşlemlerin yürütülmesinden sorumlu kuruluş:</a:t>
            </a:r>
          </a:p>
          <a:p>
            <a:pPr lvl="2">
              <a:buClr>
                <a:srgbClr val="FEB80A"/>
              </a:buClr>
              <a:buFont typeface="Wingdings" pitchFamily="2" charset="2"/>
              <a:buChar char="Ø"/>
            </a:pPr>
            <a:r>
              <a:rPr lang="pl-PL" sz="2200" smtClean="0">
                <a:solidFill>
                  <a:srgbClr val="000000"/>
                </a:solidFill>
              </a:rPr>
              <a:t>  yorum ve talepleri inceler ve kararın gerekçelendirilmesinde bunlara atıfta bullunur.</a:t>
            </a:r>
          </a:p>
          <a:p>
            <a:pPr>
              <a:buClr>
                <a:srgbClr val="3891A7"/>
              </a:buClr>
              <a:buSzPct val="100000"/>
              <a:buFont typeface="Arial" pitchFamily="34" charset="0"/>
              <a:buChar char="•"/>
            </a:pPr>
            <a:r>
              <a:rPr lang="pl-PL" sz="2200" smtClean="0">
                <a:solidFill>
                  <a:srgbClr val="000000"/>
                </a:solidFill>
              </a:rPr>
              <a:t> İznin çıkarılmasından yetkili kuruluş, çıkan kara</a:t>
            </a:r>
            <a:r>
              <a:rPr lang="tr-TR" sz="2200" smtClean="0">
                <a:solidFill>
                  <a:srgbClr val="000000"/>
                </a:solidFill>
              </a:rPr>
              <a:t>r</a:t>
            </a:r>
            <a:r>
              <a:rPr lang="pl-PL" sz="2200" smtClean="0">
                <a:solidFill>
                  <a:srgbClr val="000000"/>
                </a:solidFill>
              </a:rPr>
              <a:t>a ve bu kararın içeriğinin ulaşılabilirliğine ilişkin olarak kamuyu bilgilendirir.</a:t>
            </a:r>
          </a:p>
        </p:txBody>
      </p:sp>
      <p:sp>
        <p:nvSpPr>
          <p:cNvPr id="14340"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C3B33854-DD43-48D1-A5A6-CA799F40C814}" type="slidenum">
              <a:rPr lang="pl-PL" smtClean="0">
                <a:solidFill>
                  <a:srgbClr val="B5A788"/>
                </a:solidFill>
              </a:rPr>
              <a:pPr eaLnBrk="0" hangingPunct="0">
                <a:buSzPct val="100000"/>
              </a:pPr>
              <a:t>7</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116013" y="188913"/>
            <a:ext cx="7818437" cy="719137"/>
          </a:xfrm>
        </p:spPr>
        <p:txBody>
          <a:bodyPr vert="horz" wrap="square" lIns="91440" tIns="45720" rIns="91440" bIns="45720" numCol="1" anchorCtr="0" compatLnSpc="1">
            <a:prstTxWarp prst="textNoShape">
              <a:avLst/>
            </a:prstTxWarp>
          </a:bodyPr>
          <a:lstStyle/>
          <a:p>
            <a:pPr algn="ctr">
              <a:buSzPct val="100000"/>
              <a:defRPr/>
            </a:pPr>
            <a:r>
              <a:rPr lang="pl-PL" sz="3600" b="1" u="sng" smtClean="0">
                <a:solidFill>
                  <a:srgbClr val="FF0000"/>
                </a:solidFill>
                <a:effectLst>
                  <a:outerShdw blurRad="38100" dist="38100" dir="2700000" algn="tl">
                    <a:srgbClr val="C0C0C0"/>
                  </a:outerShdw>
                </a:effectLst>
              </a:rPr>
              <a:t>Çevre örgütlerinin hakları</a:t>
            </a:r>
            <a:r>
              <a:rPr lang="pl-PL" sz="3600" b="1" u="sng" smtClean="0">
                <a:solidFill>
                  <a:srgbClr val="964305"/>
                </a:solidFill>
                <a:effectLst>
                  <a:outerShdw blurRad="38100" dist="38100" dir="2700000" algn="tl">
                    <a:srgbClr val="C0C0C0"/>
                  </a:outerShdw>
                </a:effectLst>
              </a:rPr>
              <a:t> </a:t>
            </a:r>
          </a:p>
        </p:txBody>
      </p:sp>
      <p:sp>
        <p:nvSpPr>
          <p:cNvPr id="15363" name="Symbol zastępczy zawartości 2"/>
          <p:cNvSpPr>
            <a:spLocks noGrp="1"/>
          </p:cNvSpPr>
          <p:nvPr>
            <p:ph idx="1"/>
          </p:nvPr>
        </p:nvSpPr>
        <p:spPr>
          <a:xfrm>
            <a:off x="1435100" y="1196975"/>
            <a:ext cx="7499350" cy="5472113"/>
          </a:xfrm>
        </p:spPr>
        <p:txBody>
          <a:bodyPr/>
          <a:lstStyle/>
          <a:p>
            <a:pPr>
              <a:buClr>
                <a:srgbClr val="3891A7"/>
              </a:buClr>
            </a:pPr>
            <a:r>
              <a:rPr lang="pl-PL" sz="2400" smtClean="0">
                <a:solidFill>
                  <a:srgbClr val="000000"/>
                </a:solidFill>
              </a:rPr>
              <a:t>Tüzüklerine bağlı olarak halkın katılımını gerektiren </a:t>
            </a:r>
            <a:r>
              <a:rPr lang="tr-TR" sz="2400" smtClean="0">
                <a:solidFill>
                  <a:srgbClr val="000000"/>
                </a:solidFill>
              </a:rPr>
              <a:t>yasal süreçte</a:t>
            </a:r>
            <a:r>
              <a:rPr lang="pl-PL" sz="2400" smtClean="0">
                <a:solidFill>
                  <a:srgbClr val="000000"/>
                </a:solidFill>
              </a:rPr>
              <a:t> yer almak isteyen çevresel örgütler, bir taraf olarak katılım gösterebilir.  </a:t>
            </a:r>
          </a:p>
          <a:p>
            <a:pPr>
              <a:buClr>
                <a:srgbClr val="3891A7"/>
              </a:buClr>
            </a:pPr>
            <a:r>
              <a:rPr lang="pl-PL" sz="2400" smtClean="0">
                <a:solidFill>
                  <a:srgbClr val="000000"/>
                </a:solidFill>
              </a:rPr>
              <a:t>Örgütün bu işleyişlere katılım gösterme talebinin reddedilmesi durumunda, örgüt bu karara itiraz edebilir. </a:t>
            </a:r>
          </a:p>
          <a:p>
            <a:pPr>
              <a:buClr>
                <a:srgbClr val="3891A7"/>
              </a:buClr>
            </a:pPr>
            <a:r>
              <a:rPr lang="pl-PL" sz="2400" smtClean="0">
                <a:solidFill>
                  <a:srgbClr val="000000"/>
                </a:solidFill>
              </a:rPr>
              <a:t>Bir çevre örgütünün tüzükleri doğrultusunda karara itiraz etme ve idari yargı makamına şikayette bulunma hakkı bulunmaktadır.</a:t>
            </a:r>
          </a:p>
        </p:txBody>
      </p:sp>
      <p:sp>
        <p:nvSpPr>
          <p:cNvPr id="15364"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F84A6E2A-4BB1-4CE2-A1D8-E3414BA656A6}" type="slidenum">
              <a:rPr lang="pl-PL" smtClean="0">
                <a:solidFill>
                  <a:srgbClr val="B5A788"/>
                </a:solidFill>
              </a:rPr>
              <a:pPr eaLnBrk="0" hangingPunct="0">
                <a:buSzPct val="100000"/>
              </a:pPr>
              <a:t>8</a:t>
            </a:fld>
            <a:endParaRPr lang="pl-PL" smtClean="0">
              <a:solidFill>
                <a:srgbClr val="B5A788"/>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vert="horz" wrap="square" lIns="91440" tIns="45720" rIns="91440" bIns="45720" numCol="1" anchorCtr="0" compatLnSpc="1">
            <a:prstTxWarp prst="textNoShape">
              <a:avLst/>
            </a:prstTxWarp>
          </a:bodyPr>
          <a:lstStyle/>
          <a:p>
            <a:pPr>
              <a:buSzPct val="100000"/>
              <a:defRPr/>
            </a:pPr>
            <a:r>
              <a:rPr lang="pl-PL" b="1" u="sng" smtClean="0">
                <a:solidFill>
                  <a:srgbClr val="964305"/>
                </a:solidFill>
                <a:effectLst>
                  <a:outerShdw blurRad="38100" dist="38100" dir="2700000" algn="tl">
                    <a:srgbClr val="C0C0C0"/>
                  </a:outerShdw>
                </a:effectLst>
              </a:rPr>
              <a:t>Entegre İzin</a:t>
            </a:r>
          </a:p>
        </p:txBody>
      </p:sp>
      <p:sp>
        <p:nvSpPr>
          <p:cNvPr id="16387" name="Symbol zastępczy zawartości 2"/>
          <p:cNvSpPr>
            <a:spLocks noGrp="1"/>
          </p:cNvSpPr>
          <p:nvPr>
            <p:ph idx="1"/>
          </p:nvPr>
        </p:nvSpPr>
        <p:spPr>
          <a:xfrm>
            <a:off x="1116013" y="1341438"/>
            <a:ext cx="7818437" cy="4979987"/>
          </a:xfrm>
        </p:spPr>
        <p:txBody>
          <a:bodyPr/>
          <a:lstStyle/>
          <a:p>
            <a:pPr marL="82550" indent="0" algn="just">
              <a:lnSpc>
                <a:spcPct val="80000"/>
              </a:lnSpc>
              <a:buClrTx/>
              <a:buFont typeface="Tahoma" pitchFamily="34" charset="0"/>
              <a:buNone/>
            </a:pPr>
            <a:r>
              <a:rPr lang="pl-PL" sz="2800" smtClean="0">
                <a:solidFill>
                  <a:srgbClr val="000000"/>
                </a:solidFill>
              </a:rPr>
              <a:t>Entegre izin, kararın alınma tarihinden itibaren 14 günlük süre içerisinde üst düzey makama (Çevre Bakanına) itiraz edilebilecek bir şekilde çıkarılır.</a:t>
            </a:r>
          </a:p>
          <a:p>
            <a:pPr marL="82550" indent="0" algn="just">
              <a:lnSpc>
                <a:spcPct val="80000"/>
              </a:lnSpc>
              <a:buClrTx/>
              <a:buFont typeface="Tahoma" pitchFamily="34" charset="0"/>
              <a:buNone/>
            </a:pPr>
            <a:endParaRPr lang="pl-PL" sz="2800" smtClean="0">
              <a:solidFill>
                <a:srgbClr val="000000"/>
              </a:solidFill>
            </a:endParaRPr>
          </a:p>
          <a:p>
            <a:pPr marL="82550" indent="0" algn="just">
              <a:lnSpc>
                <a:spcPct val="80000"/>
              </a:lnSpc>
              <a:buClrTx/>
              <a:buFont typeface="Tahoma" pitchFamily="34" charset="0"/>
              <a:buNone/>
            </a:pPr>
            <a:r>
              <a:rPr lang="pl-PL" sz="2800" smtClean="0">
                <a:solidFill>
                  <a:srgbClr val="000000"/>
                </a:solidFill>
              </a:rPr>
              <a:t>Marşalın en fazla 52500 kümes hayvanı kapasitesi bulunan bir çiftliğe izin çıkarma yetkisi bulunur. Polonya'da, 40.000'den fazla kümes hayvanı </a:t>
            </a:r>
            <a:r>
              <a:rPr lang="tr-TR" sz="2800" smtClean="0">
                <a:solidFill>
                  <a:srgbClr val="000000"/>
                </a:solidFill>
              </a:rPr>
              <a:t>k</a:t>
            </a:r>
            <a:r>
              <a:rPr lang="pl-PL" sz="2800" smtClean="0">
                <a:solidFill>
                  <a:srgbClr val="000000"/>
                </a:solidFill>
              </a:rPr>
              <a:t>apasitesi bulunan bir üretim veya yetiştiricilik tesisi için izin gerekmektedir.</a:t>
            </a:r>
          </a:p>
        </p:txBody>
      </p:sp>
      <p:sp>
        <p:nvSpPr>
          <p:cNvPr id="16388" name="Symbol zastępczy numeru slajdu 3"/>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pPr eaLnBrk="0" hangingPunct="0">
              <a:buSzPct val="100000"/>
            </a:pPr>
            <a:fld id="{6ABF1AE1-E6F9-4CFC-BDDF-D08A7BBF9FE5}" type="slidenum">
              <a:rPr lang="pl-PL" smtClean="0">
                <a:solidFill>
                  <a:srgbClr val="B5A788"/>
                </a:solidFill>
              </a:rPr>
              <a:pPr eaLnBrk="0" hangingPunct="0">
                <a:buSzPct val="100000"/>
              </a:pPr>
              <a:t>9</a:t>
            </a:fld>
            <a:endParaRPr lang="pl-PL" smtClean="0">
              <a:solidFill>
                <a:srgbClr val="B5A788"/>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rzesilenie">
  <a:themeElements>
    <a:clrScheme name="Przesileni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Przesileni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zesileni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Motyw pakietu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3553</TotalTime>
  <Words>2402</Words>
  <Application>Microsoft Office PowerPoint</Application>
  <PresentationFormat>Presentación en pantalla (4:3)</PresentationFormat>
  <Paragraphs>273</Paragraphs>
  <Slides>34</Slides>
  <Notes>0</Notes>
  <HiddenSlides>0</HiddenSlides>
  <MMClips>0</MMClips>
  <ScaleCrop>false</ScaleCrop>
  <HeadingPairs>
    <vt:vector size="4" baseType="variant">
      <vt:variant>
        <vt:lpstr>Tema</vt:lpstr>
      </vt:variant>
      <vt:variant>
        <vt:i4>1</vt:i4>
      </vt:variant>
      <vt:variant>
        <vt:lpstr>Títulos de diapositiva</vt:lpstr>
      </vt:variant>
      <vt:variant>
        <vt:i4>34</vt:i4>
      </vt:variant>
    </vt:vector>
  </HeadingPairs>
  <TitlesOfParts>
    <vt:vector size="35" baseType="lpstr">
      <vt:lpstr>Przesilenie</vt:lpstr>
      <vt:lpstr>ENTEGRE İZİNLERİN VERİLMESİ SÜRECİ</vt:lpstr>
      <vt:lpstr> Łódź Voyvodalığı Marşalının yetkisindeki tesisler ve  bunların hangilerinden Voyvodalık sınırlarında kaç adet bulunduğu </vt:lpstr>
      <vt:lpstr>Łódź Voyvodalığı Marşalının yetkisindeki tesisler ve  bunların hangilerinden Voyvodalık sınırlarında kaç adet bulunduğu </vt:lpstr>
      <vt:lpstr>Łódź Voyvodalığı Marşalının yetkisindeki tesisler ve  bunların hangilerinden Voyvodalık sınırlarında kaç adet bulunduğu</vt:lpstr>
      <vt:lpstr>Polonyada entegre izin vermeye yönelik prosedür</vt:lpstr>
      <vt:lpstr>Halkın katılımı</vt:lpstr>
      <vt:lpstr>Halkın katılımı</vt:lpstr>
      <vt:lpstr>Çevre örgütlerinin hakları </vt:lpstr>
      <vt:lpstr>Entegre İzin</vt:lpstr>
      <vt:lpstr>Kümes hayvancılığı yapılan bir çiftliğin Entegre İzin kararı, şunları içermektedir:</vt:lpstr>
      <vt:lpstr>Kümes hayvancılığı yapılan bir çiftliğin Entegre İzin kararı, şunları içermektedir:</vt:lpstr>
      <vt:lpstr>Entegre İzin kararında belirtilen çevresel gereklilikler</vt:lpstr>
      <vt:lpstr>Entegre İzin kararında belirtilen çevresel gereklilikler (devamı)</vt:lpstr>
      <vt:lpstr>Entegre İzin kararında belirtilen çevresel gereklilikler (devamı)</vt:lpstr>
      <vt:lpstr>Entegre İzin kararında belirtilen çevresel gereklilikler (devamı)</vt:lpstr>
      <vt:lpstr>Entegre İzin kararında belirtilen çevresel gereklilikler (devamı)</vt:lpstr>
      <vt:lpstr>İşletmenin kapatılmasına ilişkin prosedürler</vt:lpstr>
      <vt:lpstr>Enerjinin verimli olarak kullanılmasına yönelik yöntemler:</vt:lpstr>
      <vt:lpstr>Büyük kazaların etkisinin azaltılması– meydana gelen bir kazaya ilişkin bildirim gereklilikleri</vt:lpstr>
      <vt:lpstr>Bir işletmenin işleyişi ve çevre izleme gereklilikleri</vt:lpstr>
      <vt:lpstr>Yüksek düzeyde çevre koruma sağlamaya ilişkin yöntemler – çevrenin bir bütün olarak ele alınması</vt:lpstr>
      <vt:lpstr> Yüksek düzeyde çevre koruma sağlamaya ilişkin yöntemler – çevrenin bir bütün olarak ele alınması (devamı)</vt:lpstr>
      <vt:lpstr>Mevcut En İyi Tekniklerin (BAT) Gereklilikleri </vt:lpstr>
      <vt:lpstr>Mevcut En İyi Tekniklerin (BAT) Gereklilikleri</vt:lpstr>
      <vt:lpstr>Mevcut En İyi Tekniklerin (BAT) Gereklilikleri</vt:lpstr>
      <vt:lpstr>BAT Gereklilikleri ve Uygunluk</vt:lpstr>
      <vt:lpstr>BAT Gereklilikleri ve Uygunluk</vt:lpstr>
      <vt:lpstr>BAT Gereklilikleri ve Uygunluk</vt:lpstr>
      <vt:lpstr>BAT Gereklilikleri ve Uygunluk</vt:lpstr>
      <vt:lpstr>Entegre İznin çıkarılmasında karşılaşılan sorunlar</vt:lpstr>
      <vt:lpstr>Önemli sorunlar</vt:lpstr>
      <vt:lpstr>Kümes hayvanı ve domuz yetiştiriciliği işletmeleri - en sık rastlanan sorunlar</vt:lpstr>
      <vt:lpstr>Entegre İznin Reddedilmesi</vt:lpstr>
      <vt:lpstr>Özet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PROBLEMATYKA WYDAWANIA POZWOLEŃ ZINTEGROWANYCH</dc:title>
  <dc:creator>Administrator</dc:creator>
  <cp:lastModifiedBy>Cesar</cp:lastModifiedBy>
  <cp:revision>246</cp:revision>
  <cp:lastPrinted>2012-10-10T04:52:29Z</cp:lastPrinted>
  <dcterms:created xsi:type="dcterms:W3CDTF">2011-09-05T10:21:52Z</dcterms:created>
  <dcterms:modified xsi:type="dcterms:W3CDTF">2013-02-11T07:35:11Z</dcterms:modified>
</cp:coreProperties>
</file>