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6" r:id="rId2"/>
    <p:sldId id="257" r:id="rId3"/>
    <p:sldId id="258" r:id="rId4"/>
    <p:sldId id="259" r:id="rId5"/>
    <p:sldId id="260" r:id="rId6"/>
    <p:sldId id="261" r:id="rId7"/>
    <p:sldId id="262" r:id="rId8"/>
    <p:sldId id="263" r:id="rId9"/>
    <p:sldId id="264" r:id="rId10"/>
    <p:sldId id="265" r:id="rId11"/>
    <p:sldId id="266" r:id="rId12"/>
    <p:sldId id="269" r:id="rId13"/>
    <p:sldId id="270" r:id="rId14"/>
    <p:sldId id="267" r:id="rId15"/>
    <p:sldId id="268" r:id="rId16"/>
    <p:sldId id="271" r:id="rId17"/>
    <p:sldId id="272" r:id="rId18"/>
    <p:sldId id="277" r:id="rId19"/>
    <p:sldId id="278" r:id="rId20"/>
    <p:sldId id="280" r:id="rId21"/>
    <p:sldId id="273" r:id="rId22"/>
    <p:sldId id="274" r:id="rId23"/>
    <p:sldId id="275" r:id="rId24"/>
    <p:sldId id="276" r:id="rId25"/>
    <p:sldId id="281" r:id="rId26"/>
    <p:sldId id="282" r:id="rId27"/>
    <p:sldId id="284" r:id="rId28"/>
    <p:sldId id="286" r:id="rId29"/>
    <p:sldId id="287" r:id="rId30"/>
    <p:sldId id="288" r:id="rId31"/>
    <p:sldId id="306" r:id="rId32"/>
    <p:sldId id="307" r:id="rId33"/>
    <p:sldId id="290" r:id="rId34"/>
    <p:sldId id="291" r:id="rId35"/>
    <p:sldId id="292" r:id="rId36"/>
    <p:sldId id="294" r:id="rId37"/>
    <p:sldId id="296" r:id="rId38"/>
    <p:sldId id="297" r:id="rId39"/>
    <p:sldId id="298" r:id="rId40"/>
    <p:sldId id="299" r:id="rId41"/>
    <p:sldId id="300" r:id="rId42"/>
    <p:sldId id="301" r:id="rId43"/>
    <p:sldId id="302" r:id="rId44"/>
    <p:sldId id="303" r:id="rId45"/>
    <p:sldId id="304" r:id="rId46"/>
    <p:sldId id="305" r:id="rId47"/>
    <p:sldId id="279" r:id="rId48"/>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4624" autoAdjust="0"/>
  </p:normalViewPr>
  <p:slideViewPr>
    <p:cSldViewPr>
      <p:cViewPr>
        <p:scale>
          <a:sx n="100" d="100"/>
          <a:sy n="100" d="100"/>
        </p:scale>
        <p:origin x="354" y="1074"/>
      </p:cViewPr>
      <p:guideLst>
        <p:guide orient="horz" pos="2160"/>
        <p:guide pos="2880"/>
      </p:guideLst>
    </p:cSldViewPr>
  </p:slideViewPr>
  <p:outlineViewPr>
    <p:cViewPr>
      <p:scale>
        <a:sx n="33" d="100"/>
        <a:sy n="33" d="100"/>
      </p:scale>
      <p:origin x="0" y="1392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CF0230-268D-470E-BC83-F26EE02344AB}" type="datetimeFigureOut">
              <a:rPr lang="pl-PL" smtClean="0"/>
              <a:pPr/>
              <a:t>2011-03-16</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0A594D-1D6A-4F6B-96B9-E3BCDD32ACE1}" type="slidenum">
              <a:rPr lang="pl-PL" smtClean="0"/>
              <a:pPr/>
              <a:t>‹#›</a:t>
            </a:fld>
            <a:endParaRPr lang="pl-P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661DE2DE-26B1-432E-9C95-3099DB39BB42}" type="slidenum">
              <a:rPr lang="en-GB" smtClean="0"/>
              <a:pPr/>
              <a:t>26</a:t>
            </a:fld>
            <a:endParaRPr lang="en-GB" smtClean="0"/>
          </a:p>
        </p:txBody>
      </p:sp>
      <p:sp>
        <p:nvSpPr>
          <p:cNvPr id="26627" name="Rectangle 2"/>
          <p:cNvSpPr>
            <a:spLocks noGrp="1" noRot="1" noChangeAspect="1" noChangeArrowheads="1" noTextEdit="1"/>
          </p:cNvSpPr>
          <p:nvPr>
            <p:ph type="sldImg"/>
          </p:nvPr>
        </p:nvSpPr>
        <p:spPr>
          <a:xfrm>
            <a:off x="1143000" y="685800"/>
            <a:ext cx="4572000" cy="3429000"/>
          </a:xfrm>
          <a:solidFill>
            <a:srgbClr val="FFFFFF"/>
          </a:solidFill>
          <a:ln/>
        </p:spPr>
      </p:sp>
      <p:sp>
        <p:nvSpPr>
          <p:cNvPr id="26628" name="Rectangle 3"/>
          <p:cNvSpPr>
            <a:spLocks noGrp="1" noChangeArrowheads="1"/>
          </p:cNvSpPr>
          <p:nvPr>
            <p:ph type="body" idx="1"/>
          </p:nvPr>
        </p:nvSpPr>
        <p:spPr>
          <a:xfrm>
            <a:off x="914400" y="4342123"/>
            <a:ext cx="5029200" cy="4115894"/>
          </a:xfrm>
          <a:solidFill>
            <a:srgbClr val="FFFFFF"/>
          </a:solidFill>
          <a:ln>
            <a:solidFill>
              <a:srgbClr val="000000"/>
            </a:solidFill>
          </a:ln>
        </p:spPr>
        <p:txBody>
          <a:bodyPr/>
          <a:lstStyle/>
          <a:p>
            <a:pPr eaLnBrk="1" hangingPunct="1">
              <a:spcBef>
                <a:spcPct val="0"/>
              </a:spcBef>
            </a:pPr>
            <a:endParaRPr lang="en-GB" sz="8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F1229687-EE8D-4758-96B5-FF6951D58FA5}" type="slidenum">
              <a:rPr lang="en-GB" smtClean="0"/>
              <a:pPr/>
              <a:t>27</a:t>
            </a:fld>
            <a:endParaRPr lang="en-GB" smtClean="0"/>
          </a:p>
        </p:txBody>
      </p:sp>
      <p:sp>
        <p:nvSpPr>
          <p:cNvPr id="27651" name="Rectangle 2"/>
          <p:cNvSpPr>
            <a:spLocks noGrp="1" noRot="1" noChangeAspect="1" noChangeArrowheads="1" noTextEdit="1"/>
          </p:cNvSpPr>
          <p:nvPr>
            <p:ph type="sldImg"/>
          </p:nvPr>
        </p:nvSpPr>
        <p:spPr>
          <a:xfrm>
            <a:off x="1143000" y="685800"/>
            <a:ext cx="4572000" cy="3429000"/>
          </a:xfrm>
          <a:solidFill>
            <a:srgbClr val="FFFFFF"/>
          </a:solidFill>
          <a:ln/>
        </p:spPr>
      </p:sp>
      <p:sp>
        <p:nvSpPr>
          <p:cNvPr id="27652" name="Rectangle 3"/>
          <p:cNvSpPr>
            <a:spLocks noGrp="1" noChangeArrowheads="1"/>
          </p:cNvSpPr>
          <p:nvPr>
            <p:ph type="body" idx="1"/>
          </p:nvPr>
        </p:nvSpPr>
        <p:spPr>
          <a:xfrm>
            <a:off x="914400" y="4342123"/>
            <a:ext cx="5029200" cy="4115894"/>
          </a:xfrm>
          <a:solidFill>
            <a:srgbClr val="FFFFFF"/>
          </a:solidFill>
          <a:ln>
            <a:solidFill>
              <a:srgbClr val="000000"/>
            </a:solidFill>
          </a:ln>
        </p:spPr>
        <p:txBody>
          <a:bodyPr/>
          <a:lstStyle/>
          <a:p>
            <a:pPr eaLnBrk="1" hangingPunct="1">
              <a:spcBef>
                <a:spcPct val="0"/>
              </a:spcBef>
            </a:pPr>
            <a:endParaRPr lang="en-GB" sz="8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610EC858-3DAE-4756-8501-4165E1A725BA}" type="slidenum">
              <a:rPr lang="en-GB" smtClean="0"/>
              <a:pPr/>
              <a:t>28</a:t>
            </a:fld>
            <a:endParaRPr lang="en-GB" smtClean="0"/>
          </a:p>
        </p:txBody>
      </p:sp>
      <p:sp>
        <p:nvSpPr>
          <p:cNvPr id="28675" name="Rectangle 2"/>
          <p:cNvSpPr>
            <a:spLocks noGrp="1" noRot="1" noChangeAspect="1" noChangeArrowheads="1" noTextEdit="1"/>
          </p:cNvSpPr>
          <p:nvPr>
            <p:ph type="sldImg"/>
          </p:nvPr>
        </p:nvSpPr>
        <p:spPr>
          <a:xfrm>
            <a:off x="1143000" y="685800"/>
            <a:ext cx="4572000" cy="3429000"/>
          </a:xfrm>
          <a:ln/>
        </p:spPr>
      </p:sp>
      <p:sp>
        <p:nvSpPr>
          <p:cNvPr id="28676" name="Rectangle 3"/>
          <p:cNvSpPr>
            <a:spLocks noGrp="1" noChangeArrowheads="1"/>
          </p:cNvSpPr>
          <p:nvPr>
            <p:ph type="body" idx="1"/>
          </p:nvPr>
        </p:nvSpPr>
        <p:spPr>
          <a:xfrm>
            <a:off x="914400" y="4342123"/>
            <a:ext cx="5029200" cy="4115894"/>
          </a:xfrm>
          <a:noFill/>
          <a:ln/>
        </p:spPr>
        <p:txBody>
          <a:bodyPr/>
          <a:lstStyle/>
          <a:p>
            <a:pPr eaLnBrk="1" hangingPunct="1">
              <a:spcBef>
                <a:spcPct val="0"/>
              </a:spcBef>
            </a:pPr>
            <a:endParaRPr lang="en-GB" sz="8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40FD6DFD-AB8F-423D-B5BC-97E313F2B27D}" type="slidenum">
              <a:rPr lang="en-GB" smtClean="0"/>
              <a:pPr/>
              <a:t>30</a:t>
            </a:fld>
            <a:endParaRPr lang="en-GB" smtClean="0"/>
          </a:p>
        </p:txBody>
      </p:sp>
      <p:sp>
        <p:nvSpPr>
          <p:cNvPr id="29699" name="Rectangle 2"/>
          <p:cNvSpPr>
            <a:spLocks noGrp="1" noRot="1" noChangeAspect="1" noChangeArrowheads="1" noTextEdit="1"/>
          </p:cNvSpPr>
          <p:nvPr>
            <p:ph type="sldImg"/>
          </p:nvPr>
        </p:nvSpPr>
        <p:spPr>
          <a:xfrm>
            <a:off x="1143000" y="685800"/>
            <a:ext cx="4572000" cy="3429000"/>
          </a:xfrm>
          <a:ln/>
        </p:spPr>
      </p:sp>
      <p:sp>
        <p:nvSpPr>
          <p:cNvPr id="29700" name="Rectangle 3"/>
          <p:cNvSpPr>
            <a:spLocks noGrp="1" noChangeArrowheads="1"/>
          </p:cNvSpPr>
          <p:nvPr>
            <p:ph type="body" idx="1"/>
          </p:nvPr>
        </p:nvSpPr>
        <p:spPr>
          <a:xfrm>
            <a:off x="914400" y="4342123"/>
            <a:ext cx="5029200" cy="4115894"/>
          </a:xfrm>
          <a:noFill/>
          <a:ln/>
        </p:spPr>
        <p:txBody>
          <a:bodyPr/>
          <a:lstStyle/>
          <a:p>
            <a:pPr eaLnBrk="1" hangingPunct="1">
              <a:spcBef>
                <a:spcPct val="0"/>
              </a:spcBef>
            </a:pPr>
            <a:endParaRPr lang="en-GB" sz="8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46070D26-670B-4984-9178-4F57B35EF93C}" type="slidenum">
              <a:rPr lang="en-GB" smtClean="0"/>
              <a:pPr/>
              <a:t>31</a:t>
            </a:fld>
            <a:endParaRPr lang="en-GB" smtClean="0"/>
          </a:p>
        </p:txBody>
      </p:sp>
      <p:sp>
        <p:nvSpPr>
          <p:cNvPr id="30723" name="Rectangle 2"/>
          <p:cNvSpPr>
            <a:spLocks noGrp="1" noRot="1" noChangeAspect="1" noChangeArrowheads="1" noTextEdit="1"/>
          </p:cNvSpPr>
          <p:nvPr>
            <p:ph type="sldImg"/>
          </p:nvPr>
        </p:nvSpPr>
        <p:spPr>
          <a:xfrm>
            <a:off x="1143000" y="685800"/>
            <a:ext cx="4572000" cy="3429000"/>
          </a:xfrm>
          <a:ln/>
        </p:spPr>
      </p:sp>
      <p:sp>
        <p:nvSpPr>
          <p:cNvPr id="30724" name="Rectangle 3"/>
          <p:cNvSpPr>
            <a:spLocks noGrp="1" noChangeArrowheads="1"/>
          </p:cNvSpPr>
          <p:nvPr>
            <p:ph type="body" idx="1"/>
          </p:nvPr>
        </p:nvSpPr>
        <p:spPr>
          <a:xfrm>
            <a:off x="914400" y="4342123"/>
            <a:ext cx="5029200" cy="4115894"/>
          </a:xfrm>
          <a:noFill/>
          <a:ln/>
        </p:spPr>
        <p:txBody>
          <a:bodyPr/>
          <a:lstStyle/>
          <a:p>
            <a:pPr eaLnBrk="1" hangingPunct="1">
              <a:spcBef>
                <a:spcPct val="0"/>
              </a:spcBef>
            </a:pPr>
            <a:endParaRPr lang="en-GB" sz="18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A314EEB2-23CA-479B-839C-6314417D14FB}" type="slidenum">
              <a:rPr lang="en-GB" smtClean="0"/>
              <a:pPr/>
              <a:t>32</a:t>
            </a:fld>
            <a:endParaRPr lang="en-GB" smtClean="0"/>
          </a:p>
        </p:txBody>
      </p:sp>
      <p:sp>
        <p:nvSpPr>
          <p:cNvPr id="31747" name="Rectangle 2"/>
          <p:cNvSpPr>
            <a:spLocks noGrp="1" noRot="1" noChangeAspect="1" noChangeArrowheads="1" noTextEdit="1"/>
          </p:cNvSpPr>
          <p:nvPr>
            <p:ph type="sldImg"/>
          </p:nvPr>
        </p:nvSpPr>
        <p:spPr>
          <a:xfrm>
            <a:off x="1143000" y="685800"/>
            <a:ext cx="4572000" cy="3429000"/>
          </a:xfrm>
          <a:ln/>
        </p:spPr>
      </p:sp>
      <p:sp>
        <p:nvSpPr>
          <p:cNvPr id="31748" name="Rectangle 3"/>
          <p:cNvSpPr>
            <a:spLocks noGrp="1" noChangeArrowheads="1"/>
          </p:cNvSpPr>
          <p:nvPr>
            <p:ph type="body" idx="1"/>
          </p:nvPr>
        </p:nvSpPr>
        <p:spPr>
          <a:xfrm>
            <a:off x="914400" y="4342123"/>
            <a:ext cx="5029200" cy="4115894"/>
          </a:xfrm>
          <a:noFill/>
          <a:ln/>
        </p:spPr>
        <p:txBody>
          <a:bodyPr/>
          <a:lstStyle/>
          <a:p>
            <a:pPr eaLnBrk="1" hangingPunct="1">
              <a:spcBef>
                <a:spcPct val="0"/>
              </a:spcBef>
            </a:pPr>
            <a:endParaRPr lang="en-GB" sz="8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623C634D-CA3C-43DC-B9F3-138947A5BB3E}" type="slidenum">
              <a:rPr lang="en-GB" smtClean="0"/>
              <a:pPr/>
              <a:t>33</a:t>
            </a:fld>
            <a:endParaRPr lang="en-GB" smtClean="0"/>
          </a:p>
        </p:txBody>
      </p:sp>
      <p:sp>
        <p:nvSpPr>
          <p:cNvPr id="32771" name="Rectangle 2"/>
          <p:cNvSpPr>
            <a:spLocks noGrp="1" noRot="1" noChangeAspect="1" noChangeArrowheads="1" noTextEdit="1"/>
          </p:cNvSpPr>
          <p:nvPr>
            <p:ph type="sldImg"/>
          </p:nvPr>
        </p:nvSpPr>
        <p:spPr>
          <a:xfrm>
            <a:off x="1143000" y="685800"/>
            <a:ext cx="4572000" cy="3429000"/>
          </a:xfrm>
          <a:ln/>
        </p:spPr>
      </p:sp>
      <p:sp>
        <p:nvSpPr>
          <p:cNvPr id="32772" name="Rectangle 3"/>
          <p:cNvSpPr>
            <a:spLocks noGrp="1" noChangeArrowheads="1"/>
          </p:cNvSpPr>
          <p:nvPr>
            <p:ph type="body" idx="1"/>
          </p:nvPr>
        </p:nvSpPr>
        <p:spPr>
          <a:xfrm>
            <a:off x="914400" y="4342123"/>
            <a:ext cx="5029200" cy="4115894"/>
          </a:xfrm>
          <a:noFill/>
          <a:ln/>
        </p:spPr>
        <p:txBody>
          <a:bodyPr/>
          <a:lstStyle/>
          <a:p>
            <a:pPr marL="190500" indent="-190500" eaLnBrk="1" hangingPunct="1">
              <a:lnSpc>
                <a:spcPts val="1200"/>
              </a:lnSpc>
              <a:spcBef>
                <a:spcPct val="0"/>
              </a:spcBef>
            </a:pPr>
            <a:endParaRPr lang="pl-PL" sz="80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C471CC55-8B68-4097-994A-1D6CE11A193A}" type="datetimeFigureOut">
              <a:rPr lang="pl-PL" smtClean="0"/>
              <a:pPr/>
              <a:t>2011-03-16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C471CC55-8B68-4097-994A-1D6CE11A193A}" type="datetimeFigureOut">
              <a:rPr lang="pl-PL" smtClean="0"/>
              <a:pPr/>
              <a:t>2011-03-16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C471CC55-8B68-4097-994A-1D6CE11A193A}" type="datetimeFigureOut">
              <a:rPr lang="pl-PL" smtClean="0"/>
              <a:pPr/>
              <a:t>2011-03-16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C471CC55-8B68-4097-994A-1D6CE11A193A}" type="datetimeFigureOut">
              <a:rPr lang="pl-PL" smtClean="0"/>
              <a:pPr/>
              <a:t>2011-03-16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C471CC55-8B68-4097-994A-1D6CE11A193A}" type="datetimeFigureOut">
              <a:rPr lang="pl-PL" smtClean="0"/>
              <a:pPr/>
              <a:t>2011-03-16</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C471CC55-8B68-4097-994A-1D6CE11A193A}" type="datetimeFigureOut">
              <a:rPr lang="pl-PL" smtClean="0"/>
              <a:pPr/>
              <a:t>2011-03-16</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C471CC55-8B68-4097-994A-1D6CE11A193A}" type="datetimeFigureOut">
              <a:rPr lang="pl-PL" smtClean="0"/>
              <a:pPr/>
              <a:t>2011-03-16</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C471CC55-8B68-4097-994A-1D6CE11A193A}" type="datetimeFigureOut">
              <a:rPr lang="pl-PL" smtClean="0"/>
              <a:pPr/>
              <a:t>2011-03-16</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C471CC55-8B68-4097-994A-1D6CE11A193A}" type="datetimeFigureOut">
              <a:rPr lang="pl-PL" smtClean="0"/>
              <a:pPr/>
              <a:t>2011-03-16</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C471CC55-8B68-4097-994A-1D6CE11A193A}" type="datetimeFigureOut">
              <a:rPr lang="pl-PL" smtClean="0"/>
              <a:pPr/>
              <a:t>2011-03-16</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C471CC55-8B68-4097-994A-1D6CE11A193A}" type="datetimeFigureOut">
              <a:rPr lang="pl-PL" smtClean="0"/>
              <a:pPr/>
              <a:t>2011-03-16</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64A21F0C-4AB5-4C19-AB53-5BC96FC83F0E}" type="slidenum">
              <a:rPr lang="pl-PL" smtClean="0"/>
              <a:pPr/>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71CC55-8B68-4097-994A-1D6CE11A193A}" type="datetimeFigureOut">
              <a:rPr lang="pl-PL" smtClean="0"/>
              <a:pPr/>
              <a:t>2011-03-16</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A21F0C-4AB5-4C19-AB53-5BC96FC83F0E}"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mailto:malgorzata.typko@mos.gov.pl" TargetMode="External"/><Relationship Id="rId2" Type="http://schemas.openxmlformats.org/officeDocument/2006/relationships/hyperlink" Target="mailto:krzysztof.wojcik@wios.lodz.p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857224" y="142852"/>
            <a:ext cx="7772400" cy="1470025"/>
          </a:xfrm>
        </p:spPr>
        <p:txBody>
          <a:bodyPr>
            <a:normAutofit/>
          </a:bodyPr>
          <a:lstStyle/>
          <a:p>
            <a:r>
              <a:rPr lang="tr-TR" dirty="0" smtClean="0"/>
              <a:t>Polonya’da IPPC’nin </a:t>
            </a:r>
            <a:r>
              <a:rPr lang="en-US" dirty="0" smtClean="0"/>
              <a:t>T</a:t>
            </a:r>
            <a:r>
              <a:rPr lang="tr-TR" dirty="0" smtClean="0"/>
              <a:t>eknik Şartları ve Temel Problemleri</a:t>
            </a:r>
            <a:endParaRPr lang="pl-PL" dirty="0"/>
          </a:p>
        </p:txBody>
      </p:sp>
      <p:sp>
        <p:nvSpPr>
          <p:cNvPr id="3" name="Podtytuł 2"/>
          <p:cNvSpPr>
            <a:spLocks noGrp="1"/>
          </p:cNvSpPr>
          <p:nvPr>
            <p:ph type="subTitle" idx="1"/>
          </p:nvPr>
        </p:nvSpPr>
        <p:spPr>
          <a:xfrm>
            <a:off x="428596" y="5572140"/>
            <a:ext cx="6400800" cy="966782"/>
          </a:xfrm>
        </p:spPr>
        <p:txBody>
          <a:bodyPr>
            <a:normAutofit/>
          </a:bodyPr>
          <a:lstStyle/>
          <a:p>
            <a:pPr algn="l"/>
            <a:r>
              <a:rPr lang="pl-PL" sz="2000" b="1" dirty="0" smtClean="0">
                <a:solidFill>
                  <a:schemeClr val="bg1">
                    <a:lumMod val="50000"/>
                  </a:schemeClr>
                </a:solidFill>
              </a:rPr>
              <a:t>Krzysztof </a:t>
            </a:r>
            <a:r>
              <a:rPr lang="pl-PL" sz="2000" b="1" dirty="0" err="1" smtClean="0">
                <a:solidFill>
                  <a:schemeClr val="bg1">
                    <a:lumMod val="50000"/>
                  </a:schemeClr>
                </a:solidFill>
              </a:rPr>
              <a:t>Wojcik</a:t>
            </a:r>
            <a:endParaRPr lang="pl-PL" sz="2000" b="1" dirty="0" smtClean="0">
              <a:solidFill>
                <a:schemeClr val="bg1">
                  <a:lumMod val="50000"/>
                </a:schemeClr>
              </a:solidFill>
            </a:endParaRPr>
          </a:p>
          <a:p>
            <a:pPr algn="l"/>
            <a:r>
              <a:rPr lang="tr-TR" sz="2000" b="1" dirty="0" smtClean="0">
                <a:solidFill>
                  <a:schemeClr val="bg1">
                    <a:lumMod val="50000"/>
                  </a:schemeClr>
                </a:solidFill>
              </a:rPr>
              <a:t>LODZ, Bölge Çevresel Denetsel Kurulu Başkanlığı</a:t>
            </a:r>
            <a:endParaRPr lang="pl-PL" sz="2000" b="1" dirty="0" smtClean="0">
              <a:solidFill>
                <a:schemeClr val="bg1">
                  <a:lumMod val="50000"/>
                </a:schemeClr>
              </a:solidFill>
            </a:endParaRPr>
          </a:p>
          <a:p>
            <a:endParaRPr lang="pl-PL" dirty="0"/>
          </a:p>
        </p:txBody>
      </p:sp>
      <p:pic>
        <p:nvPicPr>
          <p:cNvPr id="4" name="Picture 3"/>
          <p:cNvPicPr>
            <a:picLocks noChangeAspect="1" noChangeArrowheads="1"/>
          </p:cNvPicPr>
          <p:nvPr/>
        </p:nvPicPr>
        <p:blipFill>
          <a:blip r:embed="rId2" cstate="print"/>
          <a:srcRect/>
          <a:stretch>
            <a:fillRect/>
          </a:stretch>
        </p:blipFill>
        <p:spPr bwMode="auto">
          <a:xfrm>
            <a:off x="3071802" y="1785926"/>
            <a:ext cx="3286148" cy="2143140"/>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a:stretch>
            <a:fillRect/>
          </a:stretch>
        </p:blipFill>
        <p:spPr bwMode="auto">
          <a:xfrm>
            <a:off x="6929454" y="5357826"/>
            <a:ext cx="1143000" cy="1143000"/>
          </a:xfrm>
          <a:prstGeom prst="rect">
            <a:avLst/>
          </a:prstGeom>
          <a:noFill/>
          <a:ln w="9525">
            <a:noFill/>
            <a:miter lim="800000"/>
            <a:headEnd/>
            <a:tailEnd/>
          </a:ln>
          <a:effectLst/>
        </p:spPr>
      </p:pic>
      <p:sp>
        <p:nvSpPr>
          <p:cNvPr id="6" name="Prostokąt 5"/>
          <p:cNvSpPr/>
          <p:nvPr/>
        </p:nvSpPr>
        <p:spPr>
          <a:xfrm>
            <a:off x="428596" y="4643446"/>
            <a:ext cx="6000792" cy="677108"/>
          </a:xfrm>
          <a:prstGeom prst="rect">
            <a:avLst/>
          </a:prstGeom>
        </p:spPr>
        <p:txBody>
          <a:bodyPr wrap="square">
            <a:spAutoFit/>
          </a:bodyPr>
          <a:lstStyle/>
          <a:p>
            <a:r>
              <a:rPr lang="pl-PL" sz="1900" b="1" dirty="0" smtClean="0">
                <a:solidFill>
                  <a:schemeClr val="bg1">
                    <a:lumMod val="50000"/>
                  </a:schemeClr>
                </a:solidFill>
                <a:latin typeface="+mj-lt"/>
              </a:rPr>
              <a:t>Małgorzata Typko</a:t>
            </a:r>
          </a:p>
          <a:p>
            <a:r>
              <a:rPr lang="tr-TR" sz="1900" b="1" dirty="0" smtClean="0">
                <a:solidFill>
                  <a:schemeClr val="bg1">
                    <a:lumMod val="50000"/>
                  </a:schemeClr>
                </a:solidFill>
                <a:latin typeface="+mj-lt"/>
              </a:rPr>
              <a:t>Polonya Çevre Bakanlığı</a:t>
            </a:r>
            <a:endParaRPr lang="en-GB" sz="1900" b="1" dirty="0">
              <a:solidFill>
                <a:schemeClr val="bg1">
                  <a:lumMod val="50000"/>
                </a:schemeClr>
              </a:solidFill>
              <a:latin typeface="+mj-lt"/>
            </a:endParaRPr>
          </a:p>
        </p:txBody>
      </p:sp>
      <p:pic>
        <p:nvPicPr>
          <p:cNvPr id="7" name="Picture 5"/>
          <p:cNvPicPr>
            <a:picLocks noChangeAspect="1" noChangeArrowheads="1"/>
          </p:cNvPicPr>
          <p:nvPr/>
        </p:nvPicPr>
        <p:blipFill>
          <a:blip r:embed="rId4" cstate="print"/>
          <a:srcRect/>
          <a:stretch>
            <a:fillRect/>
          </a:stretch>
        </p:blipFill>
        <p:spPr bwMode="auto">
          <a:xfrm>
            <a:off x="5929322" y="4286256"/>
            <a:ext cx="2660650" cy="928687"/>
          </a:xfrm>
          <a:prstGeom prst="rect">
            <a:avLst/>
          </a:prstGeom>
          <a:noFill/>
          <a:ln w="12700" cap="flat" cmpd="sng" algn="ctr">
            <a:solidFill>
              <a:schemeClr val="accent4"/>
            </a:solidFill>
            <a:prstDash val="solid"/>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 belgesinde yer alan teknik konular</a:t>
            </a:r>
            <a:endParaRPr lang="pl-PL" dirty="0"/>
          </a:p>
        </p:txBody>
      </p:sp>
      <p:sp>
        <p:nvSpPr>
          <p:cNvPr id="3" name="Symbol zastępczy zawartości 2"/>
          <p:cNvSpPr>
            <a:spLocks noGrp="1"/>
          </p:cNvSpPr>
          <p:nvPr>
            <p:ph idx="1"/>
          </p:nvPr>
        </p:nvSpPr>
        <p:spPr/>
        <p:txBody>
          <a:bodyPr/>
          <a:lstStyle/>
          <a:p>
            <a:r>
              <a:rPr lang="tr-TR" dirty="0" smtClean="0"/>
              <a:t>Uygulamada negatif etki ne demek</a:t>
            </a:r>
            <a:r>
              <a:rPr lang="pl-PL" dirty="0" smtClean="0"/>
              <a:t>?</a:t>
            </a:r>
          </a:p>
          <a:p>
            <a:pPr>
              <a:buNone/>
            </a:pPr>
            <a:endParaRPr lang="pl-PL" dirty="0"/>
          </a:p>
          <a:p>
            <a:pPr algn="ctr">
              <a:buNone/>
            </a:pPr>
            <a:r>
              <a:rPr lang="tr-TR" dirty="0" smtClean="0"/>
              <a:t>NASIL TANIMLANACAĞINA DAİR BİR FİKRİNİZ VAR MI</a:t>
            </a:r>
            <a:r>
              <a:rPr lang="pl-PL" dirty="0" smtClean="0"/>
              <a:t>?</a:t>
            </a:r>
            <a:endParaRPr lang="pl-PL"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 belgesinde yer alan teknik konular</a:t>
            </a:r>
            <a:endParaRPr lang="pl-PL" dirty="0"/>
          </a:p>
        </p:txBody>
      </p:sp>
      <p:sp>
        <p:nvSpPr>
          <p:cNvPr id="3" name="Symbol zastępczy zawartości 2"/>
          <p:cNvSpPr>
            <a:spLocks noGrp="1"/>
          </p:cNvSpPr>
          <p:nvPr>
            <p:ph idx="1"/>
          </p:nvPr>
        </p:nvSpPr>
        <p:spPr/>
        <p:txBody>
          <a:bodyPr/>
          <a:lstStyle/>
          <a:p>
            <a:r>
              <a:rPr lang="tr-TR" dirty="0" smtClean="0"/>
              <a:t>Olası çözümler</a:t>
            </a:r>
            <a:r>
              <a:rPr lang="pl-PL" dirty="0" smtClean="0"/>
              <a:t>:</a:t>
            </a:r>
          </a:p>
          <a:p>
            <a:r>
              <a:rPr lang="pl-PL" dirty="0" smtClean="0"/>
              <a:t>1.</a:t>
            </a:r>
            <a:r>
              <a:rPr lang="tr-TR" dirty="0" smtClean="0"/>
              <a:t> yetkili bir otoriteye sorun</a:t>
            </a:r>
            <a:endParaRPr lang="pl-PL" dirty="0" smtClean="0"/>
          </a:p>
          <a:p>
            <a:pPr>
              <a:buNone/>
            </a:pPr>
            <a:r>
              <a:rPr lang="pl-PL" dirty="0"/>
              <a:t> </a:t>
            </a:r>
            <a:r>
              <a:rPr lang="pl-PL" dirty="0" smtClean="0"/>
              <a:t>        </a:t>
            </a:r>
            <a:r>
              <a:rPr lang="tr-TR" dirty="0" smtClean="0"/>
              <a:t>Evet</a:t>
            </a:r>
            <a:r>
              <a:rPr lang="pl-PL" dirty="0" smtClean="0"/>
              <a:t>                               </a:t>
            </a:r>
            <a:r>
              <a:rPr lang="tr-TR" dirty="0" smtClean="0"/>
              <a:t>Hayır</a:t>
            </a:r>
            <a:endParaRPr lang="pl-PL" dirty="0" smtClean="0"/>
          </a:p>
          <a:p>
            <a:pPr>
              <a:buNone/>
            </a:pPr>
            <a:r>
              <a:rPr lang="tr-TR" dirty="0" smtClean="0"/>
              <a:t>İzin belgesinde                 Yapılacak bir şey yok</a:t>
            </a:r>
            <a:r>
              <a:rPr lang="pl-PL" dirty="0" smtClean="0">
                <a:sym typeface="Wingdings" pitchFamily="2" charset="2"/>
              </a:rPr>
              <a:t></a:t>
            </a:r>
            <a:endParaRPr lang="pl-PL" dirty="0" smtClean="0"/>
          </a:p>
          <a:p>
            <a:pPr>
              <a:buNone/>
            </a:pPr>
            <a:r>
              <a:rPr lang="tr-TR" dirty="0" smtClean="0"/>
              <a:t>değişiklik için başvurun</a:t>
            </a:r>
            <a:endParaRPr lang="pl-PL" dirty="0" smtClean="0"/>
          </a:p>
          <a:p>
            <a:pPr>
              <a:buNone/>
            </a:pPr>
            <a:endParaRPr lang="pl-PL" dirty="0"/>
          </a:p>
        </p:txBody>
      </p:sp>
      <p:cxnSp>
        <p:nvCxnSpPr>
          <p:cNvPr id="5" name="Łącznik prosty ze strzałką 4"/>
          <p:cNvCxnSpPr/>
          <p:nvPr/>
        </p:nvCxnSpPr>
        <p:spPr>
          <a:xfrm rot="5400000">
            <a:off x="1893075" y="2893215"/>
            <a:ext cx="500066"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Łącznik prosty ze strzałką 6"/>
          <p:cNvCxnSpPr/>
          <p:nvPr/>
        </p:nvCxnSpPr>
        <p:spPr>
          <a:xfrm rot="16200000" flipH="1">
            <a:off x="4357686" y="2786058"/>
            <a:ext cx="571504" cy="5715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 belgesinde yer alan teknik konular</a:t>
            </a:r>
            <a:endParaRPr lang="pl-PL" dirty="0"/>
          </a:p>
        </p:txBody>
      </p:sp>
      <p:sp>
        <p:nvSpPr>
          <p:cNvPr id="3" name="Symbol zastępczy zawartości 2"/>
          <p:cNvSpPr>
            <a:spLocks noGrp="1"/>
          </p:cNvSpPr>
          <p:nvPr>
            <p:ph idx="1"/>
          </p:nvPr>
        </p:nvSpPr>
        <p:spPr/>
        <p:txBody>
          <a:bodyPr>
            <a:normAutofit/>
          </a:bodyPr>
          <a:lstStyle/>
          <a:p>
            <a:r>
              <a:rPr lang="tr-TR" dirty="0" smtClean="0"/>
              <a:t>Olası çözümler</a:t>
            </a:r>
            <a:r>
              <a:rPr lang="pl-PL" dirty="0" smtClean="0"/>
              <a:t>:</a:t>
            </a:r>
          </a:p>
          <a:p>
            <a:pPr>
              <a:buNone/>
            </a:pPr>
            <a:r>
              <a:rPr lang="pl-PL" dirty="0" smtClean="0"/>
              <a:t>2. </a:t>
            </a:r>
            <a:r>
              <a:rPr lang="tr-TR" dirty="0" smtClean="0"/>
              <a:t>Çevre Bakanlığına “köklü değişiklik” ifadesinin tanımını sorun</a:t>
            </a:r>
            <a:endParaRPr lang="pl-PL" dirty="0" smtClean="0"/>
          </a:p>
          <a:p>
            <a:pPr>
              <a:buNone/>
            </a:pPr>
            <a:r>
              <a:rPr lang="pl-PL" dirty="0" smtClean="0"/>
              <a:t>3. </a:t>
            </a:r>
            <a:r>
              <a:rPr lang="tr-TR" dirty="0" smtClean="0"/>
              <a:t>Ortak fikri kullanın</a:t>
            </a:r>
            <a:endParaRPr lang="pl-PL" dirty="0" smtClean="0"/>
          </a:p>
          <a:p>
            <a:pPr>
              <a:buNone/>
            </a:pPr>
            <a:r>
              <a:rPr lang="tr-TR" dirty="0" smtClean="0"/>
              <a:t>Alıştırma</a:t>
            </a:r>
            <a:r>
              <a:rPr lang="pl-PL" dirty="0" smtClean="0"/>
              <a:t>:</a:t>
            </a:r>
          </a:p>
          <a:p>
            <a:pPr>
              <a:buNone/>
            </a:pPr>
            <a:r>
              <a:rPr lang="tr-TR" dirty="0" smtClean="0"/>
              <a:t>Aşağıdaki değişiklikler köklü müdür?</a:t>
            </a:r>
            <a:endParaRPr lang="pl-PL"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 belgesinde yer alan teknik konular</a:t>
            </a:r>
            <a:endParaRPr lang="pl-PL" dirty="0"/>
          </a:p>
        </p:txBody>
      </p:sp>
      <p:sp>
        <p:nvSpPr>
          <p:cNvPr id="3" name="Symbol zastępczy zawartości 2"/>
          <p:cNvSpPr>
            <a:spLocks noGrp="1"/>
          </p:cNvSpPr>
          <p:nvPr>
            <p:ph idx="1"/>
          </p:nvPr>
        </p:nvSpPr>
        <p:spPr/>
        <p:txBody>
          <a:bodyPr>
            <a:normAutofit fontScale="92500" lnSpcReduction="10000"/>
          </a:bodyPr>
          <a:lstStyle/>
          <a:p>
            <a:r>
              <a:rPr lang="tr-TR" dirty="0" smtClean="0"/>
              <a:t>Bir kağıt fabrikası, atık su çamuru arıtma işlemi için yeni bir ekipman kullanmaya başlıyor ve bu da Kimyasal oksijen ihtiyacını %20 oranında azaltıyor</a:t>
            </a:r>
            <a:endParaRPr lang="pl-PL" dirty="0" smtClean="0"/>
          </a:p>
          <a:p>
            <a:r>
              <a:rPr lang="tr-TR" dirty="0" smtClean="0"/>
              <a:t>Bir atık yakma tesisi yakılan atık miktarını %5 oranında arttırıyor</a:t>
            </a:r>
            <a:endParaRPr lang="pl-PL" dirty="0" smtClean="0"/>
          </a:p>
          <a:p>
            <a:r>
              <a:rPr lang="tr-TR" dirty="0" smtClean="0"/>
              <a:t>Bir atık yakma tesisi yakılan atık miktarını %35 oranında arttırıyor</a:t>
            </a:r>
            <a:endParaRPr lang="pl-PL" dirty="0" smtClean="0"/>
          </a:p>
          <a:p>
            <a:r>
              <a:rPr lang="tr-TR" dirty="0" smtClean="0"/>
              <a:t>Bir tekstil firması yeni bir kontrat yapıyor ve üretim miktarı %20 oranında artıyor</a:t>
            </a:r>
            <a:endParaRPr lang="pl-PL"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 belgesinde yer alan teknik konular</a:t>
            </a:r>
            <a:endParaRPr lang="pl-PL" dirty="0"/>
          </a:p>
        </p:txBody>
      </p:sp>
      <p:sp>
        <p:nvSpPr>
          <p:cNvPr id="3" name="Symbol zastępczy zawartości 2"/>
          <p:cNvSpPr>
            <a:spLocks noGrp="1"/>
          </p:cNvSpPr>
          <p:nvPr>
            <p:ph idx="1"/>
          </p:nvPr>
        </p:nvSpPr>
        <p:spPr/>
        <p:txBody>
          <a:bodyPr>
            <a:normAutofit lnSpcReduction="10000"/>
          </a:bodyPr>
          <a:lstStyle/>
          <a:p>
            <a:r>
              <a:rPr lang="tr-TR" dirty="0" smtClean="0"/>
              <a:t>IPPC tesislerinde yapılabilecek diğer değişiklikler</a:t>
            </a:r>
            <a:endParaRPr lang="pl-PL" dirty="0" smtClean="0"/>
          </a:p>
          <a:p>
            <a:pPr>
              <a:buNone/>
            </a:pPr>
            <a:r>
              <a:rPr lang="pl-PL" dirty="0" smtClean="0"/>
              <a:t>	- </a:t>
            </a:r>
            <a:r>
              <a:rPr lang="tr-TR" dirty="0" smtClean="0"/>
              <a:t>bir tesisin işleyişinde değişikliklere sebep olacak değişimler öncesinde, operatör yetkili otoriteyi bilgilendirmek zorundadır</a:t>
            </a:r>
            <a:endParaRPr lang="pl-PL" dirty="0" smtClean="0"/>
          </a:p>
          <a:p>
            <a:pPr>
              <a:buNone/>
            </a:pPr>
            <a:r>
              <a:rPr lang="pl-PL" dirty="0" smtClean="0"/>
              <a:t>	- </a:t>
            </a:r>
            <a:r>
              <a:rPr lang="tr-TR" dirty="0" smtClean="0"/>
              <a:t>yetkili otorite planlanan değişikliklerin IPPC izin belgesinde de değişikliklere sebep  olacağını düşünerek operatörü izin belgesinde değişiklik için başvuru yapmaya zorlamalıdır</a:t>
            </a:r>
            <a:r>
              <a:rPr lang="pl-PL" dirty="0" smtClean="0"/>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 belgesinde yer alan teknik konular</a:t>
            </a:r>
            <a:endParaRPr lang="pl-PL" dirty="0"/>
          </a:p>
        </p:txBody>
      </p:sp>
      <p:sp>
        <p:nvSpPr>
          <p:cNvPr id="3" name="Symbol zastępczy zawartości 2"/>
          <p:cNvSpPr>
            <a:spLocks noGrp="1"/>
          </p:cNvSpPr>
          <p:nvPr>
            <p:ph idx="1"/>
          </p:nvPr>
        </p:nvSpPr>
        <p:spPr/>
        <p:txBody>
          <a:bodyPr>
            <a:normAutofit/>
          </a:bodyPr>
          <a:lstStyle/>
          <a:p>
            <a:r>
              <a:rPr lang="pl-PL" u="sng" dirty="0" smtClean="0"/>
              <a:t>BAT</a:t>
            </a:r>
            <a:r>
              <a:rPr lang="tr-TR" u="sng" dirty="0" smtClean="0"/>
              <a:t> tanımlanması</a:t>
            </a:r>
            <a:endParaRPr lang="pl-PL" u="sng" dirty="0" smtClean="0"/>
          </a:p>
          <a:p>
            <a:pPr algn="ctr">
              <a:buNone/>
            </a:pPr>
            <a:r>
              <a:rPr lang="tr-TR" dirty="0" smtClean="0"/>
              <a:t>En iyi</a:t>
            </a:r>
            <a:r>
              <a:rPr lang="pl-PL" dirty="0" smtClean="0"/>
              <a:t> (</a:t>
            </a:r>
            <a:r>
              <a:rPr lang="tr-TR" dirty="0" smtClean="0"/>
              <a:t>üst düzey çevre korumaya ulaşılması anlamında en etkin</a:t>
            </a:r>
            <a:r>
              <a:rPr lang="pl-PL" dirty="0" smtClean="0"/>
              <a:t>) – </a:t>
            </a:r>
            <a:r>
              <a:rPr lang="tr-TR" dirty="0" smtClean="0"/>
              <a:t>veya daha iyisi var mı</a:t>
            </a:r>
            <a:r>
              <a:rPr lang="pl-PL" dirty="0" smtClean="0"/>
              <a:t>? </a:t>
            </a:r>
          </a:p>
          <a:p>
            <a:pPr>
              <a:buNone/>
            </a:pPr>
            <a:r>
              <a:rPr lang="pl-PL" dirty="0" smtClean="0"/>
              <a:t>			     </a:t>
            </a:r>
            <a:r>
              <a:rPr lang="tr-TR" sz="1900" dirty="0" smtClean="0"/>
              <a:t>Evet</a:t>
            </a:r>
            <a:r>
              <a:rPr lang="tr-TR" dirty="0" smtClean="0"/>
              <a:t>				</a:t>
            </a:r>
            <a:r>
              <a:rPr lang="tr-TR" sz="2000" dirty="0" smtClean="0"/>
              <a:t>Hayır</a:t>
            </a:r>
            <a:r>
              <a:rPr lang="pl-PL" sz="2000" dirty="0" smtClean="0"/>
              <a:t> (</a:t>
            </a:r>
            <a:r>
              <a:rPr lang="tr-TR" sz="2000" dirty="0" smtClean="0"/>
              <a:t>başkasını bul) </a:t>
            </a:r>
            <a:endParaRPr lang="pl-PL" sz="2000" dirty="0" smtClean="0"/>
          </a:p>
          <a:p>
            <a:pPr algn="ctr">
              <a:buNone/>
            </a:pPr>
            <a:r>
              <a:rPr lang="tr-TR" dirty="0" smtClean="0"/>
              <a:t>Mevcut</a:t>
            </a:r>
            <a:r>
              <a:rPr lang="pl-PL" dirty="0" smtClean="0"/>
              <a:t>– </a:t>
            </a:r>
            <a:r>
              <a:rPr lang="tr-TR" dirty="0" smtClean="0"/>
              <a:t>veya çok iyi ama ekonomik anlamda mümkün değil</a:t>
            </a:r>
            <a:endParaRPr lang="pl-PL" dirty="0" smtClean="0"/>
          </a:p>
          <a:p>
            <a:pPr>
              <a:buNone/>
            </a:pPr>
            <a:r>
              <a:rPr lang="pl-PL" dirty="0" smtClean="0"/>
              <a:t>			   </a:t>
            </a:r>
            <a:r>
              <a:rPr lang="tr-TR" sz="2000" dirty="0" smtClean="0"/>
              <a:t>Evet</a:t>
            </a:r>
            <a:r>
              <a:rPr lang="pl-PL" sz="2000" dirty="0" smtClean="0"/>
              <a:t>                                                                  </a:t>
            </a:r>
            <a:r>
              <a:rPr lang="tr-TR" sz="2000" dirty="0" smtClean="0"/>
              <a:t>Hayır</a:t>
            </a:r>
            <a:r>
              <a:rPr lang="pl-PL" sz="2000" dirty="0" smtClean="0"/>
              <a:t> – </a:t>
            </a:r>
            <a:r>
              <a:rPr lang="tr-TR" sz="2000" dirty="0" smtClean="0"/>
              <a:t>BAT değil</a:t>
            </a:r>
            <a:endParaRPr lang="pl-PL" sz="2000" dirty="0" smtClean="0"/>
          </a:p>
          <a:p>
            <a:pPr algn="ctr">
              <a:buNone/>
            </a:pPr>
            <a:r>
              <a:rPr lang="pl-PL" dirty="0" smtClean="0"/>
              <a:t>   Te</a:t>
            </a:r>
            <a:r>
              <a:rPr lang="tr-TR" dirty="0" smtClean="0"/>
              <a:t>knik</a:t>
            </a:r>
            <a:r>
              <a:rPr lang="pl-PL" dirty="0" smtClean="0"/>
              <a:t>– </a:t>
            </a:r>
            <a:r>
              <a:rPr lang="tr-TR" dirty="0" smtClean="0"/>
              <a:t>hem teknolojiyi hem de yönetimi içerir</a:t>
            </a:r>
            <a:endParaRPr lang="pl-PL" dirty="0"/>
          </a:p>
        </p:txBody>
      </p:sp>
      <p:cxnSp>
        <p:nvCxnSpPr>
          <p:cNvPr id="5" name="Łącznik prosty ze strzałką 4"/>
          <p:cNvCxnSpPr/>
          <p:nvPr/>
        </p:nvCxnSpPr>
        <p:spPr>
          <a:xfrm rot="10800000" flipV="1">
            <a:off x="3143240" y="3143248"/>
            <a:ext cx="571504"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Łącznik prosty ze strzałką 10"/>
          <p:cNvCxnSpPr/>
          <p:nvPr/>
        </p:nvCxnSpPr>
        <p:spPr>
          <a:xfrm rot="5400000">
            <a:off x="7144562" y="3071016"/>
            <a:ext cx="57150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Łącznik prosty ze strzałką 12"/>
          <p:cNvCxnSpPr/>
          <p:nvPr/>
        </p:nvCxnSpPr>
        <p:spPr>
          <a:xfrm rot="10800000">
            <a:off x="3500430" y="3571876"/>
            <a:ext cx="35719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Łącznik prosty ze strzałką 17"/>
          <p:cNvCxnSpPr/>
          <p:nvPr/>
        </p:nvCxnSpPr>
        <p:spPr>
          <a:xfrm rot="10800000" flipV="1">
            <a:off x="3071802" y="4429132"/>
            <a:ext cx="571504"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Łącznik prosty ze strzałką 19"/>
          <p:cNvCxnSpPr/>
          <p:nvPr/>
        </p:nvCxnSpPr>
        <p:spPr>
          <a:xfrm>
            <a:off x="6572264" y="4429132"/>
            <a:ext cx="642942"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 belgesinde yer alan teknik konular</a:t>
            </a:r>
            <a:endParaRPr lang="pl-PL" dirty="0"/>
          </a:p>
        </p:txBody>
      </p:sp>
      <p:sp>
        <p:nvSpPr>
          <p:cNvPr id="3" name="Symbol zastępczy zawartości 2"/>
          <p:cNvSpPr>
            <a:spLocks noGrp="1"/>
          </p:cNvSpPr>
          <p:nvPr>
            <p:ph idx="1"/>
          </p:nvPr>
        </p:nvSpPr>
        <p:spPr/>
        <p:txBody>
          <a:bodyPr/>
          <a:lstStyle/>
          <a:p>
            <a:r>
              <a:rPr lang="pl-PL" dirty="0" smtClean="0"/>
              <a:t>BAT</a:t>
            </a:r>
            <a:r>
              <a:rPr lang="tr-TR" dirty="0" smtClean="0"/>
              <a:t> nereden bulabiliriz</a:t>
            </a:r>
            <a:r>
              <a:rPr lang="pl-PL" dirty="0" smtClean="0"/>
              <a:t>?</a:t>
            </a:r>
          </a:p>
          <a:p>
            <a:pPr>
              <a:buFont typeface="Wingdings" pitchFamily="2" charset="2"/>
              <a:buChar char="v"/>
            </a:pPr>
            <a:r>
              <a:rPr lang="pl-PL" dirty="0" smtClean="0"/>
              <a:t>BREF</a:t>
            </a:r>
            <a:r>
              <a:rPr lang="tr-TR" dirty="0" smtClean="0"/>
              <a:t>’lerden</a:t>
            </a:r>
            <a:endParaRPr lang="pl-PL" dirty="0" smtClean="0"/>
          </a:p>
          <a:p>
            <a:pPr>
              <a:buFont typeface="Wingdings" pitchFamily="2" charset="2"/>
              <a:buChar char="v"/>
            </a:pPr>
            <a:r>
              <a:rPr lang="tr-TR" dirty="0" smtClean="0"/>
              <a:t>Sanayi odalarının ulusal rehberliklerinden</a:t>
            </a:r>
            <a:endParaRPr lang="pl-PL" dirty="0" smtClean="0"/>
          </a:p>
          <a:p>
            <a:pPr>
              <a:buFont typeface="Wingdings" pitchFamily="2" charset="2"/>
              <a:buChar char="v"/>
            </a:pPr>
            <a:r>
              <a:rPr lang="tr-TR" dirty="0" smtClean="0"/>
              <a:t>Yasa</a:t>
            </a:r>
            <a:r>
              <a:rPr lang="pl-PL" dirty="0" smtClean="0"/>
              <a:t> (</a:t>
            </a:r>
            <a:r>
              <a:rPr lang="tr-TR" dirty="0" smtClean="0"/>
              <a:t>özel durum</a:t>
            </a:r>
            <a:r>
              <a:rPr lang="pl-PL" dirty="0" smtClean="0"/>
              <a:t>– IPPC </a:t>
            </a:r>
            <a:r>
              <a:rPr lang="tr-TR" dirty="0" smtClean="0"/>
              <a:t>depolama tesisleri</a:t>
            </a:r>
            <a:r>
              <a:rPr lang="pl-PL" dirty="0" smtClean="0"/>
              <a:t>)</a:t>
            </a:r>
          </a:p>
          <a:p>
            <a:pPr>
              <a:buNone/>
            </a:pPr>
            <a:r>
              <a:rPr lang="tr-TR" dirty="0" smtClean="0"/>
              <a:t>ÖNEMLİ</a:t>
            </a:r>
            <a:r>
              <a:rPr lang="pl-PL" dirty="0" smtClean="0"/>
              <a:t>: </a:t>
            </a:r>
            <a:r>
              <a:rPr lang="tr-TR" dirty="0" smtClean="0"/>
              <a:t>AB ve ulusal yasalar dışında kalan diğer dokümanlar uygulanmak zorunda değildir</a:t>
            </a:r>
            <a:r>
              <a:rPr lang="pl-PL" dirty="0" smtClean="0"/>
              <a:t>!!!</a:t>
            </a:r>
            <a:endParaRPr lang="pl-PL"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tr-TR" dirty="0" smtClean="0"/>
              <a:t>Polonya’dan bazı BAT örnekleri</a:t>
            </a:r>
            <a:endParaRPr lang="pl-PL"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2554469" y="1600200"/>
            <a:ext cx="4035062" cy="45259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Polonya’dan bazı BAT örnekleri</a:t>
            </a:r>
            <a:endParaRPr lang="pl-PL"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2964092" y="1600200"/>
            <a:ext cx="3215816" cy="45259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smtClean="0"/>
              <a:t>Po</a:t>
            </a:r>
            <a:r>
              <a:rPr lang="tr-TR" dirty="0" smtClean="0"/>
              <a:t>lonya’da </a:t>
            </a:r>
            <a:r>
              <a:rPr lang="pl-PL" dirty="0" smtClean="0"/>
              <a:t>BAT</a:t>
            </a:r>
            <a:r>
              <a:rPr lang="tr-TR" dirty="0" smtClean="0"/>
              <a:t>’lar ve BREF standartları</a:t>
            </a:r>
            <a:r>
              <a:rPr lang="pl-PL" dirty="0" smtClean="0"/>
              <a:t>:</a:t>
            </a:r>
            <a:br>
              <a:rPr lang="pl-PL" dirty="0" smtClean="0"/>
            </a:br>
            <a:r>
              <a:rPr lang="tr-TR" dirty="0" smtClean="0"/>
              <a:t>Gıda endüstrisi</a:t>
            </a:r>
            <a:endParaRPr lang="pl-PL" dirty="0"/>
          </a:p>
        </p:txBody>
      </p:sp>
      <p:graphicFrame>
        <p:nvGraphicFramePr>
          <p:cNvPr id="6" name="Symbol zastępczy zawartości 5"/>
          <p:cNvGraphicFramePr>
            <a:graphicFrameLocks noGrp="1"/>
          </p:cNvGraphicFramePr>
          <p:nvPr>
            <p:ph idx="1"/>
          </p:nvPr>
        </p:nvGraphicFramePr>
        <p:xfrm>
          <a:off x="457200" y="1600200"/>
          <a:ext cx="8229600" cy="4091952"/>
        </p:xfrm>
        <a:graphic>
          <a:graphicData uri="http://schemas.openxmlformats.org/drawingml/2006/table">
            <a:tbl>
              <a:tblPr firstRow="1" bandRow="1">
                <a:tableStyleId>{5C22544A-7EE6-4342-B048-85BDC9FD1C3A}</a:tableStyleId>
              </a:tblPr>
              <a:tblGrid>
                <a:gridCol w="2743200"/>
                <a:gridCol w="2743200"/>
                <a:gridCol w="2743200"/>
              </a:tblGrid>
              <a:tr h="794388">
                <a:tc>
                  <a:txBody>
                    <a:bodyPr/>
                    <a:lstStyle/>
                    <a:p>
                      <a:pPr algn="ctr"/>
                      <a:r>
                        <a:rPr lang="tr-TR" dirty="0" smtClean="0"/>
                        <a:t>Çamur parametreleri</a:t>
                      </a:r>
                      <a:endParaRPr lang="pl-PL" dirty="0"/>
                    </a:p>
                  </a:txBody>
                  <a:tcPr/>
                </a:tc>
                <a:tc>
                  <a:txBody>
                    <a:bodyPr/>
                    <a:lstStyle/>
                    <a:p>
                      <a:pPr algn="ctr"/>
                      <a:r>
                        <a:rPr lang="tr-TR" dirty="0" smtClean="0"/>
                        <a:t>AB</a:t>
                      </a:r>
                      <a:r>
                        <a:rPr lang="pl-PL" dirty="0" smtClean="0"/>
                        <a:t> BREF</a:t>
                      </a:r>
                      <a:endParaRPr lang="pl-PL" dirty="0"/>
                    </a:p>
                  </a:txBody>
                  <a:tcPr/>
                </a:tc>
                <a:tc>
                  <a:txBody>
                    <a:bodyPr/>
                    <a:lstStyle/>
                    <a:p>
                      <a:pPr algn="ctr"/>
                      <a:r>
                        <a:rPr lang="tr-TR" dirty="0" smtClean="0"/>
                        <a:t>Bakanlık uygulamaları konusunda </a:t>
                      </a:r>
                      <a:r>
                        <a:rPr lang="pl-PL" dirty="0" smtClean="0"/>
                        <a:t>Pol</a:t>
                      </a:r>
                      <a:r>
                        <a:rPr lang="tr-TR" dirty="0" smtClean="0"/>
                        <a:t>onya standartları</a:t>
                      </a:r>
                      <a:endParaRPr lang="pl-PL" dirty="0"/>
                    </a:p>
                  </a:txBody>
                  <a:tcPr/>
                </a:tc>
              </a:tr>
              <a:tr h="794388">
                <a:tc>
                  <a:txBody>
                    <a:bodyPr/>
                    <a:lstStyle/>
                    <a:p>
                      <a:pPr algn="ctr"/>
                      <a:r>
                        <a:rPr lang="pl-PL" dirty="0" smtClean="0"/>
                        <a:t>BOD</a:t>
                      </a:r>
                      <a:endParaRPr lang="pl-PL" dirty="0"/>
                    </a:p>
                  </a:txBody>
                  <a:tcPr/>
                </a:tc>
                <a:tc>
                  <a:txBody>
                    <a:bodyPr/>
                    <a:lstStyle/>
                    <a:p>
                      <a:pPr algn="ctr"/>
                      <a:r>
                        <a:rPr lang="pl-PL" dirty="0" smtClean="0"/>
                        <a:t>&lt; 25 mg/l</a:t>
                      </a:r>
                      <a:endParaRPr lang="pl-PL" dirty="0"/>
                    </a:p>
                  </a:txBody>
                  <a:tcPr/>
                </a:tc>
                <a:tc>
                  <a:txBody>
                    <a:bodyPr/>
                    <a:lstStyle/>
                    <a:p>
                      <a:pPr algn="ctr"/>
                      <a:r>
                        <a:rPr lang="pl-PL" dirty="0" smtClean="0"/>
                        <a:t>25 mg/l</a:t>
                      </a:r>
                      <a:endParaRPr lang="pl-PL" dirty="0"/>
                    </a:p>
                  </a:txBody>
                  <a:tcPr/>
                </a:tc>
              </a:tr>
              <a:tr h="794388">
                <a:tc>
                  <a:txBody>
                    <a:bodyPr/>
                    <a:lstStyle/>
                    <a:p>
                      <a:pPr algn="ctr"/>
                      <a:r>
                        <a:rPr lang="pl-PL" dirty="0" smtClean="0"/>
                        <a:t>COD</a:t>
                      </a:r>
                      <a:endParaRPr lang="pl-PL" dirty="0"/>
                    </a:p>
                  </a:txBody>
                  <a:tcPr/>
                </a:tc>
                <a:tc>
                  <a:txBody>
                    <a:bodyPr/>
                    <a:lstStyle/>
                    <a:p>
                      <a:pPr algn="ctr"/>
                      <a:r>
                        <a:rPr lang="pl-PL" dirty="0" smtClean="0"/>
                        <a:t>&lt; 125 mg/l</a:t>
                      </a:r>
                      <a:endParaRPr lang="pl-PL" dirty="0"/>
                    </a:p>
                  </a:txBody>
                  <a:tcPr/>
                </a:tc>
                <a:tc>
                  <a:txBody>
                    <a:bodyPr/>
                    <a:lstStyle/>
                    <a:p>
                      <a:pPr algn="ctr"/>
                      <a:r>
                        <a:rPr lang="pl-PL" dirty="0" smtClean="0"/>
                        <a:t>125 mg/l</a:t>
                      </a:r>
                      <a:endParaRPr lang="pl-PL" dirty="0"/>
                    </a:p>
                  </a:txBody>
                  <a:tcPr/>
                </a:tc>
              </a:tr>
              <a:tr h="794388">
                <a:tc>
                  <a:txBody>
                    <a:bodyPr/>
                    <a:lstStyle/>
                    <a:p>
                      <a:pPr algn="ctr"/>
                      <a:r>
                        <a:rPr lang="pl-PL" dirty="0" smtClean="0"/>
                        <a:t>Total </a:t>
                      </a:r>
                      <a:r>
                        <a:rPr lang="tr-TR" dirty="0" smtClean="0"/>
                        <a:t>sıvılar</a:t>
                      </a:r>
                      <a:endParaRPr lang="pl-PL" dirty="0"/>
                    </a:p>
                  </a:txBody>
                  <a:tcPr/>
                </a:tc>
                <a:tc>
                  <a:txBody>
                    <a:bodyPr/>
                    <a:lstStyle/>
                    <a:p>
                      <a:pPr algn="ctr"/>
                      <a:r>
                        <a:rPr lang="pl-PL" dirty="0" smtClean="0"/>
                        <a:t>&lt; 50 mg/l</a:t>
                      </a:r>
                      <a:endParaRPr lang="pl-PL" dirty="0"/>
                    </a:p>
                  </a:txBody>
                  <a:tcPr/>
                </a:tc>
                <a:tc>
                  <a:txBody>
                    <a:bodyPr/>
                    <a:lstStyle/>
                    <a:p>
                      <a:pPr algn="ctr"/>
                      <a:r>
                        <a:rPr lang="pl-PL" dirty="0" smtClean="0"/>
                        <a:t>35 mg/l</a:t>
                      </a:r>
                      <a:endParaRPr lang="pl-PL" dirty="0"/>
                    </a:p>
                  </a:txBody>
                  <a:tcPr/>
                </a:tc>
              </a:tr>
              <a:tr h="794388">
                <a:tc>
                  <a:txBody>
                    <a:bodyPr/>
                    <a:lstStyle/>
                    <a:p>
                      <a:pPr algn="ctr"/>
                      <a:r>
                        <a:rPr lang="pl-PL" dirty="0" smtClean="0"/>
                        <a:t>Total nitro</a:t>
                      </a:r>
                      <a:r>
                        <a:rPr lang="tr-TR" dirty="0" smtClean="0"/>
                        <a:t>j</a:t>
                      </a:r>
                      <a:r>
                        <a:rPr lang="pl-PL" dirty="0" smtClean="0"/>
                        <a:t>en</a:t>
                      </a:r>
                      <a:endParaRPr lang="pl-PL" dirty="0"/>
                    </a:p>
                  </a:txBody>
                  <a:tcPr/>
                </a:tc>
                <a:tc>
                  <a:txBody>
                    <a:bodyPr/>
                    <a:lstStyle/>
                    <a:p>
                      <a:pPr algn="ctr"/>
                      <a:r>
                        <a:rPr lang="pl-PL" dirty="0" smtClean="0"/>
                        <a:t>&lt; 10 mg/l</a:t>
                      </a:r>
                      <a:endParaRPr lang="pl-PL" dirty="0"/>
                    </a:p>
                  </a:txBody>
                  <a:tcPr/>
                </a:tc>
                <a:tc>
                  <a:txBody>
                    <a:bodyPr/>
                    <a:lstStyle/>
                    <a:p>
                      <a:pPr algn="ctr"/>
                      <a:r>
                        <a:rPr lang="tr-TR" dirty="0" smtClean="0"/>
                        <a:t>Bireysel anlaşma</a:t>
                      </a:r>
                      <a:endParaRPr lang="pl-PL" dirty="0"/>
                    </a:p>
                  </a:txBody>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Başvuru için gerekli olan teknik konular</a:t>
            </a:r>
            <a:endParaRPr lang="pl-PL" dirty="0"/>
          </a:p>
        </p:txBody>
      </p:sp>
      <p:sp>
        <p:nvSpPr>
          <p:cNvPr id="3" name="Symbol zastępczy zawartości 2"/>
          <p:cNvSpPr>
            <a:spLocks noGrp="1"/>
          </p:cNvSpPr>
          <p:nvPr>
            <p:ph idx="1"/>
          </p:nvPr>
        </p:nvSpPr>
        <p:spPr/>
        <p:txBody>
          <a:bodyPr>
            <a:normAutofit lnSpcReduction="10000"/>
          </a:bodyPr>
          <a:lstStyle/>
          <a:p>
            <a:r>
              <a:rPr lang="tr-TR" dirty="0" smtClean="0"/>
              <a:t>Emisyonu azaltmak veya engellemek için gerekli olan teknik ortamın tanımlanması</a:t>
            </a:r>
            <a:endParaRPr lang="pl-PL" dirty="0" smtClean="0"/>
          </a:p>
          <a:p>
            <a:r>
              <a:rPr lang="tr-TR" dirty="0" smtClean="0"/>
              <a:t>Eğer mevcut en iyi teknikler ile uygunluk, bir izin belgesinin geçerlilik süresi içerisinde faaliyetlerin gerçekleştirilmesini gerektiriyorsa aşağıdaki bilgilerin dahil edilmesi gerekir</a:t>
            </a:r>
            <a:r>
              <a:rPr lang="pl-PL" dirty="0" smtClean="0"/>
              <a:t>:</a:t>
            </a:r>
          </a:p>
          <a:p>
            <a:pPr>
              <a:buNone/>
            </a:pPr>
            <a:r>
              <a:rPr lang="pl-PL" dirty="0" smtClean="0"/>
              <a:t>	- </a:t>
            </a:r>
            <a:r>
              <a:rPr lang="tr-TR" dirty="0" smtClean="0"/>
              <a:t>önerilen faaliyetlerin tanımlanması</a:t>
            </a:r>
            <a:endParaRPr lang="pl-PL" dirty="0" smtClean="0"/>
          </a:p>
          <a:p>
            <a:pPr>
              <a:buNone/>
            </a:pPr>
            <a:r>
              <a:rPr lang="pl-PL" dirty="0" smtClean="0"/>
              <a:t>	- </a:t>
            </a:r>
            <a:r>
              <a:rPr lang="tr-TR" dirty="0" smtClean="0"/>
              <a:t>faaliyet planı (her yıl için) ve gerçekleştirilmeleri durumunda tarihleri</a:t>
            </a:r>
            <a:endParaRPr lang="pl-PL"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smtClean="0"/>
              <a:t>Po</a:t>
            </a:r>
            <a:r>
              <a:rPr lang="tr-TR" dirty="0" smtClean="0"/>
              <a:t>lonya’da </a:t>
            </a:r>
            <a:r>
              <a:rPr lang="pl-PL" dirty="0" smtClean="0"/>
              <a:t>BAT</a:t>
            </a:r>
            <a:r>
              <a:rPr lang="tr-TR" dirty="0" smtClean="0"/>
              <a:t>’lar ve BREF standartları</a:t>
            </a:r>
            <a:r>
              <a:rPr lang="pl-PL" dirty="0" smtClean="0"/>
              <a:t>: </a:t>
            </a:r>
            <a:r>
              <a:rPr lang="tr-TR" dirty="0" smtClean="0"/>
              <a:t>Cam Endsütrisi</a:t>
            </a:r>
            <a:endParaRPr lang="pl-PL" dirty="0"/>
          </a:p>
        </p:txBody>
      </p:sp>
      <p:graphicFrame>
        <p:nvGraphicFramePr>
          <p:cNvPr id="4" name="Symbol zastępczy zawartości 3"/>
          <p:cNvGraphicFramePr>
            <a:graphicFrameLocks noGrp="1"/>
          </p:cNvGraphicFramePr>
          <p:nvPr>
            <p:ph idx="1"/>
          </p:nvPr>
        </p:nvGraphicFramePr>
        <p:xfrm>
          <a:off x="428596" y="1714486"/>
          <a:ext cx="8229600" cy="4296276"/>
        </p:xfrm>
        <a:graphic>
          <a:graphicData uri="http://schemas.openxmlformats.org/drawingml/2006/table">
            <a:tbl>
              <a:tblPr firstRow="1" bandRow="1">
                <a:tableStyleId>{5C22544A-7EE6-4342-B048-85BDC9FD1C3A}</a:tableStyleId>
              </a:tblPr>
              <a:tblGrid>
                <a:gridCol w="2057400"/>
                <a:gridCol w="2057400"/>
                <a:gridCol w="2057400"/>
                <a:gridCol w="2057400"/>
              </a:tblGrid>
              <a:tr h="1035852">
                <a:tc>
                  <a:txBody>
                    <a:bodyPr/>
                    <a:lstStyle/>
                    <a:p>
                      <a:r>
                        <a:rPr lang="tr-TR" dirty="0" smtClean="0"/>
                        <a:t>Hava emisyonu parametreleri</a:t>
                      </a:r>
                      <a:endParaRPr lang="pl-PL" dirty="0"/>
                    </a:p>
                  </a:txBody>
                  <a:tcPr/>
                </a:tc>
                <a:tc>
                  <a:txBody>
                    <a:bodyPr/>
                    <a:lstStyle/>
                    <a:p>
                      <a:r>
                        <a:rPr lang="tr-TR" dirty="0" smtClean="0"/>
                        <a:t>2001 yılı AB</a:t>
                      </a:r>
                      <a:r>
                        <a:rPr lang="pl-PL" baseline="0" dirty="0" smtClean="0"/>
                        <a:t> BREF</a:t>
                      </a:r>
                      <a:r>
                        <a:rPr lang="tr-TR" baseline="0" dirty="0" smtClean="0"/>
                        <a:t>i</a:t>
                      </a:r>
                      <a:endParaRPr lang="pl-PL" dirty="0"/>
                    </a:p>
                  </a:txBody>
                  <a:tcPr/>
                </a:tc>
                <a:tc>
                  <a:txBody>
                    <a:bodyPr/>
                    <a:lstStyle/>
                    <a:p>
                      <a:r>
                        <a:rPr lang="pl-PL" dirty="0" smtClean="0"/>
                        <a:t>Pol</a:t>
                      </a:r>
                      <a:r>
                        <a:rPr lang="tr-TR" dirty="0" smtClean="0"/>
                        <a:t>onya </a:t>
                      </a:r>
                      <a:r>
                        <a:rPr lang="pl-PL" baseline="0" dirty="0" smtClean="0"/>
                        <a:t>BAT</a:t>
                      </a:r>
                      <a:r>
                        <a:rPr lang="tr-TR" baseline="0" dirty="0" smtClean="0"/>
                        <a:t>’ı</a:t>
                      </a:r>
                      <a:r>
                        <a:rPr lang="pl-PL" baseline="0" dirty="0" smtClean="0"/>
                        <a:t> 2004: </a:t>
                      </a:r>
                      <a:r>
                        <a:rPr lang="tr-TR" baseline="0" dirty="0" smtClean="0"/>
                        <a:t>yeni tesisler</a:t>
                      </a:r>
                      <a:endParaRPr lang="pl-PL" dirty="0"/>
                    </a:p>
                  </a:txBody>
                  <a:tcPr/>
                </a:tc>
                <a:tc>
                  <a:txBody>
                    <a:bodyPr/>
                    <a:lstStyle/>
                    <a:p>
                      <a:r>
                        <a:rPr lang="pl-PL" dirty="0" smtClean="0"/>
                        <a:t>Pol</a:t>
                      </a:r>
                      <a:r>
                        <a:rPr lang="tr-TR" dirty="0" smtClean="0"/>
                        <a:t>onya </a:t>
                      </a:r>
                      <a:r>
                        <a:rPr lang="pl-PL" dirty="0" smtClean="0"/>
                        <a:t>BAT </a:t>
                      </a:r>
                      <a:r>
                        <a:rPr lang="tr-TR" dirty="0" smtClean="0"/>
                        <a:t>‘ı </a:t>
                      </a:r>
                      <a:r>
                        <a:rPr lang="pl-PL" dirty="0" smtClean="0"/>
                        <a:t>2004: </a:t>
                      </a:r>
                      <a:r>
                        <a:rPr lang="tr-TR" dirty="0" smtClean="0"/>
                        <a:t>mevcut tesisler</a:t>
                      </a:r>
                      <a:endParaRPr lang="pl-PL" dirty="0"/>
                    </a:p>
                  </a:txBody>
                  <a:tcPr/>
                </a:tc>
              </a:tr>
              <a:tr h="1035852">
                <a:tc>
                  <a:txBody>
                    <a:bodyPr/>
                    <a:lstStyle/>
                    <a:p>
                      <a:r>
                        <a:rPr lang="tr-TR" dirty="0" smtClean="0"/>
                        <a:t>Toz</a:t>
                      </a:r>
                      <a:r>
                        <a:rPr lang="pl-PL" dirty="0" smtClean="0"/>
                        <a:t> (particulate matter)</a:t>
                      </a:r>
                      <a:endParaRPr lang="pl-PL" dirty="0"/>
                    </a:p>
                  </a:txBody>
                  <a:tcPr/>
                </a:tc>
                <a:tc>
                  <a:txBody>
                    <a:bodyPr/>
                    <a:lstStyle/>
                    <a:p>
                      <a:r>
                        <a:rPr lang="pl-PL" dirty="0" smtClean="0"/>
                        <a:t>5 -30 mg/Nm3 </a:t>
                      </a:r>
                      <a:r>
                        <a:rPr lang="tr-TR" dirty="0" smtClean="0"/>
                        <a:t>filtreleme tekniği</a:t>
                      </a:r>
                      <a:r>
                        <a:rPr lang="tr-TR" baseline="0" dirty="0" smtClean="0"/>
                        <a:t> ile</a:t>
                      </a:r>
                      <a:endParaRPr lang="pl-PL" dirty="0"/>
                    </a:p>
                  </a:txBody>
                  <a:tcPr/>
                </a:tc>
                <a:tc>
                  <a:txBody>
                    <a:bodyPr/>
                    <a:lstStyle/>
                    <a:p>
                      <a:r>
                        <a:rPr lang="pl-PL" dirty="0" smtClean="0"/>
                        <a:t>50 mg/Nm3</a:t>
                      </a:r>
                      <a:endParaRPr lang="pl-PL" dirty="0"/>
                    </a:p>
                  </a:txBody>
                  <a:tcPr/>
                </a:tc>
                <a:tc>
                  <a:txBody>
                    <a:bodyPr/>
                    <a:lstStyle/>
                    <a:p>
                      <a:r>
                        <a:rPr lang="pl-PL" dirty="0" smtClean="0"/>
                        <a:t>170 mg/Nm3 (</a:t>
                      </a:r>
                      <a:r>
                        <a:rPr lang="tr-TR" dirty="0" smtClean="0"/>
                        <a:t>eğer</a:t>
                      </a:r>
                      <a:r>
                        <a:rPr lang="tr-TR" baseline="0" dirty="0" smtClean="0"/>
                        <a:t> filtreleme yoksa</a:t>
                      </a:r>
                      <a:r>
                        <a:rPr lang="pl-PL" baseline="0" dirty="0" smtClean="0"/>
                        <a:t>)</a:t>
                      </a:r>
                      <a:endParaRPr lang="pl-PL" dirty="0"/>
                    </a:p>
                  </a:txBody>
                  <a:tcPr/>
                </a:tc>
              </a:tr>
              <a:tr h="1035852">
                <a:tc>
                  <a:txBody>
                    <a:bodyPr/>
                    <a:lstStyle/>
                    <a:p>
                      <a:r>
                        <a:rPr lang="pl-PL" dirty="0" err="1" smtClean="0"/>
                        <a:t>NOx</a:t>
                      </a:r>
                      <a:endParaRPr lang="pl-PL" dirty="0"/>
                    </a:p>
                  </a:txBody>
                  <a:tcPr/>
                </a:tc>
                <a:tc>
                  <a:txBody>
                    <a:bodyPr/>
                    <a:lstStyle/>
                    <a:p>
                      <a:r>
                        <a:rPr lang="pl-PL" dirty="0" smtClean="0"/>
                        <a:t>500 – 850 mg/Nm3</a:t>
                      </a:r>
                      <a:endParaRPr lang="pl-PL" dirty="0"/>
                    </a:p>
                  </a:txBody>
                  <a:tcPr/>
                </a:tc>
                <a:tc>
                  <a:txBody>
                    <a:bodyPr/>
                    <a:lstStyle/>
                    <a:p>
                      <a:r>
                        <a:rPr lang="pl-PL" dirty="0" smtClean="0"/>
                        <a:t>1200 – 1500 mg/Nm3</a:t>
                      </a:r>
                      <a:endParaRPr lang="pl-PL" dirty="0"/>
                    </a:p>
                  </a:txBody>
                  <a:tcPr/>
                </a:tc>
                <a:tc>
                  <a:txBody>
                    <a:bodyPr/>
                    <a:lstStyle/>
                    <a:p>
                      <a:r>
                        <a:rPr lang="pl-PL" dirty="0" smtClean="0"/>
                        <a:t>2000  - 2500 mg/Nm3</a:t>
                      </a:r>
                      <a:endParaRPr lang="pl-PL" dirty="0"/>
                    </a:p>
                  </a:txBody>
                  <a:tcPr/>
                </a:tc>
              </a:tr>
              <a:tr h="1035852">
                <a:tc>
                  <a:txBody>
                    <a:bodyPr/>
                    <a:lstStyle/>
                    <a:p>
                      <a:r>
                        <a:rPr lang="pl-PL" dirty="0" smtClean="0"/>
                        <a:t>SO2</a:t>
                      </a:r>
                      <a:endParaRPr lang="pl-PL" dirty="0"/>
                    </a:p>
                  </a:txBody>
                  <a:tcPr/>
                </a:tc>
                <a:tc>
                  <a:txBody>
                    <a:bodyPr/>
                    <a:lstStyle/>
                    <a:p>
                      <a:r>
                        <a:rPr lang="pl-PL" dirty="0" smtClean="0"/>
                        <a:t>500 – 1200 mg/Nm3 (</a:t>
                      </a:r>
                      <a:r>
                        <a:rPr lang="tr-TR" dirty="0" smtClean="0"/>
                        <a:t>eğer yakıt olarak yağ kullanılıyorsa</a:t>
                      </a:r>
                      <a:r>
                        <a:rPr lang="pl-PL" baseline="0" dirty="0" smtClean="0"/>
                        <a:t>)</a:t>
                      </a:r>
                      <a:endParaRPr lang="pl-PL" dirty="0"/>
                    </a:p>
                  </a:txBody>
                  <a:tcPr/>
                </a:tc>
                <a:tc>
                  <a:txBody>
                    <a:bodyPr/>
                    <a:lstStyle/>
                    <a:p>
                      <a:r>
                        <a:rPr lang="pl-PL" dirty="0" smtClean="0"/>
                        <a:t>500 – 800</a:t>
                      </a:r>
                      <a:r>
                        <a:rPr lang="pl-PL" baseline="0" dirty="0" smtClean="0"/>
                        <a:t> mg/Nm3</a:t>
                      </a:r>
                      <a:endParaRPr lang="pl-PL" dirty="0"/>
                    </a:p>
                  </a:txBody>
                  <a:tcPr/>
                </a:tc>
                <a:tc>
                  <a:txBody>
                    <a:bodyPr/>
                    <a:lstStyle/>
                    <a:p>
                      <a:r>
                        <a:rPr lang="pl-PL" dirty="0" smtClean="0"/>
                        <a:t>800 mg/Nm3</a:t>
                      </a:r>
                      <a:endParaRPr lang="pl-PL" dirty="0"/>
                    </a:p>
                  </a:txBody>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Polonya’da IPPC’nin temel problemleri</a:t>
            </a:r>
            <a:r>
              <a:rPr lang="pl-PL" dirty="0" smtClean="0"/>
              <a:t> </a:t>
            </a:r>
            <a:r>
              <a:rPr lang="tr-TR" dirty="0" smtClean="0"/>
              <a:t/>
            </a:r>
            <a:br>
              <a:rPr lang="tr-TR" dirty="0" smtClean="0"/>
            </a:br>
            <a:r>
              <a:rPr lang="tr-TR" dirty="0" smtClean="0"/>
              <a:t>İcra otoritelerinin bakış açısı</a:t>
            </a:r>
            <a:br>
              <a:rPr lang="tr-TR" dirty="0" smtClean="0"/>
            </a:br>
            <a:endParaRPr lang="pl-PL" dirty="0"/>
          </a:p>
        </p:txBody>
      </p:sp>
      <p:sp>
        <p:nvSpPr>
          <p:cNvPr id="3" name="Symbol zastępczy zawartości 2"/>
          <p:cNvSpPr>
            <a:spLocks noGrp="1"/>
          </p:cNvSpPr>
          <p:nvPr>
            <p:ph idx="1"/>
          </p:nvPr>
        </p:nvSpPr>
        <p:spPr/>
        <p:txBody>
          <a:bodyPr/>
          <a:lstStyle/>
          <a:p>
            <a:pPr algn="ctr"/>
            <a:r>
              <a:rPr lang="tr-TR" dirty="0" smtClean="0"/>
              <a:t>Polonya yasalarında yer alan tanımlamalar</a:t>
            </a:r>
            <a:r>
              <a:rPr lang="pl-PL" dirty="0" smtClean="0"/>
              <a:t>, </a:t>
            </a:r>
            <a:r>
              <a:rPr lang="tr-TR" dirty="0" smtClean="0"/>
              <a:t>örneğin</a:t>
            </a:r>
            <a:r>
              <a:rPr lang="pl-PL" dirty="0" smtClean="0"/>
              <a:t>:</a:t>
            </a:r>
          </a:p>
          <a:p>
            <a:pPr algn="ctr">
              <a:buFontTx/>
              <a:buChar char="-"/>
            </a:pPr>
            <a:r>
              <a:rPr lang="tr-TR" dirty="0" smtClean="0"/>
              <a:t>tesis</a:t>
            </a:r>
            <a:endParaRPr lang="pl-PL" dirty="0" smtClean="0"/>
          </a:p>
          <a:p>
            <a:pPr algn="ctr">
              <a:buFontTx/>
              <a:buChar char="-"/>
            </a:pPr>
            <a:r>
              <a:rPr lang="pl-PL" dirty="0" smtClean="0"/>
              <a:t>operat</a:t>
            </a:r>
            <a:r>
              <a:rPr lang="tr-TR" dirty="0" smtClean="0"/>
              <a:t>ö</a:t>
            </a:r>
            <a:r>
              <a:rPr lang="pl-PL" dirty="0" smtClean="0"/>
              <a:t>r</a:t>
            </a:r>
          </a:p>
          <a:p>
            <a:pPr algn="ctr">
              <a:buNone/>
            </a:pPr>
            <a:endParaRPr lang="pl-PL" dirty="0" smtClean="0"/>
          </a:p>
          <a:p>
            <a:pPr algn="ctr">
              <a:buNone/>
            </a:pPr>
            <a:r>
              <a:rPr lang="tr-TR" dirty="0" smtClean="0"/>
              <a:t>IPPC Direktifinin doğru tercümesi ile ilgili sıkıntılar</a:t>
            </a:r>
            <a:endParaRPr lang="pl-PL" dirty="0" smtClean="0"/>
          </a:p>
          <a:p>
            <a:pPr>
              <a:buFontTx/>
              <a:buChar char="-"/>
            </a:pPr>
            <a:endParaRPr lang="pl-PL" dirty="0" smtClean="0"/>
          </a:p>
          <a:p>
            <a:pPr>
              <a:buFontTx/>
              <a:buChar char="-"/>
            </a:pPr>
            <a:endParaRPr lang="pl-PL" dirty="0" smtClean="0"/>
          </a:p>
          <a:p>
            <a:pPr>
              <a:buFontTx/>
              <a:buChar char="-"/>
            </a:pPr>
            <a:endParaRPr lang="pl-PL" dirty="0"/>
          </a:p>
        </p:txBody>
      </p:sp>
      <p:cxnSp>
        <p:nvCxnSpPr>
          <p:cNvPr id="5" name="Łącznik prosty ze strzałką 4"/>
          <p:cNvCxnSpPr/>
          <p:nvPr/>
        </p:nvCxnSpPr>
        <p:spPr>
          <a:xfrm rot="5400000">
            <a:off x="4322761" y="3678239"/>
            <a:ext cx="64294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Polonya’da IPPC’nin temel problemleri</a:t>
            </a:r>
            <a:endParaRPr lang="pl-PL" dirty="0"/>
          </a:p>
        </p:txBody>
      </p:sp>
      <p:sp>
        <p:nvSpPr>
          <p:cNvPr id="3" name="Symbol zastępczy zawartości 2"/>
          <p:cNvSpPr>
            <a:spLocks noGrp="1"/>
          </p:cNvSpPr>
          <p:nvPr>
            <p:ph idx="1"/>
          </p:nvPr>
        </p:nvSpPr>
        <p:spPr/>
        <p:txBody>
          <a:bodyPr>
            <a:normAutofit fontScale="92500" lnSpcReduction="10000"/>
          </a:bodyPr>
          <a:lstStyle/>
          <a:p>
            <a:r>
              <a:rPr lang="tr-TR" dirty="0" smtClean="0"/>
              <a:t>BAT’ların anlaşılması, örneğin</a:t>
            </a:r>
            <a:endParaRPr lang="pl-PL" dirty="0" smtClean="0"/>
          </a:p>
          <a:p>
            <a:pPr>
              <a:buFontTx/>
              <a:buChar char="-"/>
            </a:pPr>
            <a:r>
              <a:rPr lang="tr-TR" dirty="0" smtClean="0"/>
              <a:t>BREF’lerden alınması gerekir</a:t>
            </a:r>
            <a:endParaRPr lang="pl-PL" dirty="0" smtClean="0"/>
          </a:p>
          <a:p>
            <a:pPr>
              <a:buFontTx/>
              <a:buChar char="-"/>
            </a:pPr>
            <a:r>
              <a:rPr lang="tr-TR" dirty="0" smtClean="0"/>
              <a:t>İzin belgelerinde unutulması/yer almaması</a:t>
            </a:r>
            <a:endParaRPr lang="pl-PL" dirty="0" smtClean="0"/>
          </a:p>
          <a:p>
            <a:pPr>
              <a:buNone/>
            </a:pPr>
            <a:endParaRPr lang="pl-PL" dirty="0" smtClean="0"/>
          </a:p>
          <a:p>
            <a:pPr>
              <a:buNone/>
            </a:pPr>
            <a:r>
              <a:rPr lang="tr-TR" dirty="0" smtClean="0"/>
              <a:t>Bazı IPPC tesisleri için temel AB yasaları ile uyumazlık</a:t>
            </a:r>
            <a:r>
              <a:rPr lang="pl-PL" dirty="0" smtClean="0"/>
              <a:t> (</a:t>
            </a:r>
            <a:r>
              <a:rPr lang="tr-TR" dirty="0" smtClean="0"/>
              <a:t>örneğin depolama tesisleri</a:t>
            </a:r>
            <a:r>
              <a:rPr lang="pl-PL" dirty="0" smtClean="0"/>
              <a:t>), </a:t>
            </a:r>
            <a:r>
              <a:rPr lang="tr-TR" dirty="0" smtClean="0"/>
              <a:t>örneğin</a:t>
            </a:r>
            <a:r>
              <a:rPr lang="pl-PL" dirty="0" smtClean="0"/>
              <a:t>:</a:t>
            </a:r>
          </a:p>
          <a:p>
            <a:pPr>
              <a:buFontTx/>
              <a:buChar char="-"/>
            </a:pPr>
            <a:r>
              <a:rPr lang="tr-TR" dirty="0" smtClean="0"/>
              <a:t>Geo membran olmaması</a:t>
            </a:r>
            <a:endParaRPr lang="pl-PL" dirty="0" smtClean="0"/>
          </a:p>
          <a:p>
            <a:pPr>
              <a:buFontTx/>
              <a:buChar char="-"/>
            </a:pPr>
            <a:r>
              <a:rPr lang="en-US" dirty="0" err="1" smtClean="0"/>
              <a:t>Depolama</a:t>
            </a:r>
            <a:r>
              <a:rPr lang="en-US" dirty="0" smtClean="0"/>
              <a:t> </a:t>
            </a:r>
            <a:r>
              <a:rPr lang="en-US" dirty="0" err="1" smtClean="0"/>
              <a:t>saha</a:t>
            </a:r>
            <a:r>
              <a:rPr lang="tr-TR" dirty="0" smtClean="0"/>
              <a:t>l</a:t>
            </a:r>
            <a:r>
              <a:rPr lang="en-US" dirty="0" err="1" smtClean="0"/>
              <a:t>ar</a:t>
            </a:r>
            <a:r>
              <a:rPr lang="tr-TR" dirty="0" smtClean="0"/>
              <a:t>ı</a:t>
            </a:r>
            <a:r>
              <a:rPr lang="en-US" dirty="0" err="1" smtClean="0"/>
              <a:t>nda</a:t>
            </a:r>
            <a:r>
              <a:rPr lang="en-US" dirty="0" smtClean="0"/>
              <a:t> </a:t>
            </a:r>
            <a:r>
              <a:rPr lang="en-US" dirty="0" err="1" smtClean="0"/>
              <a:t>gaz</a:t>
            </a:r>
            <a:r>
              <a:rPr lang="en-US" dirty="0" smtClean="0"/>
              <a:t> </a:t>
            </a:r>
            <a:r>
              <a:rPr lang="en-US" dirty="0" err="1" smtClean="0"/>
              <a:t>toplama</a:t>
            </a:r>
            <a:r>
              <a:rPr lang="en-US" dirty="0" smtClean="0"/>
              <a:t> </a:t>
            </a:r>
            <a:r>
              <a:rPr lang="tr-TR" dirty="0" smtClean="0"/>
              <a:t>ünitelerinin </a:t>
            </a:r>
            <a:r>
              <a:rPr lang="en-US" dirty="0" err="1" smtClean="0"/>
              <a:t>olmamas</a:t>
            </a:r>
            <a:r>
              <a:rPr lang="tr-TR" dirty="0" smtClean="0"/>
              <a:t>ı</a:t>
            </a:r>
            <a:endParaRPr lang="pl-PL"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Polonya’da IPPC’nin temel problemleri</a:t>
            </a:r>
            <a:endParaRPr lang="pl-PL" dirty="0"/>
          </a:p>
        </p:txBody>
      </p:sp>
      <p:sp>
        <p:nvSpPr>
          <p:cNvPr id="3" name="Symbol zastępczy zawartości 2"/>
          <p:cNvSpPr>
            <a:spLocks noGrp="1"/>
          </p:cNvSpPr>
          <p:nvPr>
            <p:ph idx="1"/>
          </p:nvPr>
        </p:nvSpPr>
        <p:spPr/>
        <p:txBody>
          <a:bodyPr>
            <a:normAutofit/>
          </a:bodyPr>
          <a:lstStyle/>
          <a:p>
            <a:r>
              <a:rPr lang="tr-TR" dirty="0" smtClean="0"/>
              <a:t>Yetkili otoritelerin tecrübelerinin olmaması özellikle de başlangıç aşamasında</a:t>
            </a:r>
            <a:endParaRPr lang="pl-PL" dirty="0" smtClean="0"/>
          </a:p>
          <a:p>
            <a:r>
              <a:rPr lang="pl-PL" dirty="0" smtClean="0"/>
              <a:t>Operat</a:t>
            </a:r>
            <a:r>
              <a:rPr lang="tr-TR" dirty="0" smtClean="0"/>
              <a:t>örler IPPC’den kaçmaya çalışıyorlar</a:t>
            </a:r>
            <a:r>
              <a:rPr lang="pl-PL" dirty="0" smtClean="0"/>
              <a:t>, </a:t>
            </a:r>
            <a:r>
              <a:rPr lang="tr-TR" dirty="0" smtClean="0"/>
              <a:t>örneğin</a:t>
            </a:r>
            <a:r>
              <a:rPr lang="pl-PL" dirty="0" smtClean="0"/>
              <a:t>:</a:t>
            </a:r>
          </a:p>
          <a:p>
            <a:pPr>
              <a:buFontTx/>
              <a:buChar char="-"/>
            </a:pPr>
            <a:r>
              <a:rPr lang="tr-TR" dirty="0" smtClean="0"/>
              <a:t>Tesisi ikiye ayırarak IPPC’ye tabii olmayan iki küçük tesisi varmış gibi göstermek</a:t>
            </a:r>
            <a:endParaRPr lang="pl-PL" dirty="0" smtClean="0"/>
          </a:p>
          <a:p>
            <a:pPr>
              <a:buFontTx/>
              <a:buChar char="-"/>
            </a:pPr>
            <a:r>
              <a:rPr lang="tr-TR" dirty="0" smtClean="0"/>
              <a:t>Üretim kapasitesini anlamayarak</a:t>
            </a:r>
            <a:endParaRPr lang="pl-PL" dirty="0" smtClean="0"/>
          </a:p>
          <a:p>
            <a:pPr>
              <a:buFontTx/>
              <a:buChar char="-"/>
            </a:pPr>
            <a:r>
              <a:rPr lang="tr-TR" dirty="0" smtClean="0"/>
              <a:t>Üretim kapasitesini düşürerek</a:t>
            </a:r>
            <a:endParaRPr lang="pl-PL" dirty="0" smtClean="0"/>
          </a:p>
          <a:p>
            <a:endParaRPr lang="pl-PL"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Polonya’da IPPC’nin temel problemleri</a:t>
            </a:r>
            <a:endParaRPr lang="pl-PL" dirty="0"/>
          </a:p>
        </p:txBody>
      </p:sp>
      <p:sp>
        <p:nvSpPr>
          <p:cNvPr id="3" name="Symbol zastępczy zawartości 2"/>
          <p:cNvSpPr>
            <a:spLocks noGrp="1"/>
          </p:cNvSpPr>
          <p:nvPr>
            <p:ph idx="1"/>
          </p:nvPr>
        </p:nvSpPr>
        <p:spPr/>
        <p:txBody>
          <a:bodyPr>
            <a:normAutofit fontScale="92500" lnSpcReduction="10000"/>
          </a:bodyPr>
          <a:lstStyle/>
          <a:p>
            <a:r>
              <a:rPr lang="tr-TR" dirty="0" smtClean="0"/>
              <a:t>Özellikle başlangıçta bazı IPPC şartlarının izin belgelerinde yer almaması</a:t>
            </a:r>
            <a:r>
              <a:rPr lang="pl-PL" dirty="0" smtClean="0"/>
              <a:t>, </a:t>
            </a:r>
            <a:r>
              <a:rPr lang="tr-TR" dirty="0" smtClean="0"/>
              <a:t>örneğin</a:t>
            </a:r>
            <a:r>
              <a:rPr lang="pl-PL" dirty="0" smtClean="0"/>
              <a:t>:</a:t>
            </a:r>
          </a:p>
          <a:p>
            <a:pPr>
              <a:buFontTx/>
              <a:buChar char="-"/>
            </a:pPr>
            <a:r>
              <a:rPr lang="pl-PL" dirty="0" smtClean="0"/>
              <a:t>E</a:t>
            </a:r>
            <a:r>
              <a:rPr lang="tr-TR" dirty="0" smtClean="0"/>
              <a:t>nerji’nin etkin kullanılması</a:t>
            </a:r>
            <a:r>
              <a:rPr lang="pl-PL" dirty="0" smtClean="0"/>
              <a:t>,</a:t>
            </a:r>
          </a:p>
          <a:p>
            <a:pPr>
              <a:buFontTx/>
              <a:buChar char="-"/>
            </a:pPr>
            <a:r>
              <a:rPr lang="tr-TR" dirty="0" smtClean="0"/>
              <a:t>Ciddi felaketlerin bakış açısı</a:t>
            </a:r>
            <a:r>
              <a:rPr lang="pl-PL" dirty="0" smtClean="0"/>
              <a:t>, </a:t>
            </a:r>
            <a:r>
              <a:rPr lang="tr-TR" dirty="0" smtClean="0"/>
              <a:t>vb.</a:t>
            </a:r>
            <a:endParaRPr lang="pl-PL" dirty="0" smtClean="0"/>
          </a:p>
          <a:p>
            <a:pPr>
              <a:buNone/>
            </a:pPr>
            <a:endParaRPr lang="pl-PL" dirty="0" smtClean="0"/>
          </a:p>
          <a:p>
            <a:r>
              <a:rPr lang="tr-TR" dirty="0" smtClean="0"/>
              <a:t>IPPC tesislerinin belirlenmesinde güçlükler</a:t>
            </a:r>
            <a:r>
              <a:rPr lang="pl-PL" dirty="0" smtClean="0"/>
              <a:t>:</a:t>
            </a:r>
          </a:p>
          <a:p>
            <a:pPr>
              <a:buFontTx/>
              <a:buChar char="-"/>
            </a:pPr>
            <a:r>
              <a:rPr lang="tr-TR" dirty="0" smtClean="0"/>
              <a:t>Otoriteler arasında bilgi akışı</a:t>
            </a:r>
            <a:endParaRPr lang="pl-PL" dirty="0" smtClean="0"/>
          </a:p>
          <a:p>
            <a:pPr>
              <a:buFontTx/>
              <a:buChar char="-"/>
            </a:pPr>
            <a:r>
              <a:rPr lang="tr-TR" dirty="0" smtClean="0"/>
              <a:t>Kimler belirleyici olmalı</a:t>
            </a:r>
            <a:r>
              <a:rPr lang="pl-PL" dirty="0" smtClean="0"/>
              <a:t>?</a:t>
            </a:r>
          </a:p>
          <a:p>
            <a:pPr>
              <a:buFontTx/>
              <a:buChar char="-"/>
            </a:pPr>
            <a:r>
              <a:rPr lang="tr-TR" dirty="0" smtClean="0"/>
              <a:t>Halen yeni katılan tesisler var, özellikle de çiftlikler</a:t>
            </a:r>
            <a:endParaRPr lang="pl-PL" dirty="0" smtClean="0"/>
          </a:p>
          <a:p>
            <a:pPr>
              <a:buFontTx/>
              <a:buChar char="-"/>
            </a:pPr>
            <a:endParaRPr lang="pl-PL" dirty="0" smtClean="0"/>
          </a:p>
          <a:p>
            <a:pPr>
              <a:buNone/>
            </a:pPr>
            <a:endParaRPr lang="pl-PL"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71472" y="2714620"/>
            <a:ext cx="8229600" cy="1143000"/>
          </a:xfrm>
        </p:spPr>
        <p:txBody>
          <a:bodyPr>
            <a:normAutofit fontScale="90000"/>
          </a:bodyPr>
          <a:lstStyle/>
          <a:p>
            <a:r>
              <a:rPr lang="tr-TR" dirty="0" smtClean="0"/>
              <a:t>Polonya’da IPPC’nin temel problemleri</a:t>
            </a:r>
            <a:r>
              <a:rPr lang="pl-PL" dirty="0" smtClean="0"/>
              <a:t>– </a:t>
            </a:r>
            <a:r>
              <a:rPr lang="tr-TR" dirty="0" smtClean="0"/>
              <a:t>Bakanlığın bakış açısı</a:t>
            </a:r>
            <a:endParaRPr lang="pl-PL"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411163" y="287338"/>
            <a:ext cx="8285162" cy="395287"/>
          </a:xfrm>
          <a:prstGeom prst="rect">
            <a:avLst/>
          </a:prstGeom>
          <a:noFill/>
          <a:ln w="9525">
            <a:noFill/>
            <a:miter lim="800000"/>
            <a:headEnd/>
            <a:tailEnd/>
          </a:ln>
        </p:spPr>
        <p:txBody>
          <a:bodyPr anchor="ctr"/>
          <a:lstStyle/>
          <a:p>
            <a:endParaRPr lang="pl-PL" sz="1600" b="0">
              <a:solidFill>
                <a:srgbClr val="297B29"/>
              </a:solidFill>
              <a:latin typeface="OptimaCE"/>
            </a:endParaRPr>
          </a:p>
        </p:txBody>
      </p:sp>
      <p:sp>
        <p:nvSpPr>
          <p:cNvPr id="2051" name="Rectangle 3"/>
          <p:cNvSpPr>
            <a:spLocks noGrp="1" noChangeArrowheads="1"/>
          </p:cNvSpPr>
          <p:nvPr>
            <p:ph type="title"/>
          </p:nvPr>
        </p:nvSpPr>
        <p:spPr>
          <a:xfrm>
            <a:off x="741363" y="303213"/>
            <a:ext cx="7772400" cy="409575"/>
          </a:xfrm>
        </p:spPr>
        <p:txBody>
          <a:bodyPr>
            <a:normAutofit fontScale="90000"/>
          </a:bodyPr>
          <a:lstStyle/>
          <a:p>
            <a:pPr eaLnBrk="1" hangingPunct="1"/>
            <a:r>
              <a:rPr lang="tr-TR" sz="3200" dirty="0" smtClean="0">
                <a:solidFill>
                  <a:srgbClr val="349E34"/>
                </a:solidFill>
                <a:latin typeface="Calibri" pitchFamily="34" charset="0"/>
                <a:ea typeface="Calibri" pitchFamily="34" charset="0"/>
                <a:cs typeface="Calibri" pitchFamily="34" charset="0"/>
              </a:rPr>
              <a:t>IPPC Prosedürünün temel adımları</a:t>
            </a:r>
            <a:endParaRPr lang="en-GB" sz="3200" dirty="0" smtClean="0">
              <a:solidFill>
                <a:srgbClr val="349E34"/>
              </a:solidFill>
              <a:latin typeface="Calibri" pitchFamily="34" charset="0"/>
              <a:ea typeface="Calibri" pitchFamily="34" charset="0"/>
              <a:cs typeface="Calibri" pitchFamily="34" charset="0"/>
            </a:endParaRPr>
          </a:p>
        </p:txBody>
      </p:sp>
      <p:sp>
        <p:nvSpPr>
          <p:cNvPr id="2052" name="Prostokąt 31"/>
          <p:cNvSpPr>
            <a:spLocks noChangeArrowheads="1"/>
          </p:cNvSpPr>
          <p:nvPr/>
        </p:nvSpPr>
        <p:spPr bwMode="auto">
          <a:xfrm>
            <a:off x="2816225" y="1849438"/>
            <a:ext cx="3421063" cy="246062"/>
          </a:xfrm>
          <a:prstGeom prst="rect">
            <a:avLst/>
          </a:prstGeom>
          <a:noFill/>
          <a:ln w="9525">
            <a:noFill/>
            <a:miter lim="800000"/>
            <a:headEnd/>
            <a:tailEnd/>
          </a:ln>
        </p:spPr>
        <p:txBody>
          <a:bodyPr wrap="none">
            <a:spAutoFit/>
          </a:bodyPr>
          <a:lstStyle/>
          <a:p>
            <a:pPr algn="ctr"/>
            <a:r>
              <a:rPr lang="pl-PL" b="0">
                <a:solidFill>
                  <a:schemeClr val="tx1"/>
                </a:solidFill>
                <a:latin typeface="Arial" pitchFamily="34" charset="0"/>
              </a:rPr>
              <a:t>Identyfikacja aspektów środowiskowych i wymogów BAT </a:t>
            </a:r>
            <a:endParaRPr lang="en-GB" b="0">
              <a:solidFill>
                <a:schemeClr val="tx1"/>
              </a:solidFill>
              <a:latin typeface="Arial" pitchFamily="34" charset="0"/>
            </a:endParaRPr>
          </a:p>
        </p:txBody>
      </p:sp>
      <p:sp>
        <p:nvSpPr>
          <p:cNvPr id="2053" name="Text Box 2"/>
          <p:cNvSpPr txBox="1">
            <a:spLocks noChangeArrowheads="1"/>
          </p:cNvSpPr>
          <p:nvPr/>
        </p:nvSpPr>
        <p:spPr bwMode="auto">
          <a:xfrm>
            <a:off x="2589213" y="2620963"/>
            <a:ext cx="3692525" cy="369332"/>
          </a:xfrm>
          <a:prstGeom prst="rect">
            <a:avLst/>
          </a:prstGeom>
          <a:solidFill>
            <a:schemeClr val="bg1"/>
          </a:solidFill>
          <a:ln w="9525">
            <a:solidFill>
              <a:schemeClr val="tx1"/>
            </a:solidFill>
            <a:miter lim="800000"/>
            <a:headEnd/>
            <a:tailEnd/>
          </a:ln>
        </p:spPr>
        <p:txBody>
          <a:bodyPr>
            <a:spAutoFit/>
          </a:bodyPr>
          <a:lstStyle/>
          <a:p>
            <a:pPr algn="ctr"/>
            <a:r>
              <a:rPr lang="tr-TR" sz="1800" b="0" dirty="0" smtClean="0">
                <a:solidFill>
                  <a:schemeClr val="tx1"/>
                </a:solidFill>
                <a:latin typeface="Arial" pitchFamily="34" charset="0"/>
              </a:rPr>
              <a:t>Başvuru hazırlanması</a:t>
            </a:r>
            <a:endParaRPr lang="en-GB" sz="1800" b="0" dirty="0">
              <a:solidFill>
                <a:schemeClr val="tx1"/>
              </a:solidFill>
              <a:latin typeface="Arial" pitchFamily="34" charset="0"/>
            </a:endParaRPr>
          </a:p>
        </p:txBody>
      </p:sp>
      <p:sp>
        <p:nvSpPr>
          <p:cNvPr id="2054" name="Text Box 3"/>
          <p:cNvSpPr txBox="1">
            <a:spLocks noChangeArrowheads="1"/>
          </p:cNvSpPr>
          <p:nvPr/>
        </p:nvSpPr>
        <p:spPr bwMode="auto">
          <a:xfrm>
            <a:off x="2589213" y="3152775"/>
            <a:ext cx="3692525" cy="369332"/>
          </a:xfrm>
          <a:prstGeom prst="rect">
            <a:avLst/>
          </a:prstGeom>
          <a:solidFill>
            <a:schemeClr val="bg1"/>
          </a:solidFill>
          <a:ln w="9525">
            <a:solidFill>
              <a:schemeClr val="tx1"/>
            </a:solidFill>
            <a:miter lim="800000"/>
            <a:headEnd/>
            <a:tailEnd/>
          </a:ln>
        </p:spPr>
        <p:txBody>
          <a:bodyPr>
            <a:spAutoFit/>
          </a:bodyPr>
          <a:lstStyle/>
          <a:p>
            <a:pPr algn="ctr"/>
            <a:r>
              <a:rPr lang="tr-TR" sz="1800" b="0" dirty="0" smtClean="0">
                <a:solidFill>
                  <a:schemeClr val="tx1"/>
                </a:solidFill>
                <a:latin typeface="Arial" pitchFamily="34" charset="0"/>
              </a:rPr>
              <a:t>Başvurunun verilmesi</a:t>
            </a:r>
            <a:endParaRPr lang="en-GB" sz="1800" b="0" dirty="0">
              <a:solidFill>
                <a:schemeClr val="tx1"/>
              </a:solidFill>
              <a:latin typeface="Arial" pitchFamily="34" charset="0"/>
            </a:endParaRPr>
          </a:p>
        </p:txBody>
      </p:sp>
      <p:sp>
        <p:nvSpPr>
          <p:cNvPr id="2055" name="Text Box 9"/>
          <p:cNvSpPr txBox="1">
            <a:spLocks noChangeArrowheads="1"/>
          </p:cNvSpPr>
          <p:nvPr/>
        </p:nvSpPr>
        <p:spPr bwMode="auto">
          <a:xfrm>
            <a:off x="846138" y="3665538"/>
            <a:ext cx="6858000" cy="369887"/>
          </a:xfrm>
          <a:prstGeom prst="rect">
            <a:avLst/>
          </a:prstGeom>
          <a:solidFill>
            <a:schemeClr val="bg1"/>
          </a:solidFill>
          <a:ln w="9525">
            <a:solidFill>
              <a:schemeClr val="tx1"/>
            </a:solidFill>
            <a:miter lim="800000"/>
            <a:headEnd/>
            <a:tailEnd/>
          </a:ln>
        </p:spPr>
        <p:txBody>
          <a:bodyPr>
            <a:spAutoFit/>
          </a:bodyPr>
          <a:lstStyle/>
          <a:p>
            <a:pPr algn="ctr"/>
            <a:r>
              <a:rPr lang="tr-TR" sz="1800" b="0" dirty="0" smtClean="0">
                <a:solidFill>
                  <a:schemeClr val="tx1"/>
                </a:solidFill>
                <a:latin typeface="Arial" pitchFamily="34" charset="0"/>
              </a:rPr>
              <a:t>Halkın katılımı işlemleri</a:t>
            </a:r>
            <a:endParaRPr lang="en-GB" sz="1800" b="0" dirty="0">
              <a:solidFill>
                <a:schemeClr val="tx1"/>
              </a:solidFill>
              <a:latin typeface="Arial" pitchFamily="34" charset="0"/>
            </a:endParaRPr>
          </a:p>
        </p:txBody>
      </p:sp>
      <p:sp>
        <p:nvSpPr>
          <p:cNvPr id="2056" name="Text Box 4"/>
          <p:cNvSpPr txBox="1">
            <a:spLocks noChangeArrowheads="1"/>
          </p:cNvSpPr>
          <p:nvPr/>
        </p:nvSpPr>
        <p:spPr bwMode="auto">
          <a:xfrm>
            <a:off x="2603500" y="4195763"/>
            <a:ext cx="3692525" cy="646331"/>
          </a:xfrm>
          <a:prstGeom prst="rect">
            <a:avLst/>
          </a:prstGeom>
          <a:solidFill>
            <a:schemeClr val="bg1"/>
          </a:solidFill>
          <a:ln w="9525">
            <a:solidFill>
              <a:schemeClr val="tx1"/>
            </a:solidFill>
            <a:miter lim="800000"/>
            <a:headEnd/>
            <a:tailEnd/>
          </a:ln>
        </p:spPr>
        <p:txBody>
          <a:bodyPr>
            <a:spAutoFit/>
          </a:bodyPr>
          <a:lstStyle/>
          <a:p>
            <a:pPr algn="ctr"/>
            <a:r>
              <a:rPr lang="tr-TR" sz="1800" b="0" dirty="0" smtClean="0">
                <a:solidFill>
                  <a:schemeClr val="tx1"/>
                </a:solidFill>
                <a:latin typeface="Arial" pitchFamily="34" charset="0"/>
              </a:rPr>
              <a:t>Başvurunun değerlendirilmesi</a:t>
            </a:r>
            <a:r>
              <a:rPr lang="pl-PL" sz="1800" b="0" dirty="0" smtClean="0">
                <a:solidFill>
                  <a:schemeClr val="tx1"/>
                </a:solidFill>
                <a:latin typeface="Arial" pitchFamily="34" charset="0"/>
              </a:rPr>
              <a:t>/ </a:t>
            </a:r>
            <a:r>
              <a:rPr lang="tr-TR" sz="1800" b="0" dirty="0" smtClean="0">
                <a:solidFill>
                  <a:schemeClr val="tx1"/>
                </a:solidFill>
                <a:latin typeface="Arial" pitchFamily="34" charset="0"/>
              </a:rPr>
              <a:t>BAT şartlarının doğrulanması</a:t>
            </a:r>
            <a:endParaRPr lang="en-GB" sz="1800" b="0" dirty="0">
              <a:solidFill>
                <a:schemeClr val="tx1"/>
              </a:solidFill>
              <a:latin typeface="Arial" pitchFamily="34" charset="0"/>
            </a:endParaRPr>
          </a:p>
        </p:txBody>
      </p:sp>
      <p:sp>
        <p:nvSpPr>
          <p:cNvPr id="2057" name="Text Box 5"/>
          <p:cNvSpPr txBox="1">
            <a:spLocks noChangeArrowheads="1"/>
          </p:cNvSpPr>
          <p:nvPr/>
        </p:nvSpPr>
        <p:spPr bwMode="auto">
          <a:xfrm>
            <a:off x="2603500" y="4945063"/>
            <a:ext cx="3692525" cy="376237"/>
          </a:xfrm>
          <a:prstGeom prst="rect">
            <a:avLst/>
          </a:prstGeom>
          <a:solidFill>
            <a:schemeClr val="bg1"/>
          </a:solidFill>
          <a:ln w="9525">
            <a:solidFill>
              <a:schemeClr val="tx1"/>
            </a:solidFill>
            <a:miter lim="800000"/>
            <a:headEnd/>
            <a:tailEnd/>
          </a:ln>
        </p:spPr>
        <p:txBody>
          <a:bodyPr>
            <a:spAutoFit/>
          </a:bodyPr>
          <a:lstStyle/>
          <a:p>
            <a:pPr algn="ctr"/>
            <a:r>
              <a:rPr lang="tr-TR" sz="1800" b="0" dirty="0" smtClean="0">
                <a:solidFill>
                  <a:schemeClr val="tx1"/>
                </a:solidFill>
                <a:latin typeface="Arial" pitchFamily="34" charset="0"/>
              </a:rPr>
              <a:t>Karar</a:t>
            </a:r>
            <a:r>
              <a:rPr lang="pl-PL" sz="1800" b="0" dirty="0" smtClean="0">
                <a:solidFill>
                  <a:schemeClr val="tx1"/>
                </a:solidFill>
                <a:latin typeface="Arial" pitchFamily="34" charset="0"/>
              </a:rPr>
              <a:t> (</a:t>
            </a:r>
            <a:r>
              <a:rPr lang="tr-TR" sz="1800" b="0" dirty="0" smtClean="0">
                <a:solidFill>
                  <a:schemeClr val="tx1"/>
                </a:solidFill>
                <a:latin typeface="Arial" pitchFamily="34" charset="0"/>
              </a:rPr>
              <a:t>izin</a:t>
            </a:r>
            <a:r>
              <a:rPr lang="pl-PL" sz="1800" b="0" dirty="0" smtClean="0">
                <a:solidFill>
                  <a:schemeClr val="tx1"/>
                </a:solidFill>
                <a:latin typeface="Arial" pitchFamily="34" charset="0"/>
              </a:rPr>
              <a:t>)</a:t>
            </a:r>
            <a:endParaRPr lang="pl-PL" sz="1800" b="0" dirty="0">
              <a:solidFill>
                <a:schemeClr val="tx1"/>
              </a:solidFill>
              <a:latin typeface="Arial" pitchFamily="34" charset="0"/>
            </a:endParaRPr>
          </a:p>
        </p:txBody>
      </p:sp>
      <p:sp>
        <p:nvSpPr>
          <p:cNvPr id="2058" name="Text Box 7"/>
          <p:cNvSpPr txBox="1">
            <a:spLocks noChangeArrowheads="1"/>
          </p:cNvSpPr>
          <p:nvPr/>
        </p:nvSpPr>
        <p:spPr bwMode="auto">
          <a:xfrm>
            <a:off x="2592388" y="5483225"/>
            <a:ext cx="3692525" cy="376238"/>
          </a:xfrm>
          <a:prstGeom prst="rect">
            <a:avLst/>
          </a:prstGeom>
          <a:solidFill>
            <a:schemeClr val="bg1"/>
          </a:solidFill>
          <a:ln w="9525">
            <a:solidFill>
              <a:schemeClr val="tx1"/>
            </a:solidFill>
            <a:miter lim="800000"/>
            <a:headEnd/>
            <a:tailEnd/>
          </a:ln>
        </p:spPr>
        <p:txBody>
          <a:bodyPr>
            <a:spAutoFit/>
          </a:bodyPr>
          <a:lstStyle/>
          <a:p>
            <a:pPr algn="ctr"/>
            <a:r>
              <a:rPr lang="tr-TR" sz="1800" b="0" dirty="0" smtClean="0">
                <a:solidFill>
                  <a:schemeClr val="tx1"/>
                </a:solidFill>
                <a:latin typeface="Arial" pitchFamily="34" charset="0"/>
              </a:rPr>
              <a:t>İtirazlar</a:t>
            </a:r>
            <a:endParaRPr lang="en-GB" sz="1800" b="0" dirty="0">
              <a:solidFill>
                <a:schemeClr val="tx1"/>
              </a:solidFill>
              <a:latin typeface="Arial" pitchFamily="34" charset="0"/>
            </a:endParaRPr>
          </a:p>
        </p:txBody>
      </p:sp>
      <p:sp>
        <p:nvSpPr>
          <p:cNvPr id="2059" name="Text Box 8"/>
          <p:cNvSpPr txBox="1">
            <a:spLocks noChangeArrowheads="1"/>
          </p:cNvSpPr>
          <p:nvPr/>
        </p:nvSpPr>
        <p:spPr bwMode="auto">
          <a:xfrm>
            <a:off x="833438" y="1922463"/>
            <a:ext cx="6988175" cy="369332"/>
          </a:xfrm>
          <a:prstGeom prst="rect">
            <a:avLst/>
          </a:prstGeom>
          <a:solidFill>
            <a:schemeClr val="bg1"/>
          </a:solidFill>
          <a:ln w="9525">
            <a:solidFill>
              <a:schemeClr val="tx1"/>
            </a:solidFill>
            <a:miter lim="800000"/>
            <a:headEnd/>
            <a:tailEnd/>
          </a:ln>
        </p:spPr>
        <p:txBody>
          <a:bodyPr>
            <a:spAutoFit/>
          </a:bodyPr>
          <a:lstStyle/>
          <a:p>
            <a:pPr algn="ctr"/>
            <a:r>
              <a:rPr lang="tr-TR" sz="1800" b="0" dirty="0" smtClean="0">
                <a:solidFill>
                  <a:schemeClr val="tx1"/>
                </a:solidFill>
                <a:latin typeface="Arial" pitchFamily="34" charset="0"/>
              </a:rPr>
              <a:t>Çevresel bakış açılarının ve BAT koşullarının belirlenmesi</a:t>
            </a:r>
            <a:endParaRPr lang="en-GB" sz="1800" b="0" dirty="0">
              <a:solidFill>
                <a:schemeClr val="tx1"/>
              </a:solidFill>
              <a:latin typeface="Arial" pitchFamily="34"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411163" y="287338"/>
            <a:ext cx="8285162" cy="395287"/>
          </a:xfrm>
          <a:prstGeom prst="rect">
            <a:avLst/>
          </a:prstGeom>
          <a:noFill/>
          <a:ln w="9525">
            <a:noFill/>
            <a:miter lim="800000"/>
            <a:headEnd/>
            <a:tailEnd/>
          </a:ln>
        </p:spPr>
        <p:txBody>
          <a:bodyPr anchor="ctr"/>
          <a:lstStyle/>
          <a:p>
            <a:endParaRPr lang="pl-PL" sz="1600" b="0">
              <a:solidFill>
                <a:srgbClr val="297B29"/>
              </a:solidFill>
              <a:latin typeface="OptimaCE"/>
            </a:endParaRPr>
          </a:p>
        </p:txBody>
      </p:sp>
      <p:sp>
        <p:nvSpPr>
          <p:cNvPr id="3075" name="Rectangle 3"/>
          <p:cNvSpPr>
            <a:spLocks noGrp="1" noChangeArrowheads="1"/>
          </p:cNvSpPr>
          <p:nvPr>
            <p:ph type="title"/>
          </p:nvPr>
        </p:nvSpPr>
        <p:spPr/>
        <p:txBody>
          <a:bodyPr/>
          <a:lstStyle/>
          <a:p>
            <a:r>
              <a:rPr lang="tr-TR" dirty="0" smtClean="0"/>
              <a:t>Prosedür için hazırlık</a:t>
            </a:r>
            <a:r>
              <a:rPr lang="pl-PL" dirty="0" smtClean="0"/>
              <a:t> (</a:t>
            </a:r>
            <a:r>
              <a:rPr lang="tr-TR" dirty="0" smtClean="0"/>
              <a:t>gayri resmi</a:t>
            </a:r>
            <a:r>
              <a:rPr lang="pl-PL" dirty="0" smtClean="0"/>
              <a:t>)</a:t>
            </a:r>
            <a:endParaRPr lang="en-GB" dirty="0" smtClean="0"/>
          </a:p>
        </p:txBody>
      </p:sp>
      <p:sp>
        <p:nvSpPr>
          <p:cNvPr id="1406980" name="Text Box 4"/>
          <p:cNvSpPr txBox="1">
            <a:spLocks noChangeArrowheads="1"/>
          </p:cNvSpPr>
          <p:nvPr/>
        </p:nvSpPr>
        <p:spPr bwMode="auto">
          <a:xfrm>
            <a:off x="114300" y="1527175"/>
            <a:ext cx="2971800" cy="3901068"/>
          </a:xfrm>
          <a:prstGeom prst="rect">
            <a:avLst/>
          </a:prstGeom>
          <a:solidFill>
            <a:srgbClr val="FFFFFF">
              <a:alpha val="50195"/>
            </a:srgbClr>
          </a:solidFill>
          <a:ln w="22225">
            <a:solidFill>
              <a:srgbClr val="008000"/>
            </a:solidFill>
            <a:prstDash val="dash"/>
            <a:miter lim="800000"/>
            <a:headEnd/>
            <a:tailEnd/>
          </a:ln>
        </p:spPr>
        <p:txBody>
          <a:bodyPr>
            <a:spAutoFit/>
          </a:bodyPr>
          <a:lstStyle/>
          <a:p>
            <a:pPr marL="457200" indent="-457200">
              <a:lnSpc>
                <a:spcPct val="110000"/>
              </a:lnSpc>
            </a:pPr>
            <a:r>
              <a:rPr lang="tr-TR" sz="1500" u="sng" dirty="0" smtClean="0">
                <a:solidFill>
                  <a:srgbClr val="FF0000"/>
                </a:solidFill>
                <a:latin typeface="Arial" pitchFamily="34" charset="0"/>
              </a:rPr>
              <a:t>Danışmanlık hizmetlerinin kapsamı</a:t>
            </a:r>
            <a:endParaRPr lang="pl-PL" sz="1500" u="sng" dirty="0">
              <a:solidFill>
                <a:srgbClr val="FF0000"/>
              </a:solidFill>
              <a:latin typeface="Arial" pitchFamily="34" charset="0"/>
            </a:endParaRPr>
          </a:p>
          <a:p>
            <a:pPr marL="457200" indent="-457200">
              <a:lnSpc>
                <a:spcPct val="110000"/>
              </a:lnSpc>
            </a:pPr>
            <a:endParaRPr lang="en-GB" sz="1500" u="sng" dirty="0">
              <a:solidFill>
                <a:srgbClr val="FF0000"/>
              </a:solidFill>
              <a:latin typeface="Arial" pitchFamily="34" charset="0"/>
            </a:endParaRPr>
          </a:p>
          <a:p>
            <a:pPr marL="457200" indent="-457200">
              <a:lnSpc>
                <a:spcPct val="110000"/>
              </a:lnSpc>
            </a:pPr>
            <a:r>
              <a:rPr lang="pl-PL" sz="1500" b="0" dirty="0">
                <a:solidFill>
                  <a:srgbClr val="FF0000"/>
                </a:solidFill>
                <a:latin typeface="Arial" pitchFamily="34" charset="0"/>
              </a:rPr>
              <a:t>  1.</a:t>
            </a:r>
          </a:p>
          <a:p>
            <a:pPr marL="457200" indent="-457200">
              <a:lnSpc>
                <a:spcPct val="110000"/>
              </a:lnSpc>
            </a:pPr>
            <a:r>
              <a:rPr lang="tr-TR" sz="1500" b="0" dirty="0" smtClean="0">
                <a:solidFill>
                  <a:srgbClr val="FF0000"/>
                </a:solidFill>
                <a:latin typeface="Arial" pitchFamily="34" charset="0"/>
              </a:rPr>
              <a:t>Çevresel problemler</a:t>
            </a:r>
            <a:r>
              <a:rPr lang="pl-PL" sz="1500" b="0" dirty="0" smtClean="0">
                <a:solidFill>
                  <a:srgbClr val="FF0000"/>
                </a:solidFill>
                <a:latin typeface="Arial" pitchFamily="34" charset="0"/>
              </a:rPr>
              <a:t>.  </a:t>
            </a:r>
            <a:endParaRPr lang="pl-PL" sz="1500" b="0" dirty="0">
              <a:solidFill>
                <a:srgbClr val="FF0000"/>
              </a:solidFill>
              <a:latin typeface="Arial" pitchFamily="34" charset="0"/>
            </a:endParaRPr>
          </a:p>
          <a:p>
            <a:pPr marL="457200" indent="-457200">
              <a:lnSpc>
                <a:spcPct val="110000"/>
              </a:lnSpc>
            </a:pPr>
            <a:r>
              <a:rPr lang="pl-PL" sz="1500" b="0" dirty="0">
                <a:solidFill>
                  <a:srgbClr val="FF0000"/>
                </a:solidFill>
                <a:latin typeface="Arial" pitchFamily="34" charset="0"/>
              </a:rPr>
              <a:t>  3</a:t>
            </a:r>
            <a:r>
              <a:rPr lang="pl-PL" sz="1500" b="0" dirty="0" smtClean="0">
                <a:solidFill>
                  <a:srgbClr val="FF0000"/>
                </a:solidFill>
                <a:latin typeface="Arial" pitchFamily="34" charset="0"/>
              </a:rPr>
              <a:t>.  </a:t>
            </a:r>
            <a:r>
              <a:rPr lang="pl-PL" sz="1500" b="0" dirty="0">
                <a:solidFill>
                  <a:srgbClr val="FF0000"/>
                </a:solidFill>
                <a:latin typeface="Arial" pitchFamily="34" charset="0"/>
              </a:rPr>
              <a:t>4.  </a:t>
            </a:r>
          </a:p>
          <a:p>
            <a:pPr marL="457200" indent="-457200">
              <a:lnSpc>
                <a:spcPct val="110000"/>
              </a:lnSpc>
            </a:pPr>
            <a:endParaRPr lang="pl-PL" sz="1500" b="0" dirty="0">
              <a:solidFill>
                <a:srgbClr val="FF0000"/>
              </a:solidFill>
              <a:latin typeface="Arial" pitchFamily="34" charset="0"/>
            </a:endParaRPr>
          </a:p>
          <a:p>
            <a:pPr marL="457200" indent="-457200">
              <a:lnSpc>
                <a:spcPct val="110000"/>
              </a:lnSpc>
            </a:pPr>
            <a:r>
              <a:rPr lang="pl-PL" sz="1500" b="0" dirty="0">
                <a:solidFill>
                  <a:srgbClr val="FF0000"/>
                </a:solidFill>
                <a:latin typeface="Arial" pitchFamily="34" charset="0"/>
              </a:rPr>
              <a:t>  5.</a:t>
            </a:r>
          </a:p>
          <a:p>
            <a:pPr marL="457200" indent="-457200">
              <a:lnSpc>
                <a:spcPct val="110000"/>
              </a:lnSpc>
            </a:pPr>
            <a:r>
              <a:rPr lang="pl-PL" sz="1500" b="0" dirty="0">
                <a:solidFill>
                  <a:srgbClr val="FF0000"/>
                </a:solidFill>
                <a:latin typeface="Arial" pitchFamily="34" charset="0"/>
              </a:rPr>
              <a:t>  6.</a:t>
            </a:r>
          </a:p>
          <a:p>
            <a:pPr marL="457200" indent="-457200">
              <a:lnSpc>
                <a:spcPct val="110000"/>
              </a:lnSpc>
            </a:pPr>
            <a:r>
              <a:rPr lang="pl-PL" sz="1500" b="0" dirty="0">
                <a:solidFill>
                  <a:srgbClr val="FF0000"/>
                </a:solidFill>
                <a:latin typeface="Arial" pitchFamily="34" charset="0"/>
              </a:rPr>
              <a:t>  7.</a:t>
            </a:r>
          </a:p>
          <a:p>
            <a:pPr marL="457200" indent="-457200">
              <a:lnSpc>
                <a:spcPct val="110000"/>
              </a:lnSpc>
            </a:pPr>
            <a:endParaRPr lang="pl-PL" sz="1500" b="0" dirty="0">
              <a:solidFill>
                <a:srgbClr val="FF0000"/>
              </a:solidFill>
              <a:latin typeface="Arial" pitchFamily="34" charset="0"/>
            </a:endParaRPr>
          </a:p>
          <a:p>
            <a:pPr marL="457200" indent="-457200">
              <a:lnSpc>
                <a:spcPct val="110000"/>
              </a:lnSpc>
            </a:pPr>
            <a:r>
              <a:rPr lang="pl-PL" sz="1500" b="0" dirty="0">
                <a:solidFill>
                  <a:srgbClr val="FF0000"/>
                </a:solidFill>
                <a:latin typeface="Arial" pitchFamily="34" charset="0"/>
              </a:rPr>
              <a:t>  8.</a:t>
            </a:r>
          </a:p>
          <a:p>
            <a:pPr marL="457200" indent="-457200">
              <a:lnSpc>
                <a:spcPct val="110000"/>
              </a:lnSpc>
            </a:pPr>
            <a:r>
              <a:rPr lang="pl-PL" sz="1500" b="0" dirty="0">
                <a:solidFill>
                  <a:srgbClr val="FF0000"/>
                </a:solidFill>
                <a:latin typeface="Arial" pitchFamily="34" charset="0"/>
              </a:rPr>
              <a:t>  </a:t>
            </a:r>
          </a:p>
          <a:p>
            <a:pPr marL="457200" indent="-457200">
              <a:lnSpc>
                <a:spcPct val="110000"/>
              </a:lnSpc>
            </a:pPr>
            <a:r>
              <a:rPr lang="pl-PL" sz="1500" b="0" dirty="0">
                <a:solidFill>
                  <a:srgbClr val="FF0000"/>
                </a:solidFill>
                <a:latin typeface="Arial" pitchFamily="34" charset="0"/>
              </a:rPr>
              <a:t>9.</a:t>
            </a:r>
          </a:p>
          <a:p>
            <a:pPr marL="457200" indent="-457200">
              <a:lnSpc>
                <a:spcPct val="110000"/>
              </a:lnSpc>
            </a:pPr>
            <a:r>
              <a:rPr lang="pl-PL" sz="1500" b="0" dirty="0">
                <a:solidFill>
                  <a:srgbClr val="FF0000"/>
                </a:solidFill>
                <a:latin typeface="Arial" pitchFamily="34" charset="0"/>
              </a:rPr>
              <a:t>10.</a:t>
            </a:r>
            <a:endParaRPr lang="en-GB" sz="1500" b="0" dirty="0">
              <a:solidFill>
                <a:srgbClr val="FF0000"/>
              </a:solidFill>
              <a:latin typeface="Arial" pitchFamily="34" charset="0"/>
            </a:endParaRPr>
          </a:p>
        </p:txBody>
      </p:sp>
      <p:cxnSp>
        <p:nvCxnSpPr>
          <p:cNvPr id="1406981" name="AutoShape 5"/>
          <p:cNvCxnSpPr>
            <a:cxnSpLocks noChangeShapeType="1"/>
            <a:stCxn id="1406983" idx="2"/>
          </p:cNvCxnSpPr>
          <p:nvPr/>
        </p:nvCxnSpPr>
        <p:spPr bwMode="auto">
          <a:xfrm rot="16200000" flipH="1">
            <a:off x="4323855" y="5924054"/>
            <a:ext cx="668535" cy="8730"/>
          </a:xfrm>
          <a:prstGeom prst="straightConnector1">
            <a:avLst/>
          </a:prstGeom>
          <a:noFill/>
          <a:ln w="9525">
            <a:solidFill>
              <a:schemeClr val="tx1"/>
            </a:solidFill>
            <a:round/>
            <a:headEnd/>
            <a:tailEnd type="triangle" w="med" len="med"/>
          </a:ln>
        </p:spPr>
      </p:cxnSp>
      <p:sp>
        <p:nvSpPr>
          <p:cNvPr id="1406982" name="Text Box 6"/>
          <p:cNvSpPr txBox="1">
            <a:spLocks noChangeArrowheads="1"/>
          </p:cNvSpPr>
          <p:nvPr/>
        </p:nvSpPr>
        <p:spPr bwMode="auto">
          <a:xfrm>
            <a:off x="6115050" y="5313363"/>
            <a:ext cx="2074863" cy="424732"/>
          </a:xfrm>
          <a:prstGeom prst="rect">
            <a:avLst/>
          </a:prstGeom>
          <a:noFill/>
          <a:ln w="9525">
            <a:noFill/>
            <a:miter lim="800000"/>
            <a:headEnd/>
            <a:tailEnd/>
          </a:ln>
        </p:spPr>
        <p:txBody>
          <a:bodyPr>
            <a:spAutoFit/>
          </a:bodyPr>
          <a:lstStyle/>
          <a:p>
            <a:pPr>
              <a:lnSpc>
                <a:spcPct val="90000"/>
              </a:lnSpc>
            </a:pPr>
            <a:r>
              <a:rPr lang="tr-TR" sz="1200" b="0" dirty="0" smtClean="0">
                <a:solidFill>
                  <a:schemeClr val="tx1"/>
                </a:solidFill>
                <a:latin typeface="Arial" pitchFamily="34" charset="0"/>
              </a:rPr>
              <a:t>Başvuru formu önerilmektedir</a:t>
            </a:r>
            <a:endParaRPr lang="en-GB" sz="1200" b="0" dirty="0">
              <a:solidFill>
                <a:schemeClr val="tx1"/>
              </a:solidFill>
              <a:latin typeface="Arial" pitchFamily="34" charset="0"/>
            </a:endParaRPr>
          </a:p>
        </p:txBody>
      </p:sp>
      <p:sp>
        <p:nvSpPr>
          <p:cNvPr id="1406983" name="Text Box 7"/>
          <p:cNvSpPr txBox="1">
            <a:spLocks noChangeArrowheads="1"/>
          </p:cNvSpPr>
          <p:nvPr/>
        </p:nvSpPr>
        <p:spPr bwMode="auto">
          <a:xfrm>
            <a:off x="3248025" y="5286375"/>
            <a:ext cx="2811463" cy="307777"/>
          </a:xfrm>
          <a:prstGeom prst="rect">
            <a:avLst/>
          </a:prstGeom>
          <a:solidFill>
            <a:schemeClr val="accent2"/>
          </a:solidFill>
          <a:ln w="9525">
            <a:solidFill>
              <a:schemeClr val="tx1"/>
            </a:solidFill>
            <a:miter lim="800000"/>
            <a:headEnd/>
            <a:tailEnd/>
          </a:ln>
        </p:spPr>
        <p:txBody>
          <a:bodyPr>
            <a:spAutoFit/>
          </a:bodyPr>
          <a:lstStyle/>
          <a:p>
            <a:pPr algn="ctr"/>
            <a:r>
              <a:rPr lang="tr-TR" sz="1400" dirty="0" smtClean="0">
                <a:solidFill>
                  <a:srgbClr val="F8F8F8"/>
                </a:solidFill>
                <a:latin typeface="Arial" pitchFamily="34" charset="0"/>
              </a:rPr>
              <a:t>Entegre izin başvurusu</a:t>
            </a:r>
            <a:endParaRPr lang="en-GB" sz="1400" dirty="0">
              <a:solidFill>
                <a:srgbClr val="F8F8F8"/>
              </a:solidFill>
              <a:latin typeface="Arial" pitchFamily="34" charset="0"/>
            </a:endParaRPr>
          </a:p>
        </p:txBody>
      </p:sp>
      <p:cxnSp>
        <p:nvCxnSpPr>
          <p:cNvPr id="1406984" name="AutoShape 8"/>
          <p:cNvCxnSpPr>
            <a:cxnSpLocks noChangeShapeType="1"/>
            <a:stCxn id="1406988" idx="2"/>
            <a:endCxn id="1406983" idx="0"/>
          </p:cNvCxnSpPr>
          <p:nvPr/>
        </p:nvCxnSpPr>
        <p:spPr bwMode="auto">
          <a:xfrm rot="5400000">
            <a:off x="4428332" y="5060950"/>
            <a:ext cx="450850" cy="1588"/>
          </a:xfrm>
          <a:prstGeom prst="straightConnector1">
            <a:avLst/>
          </a:prstGeom>
          <a:noFill/>
          <a:ln w="9525">
            <a:solidFill>
              <a:schemeClr val="tx1"/>
            </a:solidFill>
            <a:prstDash val="lgDash"/>
            <a:round/>
            <a:headEnd/>
            <a:tailEnd type="triangle" w="med" len="med"/>
          </a:ln>
        </p:spPr>
      </p:cxnSp>
      <p:sp>
        <p:nvSpPr>
          <p:cNvPr id="1406985" name="Text Box 9"/>
          <p:cNvSpPr txBox="1">
            <a:spLocks noChangeArrowheads="1"/>
          </p:cNvSpPr>
          <p:nvPr/>
        </p:nvSpPr>
        <p:spPr bwMode="auto">
          <a:xfrm>
            <a:off x="6538913" y="3992563"/>
            <a:ext cx="2439987" cy="523220"/>
          </a:xfrm>
          <a:prstGeom prst="rect">
            <a:avLst/>
          </a:prstGeom>
          <a:solidFill>
            <a:srgbClr val="297B29"/>
          </a:solidFill>
          <a:ln w="9525">
            <a:solidFill>
              <a:schemeClr val="tx1"/>
            </a:solidFill>
            <a:prstDash val="dash"/>
            <a:miter lim="800000"/>
            <a:headEnd/>
            <a:tailEnd/>
          </a:ln>
        </p:spPr>
        <p:txBody>
          <a:bodyPr>
            <a:spAutoFit/>
          </a:bodyPr>
          <a:lstStyle/>
          <a:p>
            <a:pPr algn="ctr"/>
            <a:r>
              <a:rPr lang="tr-TR" sz="1400" dirty="0" smtClean="0">
                <a:solidFill>
                  <a:srgbClr val="F8F8F8"/>
                </a:solidFill>
                <a:latin typeface="Arial" pitchFamily="34" charset="0"/>
              </a:rPr>
              <a:t>Danışmanlık/otoritenin yorumları</a:t>
            </a:r>
            <a:endParaRPr lang="en-GB" sz="1400" dirty="0">
              <a:solidFill>
                <a:srgbClr val="F8F8F8"/>
              </a:solidFill>
              <a:latin typeface="Arial" pitchFamily="34" charset="0"/>
            </a:endParaRPr>
          </a:p>
        </p:txBody>
      </p:sp>
      <p:cxnSp>
        <p:nvCxnSpPr>
          <p:cNvPr id="1406986" name="AutoShape 10"/>
          <p:cNvCxnSpPr>
            <a:cxnSpLocks noChangeShapeType="1"/>
            <a:stCxn id="1406985" idx="0"/>
          </p:cNvCxnSpPr>
          <p:nvPr/>
        </p:nvCxnSpPr>
        <p:spPr bwMode="auto">
          <a:xfrm rot="16200000" flipV="1">
            <a:off x="6067823" y="2301479"/>
            <a:ext cx="284162" cy="3098006"/>
          </a:xfrm>
          <a:prstGeom prst="bentConnector2">
            <a:avLst/>
          </a:prstGeom>
          <a:noFill/>
          <a:ln w="9525">
            <a:solidFill>
              <a:schemeClr val="tx1"/>
            </a:solidFill>
            <a:prstDash val="lgDash"/>
            <a:miter lim="800000"/>
            <a:headEnd/>
            <a:tailEnd type="triangle" w="med" len="med"/>
          </a:ln>
        </p:spPr>
      </p:cxnSp>
      <p:cxnSp>
        <p:nvCxnSpPr>
          <p:cNvPr id="1406987" name="AutoShape 11"/>
          <p:cNvCxnSpPr>
            <a:cxnSpLocks noChangeShapeType="1"/>
            <a:endCxn id="1406985" idx="2"/>
          </p:cNvCxnSpPr>
          <p:nvPr/>
        </p:nvCxnSpPr>
        <p:spPr bwMode="auto">
          <a:xfrm flipV="1">
            <a:off x="4665663" y="4515783"/>
            <a:ext cx="3093244" cy="480082"/>
          </a:xfrm>
          <a:prstGeom prst="bentConnector2">
            <a:avLst/>
          </a:prstGeom>
          <a:noFill/>
          <a:ln w="9525">
            <a:solidFill>
              <a:schemeClr val="tx1"/>
            </a:solidFill>
            <a:prstDash val="lgDash"/>
            <a:miter lim="800000"/>
            <a:headEnd/>
            <a:tailEnd type="triangle" w="med" len="med"/>
          </a:ln>
        </p:spPr>
      </p:cxnSp>
      <p:sp>
        <p:nvSpPr>
          <p:cNvPr id="1406988" name="Text Box 12"/>
          <p:cNvSpPr txBox="1">
            <a:spLocks noChangeArrowheads="1"/>
          </p:cNvSpPr>
          <p:nvPr/>
        </p:nvSpPr>
        <p:spPr bwMode="auto">
          <a:xfrm>
            <a:off x="3248025" y="3979863"/>
            <a:ext cx="2811463" cy="855662"/>
          </a:xfrm>
          <a:prstGeom prst="rect">
            <a:avLst/>
          </a:prstGeom>
          <a:solidFill>
            <a:srgbClr val="297B29"/>
          </a:solidFill>
          <a:ln w="9525">
            <a:solidFill>
              <a:schemeClr val="tx1"/>
            </a:solidFill>
            <a:prstDash val="dash"/>
            <a:miter lim="800000"/>
            <a:headEnd/>
            <a:tailEnd/>
          </a:ln>
        </p:spPr>
        <p:txBody>
          <a:bodyPr/>
          <a:lstStyle/>
          <a:p>
            <a:pPr algn="ctr"/>
            <a:r>
              <a:rPr lang="tr-TR" sz="1400" dirty="0" smtClean="0">
                <a:solidFill>
                  <a:srgbClr val="F8F8F8"/>
                </a:solidFill>
                <a:latin typeface="Arial" pitchFamily="34" charset="0"/>
              </a:rPr>
              <a:t>Taslak başvuru</a:t>
            </a:r>
            <a:endParaRPr lang="en-GB" sz="1400" dirty="0">
              <a:solidFill>
                <a:srgbClr val="F8F8F8"/>
              </a:solidFill>
              <a:latin typeface="Arial" pitchFamily="34" charset="0"/>
            </a:endParaRPr>
          </a:p>
          <a:p>
            <a:pPr algn="ctr"/>
            <a:r>
              <a:rPr lang="en-GB" sz="1400" b="0" i="1" dirty="0">
                <a:solidFill>
                  <a:srgbClr val="F8F8F8"/>
                </a:solidFill>
                <a:latin typeface="Arial" pitchFamily="34" charset="0"/>
              </a:rPr>
              <a:t>(</a:t>
            </a:r>
            <a:r>
              <a:rPr lang="en-GB" sz="1400" b="0" i="1" dirty="0" err="1" smtClean="0">
                <a:solidFill>
                  <a:srgbClr val="F8F8F8"/>
                </a:solidFill>
                <a:latin typeface="Arial" pitchFamily="34" charset="0"/>
              </a:rPr>
              <a:t>operat</a:t>
            </a:r>
            <a:r>
              <a:rPr lang="tr-TR" sz="1400" b="0" i="1" dirty="0" smtClean="0">
                <a:solidFill>
                  <a:srgbClr val="F8F8F8"/>
                </a:solidFill>
                <a:latin typeface="Arial" pitchFamily="34" charset="0"/>
              </a:rPr>
              <a:t>ö</a:t>
            </a:r>
            <a:r>
              <a:rPr lang="en-GB" sz="1400" b="0" i="1" dirty="0" smtClean="0">
                <a:solidFill>
                  <a:srgbClr val="F8F8F8"/>
                </a:solidFill>
                <a:latin typeface="Arial" pitchFamily="34" charset="0"/>
              </a:rPr>
              <a:t>r</a:t>
            </a:r>
            <a:r>
              <a:rPr lang="en-GB" sz="1400" b="0" i="1" dirty="0">
                <a:solidFill>
                  <a:srgbClr val="F8F8F8"/>
                </a:solidFill>
                <a:latin typeface="Arial" pitchFamily="34" charset="0"/>
              </a:rPr>
              <a:t>)</a:t>
            </a:r>
            <a:endParaRPr lang="en-GB" sz="1400" b="0" dirty="0">
              <a:solidFill>
                <a:srgbClr val="F8F8F8"/>
              </a:solidFill>
              <a:latin typeface="Arial" pitchFamily="34" charset="0"/>
            </a:endParaRPr>
          </a:p>
        </p:txBody>
      </p:sp>
      <p:sp>
        <p:nvSpPr>
          <p:cNvPr id="1406989" name="Text Box 13"/>
          <p:cNvSpPr txBox="1">
            <a:spLocks noChangeArrowheads="1"/>
          </p:cNvSpPr>
          <p:nvPr/>
        </p:nvSpPr>
        <p:spPr bwMode="auto">
          <a:xfrm>
            <a:off x="3262313" y="1098550"/>
            <a:ext cx="2809875" cy="523220"/>
          </a:xfrm>
          <a:prstGeom prst="rect">
            <a:avLst/>
          </a:prstGeom>
          <a:solidFill>
            <a:srgbClr val="297B29"/>
          </a:solidFill>
          <a:ln w="9525">
            <a:solidFill>
              <a:schemeClr val="tx1"/>
            </a:solidFill>
            <a:prstDash val="dash"/>
            <a:miter lim="800000"/>
            <a:headEnd/>
            <a:tailEnd/>
          </a:ln>
        </p:spPr>
        <p:txBody>
          <a:bodyPr>
            <a:spAutoFit/>
          </a:bodyPr>
          <a:lstStyle/>
          <a:p>
            <a:pPr algn="ctr"/>
            <a:r>
              <a:rPr lang="tr-TR" sz="1400" dirty="0" smtClean="0">
                <a:solidFill>
                  <a:srgbClr val="F8F8F8"/>
                </a:solidFill>
                <a:latin typeface="Arial" pitchFamily="34" charset="0"/>
              </a:rPr>
              <a:t>Çevresel  bakış açısı ve BAT şartlarının belirlenmesi</a:t>
            </a:r>
            <a:r>
              <a:rPr lang="pl-PL" sz="1400" dirty="0" smtClean="0">
                <a:solidFill>
                  <a:srgbClr val="F8F8F8"/>
                </a:solidFill>
                <a:latin typeface="Arial" pitchFamily="34" charset="0"/>
              </a:rPr>
              <a:t> (</a:t>
            </a:r>
            <a:r>
              <a:rPr lang="en-GB" sz="1400" b="0" i="1" dirty="0" err="1" smtClean="0">
                <a:solidFill>
                  <a:srgbClr val="F8F8F8"/>
                </a:solidFill>
                <a:latin typeface="Arial" pitchFamily="34" charset="0"/>
              </a:rPr>
              <a:t>operat</a:t>
            </a:r>
            <a:r>
              <a:rPr lang="tr-TR" sz="1400" b="0" i="1" dirty="0" smtClean="0">
                <a:solidFill>
                  <a:srgbClr val="F8F8F8"/>
                </a:solidFill>
                <a:latin typeface="Arial" pitchFamily="34" charset="0"/>
              </a:rPr>
              <a:t>ö</a:t>
            </a:r>
            <a:r>
              <a:rPr lang="en-GB" sz="1400" b="0" i="1" dirty="0" smtClean="0">
                <a:solidFill>
                  <a:srgbClr val="F8F8F8"/>
                </a:solidFill>
                <a:latin typeface="Arial" pitchFamily="34" charset="0"/>
              </a:rPr>
              <a:t>r</a:t>
            </a:r>
            <a:r>
              <a:rPr lang="en-GB" sz="1400" b="0" i="1" dirty="0">
                <a:solidFill>
                  <a:srgbClr val="F8F8F8"/>
                </a:solidFill>
                <a:latin typeface="Arial" pitchFamily="34" charset="0"/>
              </a:rPr>
              <a:t>)</a:t>
            </a:r>
          </a:p>
        </p:txBody>
      </p:sp>
      <p:sp>
        <p:nvSpPr>
          <p:cNvPr id="1406990" name="Text Box 14"/>
          <p:cNvSpPr txBox="1">
            <a:spLocks noChangeArrowheads="1"/>
          </p:cNvSpPr>
          <p:nvPr/>
        </p:nvSpPr>
        <p:spPr bwMode="auto">
          <a:xfrm>
            <a:off x="4892675" y="2616200"/>
            <a:ext cx="2732088" cy="523875"/>
          </a:xfrm>
          <a:prstGeom prst="rect">
            <a:avLst/>
          </a:prstGeom>
          <a:solidFill>
            <a:srgbClr val="297B29"/>
          </a:solidFill>
          <a:ln w="9525">
            <a:solidFill>
              <a:schemeClr val="tx1"/>
            </a:solidFill>
            <a:prstDash val="dash"/>
            <a:miter lim="800000"/>
            <a:headEnd/>
            <a:tailEnd/>
          </a:ln>
        </p:spPr>
        <p:txBody>
          <a:bodyPr>
            <a:spAutoFit/>
          </a:bodyPr>
          <a:lstStyle/>
          <a:p>
            <a:pPr algn="ctr"/>
            <a:r>
              <a:rPr lang="tr-TR" sz="1400" dirty="0" smtClean="0">
                <a:solidFill>
                  <a:srgbClr val="F8F8F8"/>
                </a:solidFill>
                <a:latin typeface="Arial" pitchFamily="34" charset="0"/>
              </a:rPr>
              <a:t>Danışmanlık</a:t>
            </a:r>
            <a:endParaRPr lang="pl-PL" sz="1400" dirty="0">
              <a:solidFill>
                <a:srgbClr val="F8F8F8"/>
              </a:solidFill>
              <a:latin typeface="Arial" pitchFamily="34" charset="0"/>
            </a:endParaRPr>
          </a:p>
          <a:p>
            <a:pPr algn="ctr"/>
            <a:r>
              <a:rPr lang="en-GB" sz="1400" b="0" i="1" dirty="0">
                <a:solidFill>
                  <a:srgbClr val="F8F8F8"/>
                </a:solidFill>
                <a:latin typeface="Arial" pitchFamily="34" charset="0"/>
              </a:rPr>
              <a:t>(</a:t>
            </a:r>
            <a:r>
              <a:rPr lang="en-GB" sz="1400" b="0" i="1" dirty="0" err="1" smtClean="0">
                <a:solidFill>
                  <a:srgbClr val="F8F8F8"/>
                </a:solidFill>
                <a:latin typeface="Arial" pitchFamily="34" charset="0"/>
              </a:rPr>
              <a:t>operat</a:t>
            </a:r>
            <a:r>
              <a:rPr lang="tr-TR" sz="1400" b="0" i="1" dirty="0" smtClean="0">
                <a:solidFill>
                  <a:srgbClr val="F8F8F8"/>
                </a:solidFill>
                <a:latin typeface="Arial" pitchFamily="34" charset="0"/>
              </a:rPr>
              <a:t>ö</a:t>
            </a:r>
            <a:r>
              <a:rPr lang="en-GB" sz="1400" b="0" i="1" dirty="0" smtClean="0">
                <a:solidFill>
                  <a:srgbClr val="F8F8F8"/>
                </a:solidFill>
                <a:latin typeface="Arial" pitchFamily="34" charset="0"/>
              </a:rPr>
              <a:t>r </a:t>
            </a:r>
            <a:r>
              <a:rPr lang="pl-PL" sz="1400" b="0" i="1" dirty="0" smtClean="0">
                <a:solidFill>
                  <a:srgbClr val="F8F8F8"/>
                </a:solidFill>
                <a:latin typeface="Arial" pitchFamily="34" charset="0"/>
              </a:rPr>
              <a:t> </a:t>
            </a:r>
            <a:r>
              <a:rPr lang="tr-TR" sz="1400" b="0" i="1" dirty="0" smtClean="0">
                <a:solidFill>
                  <a:srgbClr val="F8F8F8"/>
                </a:solidFill>
                <a:latin typeface="Arial" pitchFamily="34" charset="0"/>
              </a:rPr>
              <a:t>ve otoirte</a:t>
            </a:r>
            <a:r>
              <a:rPr lang="en-GB" sz="1400" b="0" i="1" dirty="0" smtClean="0">
                <a:solidFill>
                  <a:srgbClr val="F8F8F8"/>
                </a:solidFill>
                <a:latin typeface="Arial" pitchFamily="34" charset="0"/>
              </a:rPr>
              <a:t>)</a:t>
            </a:r>
            <a:endParaRPr lang="en-GB" sz="1400" b="0" i="1" dirty="0">
              <a:solidFill>
                <a:srgbClr val="F8F8F8"/>
              </a:solidFill>
              <a:latin typeface="Arial" pitchFamily="34" charset="0"/>
            </a:endParaRPr>
          </a:p>
        </p:txBody>
      </p:sp>
      <p:cxnSp>
        <p:nvCxnSpPr>
          <p:cNvPr id="1406991" name="AutoShape 15"/>
          <p:cNvCxnSpPr>
            <a:cxnSpLocks noChangeShapeType="1"/>
            <a:stCxn id="1406989" idx="3"/>
            <a:endCxn id="1406990" idx="0"/>
          </p:cNvCxnSpPr>
          <p:nvPr/>
        </p:nvCxnSpPr>
        <p:spPr bwMode="auto">
          <a:xfrm>
            <a:off x="6072188" y="1360160"/>
            <a:ext cx="186531" cy="1256040"/>
          </a:xfrm>
          <a:prstGeom prst="straightConnector1">
            <a:avLst/>
          </a:prstGeom>
          <a:noFill/>
          <a:ln w="9525">
            <a:solidFill>
              <a:schemeClr val="tx1"/>
            </a:solidFill>
            <a:prstDash val="lgDash"/>
            <a:round/>
            <a:headEnd/>
            <a:tailEnd type="triangle" w="med" len="med"/>
          </a:ln>
        </p:spPr>
      </p:cxnSp>
      <p:cxnSp>
        <p:nvCxnSpPr>
          <p:cNvPr id="1406992" name="AutoShape 16"/>
          <p:cNvCxnSpPr>
            <a:cxnSpLocks noChangeShapeType="1"/>
            <a:stCxn id="1406990" idx="1"/>
            <a:endCxn id="1406988" idx="0"/>
          </p:cNvCxnSpPr>
          <p:nvPr/>
        </p:nvCxnSpPr>
        <p:spPr bwMode="auto">
          <a:xfrm rot="10800000" flipV="1">
            <a:off x="4654550" y="2878138"/>
            <a:ext cx="238125" cy="1101725"/>
          </a:xfrm>
          <a:prstGeom prst="bentConnector2">
            <a:avLst/>
          </a:prstGeom>
          <a:noFill/>
          <a:ln w="9525">
            <a:solidFill>
              <a:schemeClr val="tx1"/>
            </a:solidFill>
            <a:prstDash val="lgDash"/>
            <a:miter lim="800000"/>
            <a:headEnd/>
            <a:tailEnd type="triangle" w="med" len="med"/>
          </a:ln>
        </p:spPr>
      </p:cxnSp>
      <p:sp>
        <p:nvSpPr>
          <p:cNvPr id="1406993" name="Text Box 17"/>
          <p:cNvSpPr txBox="1">
            <a:spLocks noChangeArrowheads="1"/>
          </p:cNvSpPr>
          <p:nvPr/>
        </p:nvSpPr>
        <p:spPr bwMode="auto">
          <a:xfrm>
            <a:off x="6473825" y="1108075"/>
            <a:ext cx="2444750" cy="738664"/>
          </a:xfrm>
          <a:prstGeom prst="rect">
            <a:avLst/>
          </a:prstGeom>
          <a:solidFill>
            <a:srgbClr val="297B29"/>
          </a:solidFill>
          <a:ln w="9525">
            <a:solidFill>
              <a:schemeClr val="tx1"/>
            </a:solidFill>
            <a:prstDash val="dash"/>
            <a:miter lim="800000"/>
            <a:headEnd/>
            <a:tailEnd/>
          </a:ln>
        </p:spPr>
        <p:txBody>
          <a:bodyPr>
            <a:spAutoFit/>
          </a:bodyPr>
          <a:lstStyle/>
          <a:p>
            <a:pPr algn="ctr"/>
            <a:r>
              <a:rPr lang="tr-TR" sz="1400" dirty="0" smtClean="0">
                <a:solidFill>
                  <a:srgbClr val="F8F8F8"/>
                </a:solidFill>
                <a:latin typeface="Arial" pitchFamily="34" charset="0"/>
              </a:rPr>
              <a:t>Tesislerin ve yasal şartların belirlenmesi</a:t>
            </a:r>
            <a:endParaRPr lang="pl-PL" sz="1400" i="1" dirty="0">
              <a:solidFill>
                <a:srgbClr val="F8F8F8"/>
              </a:solidFill>
              <a:latin typeface="Arial" pitchFamily="34" charset="0"/>
            </a:endParaRPr>
          </a:p>
          <a:p>
            <a:pPr algn="ctr"/>
            <a:r>
              <a:rPr lang="pl-PL" sz="1400" b="0" i="1" dirty="0" smtClean="0">
                <a:solidFill>
                  <a:srgbClr val="F8F8F8"/>
                </a:solidFill>
                <a:latin typeface="Arial" pitchFamily="34" charset="0"/>
              </a:rPr>
              <a:t>(</a:t>
            </a:r>
            <a:r>
              <a:rPr lang="tr-TR" sz="1400" b="0" i="1" dirty="0" smtClean="0">
                <a:solidFill>
                  <a:srgbClr val="F8F8F8"/>
                </a:solidFill>
                <a:latin typeface="Arial" pitchFamily="34" charset="0"/>
              </a:rPr>
              <a:t>izin veren otorite</a:t>
            </a:r>
            <a:r>
              <a:rPr lang="pl-PL" sz="1400" b="0" i="1" dirty="0" smtClean="0">
                <a:solidFill>
                  <a:srgbClr val="F8F8F8"/>
                </a:solidFill>
                <a:latin typeface="Arial" pitchFamily="34" charset="0"/>
              </a:rPr>
              <a:t>)</a:t>
            </a:r>
            <a:endParaRPr lang="en-GB" sz="1400" b="0" i="1" dirty="0">
              <a:solidFill>
                <a:srgbClr val="F8F8F8"/>
              </a:solidFill>
              <a:latin typeface="Arial" pitchFamily="34" charset="0"/>
            </a:endParaRPr>
          </a:p>
        </p:txBody>
      </p:sp>
      <p:cxnSp>
        <p:nvCxnSpPr>
          <p:cNvPr id="1406994" name="AutoShape 18"/>
          <p:cNvCxnSpPr>
            <a:cxnSpLocks noChangeShapeType="1"/>
            <a:stCxn id="1406993" idx="1"/>
            <a:endCxn id="1406990" idx="0"/>
          </p:cNvCxnSpPr>
          <p:nvPr/>
        </p:nvCxnSpPr>
        <p:spPr bwMode="auto">
          <a:xfrm rot="10800000" flipV="1">
            <a:off x="6258719" y="1477406"/>
            <a:ext cx="215106" cy="1138793"/>
          </a:xfrm>
          <a:prstGeom prst="straightConnector1">
            <a:avLst/>
          </a:prstGeom>
          <a:noFill/>
          <a:ln w="9525">
            <a:solidFill>
              <a:schemeClr val="tx1"/>
            </a:solidFill>
            <a:prstDash val="lgDash"/>
            <a:round/>
            <a:headEnd/>
            <a:tailEnd type="triangle" w="med" len="med"/>
          </a:ln>
        </p:spPr>
      </p:cxnSp>
      <p:sp>
        <p:nvSpPr>
          <p:cNvPr id="1406995" name="Rectangle 19"/>
          <p:cNvSpPr>
            <a:spLocks noChangeArrowheads="1"/>
          </p:cNvSpPr>
          <p:nvPr/>
        </p:nvSpPr>
        <p:spPr bwMode="auto">
          <a:xfrm>
            <a:off x="7639050" y="2668588"/>
            <a:ext cx="1524000" cy="424732"/>
          </a:xfrm>
          <a:prstGeom prst="rect">
            <a:avLst/>
          </a:prstGeom>
          <a:noFill/>
          <a:ln w="9525">
            <a:noFill/>
            <a:miter lim="800000"/>
            <a:headEnd/>
            <a:tailEnd/>
          </a:ln>
        </p:spPr>
        <p:txBody>
          <a:bodyPr>
            <a:spAutoFit/>
          </a:bodyPr>
          <a:lstStyle/>
          <a:p>
            <a:pPr>
              <a:lnSpc>
                <a:spcPct val="90000"/>
              </a:lnSpc>
            </a:pPr>
            <a:r>
              <a:rPr lang="tr-TR" sz="1200" b="0" dirty="0" smtClean="0">
                <a:solidFill>
                  <a:schemeClr val="tx1"/>
                </a:solidFill>
                <a:latin typeface="Arial" pitchFamily="34" charset="0"/>
              </a:rPr>
              <a:t>Tesisin gezilmesi önerilmektedir</a:t>
            </a:r>
            <a:endParaRPr lang="en-GB" sz="1200" b="0" dirty="0">
              <a:solidFill>
                <a:schemeClr val="tx1"/>
              </a:solidFill>
              <a:latin typeface="Arial" pitchFamily="34" charset="0"/>
            </a:endParaRPr>
          </a:p>
        </p:txBody>
      </p:sp>
      <p:sp>
        <p:nvSpPr>
          <p:cNvPr id="1406996" name="Rectangle 20"/>
          <p:cNvSpPr>
            <a:spLocks noChangeArrowheads="1"/>
          </p:cNvSpPr>
          <p:nvPr/>
        </p:nvSpPr>
        <p:spPr bwMode="auto">
          <a:xfrm>
            <a:off x="442913" y="2068513"/>
            <a:ext cx="2728912" cy="830997"/>
          </a:xfrm>
          <a:prstGeom prst="rect">
            <a:avLst/>
          </a:prstGeom>
          <a:noFill/>
          <a:ln w="9525">
            <a:noFill/>
            <a:miter lim="800000"/>
            <a:headEnd/>
            <a:tailEnd/>
          </a:ln>
        </p:spPr>
        <p:txBody>
          <a:bodyPr wrap="square">
            <a:spAutoFit/>
          </a:bodyPr>
          <a:lstStyle/>
          <a:p>
            <a:pPr>
              <a:lnSpc>
                <a:spcPct val="90000"/>
              </a:lnSpc>
              <a:spcBef>
                <a:spcPct val="50000"/>
              </a:spcBef>
            </a:pPr>
            <a:r>
              <a:rPr lang="tr-TR" sz="1500" b="0" dirty="0" smtClean="0">
                <a:solidFill>
                  <a:schemeClr val="tx1"/>
                </a:solidFill>
                <a:latin typeface="Arial" pitchFamily="34" charset="0"/>
              </a:rPr>
              <a:t>Tesisin türü ve sınırları</a:t>
            </a:r>
            <a:r>
              <a:rPr lang="pl-PL" sz="1500" b="0" dirty="0" smtClean="0">
                <a:solidFill>
                  <a:schemeClr val="tx1"/>
                </a:solidFill>
                <a:latin typeface="Arial" pitchFamily="34" charset="0"/>
              </a:rPr>
              <a:t> (</a:t>
            </a:r>
            <a:r>
              <a:rPr lang="tr-TR" sz="1500" b="0" dirty="0" smtClean="0">
                <a:solidFill>
                  <a:schemeClr val="tx1"/>
                </a:solidFill>
                <a:latin typeface="Arial" pitchFamily="34" charset="0"/>
              </a:rPr>
              <a:t> IPPC mi değil mi</a:t>
            </a:r>
            <a:r>
              <a:rPr lang="pl-PL" sz="1500" b="0" dirty="0" smtClean="0">
                <a:solidFill>
                  <a:schemeClr val="tx1"/>
                </a:solidFill>
                <a:latin typeface="Arial" pitchFamily="34" charset="0"/>
              </a:rPr>
              <a:t>)</a:t>
            </a:r>
            <a:endParaRPr lang="tr-TR" sz="1500" b="0" dirty="0" smtClean="0">
              <a:solidFill>
                <a:schemeClr val="tx1"/>
              </a:solidFill>
              <a:latin typeface="Arial" pitchFamily="34" charset="0"/>
            </a:endParaRPr>
          </a:p>
          <a:p>
            <a:pPr>
              <a:lnSpc>
                <a:spcPct val="90000"/>
              </a:lnSpc>
              <a:spcBef>
                <a:spcPct val="50000"/>
              </a:spcBef>
            </a:pPr>
            <a:endParaRPr lang="pl-PL" sz="1500" b="0" dirty="0">
              <a:solidFill>
                <a:schemeClr val="tx1"/>
              </a:solidFill>
              <a:latin typeface="Arial" pitchFamily="34" charset="0"/>
            </a:endParaRPr>
          </a:p>
        </p:txBody>
      </p:sp>
      <p:sp>
        <p:nvSpPr>
          <p:cNvPr id="1406997" name="Rectangle 21"/>
          <p:cNvSpPr>
            <a:spLocks noChangeArrowheads="1"/>
          </p:cNvSpPr>
          <p:nvPr/>
        </p:nvSpPr>
        <p:spPr bwMode="auto">
          <a:xfrm>
            <a:off x="442913" y="3070225"/>
            <a:ext cx="2620962" cy="508000"/>
          </a:xfrm>
          <a:prstGeom prst="rect">
            <a:avLst/>
          </a:prstGeom>
          <a:noFill/>
          <a:ln w="9525">
            <a:noFill/>
            <a:miter lim="800000"/>
            <a:headEnd/>
            <a:tailEnd/>
          </a:ln>
        </p:spPr>
        <p:txBody>
          <a:bodyPr>
            <a:spAutoFit/>
          </a:bodyPr>
          <a:lstStyle/>
          <a:p>
            <a:pPr>
              <a:lnSpc>
                <a:spcPct val="90000"/>
              </a:lnSpc>
              <a:spcBef>
                <a:spcPct val="50000"/>
              </a:spcBef>
            </a:pPr>
            <a:r>
              <a:rPr lang="pl-PL" sz="1500" b="0">
                <a:solidFill>
                  <a:schemeClr val="tx1"/>
                </a:solidFill>
                <a:latin typeface="Arial" pitchFamily="34" charset="0"/>
              </a:rPr>
              <a:t>Compliance activities to be taken, deadlines</a:t>
            </a:r>
            <a:endParaRPr lang="en-GB" sz="1500" b="0">
              <a:solidFill>
                <a:schemeClr val="tx1"/>
              </a:solidFill>
              <a:latin typeface="Arial" pitchFamily="34" charset="0"/>
            </a:endParaRPr>
          </a:p>
        </p:txBody>
      </p:sp>
      <p:sp>
        <p:nvSpPr>
          <p:cNvPr id="1406998" name="Rectangle 22"/>
          <p:cNvSpPr>
            <a:spLocks noChangeArrowheads="1"/>
          </p:cNvSpPr>
          <p:nvPr/>
        </p:nvSpPr>
        <p:spPr bwMode="auto">
          <a:xfrm>
            <a:off x="442913" y="2781300"/>
            <a:ext cx="2551112" cy="695896"/>
          </a:xfrm>
          <a:prstGeom prst="rect">
            <a:avLst/>
          </a:prstGeom>
          <a:noFill/>
          <a:ln w="9525">
            <a:noFill/>
            <a:miter lim="800000"/>
            <a:headEnd/>
            <a:tailEnd/>
          </a:ln>
        </p:spPr>
        <p:txBody>
          <a:bodyPr>
            <a:spAutoFit/>
          </a:bodyPr>
          <a:lstStyle/>
          <a:p>
            <a:pPr>
              <a:lnSpc>
                <a:spcPct val="110000"/>
              </a:lnSpc>
              <a:spcBef>
                <a:spcPct val="50000"/>
              </a:spcBef>
            </a:pPr>
            <a:r>
              <a:rPr lang="tr-TR" sz="1500" b="0" dirty="0" smtClean="0">
                <a:solidFill>
                  <a:schemeClr val="tx1"/>
                </a:solidFill>
                <a:latin typeface="Arial" pitchFamily="34" charset="0"/>
              </a:rPr>
              <a:t>BAT şartlarının sağlanması</a:t>
            </a:r>
          </a:p>
          <a:p>
            <a:pPr>
              <a:lnSpc>
                <a:spcPct val="110000"/>
              </a:lnSpc>
              <a:spcBef>
                <a:spcPct val="50000"/>
              </a:spcBef>
            </a:pPr>
            <a:r>
              <a:rPr lang="pl-PL" sz="1500" b="0" dirty="0" smtClean="0">
                <a:solidFill>
                  <a:schemeClr val="tx1"/>
                </a:solidFill>
                <a:latin typeface="Arial" pitchFamily="34" charset="0"/>
              </a:rPr>
              <a:t> </a:t>
            </a:r>
            <a:endParaRPr lang="en-GB" sz="1500" b="0" dirty="0">
              <a:solidFill>
                <a:schemeClr val="tx1"/>
              </a:solidFill>
              <a:latin typeface="Arial" pitchFamily="34" charset="0"/>
            </a:endParaRPr>
          </a:p>
        </p:txBody>
      </p:sp>
      <p:sp>
        <p:nvSpPr>
          <p:cNvPr id="1407000" name="Rectangle 24"/>
          <p:cNvSpPr>
            <a:spLocks noChangeArrowheads="1"/>
          </p:cNvSpPr>
          <p:nvPr/>
        </p:nvSpPr>
        <p:spPr bwMode="auto">
          <a:xfrm>
            <a:off x="442913" y="4589463"/>
            <a:ext cx="2551112" cy="508000"/>
          </a:xfrm>
          <a:prstGeom prst="rect">
            <a:avLst/>
          </a:prstGeom>
          <a:noFill/>
          <a:ln w="9525">
            <a:noFill/>
            <a:miter lim="800000"/>
            <a:headEnd/>
            <a:tailEnd/>
          </a:ln>
        </p:spPr>
        <p:txBody>
          <a:bodyPr>
            <a:spAutoFit/>
          </a:bodyPr>
          <a:lstStyle/>
          <a:p>
            <a:pPr>
              <a:lnSpc>
                <a:spcPct val="90000"/>
              </a:lnSpc>
              <a:spcBef>
                <a:spcPct val="50000"/>
              </a:spcBef>
            </a:pPr>
            <a:r>
              <a:rPr lang="pl-PL" sz="1500" b="0">
                <a:solidFill>
                  <a:schemeClr val="tx1"/>
                </a:solidFill>
                <a:latin typeface="Arial" pitchFamily="34" charset="0"/>
              </a:rPr>
              <a:t>C</a:t>
            </a:r>
            <a:r>
              <a:rPr lang="en-US" sz="1500" b="0">
                <a:solidFill>
                  <a:schemeClr val="tx1"/>
                </a:solidFill>
                <a:latin typeface="Arial" pitchFamily="34" charset="0"/>
              </a:rPr>
              <a:t>ompleteness and clarity of the </a:t>
            </a:r>
            <a:r>
              <a:rPr lang="pl-PL" sz="1500" b="0">
                <a:solidFill>
                  <a:schemeClr val="tx1"/>
                </a:solidFill>
                <a:latin typeface="Arial" pitchFamily="34" charset="0"/>
              </a:rPr>
              <a:t>application</a:t>
            </a:r>
          </a:p>
        </p:txBody>
      </p:sp>
      <p:sp>
        <p:nvSpPr>
          <p:cNvPr id="1407001" name="Rectangle 25"/>
          <p:cNvSpPr>
            <a:spLocks noChangeArrowheads="1"/>
          </p:cNvSpPr>
          <p:nvPr/>
        </p:nvSpPr>
        <p:spPr bwMode="auto">
          <a:xfrm>
            <a:off x="442913" y="3825875"/>
            <a:ext cx="2551112" cy="300038"/>
          </a:xfrm>
          <a:prstGeom prst="rect">
            <a:avLst/>
          </a:prstGeom>
          <a:noFill/>
          <a:ln w="9525">
            <a:noFill/>
            <a:miter lim="800000"/>
            <a:headEnd/>
            <a:tailEnd/>
          </a:ln>
        </p:spPr>
        <p:txBody>
          <a:bodyPr>
            <a:spAutoFit/>
          </a:bodyPr>
          <a:lstStyle/>
          <a:p>
            <a:pPr>
              <a:lnSpc>
                <a:spcPct val="90000"/>
              </a:lnSpc>
              <a:spcBef>
                <a:spcPct val="50000"/>
              </a:spcBef>
            </a:pPr>
            <a:r>
              <a:rPr lang="pl-PL" sz="1500" b="0">
                <a:solidFill>
                  <a:schemeClr val="tx1"/>
                </a:solidFill>
                <a:latin typeface="Arial" pitchFamily="34" charset="0"/>
              </a:rPr>
              <a:t>Confidential data</a:t>
            </a:r>
            <a:endParaRPr lang="en-GB" sz="1200" b="0">
              <a:solidFill>
                <a:schemeClr val="tx1"/>
              </a:solidFill>
              <a:latin typeface="Arial" pitchFamily="34" charset="0"/>
            </a:endParaRPr>
          </a:p>
        </p:txBody>
      </p:sp>
      <p:sp>
        <p:nvSpPr>
          <p:cNvPr id="1407002" name="Rectangle 26"/>
          <p:cNvSpPr>
            <a:spLocks noChangeArrowheads="1"/>
          </p:cNvSpPr>
          <p:nvPr/>
        </p:nvSpPr>
        <p:spPr bwMode="auto">
          <a:xfrm>
            <a:off x="442913" y="3544888"/>
            <a:ext cx="2719387" cy="327025"/>
          </a:xfrm>
          <a:prstGeom prst="rect">
            <a:avLst/>
          </a:prstGeom>
          <a:noFill/>
          <a:ln w="9525">
            <a:noFill/>
            <a:miter lim="800000"/>
            <a:headEnd/>
            <a:tailEnd/>
          </a:ln>
        </p:spPr>
        <p:txBody>
          <a:bodyPr>
            <a:spAutoFit/>
          </a:bodyPr>
          <a:lstStyle/>
          <a:p>
            <a:pPr>
              <a:lnSpc>
                <a:spcPct val="110000"/>
              </a:lnSpc>
              <a:spcBef>
                <a:spcPct val="50000"/>
              </a:spcBef>
            </a:pPr>
            <a:r>
              <a:rPr lang="pl-PL" sz="1500" b="0" dirty="0">
                <a:solidFill>
                  <a:schemeClr val="tx1"/>
                </a:solidFill>
                <a:latin typeface="Arial" pitchFamily="34" charset="0"/>
              </a:rPr>
              <a:t>Transboundary impact</a:t>
            </a:r>
          </a:p>
        </p:txBody>
      </p:sp>
      <p:sp>
        <p:nvSpPr>
          <p:cNvPr id="1407003" name="Rectangle 27"/>
          <p:cNvSpPr>
            <a:spLocks noChangeArrowheads="1"/>
          </p:cNvSpPr>
          <p:nvPr/>
        </p:nvSpPr>
        <p:spPr bwMode="auto">
          <a:xfrm>
            <a:off x="442913" y="4076700"/>
            <a:ext cx="2551112" cy="300038"/>
          </a:xfrm>
          <a:prstGeom prst="rect">
            <a:avLst/>
          </a:prstGeom>
          <a:noFill/>
          <a:ln w="9525">
            <a:noFill/>
            <a:miter lim="800000"/>
            <a:headEnd/>
            <a:tailEnd/>
          </a:ln>
        </p:spPr>
        <p:txBody>
          <a:bodyPr>
            <a:spAutoFit/>
          </a:bodyPr>
          <a:lstStyle/>
          <a:p>
            <a:pPr>
              <a:lnSpc>
                <a:spcPct val="90000"/>
              </a:lnSpc>
              <a:spcBef>
                <a:spcPct val="50000"/>
              </a:spcBef>
            </a:pPr>
            <a:r>
              <a:rPr lang="pl-PL" sz="1500" b="0">
                <a:solidFill>
                  <a:schemeClr val="tx1"/>
                </a:solidFill>
                <a:latin typeface="Arial" pitchFamily="34" charset="0"/>
              </a:rPr>
              <a:t>Registration fee calculation</a:t>
            </a:r>
            <a:endParaRPr lang="en-GB" sz="1500" b="0">
              <a:solidFill>
                <a:schemeClr val="tx1"/>
              </a:solidFill>
              <a:latin typeface="Arial" pitchFamily="34" charset="0"/>
            </a:endParaRPr>
          </a:p>
        </p:txBody>
      </p:sp>
      <p:sp>
        <p:nvSpPr>
          <p:cNvPr id="1407004" name="Rectangle 28"/>
          <p:cNvSpPr>
            <a:spLocks noChangeArrowheads="1"/>
          </p:cNvSpPr>
          <p:nvPr/>
        </p:nvSpPr>
        <p:spPr bwMode="auto">
          <a:xfrm>
            <a:off x="428625" y="5053013"/>
            <a:ext cx="2551113" cy="327025"/>
          </a:xfrm>
          <a:prstGeom prst="rect">
            <a:avLst/>
          </a:prstGeom>
          <a:noFill/>
          <a:ln w="9525">
            <a:noFill/>
            <a:miter lim="800000"/>
            <a:headEnd/>
            <a:tailEnd/>
          </a:ln>
        </p:spPr>
        <p:txBody>
          <a:bodyPr>
            <a:spAutoFit/>
          </a:bodyPr>
          <a:lstStyle/>
          <a:p>
            <a:pPr>
              <a:lnSpc>
                <a:spcPct val="110000"/>
              </a:lnSpc>
              <a:spcBef>
                <a:spcPct val="50000"/>
              </a:spcBef>
            </a:pPr>
            <a:r>
              <a:rPr lang="pl-PL" sz="1500" b="0">
                <a:solidFill>
                  <a:schemeClr val="tx1"/>
                </a:solidFill>
                <a:latin typeface="Arial" pitchFamily="34" charset="0"/>
              </a:rPr>
              <a:t>Data cohesion</a:t>
            </a:r>
          </a:p>
        </p:txBody>
      </p:sp>
      <p:sp>
        <p:nvSpPr>
          <p:cNvPr id="1407005" name="Rectangle 29"/>
          <p:cNvSpPr>
            <a:spLocks noChangeArrowheads="1"/>
          </p:cNvSpPr>
          <p:nvPr/>
        </p:nvSpPr>
        <p:spPr bwMode="auto">
          <a:xfrm>
            <a:off x="428625" y="5307013"/>
            <a:ext cx="2409825" cy="346075"/>
          </a:xfrm>
          <a:prstGeom prst="rect">
            <a:avLst/>
          </a:prstGeom>
          <a:noFill/>
          <a:ln w="9525">
            <a:noFill/>
            <a:miter lim="800000"/>
            <a:headEnd/>
            <a:tailEnd/>
          </a:ln>
        </p:spPr>
        <p:txBody>
          <a:bodyPr>
            <a:spAutoFit/>
          </a:bodyPr>
          <a:lstStyle/>
          <a:p>
            <a:pPr>
              <a:lnSpc>
                <a:spcPct val="110000"/>
              </a:lnSpc>
              <a:spcBef>
                <a:spcPct val="50000"/>
              </a:spcBef>
            </a:pPr>
            <a:r>
              <a:rPr lang="pl-PL" sz="1500" b="0">
                <a:solidFill>
                  <a:schemeClr val="tx1"/>
                </a:solidFill>
                <a:latin typeface="Arial" pitchFamily="34" charset="0"/>
              </a:rPr>
              <a:t>Coordination of procedure</a:t>
            </a:r>
            <a:endParaRPr lang="en-GB" sz="1500" b="0">
              <a:solidFill>
                <a:schemeClr val="tx1"/>
              </a:solidFill>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06989"/>
                                        </p:tgtEl>
                                        <p:attrNameLst>
                                          <p:attrName>style.visibility</p:attrName>
                                        </p:attrNameLst>
                                      </p:cBhvr>
                                      <p:to>
                                        <p:strVal val="visible"/>
                                      </p:to>
                                    </p:set>
                                    <p:animEffect transition="in" filter="blinds(horizontal)">
                                      <p:cBhvr>
                                        <p:cTn id="7" dur="500"/>
                                        <p:tgtEl>
                                          <p:spTgt spid="140698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406993"/>
                                        </p:tgtEl>
                                        <p:attrNameLst>
                                          <p:attrName>style.visibility</p:attrName>
                                        </p:attrNameLst>
                                      </p:cBhvr>
                                      <p:to>
                                        <p:strVal val="visible"/>
                                      </p:to>
                                    </p:set>
                                    <p:animEffect transition="in" filter="blinds(horizontal)">
                                      <p:cBhvr>
                                        <p:cTn id="11" dur="500"/>
                                        <p:tgtEl>
                                          <p:spTgt spid="1406993"/>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499"/>
                                          </p:stCondLst>
                                        </p:cTn>
                                        <p:tgtEl>
                                          <p:spTgt spid="1406991"/>
                                        </p:tgtEl>
                                        <p:attrNameLst>
                                          <p:attrName>style.visibility</p:attrName>
                                        </p:attrNameLst>
                                      </p:cBhvr>
                                      <p:to>
                                        <p:strVal val="visible"/>
                                      </p:to>
                                    </p:set>
                                  </p:childTnLst>
                                </p:cTn>
                              </p:par>
                            </p:childTnLst>
                          </p:cTn>
                        </p:par>
                        <p:par>
                          <p:cTn id="15" fill="hold">
                            <p:stCondLst>
                              <p:cond delay="1500"/>
                            </p:stCondLst>
                            <p:childTnLst>
                              <p:par>
                                <p:cTn id="16" presetID="1" presetClass="entr" presetSubtype="0" fill="hold" nodeType="afterEffect">
                                  <p:stCondLst>
                                    <p:cond delay="0"/>
                                  </p:stCondLst>
                                  <p:childTnLst>
                                    <p:set>
                                      <p:cBhvr>
                                        <p:cTn id="17" dur="1" fill="hold">
                                          <p:stCondLst>
                                            <p:cond delay="499"/>
                                          </p:stCondLst>
                                        </p:cTn>
                                        <p:tgtEl>
                                          <p:spTgt spid="1406994"/>
                                        </p:tgtEl>
                                        <p:attrNameLst>
                                          <p:attrName>style.visibility</p:attrName>
                                        </p:attrNameLst>
                                      </p:cBhvr>
                                      <p:to>
                                        <p:strVal val="visible"/>
                                      </p:to>
                                    </p:set>
                                  </p:childTnLst>
                                </p:cTn>
                              </p:par>
                            </p:childTnLst>
                          </p:cTn>
                        </p:par>
                        <p:par>
                          <p:cTn id="18" fill="hold">
                            <p:stCondLst>
                              <p:cond delay="2000"/>
                            </p:stCondLst>
                            <p:childTnLst>
                              <p:par>
                                <p:cTn id="19" presetID="3" presetClass="entr" presetSubtype="10" fill="hold" grpId="0" nodeType="afterEffect">
                                  <p:stCondLst>
                                    <p:cond delay="0"/>
                                  </p:stCondLst>
                                  <p:childTnLst>
                                    <p:set>
                                      <p:cBhvr>
                                        <p:cTn id="20" dur="1" fill="hold">
                                          <p:stCondLst>
                                            <p:cond delay="0"/>
                                          </p:stCondLst>
                                        </p:cTn>
                                        <p:tgtEl>
                                          <p:spTgt spid="1406990"/>
                                        </p:tgtEl>
                                        <p:attrNameLst>
                                          <p:attrName>style.visibility</p:attrName>
                                        </p:attrNameLst>
                                      </p:cBhvr>
                                      <p:to>
                                        <p:strVal val="visible"/>
                                      </p:to>
                                    </p:set>
                                    <p:animEffect transition="in" filter="blinds(horizontal)">
                                      <p:cBhvr>
                                        <p:cTn id="21" dur="500"/>
                                        <p:tgtEl>
                                          <p:spTgt spid="1406990"/>
                                        </p:tgtEl>
                                      </p:cBhvr>
                                    </p:animEffect>
                                  </p:childTnLst>
                                </p:cTn>
                              </p:par>
                            </p:childTnLst>
                          </p:cTn>
                        </p:par>
                        <p:par>
                          <p:cTn id="22" fill="hold">
                            <p:stCondLst>
                              <p:cond delay="2500"/>
                            </p:stCondLst>
                            <p:childTnLst>
                              <p:par>
                                <p:cTn id="23" presetID="3" presetClass="entr" presetSubtype="10" fill="hold" grpId="0" nodeType="afterEffect">
                                  <p:stCondLst>
                                    <p:cond delay="0"/>
                                  </p:stCondLst>
                                  <p:iterate type="wd">
                                    <p:tmPct val="100000"/>
                                  </p:iterate>
                                  <p:childTnLst>
                                    <p:set>
                                      <p:cBhvr>
                                        <p:cTn id="24" dur="1" fill="hold">
                                          <p:stCondLst>
                                            <p:cond delay="0"/>
                                          </p:stCondLst>
                                        </p:cTn>
                                        <p:tgtEl>
                                          <p:spTgt spid="1406995"/>
                                        </p:tgtEl>
                                        <p:attrNameLst>
                                          <p:attrName>style.visibility</p:attrName>
                                        </p:attrNameLst>
                                      </p:cBhvr>
                                      <p:to>
                                        <p:strVal val="visible"/>
                                      </p:to>
                                    </p:set>
                                    <p:animEffect transition="in" filter="blinds(horizontal)">
                                      <p:cBhvr>
                                        <p:cTn id="25" dur="300"/>
                                        <p:tgtEl>
                                          <p:spTgt spid="1406995"/>
                                        </p:tgtEl>
                                      </p:cBhvr>
                                    </p:animEffect>
                                  </p:childTnLst>
                                </p:cTn>
                              </p:par>
                            </p:childTnLst>
                          </p:cTn>
                        </p:par>
                        <p:par>
                          <p:cTn id="26" fill="hold">
                            <p:stCondLst>
                              <p:cond delay="3400"/>
                            </p:stCondLst>
                            <p:childTnLst>
                              <p:par>
                                <p:cTn id="27" presetID="3" presetClass="entr" presetSubtype="10" fill="hold" grpId="0" nodeType="afterEffect">
                                  <p:stCondLst>
                                    <p:cond delay="0"/>
                                  </p:stCondLst>
                                  <p:childTnLst>
                                    <p:set>
                                      <p:cBhvr>
                                        <p:cTn id="28" dur="1" fill="hold">
                                          <p:stCondLst>
                                            <p:cond delay="0"/>
                                          </p:stCondLst>
                                        </p:cTn>
                                        <p:tgtEl>
                                          <p:spTgt spid="1406980"/>
                                        </p:tgtEl>
                                        <p:attrNameLst>
                                          <p:attrName>style.visibility</p:attrName>
                                        </p:attrNameLst>
                                      </p:cBhvr>
                                      <p:to>
                                        <p:strVal val="visible"/>
                                      </p:to>
                                    </p:set>
                                    <p:animEffect transition="in" filter="blinds(horizontal)">
                                      <p:cBhvr>
                                        <p:cTn id="29" dur="500"/>
                                        <p:tgtEl>
                                          <p:spTgt spid="1406980"/>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499"/>
                                          </p:stCondLst>
                                        </p:cTn>
                                        <p:tgtEl>
                                          <p:spTgt spid="140699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499"/>
                                          </p:stCondLst>
                                        </p:cTn>
                                        <p:tgtEl>
                                          <p:spTgt spid="1406998"/>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499"/>
                                          </p:stCondLst>
                                        </p:cTn>
                                        <p:tgtEl>
                                          <p:spTgt spid="1406997"/>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499"/>
                                          </p:stCondLst>
                                        </p:cTn>
                                        <p:tgtEl>
                                          <p:spTgt spid="1407002"/>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499"/>
                                          </p:stCondLst>
                                        </p:cTn>
                                        <p:tgtEl>
                                          <p:spTgt spid="1407001"/>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499"/>
                                          </p:stCondLst>
                                        </p:cTn>
                                        <p:tgtEl>
                                          <p:spTgt spid="1407003"/>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499"/>
                                          </p:stCondLst>
                                        </p:cTn>
                                        <p:tgtEl>
                                          <p:spTgt spid="1407000"/>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499"/>
                                          </p:stCondLst>
                                        </p:cTn>
                                        <p:tgtEl>
                                          <p:spTgt spid="1407004"/>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499"/>
                                          </p:stCondLst>
                                        </p:cTn>
                                        <p:tgtEl>
                                          <p:spTgt spid="1407005"/>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499"/>
                                          </p:stCondLst>
                                        </p:cTn>
                                        <p:tgtEl>
                                          <p:spTgt spid="1406992"/>
                                        </p:tgtEl>
                                        <p:attrNameLst>
                                          <p:attrName>style.visibility</p:attrName>
                                        </p:attrNameLst>
                                      </p:cBhvr>
                                      <p:to>
                                        <p:strVal val="visible"/>
                                      </p:to>
                                    </p:set>
                                  </p:childTnLst>
                                </p:cTn>
                              </p:par>
                            </p:childTnLst>
                          </p:cTn>
                        </p:par>
                        <p:par>
                          <p:cTn id="70" fill="hold">
                            <p:stCondLst>
                              <p:cond delay="500"/>
                            </p:stCondLst>
                            <p:childTnLst>
                              <p:par>
                                <p:cTn id="71" presetID="3" presetClass="entr" presetSubtype="10" fill="hold" grpId="0" nodeType="afterEffect">
                                  <p:stCondLst>
                                    <p:cond delay="0"/>
                                  </p:stCondLst>
                                  <p:childTnLst>
                                    <p:set>
                                      <p:cBhvr>
                                        <p:cTn id="72" dur="1" fill="hold">
                                          <p:stCondLst>
                                            <p:cond delay="0"/>
                                          </p:stCondLst>
                                        </p:cTn>
                                        <p:tgtEl>
                                          <p:spTgt spid="1406988"/>
                                        </p:tgtEl>
                                        <p:attrNameLst>
                                          <p:attrName>style.visibility</p:attrName>
                                        </p:attrNameLst>
                                      </p:cBhvr>
                                      <p:to>
                                        <p:strVal val="visible"/>
                                      </p:to>
                                    </p:set>
                                    <p:animEffect transition="in" filter="blinds(horizontal)">
                                      <p:cBhvr>
                                        <p:cTn id="73" dur="500"/>
                                        <p:tgtEl>
                                          <p:spTgt spid="1406988"/>
                                        </p:tgtEl>
                                      </p:cBhvr>
                                    </p:animEffect>
                                  </p:childTnLst>
                                </p:cTn>
                              </p:par>
                            </p:childTnLst>
                          </p:cTn>
                        </p:par>
                        <p:par>
                          <p:cTn id="74" fill="hold">
                            <p:stCondLst>
                              <p:cond delay="1000"/>
                            </p:stCondLst>
                            <p:childTnLst>
                              <p:par>
                                <p:cTn id="75" presetID="1" presetClass="entr" presetSubtype="0" fill="hold" nodeType="afterEffect">
                                  <p:stCondLst>
                                    <p:cond delay="0"/>
                                  </p:stCondLst>
                                  <p:childTnLst>
                                    <p:set>
                                      <p:cBhvr>
                                        <p:cTn id="76" dur="1" fill="hold">
                                          <p:stCondLst>
                                            <p:cond delay="499"/>
                                          </p:stCondLst>
                                        </p:cTn>
                                        <p:tgtEl>
                                          <p:spTgt spid="1406984"/>
                                        </p:tgtEl>
                                        <p:attrNameLst>
                                          <p:attrName>style.visibility</p:attrName>
                                        </p:attrNameLst>
                                      </p:cBhvr>
                                      <p:to>
                                        <p:strVal val="visible"/>
                                      </p:to>
                                    </p:set>
                                  </p:childTnLst>
                                </p:cTn>
                              </p:par>
                            </p:childTnLst>
                          </p:cTn>
                        </p:par>
                        <p:par>
                          <p:cTn id="77" fill="hold">
                            <p:stCondLst>
                              <p:cond delay="1500"/>
                            </p:stCondLst>
                            <p:childTnLst>
                              <p:par>
                                <p:cTn id="78" presetID="3" presetClass="entr" presetSubtype="10" fill="hold" grpId="0" nodeType="afterEffect">
                                  <p:stCondLst>
                                    <p:cond delay="0"/>
                                  </p:stCondLst>
                                  <p:childTnLst>
                                    <p:set>
                                      <p:cBhvr>
                                        <p:cTn id="79" dur="1" fill="hold">
                                          <p:stCondLst>
                                            <p:cond delay="0"/>
                                          </p:stCondLst>
                                        </p:cTn>
                                        <p:tgtEl>
                                          <p:spTgt spid="1406983"/>
                                        </p:tgtEl>
                                        <p:attrNameLst>
                                          <p:attrName>style.visibility</p:attrName>
                                        </p:attrNameLst>
                                      </p:cBhvr>
                                      <p:to>
                                        <p:strVal val="visible"/>
                                      </p:to>
                                    </p:set>
                                    <p:animEffect transition="in" filter="blinds(horizontal)">
                                      <p:cBhvr>
                                        <p:cTn id="80" dur="500"/>
                                        <p:tgtEl>
                                          <p:spTgt spid="1406983"/>
                                        </p:tgtEl>
                                      </p:cBhvr>
                                    </p:animEffect>
                                  </p:childTnLst>
                                </p:cTn>
                              </p:par>
                            </p:childTnLst>
                          </p:cTn>
                        </p:par>
                        <p:par>
                          <p:cTn id="81" fill="hold">
                            <p:stCondLst>
                              <p:cond delay="2000"/>
                            </p:stCondLst>
                            <p:childTnLst>
                              <p:par>
                                <p:cTn id="82" presetID="3" presetClass="entr" presetSubtype="10" fill="hold" grpId="0" nodeType="afterEffect">
                                  <p:stCondLst>
                                    <p:cond delay="0"/>
                                  </p:stCondLst>
                                  <p:childTnLst>
                                    <p:set>
                                      <p:cBhvr>
                                        <p:cTn id="83" dur="1" fill="hold">
                                          <p:stCondLst>
                                            <p:cond delay="0"/>
                                          </p:stCondLst>
                                        </p:cTn>
                                        <p:tgtEl>
                                          <p:spTgt spid="1406982"/>
                                        </p:tgtEl>
                                        <p:attrNameLst>
                                          <p:attrName>style.visibility</p:attrName>
                                        </p:attrNameLst>
                                      </p:cBhvr>
                                      <p:to>
                                        <p:strVal val="visible"/>
                                      </p:to>
                                    </p:set>
                                    <p:animEffect transition="in" filter="blinds(horizontal)">
                                      <p:cBhvr>
                                        <p:cTn id="84" dur="500"/>
                                        <p:tgtEl>
                                          <p:spTgt spid="1406982"/>
                                        </p:tgtEl>
                                      </p:cBhvr>
                                    </p:animEffect>
                                  </p:childTnLst>
                                </p:cTn>
                              </p:par>
                            </p:childTnLst>
                          </p:cTn>
                        </p:par>
                        <p:par>
                          <p:cTn id="85" fill="hold">
                            <p:stCondLst>
                              <p:cond delay="2500"/>
                            </p:stCondLst>
                            <p:childTnLst>
                              <p:par>
                                <p:cTn id="86" presetID="1" presetClass="entr" presetSubtype="0" fill="hold" nodeType="afterEffect">
                                  <p:stCondLst>
                                    <p:cond delay="0"/>
                                  </p:stCondLst>
                                  <p:childTnLst>
                                    <p:set>
                                      <p:cBhvr>
                                        <p:cTn id="87" dur="1" fill="hold">
                                          <p:stCondLst>
                                            <p:cond delay="499"/>
                                          </p:stCondLst>
                                        </p:cTn>
                                        <p:tgtEl>
                                          <p:spTgt spid="1406987"/>
                                        </p:tgtEl>
                                        <p:attrNameLst>
                                          <p:attrName>style.visibility</p:attrName>
                                        </p:attrNameLst>
                                      </p:cBhvr>
                                      <p:to>
                                        <p:strVal val="visible"/>
                                      </p:to>
                                    </p:set>
                                  </p:childTnLst>
                                </p:cTn>
                              </p:par>
                            </p:childTnLst>
                          </p:cTn>
                        </p:par>
                        <p:par>
                          <p:cTn id="88" fill="hold">
                            <p:stCondLst>
                              <p:cond delay="3000"/>
                            </p:stCondLst>
                            <p:childTnLst>
                              <p:par>
                                <p:cTn id="89" presetID="3" presetClass="entr" presetSubtype="10" fill="hold" grpId="0" nodeType="afterEffect">
                                  <p:stCondLst>
                                    <p:cond delay="0"/>
                                  </p:stCondLst>
                                  <p:childTnLst>
                                    <p:set>
                                      <p:cBhvr>
                                        <p:cTn id="90" dur="1" fill="hold">
                                          <p:stCondLst>
                                            <p:cond delay="0"/>
                                          </p:stCondLst>
                                        </p:cTn>
                                        <p:tgtEl>
                                          <p:spTgt spid="1406985"/>
                                        </p:tgtEl>
                                        <p:attrNameLst>
                                          <p:attrName>style.visibility</p:attrName>
                                        </p:attrNameLst>
                                      </p:cBhvr>
                                      <p:to>
                                        <p:strVal val="visible"/>
                                      </p:to>
                                    </p:set>
                                    <p:animEffect transition="in" filter="blinds(horizontal)">
                                      <p:cBhvr>
                                        <p:cTn id="91" dur="500"/>
                                        <p:tgtEl>
                                          <p:spTgt spid="1406985"/>
                                        </p:tgtEl>
                                      </p:cBhvr>
                                    </p:animEffect>
                                  </p:childTnLst>
                                </p:cTn>
                              </p:par>
                            </p:childTnLst>
                          </p:cTn>
                        </p:par>
                        <p:par>
                          <p:cTn id="92" fill="hold">
                            <p:stCondLst>
                              <p:cond delay="3500"/>
                            </p:stCondLst>
                            <p:childTnLst>
                              <p:par>
                                <p:cTn id="93" presetID="1" presetClass="entr" presetSubtype="0" fill="hold" nodeType="afterEffect">
                                  <p:stCondLst>
                                    <p:cond delay="0"/>
                                  </p:stCondLst>
                                  <p:childTnLst>
                                    <p:set>
                                      <p:cBhvr>
                                        <p:cTn id="94" dur="1" fill="hold">
                                          <p:stCondLst>
                                            <p:cond delay="499"/>
                                          </p:stCondLst>
                                        </p:cTn>
                                        <p:tgtEl>
                                          <p:spTgt spid="1406986"/>
                                        </p:tgtEl>
                                        <p:attrNameLst>
                                          <p:attrName>style.visibility</p:attrName>
                                        </p:attrNameLst>
                                      </p:cBhvr>
                                      <p:to>
                                        <p:strVal val="visible"/>
                                      </p:to>
                                    </p:set>
                                  </p:childTnLst>
                                </p:cTn>
                              </p:par>
                            </p:childTnLst>
                          </p:cTn>
                        </p:par>
                        <p:par>
                          <p:cTn id="95" fill="hold">
                            <p:stCondLst>
                              <p:cond delay="4000"/>
                            </p:stCondLst>
                            <p:childTnLst>
                              <p:par>
                                <p:cTn id="96" presetID="1" presetClass="entr" presetSubtype="0" fill="hold" nodeType="afterEffect">
                                  <p:stCondLst>
                                    <p:cond delay="0"/>
                                  </p:stCondLst>
                                  <p:childTnLst>
                                    <p:set>
                                      <p:cBhvr>
                                        <p:cTn id="97" dur="1" fill="hold">
                                          <p:stCondLst>
                                            <p:cond delay="499"/>
                                          </p:stCondLst>
                                        </p:cTn>
                                        <p:tgtEl>
                                          <p:spTgt spid="14069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6980" grpId="0" animBg="1" autoUpdateAnimBg="0"/>
      <p:bldP spid="1406982" grpId="0" autoUpdateAnimBg="0"/>
      <p:bldP spid="1406983" grpId="0" animBg="1" autoUpdateAnimBg="0"/>
      <p:bldP spid="1406985" grpId="0" animBg="1" autoUpdateAnimBg="0"/>
      <p:bldP spid="1406988" grpId="0" animBg="1" autoUpdateAnimBg="0"/>
      <p:bldP spid="1406989" grpId="0" animBg="1" autoUpdateAnimBg="0"/>
      <p:bldP spid="1406990" grpId="0" animBg="1" autoUpdateAnimBg="0"/>
      <p:bldP spid="1406993" grpId="0" animBg="1" autoUpdateAnimBg="0"/>
      <p:bldP spid="1406995" grpId="0" autoUpdateAnimBg="0"/>
      <p:bldP spid="1406996" grpId="0" autoUpdateAnimBg="0"/>
      <p:bldP spid="1406997" grpId="0" autoUpdateAnimBg="0"/>
      <p:bldP spid="1406998" grpId="0" autoUpdateAnimBg="0"/>
      <p:bldP spid="1407000" grpId="0" autoUpdateAnimBg="0"/>
      <p:bldP spid="1407001" grpId="0" autoUpdateAnimBg="0"/>
      <p:bldP spid="1407002" grpId="0" autoUpdateAnimBg="0"/>
      <p:bldP spid="1407003" grpId="0" autoUpdateAnimBg="0"/>
      <p:bldP spid="1407004" grpId="0" autoUpdateAnimBg="0"/>
      <p:bldP spid="1407005"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4"/>
          <p:cNvGrpSpPr>
            <a:grpSpLocks/>
          </p:cNvGrpSpPr>
          <p:nvPr/>
        </p:nvGrpSpPr>
        <p:grpSpPr bwMode="auto">
          <a:xfrm>
            <a:off x="4770438" y="1543050"/>
            <a:ext cx="4124325" cy="660400"/>
            <a:chOff x="2792" y="730"/>
            <a:chExt cx="2493" cy="485"/>
          </a:xfrm>
        </p:grpSpPr>
        <p:sp>
          <p:nvSpPr>
            <p:cNvPr id="4135" name="Text Box 75"/>
            <p:cNvSpPr txBox="1">
              <a:spLocks noChangeArrowheads="1"/>
            </p:cNvSpPr>
            <p:nvPr/>
          </p:nvSpPr>
          <p:spPr bwMode="auto">
            <a:xfrm>
              <a:off x="3299" y="1012"/>
              <a:ext cx="1986" cy="203"/>
            </a:xfrm>
            <a:prstGeom prst="rect">
              <a:avLst/>
            </a:prstGeom>
            <a:noFill/>
            <a:ln w="9525">
              <a:noFill/>
              <a:miter lim="800000"/>
              <a:headEnd/>
              <a:tailEnd/>
            </a:ln>
          </p:spPr>
          <p:txBody>
            <a:bodyPr>
              <a:spAutoFit/>
            </a:bodyPr>
            <a:lstStyle/>
            <a:p>
              <a:r>
                <a:rPr lang="tr-TR" sz="1200" b="0" i="1" dirty="0" smtClean="0">
                  <a:solidFill>
                    <a:schemeClr val="tx1"/>
                  </a:solidFill>
                  <a:latin typeface="Arial" pitchFamily="34" charset="0"/>
                </a:rPr>
                <a:t>7 günden fazla ise işlem yapılmaz</a:t>
              </a:r>
              <a:endParaRPr lang="en-GB" sz="1200" b="0" i="1" dirty="0">
                <a:solidFill>
                  <a:schemeClr val="tx1"/>
                </a:solidFill>
                <a:latin typeface="Arial" pitchFamily="34" charset="0"/>
              </a:endParaRPr>
            </a:p>
          </p:txBody>
        </p:sp>
        <p:sp>
          <p:nvSpPr>
            <p:cNvPr id="4136" name="AutoShape 76"/>
            <p:cNvSpPr>
              <a:spLocks noChangeArrowheads="1"/>
            </p:cNvSpPr>
            <p:nvPr/>
          </p:nvSpPr>
          <p:spPr bwMode="auto">
            <a:xfrm rot="10800000" flipV="1">
              <a:off x="2792" y="730"/>
              <a:ext cx="2482" cy="324"/>
            </a:xfrm>
            <a:custGeom>
              <a:avLst/>
              <a:gdLst>
                <a:gd name="T0" fmla="*/ 3 w 21600"/>
                <a:gd name="T1" fmla="*/ 0 h 21600"/>
                <a:gd name="T2" fmla="*/ 0 w 21600"/>
                <a:gd name="T3" fmla="*/ 0 h 21600"/>
                <a:gd name="T4" fmla="*/ 3 w 21600"/>
                <a:gd name="T5" fmla="*/ 0 h 21600"/>
                <a:gd name="T6" fmla="*/ 4 w 21600"/>
                <a:gd name="T7" fmla="*/ 0 h 21600"/>
                <a:gd name="T8" fmla="*/ 17694720 60000 65536"/>
                <a:gd name="T9" fmla="*/ 11796480 60000 65536"/>
                <a:gd name="T10" fmla="*/ 5898240 60000 65536"/>
                <a:gd name="T11" fmla="*/ 0 60000 65536"/>
                <a:gd name="T12" fmla="*/ 3377 w 21600"/>
                <a:gd name="T13" fmla="*/ 5400 h 21600"/>
                <a:gd name="T14" fmla="*/ 18902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cap="rnd">
              <a:solidFill>
                <a:schemeClr val="tx1"/>
              </a:solidFill>
              <a:prstDash val="sysDot"/>
              <a:miter lim="800000"/>
              <a:headEnd/>
              <a:tailEnd/>
            </a:ln>
          </p:spPr>
          <p:txBody>
            <a:bodyPr wrap="none" anchor="ctr"/>
            <a:lstStyle/>
            <a:p>
              <a:pPr algn="ctr"/>
              <a:r>
                <a:rPr lang="tr-TR" sz="1200" dirty="0" smtClean="0">
                  <a:solidFill>
                    <a:schemeClr val="bg1"/>
                  </a:solidFill>
                  <a:latin typeface="Arial" pitchFamily="34" charset="0"/>
                </a:rPr>
                <a:t>Eksik bilgilerin tamamlanması için 7 gün </a:t>
              </a:r>
            </a:p>
          </p:txBody>
        </p:sp>
        <p:sp>
          <p:nvSpPr>
            <p:cNvPr id="4137" name="AutoShape 77"/>
            <p:cNvSpPr>
              <a:spLocks noChangeArrowheads="1"/>
            </p:cNvSpPr>
            <p:nvPr/>
          </p:nvSpPr>
          <p:spPr bwMode="auto">
            <a:xfrm>
              <a:off x="5196" y="967"/>
              <a:ext cx="78" cy="228"/>
            </a:xfrm>
            <a:prstGeom prst="flowChartProcess">
              <a:avLst/>
            </a:prstGeom>
            <a:solidFill>
              <a:srgbClr val="FF3300"/>
            </a:solidFill>
            <a:ln w="9525">
              <a:solidFill>
                <a:schemeClr val="tx1"/>
              </a:solidFill>
              <a:prstDash val="dash"/>
              <a:miter lim="800000"/>
              <a:headEnd/>
              <a:tailEnd/>
            </a:ln>
          </p:spPr>
          <p:txBody>
            <a:bodyPr wrap="none" anchor="ctr"/>
            <a:lstStyle/>
            <a:p>
              <a:endParaRPr lang="pl-PL"/>
            </a:p>
          </p:txBody>
        </p:sp>
      </p:grpSp>
      <p:sp>
        <p:nvSpPr>
          <p:cNvPr id="4099" name="Rectangle 45"/>
          <p:cNvSpPr>
            <a:spLocks noChangeArrowheads="1"/>
          </p:cNvSpPr>
          <p:nvPr/>
        </p:nvSpPr>
        <p:spPr bwMode="auto">
          <a:xfrm>
            <a:off x="354013" y="201613"/>
            <a:ext cx="8285162" cy="395287"/>
          </a:xfrm>
          <a:prstGeom prst="rect">
            <a:avLst/>
          </a:prstGeom>
          <a:noFill/>
          <a:ln w="9525">
            <a:noFill/>
            <a:miter lim="800000"/>
            <a:headEnd/>
            <a:tailEnd/>
          </a:ln>
        </p:spPr>
        <p:txBody>
          <a:bodyPr anchor="ctr"/>
          <a:lstStyle/>
          <a:p>
            <a:endParaRPr lang="pl-PL" sz="1600" b="0">
              <a:solidFill>
                <a:srgbClr val="297B29"/>
              </a:solidFill>
              <a:latin typeface="OptimaCE"/>
            </a:endParaRPr>
          </a:p>
        </p:txBody>
      </p:sp>
      <p:sp>
        <p:nvSpPr>
          <p:cNvPr id="4100" name="Rectangle 46"/>
          <p:cNvSpPr>
            <a:spLocks noGrp="1" noChangeArrowheads="1"/>
          </p:cNvSpPr>
          <p:nvPr>
            <p:ph type="title"/>
          </p:nvPr>
        </p:nvSpPr>
        <p:spPr>
          <a:xfrm>
            <a:off x="684213" y="303213"/>
            <a:ext cx="7772400" cy="120650"/>
          </a:xfrm>
        </p:spPr>
        <p:txBody>
          <a:bodyPr>
            <a:normAutofit fontScale="90000"/>
          </a:bodyPr>
          <a:lstStyle/>
          <a:p>
            <a:pPr eaLnBrk="1" hangingPunct="1"/>
            <a:r>
              <a:rPr lang="tr-TR" sz="3200" dirty="0" smtClean="0">
                <a:solidFill>
                  <a:srgbClr val="297B29"/>
                </a:solidFill>
                <a:latin typeface="Calibri" pitchFamily="34" charset="0"/>
                <a:ea typeface="Calibri" pitchFamily="34" charset="0"/>
                <a:cs typeface="Calibri" pitchFamily="34" charset="0"/>
              </a:rPr>
              <a:t>İŞLEYİŞ</a:t>
            </a:r>
            <a:endParaRPr lang="pl-PL" sz="3200" dirty="0" smtClean="0">
              <a:solidFill>
                <a:srgbClr val="297B29"/>
              </a:solidFill>
              <a:latin typeface="Calibri" pitchFamily="34" charset="0"/>
              <a:ea typeface="Calibri" pitchFamily="34" charset="0"/>
              <a:cs typeface="Calibri" pitchFamily="34" charset="0"/>
            </a:endParaRPr>
          </a:p>
        </p:txBody>
      </p:sp>
      <p:sp>
        <p:nvSpPr>
          <p:cNvPr id="1280047" name="Text Box 47"/>
          <p:cNvSpPr txBox="1">
            <a:spLocks noChangeArrowheads="1"/>
          </p:cNvSpPr>
          <p:nvPr/>
        </p:nvSpPr>
        <p:spPr bwMode="auto">
          <a:xfrm>
            <a:off x="6630988" y="768350"/>
            <a:ext cx="2206625" cy="307777"/>
          </a:xfrm>
          <a:prstGeom prst="rect">
            <a:avLst/>
          </a:prstGeom>
          <a:solidFill>
            <a:schemeClr val="accent2"/>
          </a:solidFill>
          <a:ln w="9525">
            <a:solidFill>
              <a:schemeClr val="tx1"/>
            </a:solidFill>
            <a:miter lim="800000"/>
            <a:headEnd/>
            <a:tailEnd/>
          </a:ln>
        </p:spPr>
        <p:txBody>
          <a:bodyPr>
            <a:spAutoFit/>
          </a:bodyPr>
          <a:lstStyle/>
          <a:p>
            <a:pPr algn="ctr"/>
            <a:r>
              <a:rPr lang="tr-TR" sz="1400" dirty="0" smtClean="0">
                <a:solidFill>
                  <a:schemeClr val="bg1"/>
                </a:solidFill>
                <a:latin typeface="Arial" pitchFamily="34" charset="0"/>
              </a:rPr>
              <a:t>Kayıt ücreti</a:t>
            </a:r>
            <a:endParaRPr lang="en-GB" sz="1400" dirty="0">
              <a:solidFill>
                <a:schemeClr val="bg1"/>
              </a:solidFill>
              <a:latin typeface="Arial" pitchFamily="34" charset="0"/>
            </a:endParaRPr>
          </a:p>
        </p:txBody>
      </p:sp>
      <p:sp>
        <p:nvSpPr>
          <p:cNvPr id="1280049" name="Text Box 49"/>
          <p:cNvSpPr txBox="1">
            <a:spLocks noChangeArrowheads="1"/>
          </p:cNvSpPr>
          <p:nvPr/>
        </p:nvSpPr>
        <p:spPr bwMode="auto">
          <a:xfrm>
            <a:off x="3508375" y="2178050"/>
            <a:ext cx="2547938" cy="523220"/>
          </a:xfrm>
          <a:prstGeom prst="rect">
            <a:avLst/>
          </a:prstGeom>
          <a:solidFill>
            <a:schemeClr val="accent2"/>
          </a:solidFill>
          <a:ln w="9525">
            <a:solidFill>
              <a:schemeClr val="tx1"/>
            </a:solidFill>
            <a:miter lim="800000"/>
            <a:headEnd/>
            <a:tailEnd/>
          </a:ln>
        </p:spPr>
        <p:txBody>
          <a:bodyPr>
            <a:spAutoFit/>
          </a:bodyPr>
          <a:lstStyle/>
          <a:p>
            <a:pPr algn="ctr"/>
            <a:r>
              <a:rPr lang="tr-TR" sz="1400" dirty="0" smtClean="0">
                <a:solidFill>
                  <a:schemeClr val="bg1"/>
                </a:solidFill>
                <a:latin typeface="Arial" pitchFamily="34" charset="0"/>
              </a:rPr>
              <a:t>Başvurunun resmi olarak onaylanması</a:t>
            </a:r>
            <a:endParaRPr lang="en-GB" sz="1400" dirty="0">
              <a:solidFill>
                <a:schemeClr val="bg1"/>
              </a:solidFill>
              <a:latin typeface="Arial" pitchFamily="34" charset="0"/>
            </a:endParaRPr>
          </a:p>
        </p:txBody>
      </p:sp>
      <p:cxnSp>
        <p:nvCxnSpPr>
          <p:cNvPr id="1280050" name="AutoShape 50"/>
          <p:cNvCxnSpPr>
            <a:cxnSpLocks noChangeShapeType="1"/>
            <a:stCxn id="1280052" idx="2"/>
            <a:endCxn id="1280049" idx="0"/>
          </p:cNvCxnSpPr>
          <p:nvPr/>
        </p:nvCxnSpPr>
        <p:spPr bwMode="auto">
          <a:xfrm rot="5400000">
            <a:off x="4182170" y="1577876"/>
            <a:ext cx="1200348" cy="1588"/>
          </a:xfrm>
          <a:prstGeom prst="straightConnector1">
            <a:avLst/>
          </a:prstGeom>
          <a:noFill/>
          <a:ln w="9525">
            <a:solidFill>
              <a:schemeClr val="tx1"/>
            </a:solidFill>
            <a:round/>
            <a:headEnd/>
            <a:tailEnd type="triangle" w="med" len="med"/>
          </a:ln>
        </p:spPr>
      </p:cxnSp>
      <p:sp>
        <p:nvSpPr>
          <p:cNvPr id="1280052" name="Text Box 52"/>
          <p:cNvSpPr txBox="1">
            <a:spLocks noChangeArrowheads="1"/>
          </p:cNvSpPr>
          <p:nvPr/>
        </p:nvSpPr>
        <p:spPr bwMode="auto">
          <a:xfrm>
            <a:off x="3508375" y="669925"/>
            <a:ext cx="2547938" cy="307777"/>
          </a:xfrm>
          <a:prstGeom prst="rect">
            <a:avLst/>
          </a:prstGeom>
          <a:solidFill>
            <a:schemeClr val="accent2"/>
          </a:solidFill>
          <a:ln w="9525">
            <a:solidFill>
              <a:schemeClr val="tx1"/>
            </a:solidFill>
            <a:miter lim="800000"/>
            <a:headEnd/>
            <a:tailEnd/>
          </a:ln>
        </p:spPr>
        <p:txBody>
          <a:bodyPr>
            <a:spAutoFit/>
          </a:bodyPr>
          <a:lstStyle/>
          <a:p>
            <a:pPr algn="ctr"/>
            <a:r>
              <a:rPr lang="tr-TR" sz="1400" dirty="0" smtClean="0">
                <a:solidFill>
                  <a:schemeClr val="bg1"/>
                </a:solidFill>
                <a:latin typeface="Arial" pitchFamily="34" charset="0"/>
              </a:rPr>
              <a:t>Başvurunun teslim edilmesi</a:t>
            </a:r>
            <a:endParaRPr lang="en-GB" sz="1400" dirty="0">
              <a:solidFill>
                <a:schemeClr val="bg1"/>
              </a:solidFill>
              <a:latin typeface="Arial" pitchFamily="34" charset="0"/>
            </a:endParaRPr>
          </a:p>
        </p:txBody>
      </p:sp>
      <p:cxnSp>
        <p:nvCxnSpPr>
          <p:cNvPr id="1280054" name="AutoShape 54"/>
          <p:cNvCxnSpPr>
            <a:cxnSpLocks noChangeShapeType="1"/>
            <a:stCxn id="1280052" idx="3"/>
            <a:endCxn id="1280047" idx="1"/>
          </p:cNvCxnSpPr>
          <p:nvPr/>
        </p:nvCxnSpPr>
        <p:spPr bwMode="auto">
          <a:xfrm>
            <a:off x="6056313" y="823814"/>
            <a:ext cx="574675" cy="98425"/>
          </a:xfrm>
          <a:prstGeom prst="bentConnector3">
            <a:avLst>
              <a:gd name="adj1" fmla="val 50000"/>
            </a:avLst>
          </a:prstGeom>
          <a:noFill/>
          <a:ln w="9525">
            <a:solidFill>
              <a:schemeClr val="tx1"/>
            </a:solidFill>
            <a:miter lim="800000"/>
            <a:headEnd type="triangle" w="med" len="med"/>
            <a:tailEnd/>
          </a:ln>
        </p:spPr>
      </p:cxnSp>
      <p:sp>
        <p:nvSpPr>
          <p:cNvPr id="1280056" name="Text Box 56"/>
          <p:cNvSpPr txBox="1">
            <a:spLocks noChangeArrowheads="1"/>
          </p:cNvSpPr>
          <p:nvPr/>
        </p:nvSpPr>
        <p:spPr bwMode="auto">
          <a:xfrm>
            <a:off x="6338888" y="2179638"/>
            <a:ext cx="2538412" cy="523220"/>
          </a:xfrm>
          <a:prstGeom prst="rect">
            <a:avLst/>
          </a:prstGeom>
          <a:solidFill>
            <a:schemeClr val="accent2"/>
          </a:solidFill>
          <a:ln w="9525">
            <a:solidFill>
              <a:schemeClr val="tx1"/>
            </a:solidFill>
            <a:miter lim="800000"/>
            <a:headEnd/>
            <a:tailEnd/>
          </a:ln>
        </p:spPr>
        <p:txBody>
          <a:bodyPr>
            <a:spAutoFit/>
          </a:bodyPr>
          <a:lstStyle/>
          <a:p>
            <a:pPr algn="ctr"/>
            <a:r>
              <a:rPr lang="tr-TR" sz="1400" dirty="0" smtClean="0">
                <a:solidFill>
                  <a:schemeClr val="bg1"/>
                </a:solidFill>
                <a:latin typeface="Arial" pitchFamily="34" charset="0"/>
              </a:rPr>
              <a:t>Eksiklerin tamamlanması için istem</a:t>
            </a:r>
            <a:r>
              <a:rPr lang="pl-PL" sz="1400" dirty="0" smtClean="0">
                <a:solidFill>
                  <a:schemeClr val="bg1"/>
                </a:solidFill>
                <a:latin typeface="Arial" pitchFamily="34" charset="0"/>
              </a:rPr>
              <a:t> </a:t>
            </a:r>
            <a:r>
              <a:rPr lang="pl-PL" sz="1400" i="1" dirty="0" smtClean="0">
                <a:solidFill>
                  <a:schemeClr val="bg1"/>
                </a:solidFill>
                <a:latin typeface="Arial" pitchFamily="34" charset="0"/>
              </a:rPr>
              <a:t>(</a:t>
            </a:r>
            <a:r>
              <a:rPr lang="tr-TR" sz="1400" i="1" dirty="0" smtClean="0">
                <a:solidFill>
                  <a:schemeClr val="bg1"/>
                </a:solidFill>
                <a:latin typeface="Arial" pitchFamily="34" charset="0"/>
              </a:rPr>
              <a:t>eğer eksik var ise</a:t>
            </a:r>
            <a:r>
              <a:rPr lang="pl-PL" sz="1400" i="1" dirty="0" smtClean="0">
                <a:solidFill>
                  <a:schemeClr val="bg1"/>
                </a:solidFill>
                <a:latin typeface="Arial" pitchFamily="34" charset="0"/>
              </a:rPr>
              <a:t>)</a:t>
            </a:r>
            <a:endParaRPr lang="en-GB" sz="1400" i="1" dirty="0">
              <a:solidFill>
                <a:schemeClr val="bg1"/>
              </a:solidFill>
              <a:latin typeface="Arial" pitchFamily="34" charset="0"/>
            </a:endParaRPr>
          </a:p>
        </p:txBody>
      </p:sp>
      <p:cxnSp>
        <p:nvCxnSpPr>
          <p:cNvPr id="1280057" name="AutoShape 57"/>
          <p:cNvCxnSpPr>
            <a:cxnSpLocks noChangeShapeType="1"/>
            <a:stCxn id="1280049" idx="3"/>
            <a:endCxn id="1280056" idx="1"/>
          </p:cNvCxnSpPr>
          <p:nvPr/>
        </p:nvCxnSpPr>
        <p:spPr bwMode="auto">
          <a:xfrm>
            <a:off x="6056313" y="2439660"/>
            <a:ext cx="282575" cy="1588"/>
          </a:xfrm>
          <a:prstGeom prst="bentConnector3">
            <a:avLst>
              <a:gd name="adj1" fmla="val 50000"/>
            </a:avLst>
          </a:prstGeom>
          <a:noFill/>
          <a:ln w="9525">
            <a:solidFill>
              <a:schemeClr val="tx1"/>
            </a:solidFill>
            <a:miter lim="800000"/>
            <a:headEnd/>
            <a:tailEnd type="triangle" w="med" len="med"/>
          </a:ln>
        </p:spPr>
      </p:cxnSp>
      <p:cxnSp>
        <p:nvCxnSpPr>
          <p:cNvPr id="1280058" name="AutoShape 58"/>
          <p:cNvCxnSpPr>
            <a:cxnSpLocks noChangeShapeType="1"/>
            <a:stCxn id="1280049" idx="2"/>
            <a:endCxn id="1280063" idx="0"/>
          </p:cNvCxnSpPr>
          <p:nvPr/>
        </p:nvCxnSpPr>
        <p:spPr bwMode="auto">
          <a:xfrm rot="16200000" flipH="1">
            <a:off x="4078358" y="3405256"/>
            <a:ext cx="1416705" cy="8732"/>
          </a:xfrm>
          <a:prstGeom prst="straightConnector1">
            <a:avLst/>
          </a:prstGeom>
          <a:noFill/>
          <a:ln w="9525">
            <a:solidFill>
              <a:schemeClr val="tx1"/>
            </a:solidFill>
            <a:round/>
            <a:headEnd/>
            <a:tailEnd type="triangle" w="med" len="med"/>
          </a:ln>
        </p:spPr>
      </p:cxnSp>
      <p:sp>
        <p:nvSpPr>
          <p:cNvPr id="1280063" name="Text Box 63"/>
          <p:cNvSpPr txBox="1">
            <a:spLocks noChangeArrowheads="1"/>
          </p:cNvSpPr>
          <p:nvPr/>
        </p:nvSpPr>
        <p:spPr bwMode="auto">
          <a:xfrm>
            <a:off x="3513138" y="4117975"/>
            <a:ext cx="2555875" cy="867930"/>
          </a:xfrm>
          <a:prstGeom prst="rect">
            <a:avLst/>
          </a:prstGeom>
          <a:solidFill>
            <a:schemeClr val="accent2"/>
          </a:solidFill>
          <a:ln w="9525">
            <a:solidFill>
              <a:schemeClr val="tx1"/>
            </a:solidFill>
            <a:miter lim="800000"/>
            <a:headEnd/>
            <a:tailEnd/>
          </a:ln>
        </p:spPr>
        <p:txBody>
          <a:bodyPr>
            <a:spAutoFit/>
          </a:bodyPr>
          <a:lstStyle/>
          <a:p>
            <a:pPr algn="ctr">
              <a:lnSpc>
                <a:spcPct val="90000"/>
              </a:lnSpc>
            </a:pPr>
            <a:r>
              <a:rPr lang="tr-TR" sz="1400" dirty="0" smtClean="0">
                <a:solidFill>
                  <a:schemeClr val="bg1"/>
                </a:solidFill>
                <a:latin typeface="Arial" pitchFamily="34" charset="0"/>
              </a:rPr>
              <a:t>Kayıt bilgilerinin alınması ve kayıt ile ilgili bilgilerin yayımlanması</a:t>
            </a:r>
            <a:r>
              <a:rPr lang="pl-PL" sz="1400" dirty="0" smtClean="0">
                <a:solidFill>
                  <a:schemeClr val="bg1"/>
                </a:solidFill>
                <a:latin typeface="Arial" pitchFamily="34" charset="0"/>
              </a:rPr>
              <a:t> </a:t>
            </a:r>
            <a:r>
              <a:rPr lang="pl-PL" sz="1400" b="0" dirty="0" smtClean="0">
                <a:solidFill>
                  <a:schemeClr val="bg1"/>
                </a:solidFill>
                <a:latin typeface="Arial" pitchFamily="34" charset="0"/>
              </a:rPr>
              <a:t>(</a:t>
            </a:r>
            <a:r>
              <a:rPr lang="tr-TR" sz="1400" b="0" dirty="0" smtClean="0">
                <a:solidFill>
                  <a:schemeClr val="bg1"/>
                </a:solidFill>
                <a:latin typeface="Arial" pitchFamily="34" charset="0"/>
              </a:rPr>
              <a:t>bir otorite için olağan yollardan</a:t>
            </a:r>
            <a:r>
              <a:rPr lang="pl-PL" sz="1400" b="0" dirty="0" smtClean="0">
                <a:solidFill>
                  <a:schemeClr val="bg1"/>
                </a:solidFill>
                <a:latin typeface="Arial" pitchFamily="34" charset="0"/>
              </a:rPr>
              <a:t>)</a:t>
            </a:r>
            <a:endParaRPr lang="en-GB" sz="1400" b="0" dirty="0">
              <a:solidFill>
                <a:schemeClr val="bg1"/>
              </a:solidFill>
              <a:latin typeface="Arial" pitchFamily="34" charset="0"/>
            </a:endParaRPr>
          </a:p>
        </p:txBody>
      </p:sp>
      <p:cxnSp>
        <p:nvCxnSpPr>
          <p:cNvPr id="1280070" name="AutoShape 70"/>
          <p:cNvCxnSpPr>
            <a:cxnSpLocks noChangeShapeType="1"/>
            <a:stCxn id="1280063" idx="2"/>
          </p:cNvCxnSpPr>
          <p:nvPr/>
        </p:nvCxnSpPr>
        <p:spPr bwMode="auto">
          <a:xfrm rot="5400000">
            <a:off x="4157450" y="5613187"/>
            <a:ext cx="1260908" cy="6345"/>
          </a:xfrm>
          <a:prstGeom prst="bentConnector3">
            <a:avLst>
              <a:gd name="adj1" fmla="val 50000"/>
            </a:avLst>
          </a:prstGeom>
          <a:noFill/>
          <a:ln w="9525">
            <a:solidFill>
              <a:schemeClr val="tx1"/>
            </a:solidFill>
            <a:miter lim="800000"/>
            <a:headEnd/>
            <a:tailEnd type="triangle" w="med" len="med"/>
          </a:ln>
        </p:spPr>
      </p:cxnSp>
      <p:grpSp>
        <p:nvGrpSpPr>
          <p:cNvPr id="3" name="Group 108"/>
          <p:cNvGrpSpPr>
            <a:grpSpLocks/>
          </p:cNvGrpSpPr>
          <p:nvPr/>
        </p:nvGrpSpPr>
        <p:grpSpPr bwMode="auto">
          <a:xfrm>
            <a:off x="1431925" y="3265488"/>
            <a:ext cx="3346450" cy="479425"/>
            <a:chOff x="902" y="2277"/>
            <a:chExt cx="2108" cy="302"/>
          </a:xfrm>
        </p:grpSpPr>
        <p:sp>
          <p:nvSpPr>
            <p:cNvPr id="4133" name="Rectangle 72"/>
            <p:cNvSpPr>
              <a:spLocks noChangeArrowheads="1"/>
            </p:cNvSpPr>
            <p:nvPr/>
          </p:nvSpPr>
          <p:spPr bwMode="auto">
            <a:xfrm>
              <a:off x="902" y="2277"/>
              <a:ext cx="1268" cy="302"/>
            </a:xfrm>
            <a:prstGeom prst="rect">
              <a:avLst/>
            </a:prstGeom>
            <a:solidFill>
              <a:schemeClr val="accent2"/>
            </a:solidFill>
            <a:ln w="9525">
              <a:solidFill>
                <a:schemeClr val="tx1"/>
              </a:solidFill>
              <a:miter lim="800000"/>
              <a:headEnd/>
              <a:tailEnd/>
            </a:ln>
          </p:spPr>
          <p:txBody>
            <a:bodyPr anchor="ctr">
              <a:spAutoFit/>
            </a:bodyPr>
            <a:lstStyle/>
            <a:p>
              <a:pPr algn="ctr">
                <a:lnSpc>
                  <a:spcPct val="90000"/>
                </a:lnSpc>
              </a:pPr>
              <a:r>
                <a:rPr lang="tr-TR" sz="1400" dirty="0" smtClean="0">
                  <a:solidFill>
                    <a:schemeClr val="bg1"/>
                  </a:solidFill>
                  <a:latin typeface="Arial" pitchFamily="34" charset="0"/>
                </a:rPr>
                <a:t>Başvurunun ÇOB’na teslim edilmesi</a:t>
              </a:r>
              <a:endParaRPr lang="pl-PL" sz="1400" dirty="0">
                <a:solidFill>
                  <a:schemeClr val="bg1"/>
                </a:solidFill>
                <a:latin typeface="Arial" pitchFamily="34" charset="0"/>
              </a:endParaRPr>
            </a:p>
          </p:txBody>
        </p:sp>
        <p:cxnSp>
          <p:nvCxnSpPr>
            <p:cNvPr id="4134" name="AutoShape 73"/>
            <p:cNvCxnSpPr>
              <a:cxnSpLocks noChangeShapeType="1"/>
              <a:endCxn id="4133" idx="3"/>
            </p:cNvCxnSpPr>
            <p:nvPr/>
          </p:nvCxnSpPr>
          <p:spPr bwMode="auto">
            <a:xfrm rot="10800000">
              <a:off x="2170" y="2428"/>
              <a:ext cx="840" cy="65"/>
            </a:xfrm>
            <a:prstGeom prst="straightConnector1">
              <a:avLst/>
            </a:prstGeom>
            <a:noFill/>
            <a:ln w="9525">
              <a:solidFill>
                <a:schemeClr val="tx1"/>
              </a:solidFill>
              <a:round/>
              <a:headEnd/>
              <a:tailEnd type="triangle" w="med" len="med"/>
            </a:ln>
          </p:spPr>
        </p:cxnSp>
      </p:grpSp>
      <p:grpSp>
        <p:nvGrpSpPr>
          <p:cNvPr id="4" name="Group 78"/>
          <p:cNvGrpSpPr>
            <a:grpSpLocks/>
          </p:cNvGrpSpPr>
          <p:nvPr/>
        </p:nvGrpSpPr>
        <p:grpSpPr bwMode="auto">
          <a:xfrm>
            <a:off x="519113" y="561975"/>
            <a:ext cx="2989262" cy="5443538"/>
            <a:chOff x="90" y="310"/>
            <a:chExt cx="1883" cy="3429"/>
          </a:xfrm>
        </p:grpSpPr>
        <p:sp>
          <p:nvSpPr>
            <p:cNvPr id="4130" name="AutoShape 79"/>
            <p:cNvSpPr>
              <a:spLocks noChangeArrowheads="1"/>
            </p:cNvSpPr>
            <p:nvPr/>
          </p:nvSpPr>
          <p:spPr bwMode="auto">
            <a:xfrm rot="5400000" flipV="1">
              <a:off x="-1257" y="1824"/>
              <a:ext cx="3262" cy="567"/>
            </a:xfrm>
            <a:custGeom>
              <a:avLst/>
              <a:gdLst>
                <a:gd name="T0" fmla="*/ 8 w 21600"/>
                <a:gd name="T1" fmla="*/ 0 h 21600"/>
                <a:gd name="T2" fmla="*/ 0 w 21600"/>
                <a:gd name="T3" fmla="*/ 0 h 21600"/>
                <a:gd name="T4" fmla="*/ 8 w 21600"/>
                <a:gd name="T5" fmla="*/ 0 h 21600"/>
                <a:gd name="T6" fmla="*/ 11 w 21600"/>
                <a:gd name="T7" fmla="*/ 0 h 21600"/>
                <a:gd name="T8" fmla="*/ 17694720 60000 65536"/>
                <a:gd name="T9" fmla="*/ 11796480 60000 65536"/>
                <a:gd name="T10" fmla="*/ 5898240 60000 65536"/>
                <a:gd name="T11" fmla="*/ 0 60000 65536"/>
                <a:gd name="T12" fmla="*/ 3377 w 21600"/>
                <a:gd name="T13" fmla="*/ 5410 h 21600"/>
                <a:gd name="T14" fmla="*/ 18898 w 21600"/>
                <a:gd name="T15" fmla="*/ 1619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cap="rnd">
              <a:solidFill>
                <a:schemeClr val="tx1"/>
              </a:solidFill>
              <a:prstDash val="sysDot"/>
              <a:miter lim="800000"/>
              <a:headEnd/>
              <a:tailEnd/>
            </a:ln>
          </p:spPr>
          <p:txBody>
            <a:bodyPr wrap="none" anchor="ctr"/>
            <a:lstStyle/>
            <a:p>
              <a:pPr algn="r">
                <a:lnSpc>
                  <a:spcPct val="90000"/>
                </a:lnSpc>
              </a:pPr>
              <a:r>
                <a:rPr lang="tr-TR" sz="1200" dirty="0" smtClean="0">
                  <a:solidFill>
                    <a:schemeClr val="bg1"/>
                  </a:solidFill>
                  <a:latin typeface="Arial" pitchFamily="34" charset="0"/>
                </a:rPr>
                <a:t>Yeni izin belgesi için 6 ay</a:t>
              </a:r>
              <a:r>
                <a:rPr lang="en-GB" sz="1200" dirty="0" smtClean="0">
                  <a:solidFill>
                    <a:schemeClr val="bg1"/>
                  </a:solidFill>
                  <a:latin typeface="Arial" pitchFamily="34" charset="0"/>
                </a:rPr>
                <a:t> </a:t>
              </a:r>
              <a:r>
                <a:rPr lang="en-GB" sz="1200" dirty="0">
                  <a:solidFill>
                    <a:schemeClr val="bg1"/>
                  </a:solidFill>
                  <a:latin typeface="Arial" pitchFamily="34" charset="0"/>
                </a:rPr>
                <a:t>/</a:t>
              </a:r>
              <a:r>
                <a:rPr lang="pl-PL" sz="1200" dirty="0">
                  <a:solidFill>
                    <a:schemeClr val="bg1"/>
                  </a:solidFill>
                  <a:latin typeface="Arial" pitchFamily="34" charset="0"/>
                </a:rPr>
                <a:t> </a:t>
              </a:r>
              <a:r>
                <a:rPr lang="tr-TR" sz="1200" dirty="0" smtClean="0">
                  <a:solidFill>
                    <a:schemeClr val="bg1"/>
                  </a:solidFill>
                  <a:latin typeface="Arial" pitchFamily="34" charset="0"/>
                </a:rPr>
                <a:t>köklü değişiklikler için 1-2 ay</a:t>
              </a:r>
              <a:endParaRPr lang="pl-PL" sz="1200" dirty="0">
                <a:solidFill>
                  <a:schemeClr val="bg1"/>
                </a:solidFill>
                <a:latin typeface="Arial" pitchFamily="34" charset="0"/>
              </a:endParaRPr>
            </a:p>
          </p:txBody>
        </p:sp>
        <p:sp>
          <p:nvSpPr>
            <p:cNvPr id="4131" name="Line 80"/>
            <p:cNvSpPr>
              <a:spLocks noChangeShapeType="1"/>
            </p:cNvSpPr>
            <p:nvPr/>
          </p:nvSpPr>
          <p:spPr bwMode="auto">
            <a:xfrm>
              <a:off x="501" y="487"/>
              <a:ext cx="1472" cy="6"/>
            </a:xfrm>
            <a:prstGeom prst="line">
              <a:avLst/>
            </a:prstGeom>
            <a:noFill/>
            <a:ln w="38100" cap="rnd">
              <a:solidFill>
                <a:schemeClr val="bg2"/>
              </a:solidFill>
              <a:prstDash val="sysDot"/>
              <a:round/>
              <a:headEnd/>
              <a:tailEnd/>
            </a:ln>
          </p:spPr>
          <p:txBody>
            <a:bodyPr/>
            <a:lstStyle/>
            <a:p>
              <a:endParaRPr lang="pl-PL"/>
            </a:p>
          </p:txBody>
        </p:sp>
        <p:sp>
          <p:nvSpPr>
            <p:cNvPr id="4132" name="Text Box 81"/>
            <p:cNvSpPr txBox="1">
              <a:spLocks noChangeArrowheads="1"/>
            </p:cNvSpPr>
            <p:nvPr/>
          </p:nvSpPr>
          <p:spPr bwMode="auto">
            <a:xfrm>
              <a:off x="423" y="310"/>
              <a:ext cx="1125" cy="174"/>
            </a:xfrm>
            <a:prstGeom prst="rect">
              <a:avLst/>
            </a:prstGeom>
            <a:noFill/>
            <a:ln w="9525">
              <a:noFill/>
              <a:miter lim="800000"/>
              <a:headEnd/>
              <a:tailEnd/>
            </a:ln>
          </p:spPr>
          <p:txBody>
            <a:bodyPr>
              <a:spAutoFit/>
            </a:bodyPr>
            <a:lstStyle/>
            <a:p>
              <a:pPr>
                <a:spcBef>
                  <a:spcPct val="50000"/>
                </a:spcBef>
              </a:pPr>
              <a:r>
                <a:rPr lang="tr-TR" sz="1200" b="0" dirty="0" smtClean="0">
                  <a:solidFill>
                    <a:schemeClr val="tx1"/>
                  </a:solidFill>
                  <a:latin typeface="Arial" pitchFamily="34" charset="0"/>
                </a:rPr>
                <a:t>Başvurunun tamamı</a:t>
              </a:r>
              <a:endParaRPr lang="pl-PL" sz="1200" b="0" dirty="0">
                <a:solidFill>
                  <a:schemeClr val="tx1"/>
                </a:solidFill>
                <a:latin typeface="Arial" pitchFamily="34" charset="0"/>
              </a:endParaRPr>
            </a:p>
          </p:txBody>
        </p:sp>
      </p:grpSp>
      <p:grpSp>
        <p:nvGrpSpPr>
          <p:cNvPr id="5" name="Group 82"/>
          <p:cNvGrpSpPr>
            <a:grpSpLocks/>
          </p:cNvGrpSpPr>
          <p:nvPr/>
        </p:nvGrpSpPr>
        <p:grpSpPr bwMode="auto">
          <a:xfrm>
            <a:off x="1069975" y="1912939"/>
            <a:ext cx="2441575" cy="461962"/>
            <a:chOff x="437" y="1017"/>
            <a:chExt cx="1538" cy="291"/>
          </a:xfrm>
        </p:grpSpPr>
        <p:sp>
          <p:nvSpPr>
            <p:cNvPr id="4128" name="Line 83"/>
            <p:cNvSpPr>
              <a:spLocks noChangeShapeType="1"/>
            </p:cNvSpPr>
            <p:nvPr/>
          </p:nvSpPr>
          <p:spPr bwMode="auto">
            <a:xfrm flipV="1">
              <a:off x="437" y="1188"/>
              <a:ext cx="1538" cy="6"/>
            </a:xfrm>
            <a:prstGeom prst="line">
              <a:avLst/>
            </a:prstGeom>
            <a:noFill/>
            <a:ln w="38100" cap="rnd">
              <a:solidFill>
                <a:schemeClr val="bg2"/>
              </a:solidFill>
              <a:prstDash val="sysDot"/>
              <a:round/>
              <a:headEnd/>
              <a:tailEnd/>
            </a:ln>
          </p:spPr>
          <p:txBody>
            <a:bodyPr/>
            <a:lstStyle/>
            <a:p>
              <a:endParaRPr lang="pl-PL"/>
            </a:p>
          </p:txBody>
        </p:sp>
        <p:sp>
          <p:nvSpPr>
            <p:cNvPr id="4129" name="Text Box 84"/>
            <p:cNvSpPr txBox="1">
              <a:spLocks noChangeArrowheads="1"/>
            </p:cNvSpPr>
            <p:nvPr/>
          </p:nvSpPr>
          <p:spPr bwMode="auto">
            <a:xfrm>
              <a:off x="476" y="1017"/>
              <a:ext cx="1125" cy="291"/>
            </a:xfrm>
            <a:prstGeom prst="rect">
              <a:avLst/>
            </a:prstGeom>
            <a:noFill/>
            <a:ln w="9525">
              <a:noFill/>
              <a:miter lim="800000"/>
              <a:headEnd/>
              <a:tailEnd/>
            </a:ln>
          </p:spPr>
          <p:txBody>
            <a:bodyPr>
              <a:spAutoFit/>
            </a:bodyPr>
            <a:lstStyle/>
            <a:p>
              <a:pPr>
                <a:spcBef>
                  <a:spcPct val="50000"/>
                </a:spcBef>
              </a:pPr>
              <a:r>
                <a:rPr lang="tr-TR" sz="1200" b="0" dirty="0" smtClean="0">
                  <a:solidFill>
                    <a:schemeClr val="tx1"/>
                  </a:solidFill>
                  <a:latin typeface="Arial" pitchFamily="34" charset="0"/>
                </a:rPr>
                <a:t>Başvurunun tamamlanması</a:t>
              </a:r>
              <a:endParaRPr lang="pl-PL" sz="1200" b="0" dirty="0">
                <a:solidFill>
                  <a:schemeClr val="tx1"/>
                </a:solidFill>
                <a:latin typeface="Arial" pitchFamily="34" charset="0"/>
              </a:endParaRPr>
            </a:p>
          </p:txBody>
        </p:sp>
      </p:grpSp>
      <p:grpSp>
        <p:nvGrpSpPr>
          <p:cNvPr id="6" name="Group 107"/>
          <p:cNvGrpSpPr>
            <a:grpSpLocks/>
          </p:cNvGrpSpPr>
          <p:nvPr/>
        </p:nvGrpSpPr>
        <p:grpSpPr bwMode="auto">
          <a:xfrm>
            <a:off x="1427163" y="2535240"/>
            <a:ext cx="3348037" cy="479425"/>
            <a:chOff x="899" y="1817"/>
            <a:chExt cx="2109" cy="302"/>
          </a:xfrm>
        </p:grpSpPr>
        <p:sp>
          <p:nvSpPr>
            <p:cNvPr id="4126" name="Text Box 86"/>
            <p:cNvSpPr txBox="1">
              <a:spLocks noChangeArrowheads="1"/>
            </p:cNvSpPr>
            <p:nvPr/>
          </p:nvSpPr>
          <p:spPr bwMode="auto">
            <a:xfrm>
              <a:off x="899" y="1817"/>
              <a:ext cx="1266" cy="302"/>
            </a:xfrm>
            <a:prstGeom prst="rect">
              <a:avLst/>
            </a:prstGeom>
            <a:solidFill>
              <a:schemeClr val="accent2"/>
            </a:solidFill>
            <a:ln w="9525">
              <a:solidFill>
                <a:schemeClr val="tx1"/>
              </a:solidFill>
              <a:miter lim="800000"/>
              <a:headEnd/>
              <a:tailEnd/>
            </a:ln>
          </p:spPr>
          <p:txBody>
            <a:bodyPr>
              <a:spAutoFit/>
            </a:bodyPr>
            <a:lstStyle/>
            <a:p>
              <a:pPr>
                <a:lnSpc>
                  <a:spcPct val="90000"/>
                </a:lnSpc>
              </a:pPr>
              <a:r>
                <a:rPr lang="tr-TR" sz="1400" dirty="0" smtClean="0">
                  <a:solidFill>
                    <a:schemeClr val="bg1"/>
                  </a:solidFill>
                  <a:latin typeface="Arial" pitchFamily="34" charset="0"/>
                </a:rPr>
                <a:t>İşleyiş hakkında bilgilendirilmiş taraflar</a:t>
              </a:r>
              <a:endParaRPr lang="en-GB" sz="1400" dirty="0">
                <a:solidFill>
                  <a:schemeClr val="bg1"/>
                </a:solidFill>
                <a:latin typeface="Arial" pitchFamily="34" charset="0"/>
              </a:endParaRPr>
            </a:p>
          </p:txBody>
        </p:sp>
        <p:cxnSp>
          <p:nvCxnSpPr>
            <p:cNvPr id="4127" name="AutoShape 87"/>
            <p:cNvCxnSpPr>
              <a:cxnSpLocks noChangeShapeType="1"/>
            </p:cNvCxnSpPr>
            <p:nvPr/>
          </p:nvCxnSpPr>
          <p:spPr bwMode="auto">
            <a:xfrm flipH="1">
              <a:off x="2160" y="2038"/>
              <a:ext cx="848" cy="2"/>
            </a:xfrm>
            <a:prstGeom prst="straightConnector1">
              <a:avLst/>
            </a:prstGeom>
            <a:noFill/>
            <a:ln w="9525">
              <a:solidFill>
                <a:schemeClr val="tx1"/>
              </a:solidFill>
              <a:round/>
              <a:headEnd/>
              <a:tailEnd type="triangle" w="med" len="med"/>
            </a:ln>
          </p:spPr>
        </p:cxnSp>
      </p:grpSp>
      <p:cxnSp>
        <p:nvCxnSpPr>
          <p:cNvPr id="1280089" name="AutoShape 89"/>
          <p:cNvCxnSpPr>
            <a:cxnSpLocks noChangeShapeType="1"/>
            <a:endCxn id="1280052" idx="0"/>
          </p:cNvCxnSpPr>
          <p:nvPr/>
        </p:nvCxnSpPr>
        <p:spPr bwMode="auto">
          <a:xfrm rot="5400000">
            <a:off x="4616055" y="502839"/>
            <a:ext cx="333376" cy="797"/>
          </a:xfrm>
          <a:prstGeom prst="straightConnector1">
            <a:avLst/>
          </a:prstGeom>
          <a:noFill/>
          <a:ln w="9525">
            <a:solidFill>
              <a:schemeClr val="tx1"/>
            </a:solidFill>
            <a:round/>
            <a:headEnd/>
            <a:tailEnd type="triangle" w="med" len="med"/>
          </a:ln>
        </p:spPr>
      </p:cxnSp>
      <p:sp>
        <p:nvSpPr>
          <p:cNvPr id="1280097" name="AutoShape 97"/>
          <p:cNvSpPr>
            <a:spLocks noChangeArrowheads="1"/>
          </p:cNvSpPr>
          <p:nvPr/>
        </p:nvSpPr>
        <p:spPr bwMode="auto">
          <a:xfrm rot="5400000" flipV="1">
            <a:off x="2448719" y="5022056"/>
            <a:ext cx="1225550" cy="50323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cap="rnd">
            <a:solidFill>
              <a:schemeClr val="tx1"/>
            </a:solidFill>
            <a:prstDash val="sysDot"/>
            <a:miter lim="800000"/>
            <a:headEnd/>
            <a:tailEnd/>
          </a:ln>
        </p:spPr>
        <p:txBody>
          <a:bodyPr wrap="none" anchor="ctr"/>
          <a:lstStyle/>
          <a:p>
            <a:pPr algn="ctr"/>
            <a:r>
              <a:rPr lang="en-GB" sz="1200" dirty="0">
                <a:solidFill>
                  <a:schemeClr val="bg1"/>
                </a:solidFill>
                <a:latin typeface="Arial" pitchFamily="34" charset="0"/>
              </a:rPr>
              <a:t>21</a:t>
            </a:r>
            <a:r>
              <a:rPr lang="pl-PL" sz="1200" dirty="0">
                <a:solidFill>
                  <a:schemeClr val="bg1"/>
                </a:solidFill>
                <a:latin typeface="Arial" pitchFamily="34" charset="0"/>
              </a:rPr>
              <a:t> </a:t>
            </a:r>
            <a:r>
              <a:rPr lang="tr-TR" sz="1200" dirty="0" smtClean="0">
                <a:solidFill>
                  <a:schemeClr val="bg1"/>
                </a:solidFill>
                <a:latin typeface="Arial" pitchFamily="34" charset="0"/>
              </a:rPr>
              <a:t>gün</a:t>
            </a:r>
            <a:endParaRPr lang="en-GB" sz="1200" dirty="0">
              <a:solidFill>
                <a:schemeClr val="bg1"/>
              </a:solidFill>
              <a:latin typeface="Arial" pitchFamily="34" charset="0"/>
            </a:endParaRPr>
          </a:p>
        </p:txBody>
      </p:sp>
      <p:sp>
        <p:nvSpPr>
          <p:cNvPr id="1280098" name="Text Box 98"/>
          <p:cNvSpPr txBox="1">
            <a:spLocks noChangeArrowheads="1"/>
          </p:cNvSpPr>
          <p:nvPr/>
        </p:nvSpPr>
        <p:spPr bwMode="auto">
          <a:xfrm>
            <a:off x="1795463" y="4384675"/>
            <a:ext cx="1527175" cy="307777"/>
          </a:xfrm>
          <a:prstGeom prst="rect">
            <a:avLst/>
          </a:prstGeom>
          <a:solidFill>
            <a:schemeClr val="accent2"/>
          </a:solidFill>
          <a:ln w="9525">
            <a:solidFill>
              <a:schemeClr val="tx1"/>
            </a:solidFill>
            <a:miter lim="800000"/>
            <a:headEnd/>
            <a:tailEnd/>
          </a:ln>
        </p:spPr>
        <p:txBody>
          <a:bodyPr>
            <a:spAutoFit/>
          </a:bodyPr>
          <a:lstStyle/>
          <a:p>
            <a:pPr algn="ctr"/>
            <a:r>
              <a:rPr lang="tr-TR" sz="1400" dirty="0" smtClean="0">
                <a:solidFill>
                  <a:schemeClr val="bg1"/>
                </a:solidFill>
                <a:latin typeface="Arial" pitchFamily="34" charset="0"/>
              </a:rPr>
              <a:t>Halkın katılımı</a:t>
            </a:r>
            <a:endParaRPr lang="en-GB" sz="1400" dirty="0">
              <a:solidFill>
                <a:schemeClr val="bg1"/>
              </a:solidFill>
              <a:latin typeface="Arial" pitchFamily="34" charset="0"/>
            </a:endParaRPr>
          </a:p>
        </p:txBody>
      </p:sp>
      <p:cxnSp>
        <p:nvCxnSpPr>
          <p:cNvPr id="1280099" name="AutoShape 99"/>
          <p:cNvCxnSpPr>
            <a:cxnSpLocks noChangeShapeType="1"/>
            <a:endCxn id="1280098" idx="3"/>
          </p:cNvCxnSpPr>
          <p:nvPr/>
        </p:nvCxnSpPr>
        <p:spPr bwMode="auto">
          <a:xfrm rot="10800000">
            <a:off x="3322638" y="4538565"/>
            <a:ext cx="190500" cy="111225"/>
          </a:xfrm>
          <a:prstGeom prst="straightConnector1">
            <a:avLst/>
          </a:prstGeom>
          <a:noFill/>
          <a:ln w="9525">
            <a:solidFill>
              <a:schemeClr val="tx1"/>
            </a:solidFill>
            <a:round/>
            <a:headEnd/>
            <a:tailEnd type="triangle" w="med" len="med"/>
          </a:ln>
        </p:spPr>
      </p:cxnSp>
      <p:sp>
        <p:nvSpPr>
          <p:cNvPr id="1280100" name="AutoShape 100"/>
          <p:cNvSpPr>
            <a:spLocks noChangeArrowheads="1"/>
          </p:cNvSpPr>
          <p:nvPr/>
        </p:nvSpPr>
        <p:spPr bwMode="auto">
          <a:xfrm rot="5400000" flipV="1">
            <a:off x="1430338" y="5848350"/>
            <a:ext cx="554038" cy="503237"/>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00"/>
          </a:solidFill>
          <a:ln w="19050" cap="rnd">
            <a:solidFill>
              <a:schemeClr val="tx1"/>
            </a:solidFill>
            <a:prstDash val="sysDot"/>
            <a:miter lim="800000"/>
            <a:headEnd/>
            <a:tailEnd/>
          </a:ln>
        </p:spPr>
        <p:txBody>
          <a:bodyPr vert="eaVert" wrap="none" anchor="ctr"/>
          <a:lstStyle/>
          <a:p>
            <a:pPr algn="ctr"/>
            <a:endParaRPr lang="en-GB" sz="1400" b="0">
              <a:solidFill>
                <a:schemeClr val="tx1"/>
              </a:solidFill>
              <a:latin typeface="Arial" pitchFamily="34" charset="0"/>
            </a:endParaRPr>
          </a:p>
        </p:txBody>
      </p:sp>
      <p:sp>
        <p:nvSpPr>
          <p:cNvPr id="1280101" name="Text Box 101"/>
          <p:cNvSpPr txBox="1">
            <a:spLocks noChangeArrowheads="1"/>
          </p:cNvSpPr>
          <p:nvPr/>
        </p:nvSpPr>
        <p:spPr bwMode="auto">
          <a:xfrm>
            <a:off x="1939925" y="5892800"/>
            <a:ext cx="1917513" cy="276999"/>
          </a:xfrm>
          <a:prstGeom prst="rect">
            <a:avLst/>
          </a:prstGeom>
          <a:noFill/>
          <a:ln w="9525">
            <a:noFill/>
            <a:miter lim="800000"/>
            <a:headEnd/>
            <a:tailEnd/>
          </a:ln>
        </p:spPr>
        <p:txBody>
          <a:bodyPr wrap="none">
            <a:spAutoFit/>
          </a:bodyPr>
          <a:lstStyle/>
          <a:p>
            <a:r>
              <a:rPr lang="tr-TR" sz="1200" b="0" dirty="0" smtClean="0">
                <a:solidFill>
                  <a:schemeClr val="tx1"/>
                </a:solidFill>
                <a:latin typeface="Arial" pitchFamily="34" charset="0"/>
              </a:rPr>
              <a:t>Halkın duyması mümkün</a:t>
            </a:r>
            <a:r>
              <a:rPr lang="pl-PL" sz="1200" b="0" dirty="0" smtClean="0">
                <a:solidFill>
                  <a:schemeClr val="tx1"/>
                </a:solidFill>
                <a:latin typeface="Arial" pitchFamily="34" charset="0"/>
              </a:rPr>
              <a:t>.</a:t>
            </a:r>
            <a:endParaRPr lang="en-GB" sz="1200" b="0" dirty="0">
              <a:solidFill>
                <a:schemeClr val="tx1"/>
              </a:solidFill>
              <a:latin typeface="Arial" pitchFamily="34" charset="0"/>
            </a:endParaRPr>
          </a:p>
        </p:txBody>
      </p:sp>
      <p:sp>
        <p:nvSpPr>
          <p:cNvPr id="1280102" name="Line 102"/>
          <p:cNvSpPr>
            <a:spLocks noChangeShapeType="1"/>
          </p:cNvSpPr>
          <p:nvPr/>
        </p:nvSpPr>
        <p:spPr bwMode="auto">
          <a:xfrm>
            <a:off x="1598613" y="5840413"/>
            <a:ext cx="1444625" cy="7937"/>
          </a:xfrm>
          <a:prstGeom prst="line">
            <a:avLst/>
          </a:prstGeom>
          <a:noFill/>
          <a:ln w="38100" cap="rnd">
            <a:solidFill>
              <a:schemeClr val="bg2"/>
            </a:solidFill>
            <a:prstDash val="sysDot"/>
            <a:round/>
            <a:headEnd/>
            <a:tailEnd/>
          </a:ln>
        </p:spPr>
        <p:txBody>
          <a:bodyPr/>
          <a:lstStyle/>
          <a:p>
            <a:endParaRPr lang="pl-PL"/>
          </a:p>
        </p:txBody>
      </p:sp>
      <p:grpSp>
        <p:nvGrpSpPr>
          <p:cNvPr id="7" name="Group 106"/>
          <p:cNvGrpSpPr>
            <a:grpSpLocks/>
          </p:cNvGrpSpPr>
          <p:nvPr/>
        </p:nvGrpSpPr>
        <p:grpSpPr bwMode="auto">
          <a:xfrm>
            <a:off x="5232400" y="2940050"/>
            <a:ext cx="3627438" cy="890588"/>
            <a:chOff x="3296" y="2072"/>
            <a:chExt cx="2285" cy="561"/>
          </a:xfrm>
        </p:grpSpPr>
        <p:sp>
          <p:nvSpPr>
            <p:cNvPr id="4123" name="Text Box 60"/>
            <p:cNvSpPr txBox="1">
              <a:spLocks noChangeArrowheads="1"/>
            </p:cNvSpPr>
            <p:nvPr/>
          </p:nvSpPr>
          <p:spPr bwMode="auto">
            <a:xfrm>
              <a:off x="3980" y="2072"/>
              <a:ext cx="1601" cy="465"/>
            </a:xfrm>
            <a:prstGeom prst="rect">
              <a:avLst/>
            </a:prstGeom>
            <a:solidFill>
              <a:schemeClr val="accent2"/>
            </a:solidFill>
            <a:ln w="9525">
              <a:solidFill>
                <a:schemeClr val="tx1"/>
              </a:solidFill>
              <a:miter lim="800000"/>
              <a:headEnd/>
              <a:tailEnd/>
            </a:ln>
          </p:spPr>
          <p:txBody>
            <a:bodyPr>
              <a:spAutoFit/>
            </a:bodyPr>
            <a:lstStyle/>
            <a:p>
              <a:pPr algn="ctr"/>
              <a:r>
                <a:rPr lang="en-US" sz="1400" dirty="0" err="1" smtClean="0">
                  <a:solidFill>
                    <a:schemeClr val="bg1"/>
                  </a:solidFill>
                  <a:latin typeface="Arial" pitchFamily="34" charset="0"/>
                </a:rPr>
                <a:t>Halk</a:t>
              </a:r>
              <a:r>
                <a:rPr lang="tr-TR" sz="1400" dirty="0" smtClean="0">
                  <a:solidFill>
                    <a:schemeClr val="bg1"/>
                  </a:solidFill>
                  <a:latin typeface="Arial" pitchFamily="34" charset="0"/>
                </a:rPr>
                <a:t>ın erişimi engelleniyor bilgiler gizleniyor</a:t>
              </a:r>
              <a:endParaRPr lang="en-GB" sz="1400" dirty="0">
                <a:solidFill>
                  <a:schemeClr val="bg1"/>
                </a:solidFill>
                <a:latin typeface="Arial" pitchFamily="34" charset="0"/>
              </a:endParaRPr>
            </a:p>
            <a:p>
              <a:pPr algn="ctr"/>
              <a:r>
                <a:rPr lang="en-GB" sz="1400" i="1" dirty="0" smtClean="0">
                  <a:solidFill>
                    <a:schemeClr val="bg1"/>
                  </a:solidFill>
                  <a:latin typeface="Arial" pitchFamily="34" charset="0"/>
                </a:rPr>
                <a:t>(</a:t>
              </a:r>
              <a:r>
                <a:rPr lang="tr-TR" sz="1400" i="1" dirty="0" smtClean="0">
                  <a:solidFill>
                    <a:schemeClr val="bg1"/>
                  </a:solidFill>
                  <a:latin typeface="Arial" pitchFamily="34" charset="0"/>
                </a:rPr>
                <a:t>eğer uygulanabilir ise</a:t>
              </a:r>
              <a:r>
                <a:rPr lang="pl-PL" sz="1400" i="1" dirty="0" smtClean="0">
                  <a:solidFill>
                    <a:schemeClr val="bg1"/>
                  </a:solidFill>
                  <a:latin typeface="Arial" pitchFamily="34" charset="0"/>
                </a:rPr>
                <a:t>)</a:t>
              </a:r>
              <a:endParaRPr lang="en-GB" sz="1400" i="1" dirty="0">
                <a:solidFill>
                  <a:schemeClr val="bg1"/>
                </a:solidFill>
                <a:latin typeface="Arial" pitchFamily="34" charset="0"/>
              </a:endParaRPr>
            </a:p>
          </p:txBody>
        </p:sp>
        <p:cxnSp>
          <p:nvCxnSpPr>
            <p:cNvPr id="4124" name="AutoShape 61"/>
            <p:cNvCxnSpPr>
              <a:cxnSpLocks noChangeShapeType="1"/>
              <a:endCxn id="4123" idx="1"/>
            </p:cNvCxnSpPr>
            <p:nvPr/>
          </p:nvCxnSpPr>
          <p:spPr bwMode="auto">
            <a:xfrm flipV="1">
              <a:off x="3296" y="2305"/>
              <a:ext cx="684" cy="66"/>
            </a:xfrm>
            <a:prstGeom prst="bentConnector3">
              <a:avLst>
                <a:gd name="adj1" fmla="val 50000"/>
              </a:avLst>
            </a:prstGeom>
            <a:noFill/>
            <a:ln w="9525">
              <a:solidFill>
                <a:schemeClr val="tx1"/>
              </a:solidFill>
              <a:miter lim="800000"/>
              <a:headEnd type="triangle" w="med" len="med"/>
              <a:tailEnd/>
            </a:ln>
          </p:spPr>
        </p:cxnSp>
        <p:cxnSp>
          <p:nvCxnSpPr>
            <p:cNvPr id="4125" name="AutoShape 105"/>
            <p:cNvCxnSpPr>
              <a:cxnSpLocks noChangeShapeType="1"/>
            </p:cNvCxnSpPr>
            <p:nvPr/>
          </p:nvCxnSpPr>
          <p:spPr bwMode="auto">
            <a:xfrm rot="16200000" flipH="1">
              <a:off x="3036" y="2370"/>
              <a:ext cx="523" cy="3"/>
            </a:xfrm>
            <a:prstGeom prst="bentConnector3">
              <a:avLst>
                <a:gd name="adj1" fmla="val 49903"/>
              </a:avLst>
            </a:prstGeom>
            <a:noFill/>
            <a:ln w="25400" cap="rnd">
              <a:solidFill>
                <a:schemeClr val="bg2"/>
              </a:solidFill>
              <a:prstDash val="sysDot"/>
              <a:miter lim="800000"/>
              <a:headEnd type="triangle" w="med" len="med"/>
              <a:tailEnd type="triangle" w="med" len="med"/>
            </a:ln>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80047"/>
                                        </p:tgtEl>
                                        <p:attrNameLst>
                                          <p:attrName>style.visibility</p:attrName>
                                        </p:attrNameLst>
                                      </p:cBhvr>
                                      <p:to>
                                        <p:strVal val="visible"/>
                                      </p:to>
                                    </p:set>
                                    <p:animEffect transition="in" filter="blinds(horizontal)">
                                      <p:cBhvr>
                                        <p:cTn id="7" dur="500"/>
                                        <p:tgtEl>
                                          <p:spTgt spid="1280047"/>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1280089"/>
                                        </p:tgtEl>
                                        <p:attrNameLst>
                                          <p:attrName>style.visibility</p:attrName>
                                        </p:attrNameLst>
                                      </p:cBhvr>
                                      <p:to>
                                        <p:strVal val="visible"/>
                                      </p:to>
                                    </p:set>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1280052"/>
                                        </p:tgtEl>
                                        <p:attrNameLst>
                                          <p:attrName>style.visibility</p:attrName>
                                        </p:attrNameLst>
                                      </p:cBhvr>
                                      <p:to>
                                        <p:strVal val="visible"/>
                                      </p:to>
                                    </p:set>
                                    <p:animEffect transition="in" filter="blinds(horizontal)">
                                      <p:cBhvr>
                                        <p:cTn id="14" dur="500"/>
                                        <p:tgtEl>
                                          <p:spTgt spid="1280052"/>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280054"/>
                                        </p:tgtEl>
                                        <p:attrNameLst>
                                          <p:attrName>style.visibility</p:attrName>
                                        </p:attrNameLst>
                                      </p:cBhvr>
                                      <p:to>
                                        <p:strVal val="visible"/>
                                      </p:to>
                                    </p:set>
                                    <p:animEffect transition="in" filter="blinds(horizontal)">
                                      <p:cBhvr>
                                        <p:cTn id="18" dur="500"/>
                                        <p:tgtEl>
                                          <p:spTgt spid="1280054"/>
                                        </p:tgtEl>
                                      </p:cBhvr>
                                    </p:animEffect>
                                  </p:childTnLst>
                                </p:cTn>
                              </p:par>
                            </p:childTnLst>
                          </p:cTn>
                        </p:par>
                        <p:par>
                          <p:cTn id="19" fill="hold">
                            <p:stCondLst>
                              <p:cond delay="2000"/>
                            </p:stCondLst>
                            <p:childTnLst>
                              <p:par>
                                <p:cTn id="20" presetID="1" presetClass="entr" presetSubtype="0" fill="hold" nodeType="afterEffect">
                                  <p:stCondLst>
                                    <p:cond delay="0"/>
                                  </p:stCondLst>
                                  <p:childTnLst>
                                    <p:set>
                                      <p:cBhvr>
                                        <p:cTn id="21" dur="1" fill="hold">
                                          <p:stCondLst>
                                            <p:cond delay="499"/>
                                          </p:stCondLst>
                                        </p:cTn>
                                        <p:tgtEl>
                                          <p:spTgt spid="1280050"/>
                                        </p:tgtEl>
                                        <p:attrNameLst>
                                          <p:attrName>style.visibility</p:attrName>
                                        </p:attrNameLst>
                                      </p:cBhvr>
                                      <p:to>
                                        <p:strVal val="visible"/>
                                      </p:to>
                                    </p:set>
                                  </p:childTnLst>
                                </p:cTn>
                              </p:par>
                            </p:childTnLst>
                          </p:cTn>
                        </p:par>
                        <p:par>
                          <p:cTn id="22" fill="hold">
                            <p:stCondLst>
                              <p:cond delay="2500"/>
                            </p:stCondLst>
                            <p:childTnLst>
                              <p:par>
                                <p:cTn id="23" presetID="3" presetClass="entr" presetSubtype="10" fill="hold" grpId="0" nodeType="afterEffect">
                                  <p:stCondLst>
                                    <p:cond delay="0"/>
                                  </p:stCondLst>
                                  <p:childTnLst>
                                    <p:set>
                                      <p:cBhvr>
                                        <p:cTn id="24" dur="1" fill="hold">
                                          <p:stCondLst>
                                            <p:cond delay="0"/>
                                          </p:stCondLst>
                                        </p:cTn>
                                        <p:tgtEl>
                                          <p:spTgt spid="1280049"/>
                                        </p:tgtEl>
                                        <p:attrNameLst>
                                          <p:attrName>style.visibility</p:attrName>
                                        </p:attrNameLst>
                                      </p:cBhvr>
                                      <p:to>
                                        <p:strVal val="visible"/>
                                      </p:to>
                                    </p:set>
                                    <p:animEffect transition="in" filter="blinds(horizontal)">
                                      <p:cBhvr>
                                        <p:cTn id="25" dur="500"/>
                                        <p:tgtEl>
                                          <p:spTgt spid="1280049"/>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499"/>
                                          </p:stCondLst>
                                        </p:cTn>
                                        <p:tgtEl>
                                          <p:spTgt spid="1280057"/>
                                        </p:tgtEl>
                                        <p:attrNameLst>
                                          <p:attrName>style.visibility</p:attrName>
                                        </p:attrNameLst>
                                      </p:cBhvr>
                                      <p:to>
                                        <p:strVal val="visible"/>
                                      </p:to>
                                    </p:set>
                                  </p:childTnLst>
                                </p:cTn>
                              </p:par>
                            </p:childTnLst>
                          </p:cTn>
                        </p:par>
                        <p:par>
                          <p:cTn id="30" fill="hold">
                            <p:stCondLst>
                              <p:cond delay="500"/>
                            </p:stCondLst>
                            <p:childTnLst>
                              <p:par>
                                <p:cTn id="31" presetID="3" presetClass="entr" presetSubtype="10" fill="hold" grpId="0" nodeType="afterEffect">
                                  <p:stCondLst>
                                    <p:cond delay="0"/>
                                  </p:stCondLst>
                                  <p:childTnLst>
                                    <p:set>
                                      <p:cBhvr>
                                        <p:cTn id="32" dur="1" fill="hold">
                                          <p:stCondLst>
                                            <p:cond delay="0"/>
                                          </p:stCondLst>
                                        </p:cTn>
                                        <p:tgtEl>
                                          <p:spTgt spid="1280056"/>
                                        </p:tgtEl>
                                        <p:attrNameLst>
                                          <p:attrName>style.visibility</p:attrName>
                                        </p:attrNameLst>
                                      </p:cBhvr>
                                      <p:to>
                                        <p:strVal val="visible"/>
                                      </p:to>
                                    </p:set>
                                    <p:animEffect transition="in" filter="blinds(horizontal)">
                                      <p:cBhvr>
                                        <p:cTn id="33" dur="500"/>
                                        <p:tgtEl>
                                          <p:spTgt spid="1280056"/>
                                        </p:tgtEl>
                                      </p:cBhvr>
                                    </p:animEffect>
                                  </p:childTnLst>
                                </p:cTn>
                              </p:par>
                            </p:childTnLst>
                          </p:cTn>
                        </p:par>
                        <p:par>
                          <p:cTn id="34" fill="hold">
                            <p:stCondLst>
                              <p:cond delay="1000"/>
                            </p:stCondLst>
                            <p:childTnLst>
                              <p:par>
                                <p:cTn id="35" presetID="3" presetClass="entr" presetSubtype="1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linds(horizontal)">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499"/>
                                          </p:stCondLst>
                                        </p:cTn>
                                        <p:tgtEl>
                                          <p:spTgt spid="4"/>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499"/>
                                          </p:stCondLst>
                                        </p:cTn>
                                        <p:tgtEl>
                                          <p:spTgt spid="5"/>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499"/>
                                          </p:stCondLst>
                                        </p:cTn>
                                        <p:tgtEl>
                                          <p:spTgt spid="1280058"/>
                                        </p:tgtEl>
                                        <p:attrNameLst>
                                          <p:attrName>style.visibility</p:attrName>
                                        </p:attrNameLst>
                                      </p:cBhvr>
                                      <p:to>
                                        <p:strVal val="visible"/>
                                      </p:to>
                                    </p:set>
                                  </p:childTnLst>
                                </p:cTn>
                              </p:par>
                              <p:par>
                                <p:cTn id="48" presetID="3" presetClass="entr" presetSubtype="10" fill="hold"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blinds(horizontal)">
                                      <p:cBhvr>
                                        <p:cTn id="50" dur="500"/>
                                        <p:tgtEl>
                                          <p:spTgt spid="6"/>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blinds(horizontal)">
                                      <p:cBhvr>
                                        <p:cTn id="55" dur="500"/>
                                        <p:tgtEl>
                                          <p:spTgt spid="3"/>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499"/>
                                          </p:stCondLst>
                                        </p:cTn>
                                        <p:tgtEl>
                                          <p:spTgt spid="1280063"/>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nodeType="clickEffect">
                                  <p:stCondLst>
                                    <p:cond delay="0"/>
                                  </p:stCondLst>
                                  <p:childTnLst>
                                    <p:set>
                                      <p:cBhvr>
                                        <p:cTn id="63" dur="1" fill="hold">
                                          <p:stCondLst>
                                            <p:cond delay="0"/>
                                          </p:stCondLst>
                                        </p:cTn>
                                        <p:tgtEl>
                                          <p:spTgt spid="1280099"/>
                                        </p:tgtEl>
                                        <p:attrNameLst>
                                          <p:attrName>style.visibility</p:attrName>
                                        </p:attrNameLst>
                                      </p:cBhvr>
                                      <p:to>
                                        <p:strVal val="visible"/>
                                      </p:to>
                                    </p:set>
                                    <p:animEffect transition="in" filter="blinds(horizontal)">
                                      <p:cBhvr>
                                        <p:cTn id="64" dur="500"/>
                                        <p:tgtEl>
                                          <p:spTgt spid="1280099"/>
                                        </p:tgtEl>
                                      </p:cBhvr>
                                    </p:animEffect>
                                  </p:childTnLst>
                                </p:cTn>
                              </p:par>
                              <p:par>
                                <p:cTn id="65" presetID="8" presetClass="entr" presetSubtype="16" fill="hold" grpId="0" nodeType="withEffect">
                                  <p:stCondLst>
                                    <p:cond delay="0"/>
                                  </p:stCondLst>
                                  <p:childTnLst>
                                    <p:set>
                                      <p:cBhvr>
                                        <p:cTn id="66" dur="1" fill="hold">
                                          <p:stCondLst>
                                            <p:cond delay="0"/>
                                          </p:stCondLst>
                                        </p:cTn>
                                        <p:tgtEl>
                                          <p:spTgt spid="1280098"/>
                                        </p:tgtEl>
                                        <p:attrNameLst>
                                          <p:attrName>style.visibility</p:attrName>
                                        </p:attrNameLst>
                                      </p:cBhvr>
                                      <p:to>
                                        <p:strVal val="visible"/>
                                      </p:to>
                                    </p:set>
                                    <p:animEffect transition="in" filter="diamond(in)">
                                      <p:cBhvr>
                                        <p:cTn id="67" dur="2000"/>
                                        <p:tgtEl>
                                          <p:spTgt spid="1280098"/>
                                        </p:tgtEl>
                                      </p:cBhvr>
                                    </p:animEffect>
                                  </p:childTnLst>
                                </p:cTn>
                              </p:par>
                              <p:par>
                                <p:cTn id="68" presetID="8" presetClass="entr" presetSubtype="16" fill="hold" grpId="0" nodeType="withEffect">
                                  <p:stCondLst>
                                    <p:cond delay="0"/>
                                  </p:stCondLst>
                                  <p:childTnLst>
                                    <p:set>
                                      <p:cBhvr>
                                        <p:cTn id="69" dur="1" fill="hold">
                                          <p:stCondLst>
                                            <p:cond delay="0"/>
                                          </p:stCondLst>
                                        </p:cTn>
                                        <p:tgtEl>
                                          <p:spTgt spid="1280097"/>
                                        </p:tgtEl>
                                        <p:attrNameLst>
                                          <p:attrName>style.visibility</p:attrName>
                                        </p:attrNameLst>
                                      </p:cBhvr>
                                      <p:to>
                                        <p:strVal val="visible"/>
                                      </p:to>
                                    </p:set>
                                    <p:animEffect transition="in" filter="diamond(in)">
                                      <p:cBhvr>
                                        <p:cTn id="70" dur="2000"/>
                                        <p:tgtEl>
                                          <p:spTgt spid="1280097"/>
                                        </p:tgtEl>
                                      </p:cBhvr>
                                    </p:animEffect>
                                  </p:childTnLst>
                                </p:cTn>
                              </p:par>
                              <p:par>
                                <p:cTn id="71" presetID="3" presetClass="entr" presetSubtype="10" fill="hold" grpId="1" nodeType="withEffect">
                                  <p:stCondLst>
                                    <p:cond delay="0"/>
                                  </p:stCondLst>
                                  <p:childTnLst>
                                    <p:set>
                                      <p:cBhvr>
                                        <p:cTn id="72" dur="1" fill="hold">
                                          <p:stCondLst>
                                            <p:cond delay="0"/>
                                          </p:stCondLst>
                                        </p:cTn>
                                        <p:tgtEl>
                                          <p:spTgt spid="1280097"/>
                                        </p:tgtEl>
                                        <p:attrNameLst>
                                          <p:attrName>style.visibility</p:attrName>
                                        </p:attrNameLst>
                                      </p:cBhvr>
                                      <p:to>
                                        <p:strVal val="visible"/>
                                      </p:to>
                                    </p:set>
                                    <p:animEffect transition="in" filter="blinds(horizontal)">
                                      <p:cBhvr>
                                        <p:cTn id="73" dur="500"/>
                                        <p:tgtEl>
                                          <p:spTgt spid="1280097"/>
                                        </p:tgtEl>
                                      </p:cBhvr>
                                    </p:animEffect>
                                  </p:childTnLst>
                                </p:cTn>
                              </p:par>
                            </p:childTnLst>
                          </p:cTn>
                        </p:par>
                        <p:par>
                          <p:cTn id="74" fill="hold">
                            <p:stCondLst>
                              <p:cond delay="2000"/>
                            </p:stCondLst>
                            <p:childTnLst>
                              <p:par>
                                <p:cTn id="75" presetID="3" presetClass="entr" presetSubtype="10" fill="hold" grpId="0" nodeType="afterEffect">
                                  <p:stCondLst>
                                    <p:cond delay="0"/>
                                  </p:stCondLst>
                                  <p:childTnLst>
                                    <p:set>
                                      <p:cBhvr>
                                        <p:cTn id="76" dur="1" fill="hold">
                                          <p:stCondLst>
                                            <p:cond delay="0"/>
                                          </p:stCondLst>
                                        </p:cTn>
                                        <p:tgtEl>
                                          <p:spTgt spid="1280102"/>
                                        </p:tgtEl>
                                        <p:attrNameLst>
                                          <p:attrName>style.visibility</p:attrName>
                                        </p:attrNameLst>
                                      </p:cBhvr>
                                      <p:to>
                                        <p:strVal val="visible"/>
                                      </p:to>
                                    </p:set>
                                    <p:animEffect transition="in" filter="blinds(horizontal)">
                                      <p:cBhvr>
                                        <p:cTn id="77" dur="500"/>
                                        <p:tgtEl>
                                          <p:spTgt spid="1280102"/>
                                        </p:tgtEl>
                                      </p:cBhvr>
                                    </p:animEffect>
                                  </p:childTnLst>
                                </p:cTn>
                              </p:par>
                              <p:par>
                                <p:cTn id="78" presetID="3" presetClass="entr" presetSubtype="10" fill="hold" grpId="0" nodeType="withEffect">
                                  <p:stCondLst>
                                    <p:cond delay="0"/>
                                  </p:stCondLst>
                                  <p:childTnLst>
                                    <p:set>
                                      <p:cBhvr>
                                        <p:cTn id="79" dur="1" fill="hold">
                                          <p:stCondLst>
                                            <p:cond delay="0"/>
                                          </p:stCondLst>
                                        </p:cTn>
                                        <p:tgtEl>
                                          <p:spTgt spid="1280101"/>
                                        </p:tgtEl>
                                        <p:attrNameLst>
                                          <p:attrName>style.visibility</p:attrName>
                                        </p:attrNameLst>
                                      </p:cBhvr>
                                      <p:to>
                                        <p:strVal val="visible"/>
                                      </p:to>
                                    </p:set>
                                    <p:animEffect transition="in" filter="blinds(horizontal)">
                                      <p:cBhvr>
                                        <p:cTn id="80" dur="500"/>
                                        <p:tgtEl>
                                          <p:spTgt spid="1280101"/>
                                        </p:tgtEl>
                                      </p:cBhvr>
                                    </p:animEffect>
                                  </p:childTnLst>
                                </p:cTn>
                              </p:par>
                              <p:par>
                                <p:cTn id="81" presetID="3" presetClass="entr" presetSubtype="10" fill="hold" grpId="0" nodeType="withEffect">
                                  <p:stCondLst>
                                    <p:cond delay="0"/>
                                  </p:stCondLst>
                                  <p:childTnLst>
                                    <p:set>
                                      <p:cBhvr>
                                        <p:cTn id="82" dur="1" fill="hold">
                                          <p:stCondLst>
                                            <p:cond delay="0"/>
                                          </p:stCondLst>
                                        </p:cTn>
                                        <p:tgtEl>
                                          <p:spTgt spid="1280100"/>
                                        </p:tgtEl>
                                        <p:attrNameLst>
                                          <p:attrName>style.visibility</p:attrName>
                                        </p:attrNameLst>
                                      </p:cBhvr>
                                      <p:to>
                                        <p:strVal val="visible"/>
                                      </p:to>
                                    </p:set>
                                    <p:animEffect transition="in" filter="blinds(horizontal)">
                                      <p:cBhvr>
                                        <p:cTn id="83" dur="500"/>
                                        <p:tgtEl>
                                          <p:spTgt spid="1280100"/>
                                        </p:tgtEl>
                                      </p:cBhvr>
                                    </p:animEffect>
                                  </p:childTnLst>
                                </p:cTn>
                              </p:par>
                            </p:childTnLst>
                          </p:cTn>
                        </p:par>
                        <p:par>
                          <p:cTn id="84" fill="hold">
                            <p:stCondLst>
                              <p:cond delay="2500"/>
                            </p:stCondLst>
                            <p:childTnLst>
                              <p:par>
                                <p:cTn id="85" presetID="1" presetClass="entr" presetSubtype="0" fill="hold" nodeType="afterEffect">
                                  <p:stCondLst>
                                    <p:cond delay="0"/>
                                  </p:stCondLst>
                                  <p:childTnLst>
                                    <p:set>
                                      <p:cBhvr>
                                        <p:cTn id="86" dur="1" fill="hold">
                                          <p:stCondLst>
                                            <p:cond delay="499"/>
                                          </p:stCondLst>
                                        </p:cTn>
                                        <p:tgtEl>
                                          <p:spTgt spid="1280070"/>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2" presetClass="entr" presetSubtype="2" fill="hold" nodeType="clickEffect">
                                  <p:stCondLst>
                                    <p:cond delay="0"/>
                                  </p:stCondLst>
                                  <p:childTnLst>
                                    <p:set>
                                      <p:cBhvr>
                                        <p:cTn id="90" dur="1" fill="hold">
                                          <p:stCondLst>
                                            <p:cond delay="0"/>
                                          </p:stCondLst>
                                        </p:cTn>
                                        <p:tgtEl>
                                          <p:spTgt spid="7"/>
                                        </p:tgtEl>
                                        <p:attrNameLst>
                                          <p:attrName>style.visibility</p:attrName>
                                        </p:attrNameLst>
                                      </p:cBhvr>
                                      <p:to>
                                        <p:strVal val="visible"/>
                                      </p:to>
                                    </p:set>
                                    <p:anim calcmode="lin" valueType="num">
                                      <p:cBhvr additive="base">
                                        <p:cTn id="91" dur="500" fill="hold"/>
                                        <p:tgtEl>
                                          <p:spTgt spid="7"/>
                                        </p:tgtEl>
                                        <p:attrNameLst>
                                          <p:attrName>ppt_x</p:attrName>
                                        </p:attrNameLst>
                                      </p:cBhvr>
                                      <p:tavLst>
                                        <p:tav tm="0">
                                          <p:val>
                                            <p:strVal val="1+#ppt_w/2"/>
                                          </p:val>
                                        </p:tav>
                                        <p:tav tm="100000">
                                          <p:val>
                                            <p:strVal val="#ppt_x"/>
                                          </p:val>
                                        </p:tav>
                                      </p:tavLst>
                                    </p:anim>
                                    <p:anim calcmode="lin" valueType="num">
                                      <p:cBhvr additive="base">
                                        <p:cTn id="9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47" grpId="0" animBg="1" autoUpdateAnimBg="0"/>
      <p:bldP spid="1280049" grpId="0" animBg="1" autoUpdateAnimBg="0"/>
      <p:bldP spid="1280052" grpId="0" animBg="1" autoUpdateAnimBg="0"/>
      <p:bldP spid="1280056" grpId="0" animBg="1" autoUpdateAnimBg="0"/>
      <p:bldP spid="1280063" grpId="0" animBg="1" autoUpdateAnimBg="0"/>
      <p:bldP spid="1280097" grpId="0" animBg="1"/>
      <p:bldP spid="1280097" grpId="1" animBg="1"/>
      <p:bldP spid="1280098" grpId="0" animBg="1"/>
      <p:bldP spid="1280100" grpId="0" animBg="1"/>
      <p:bldP spid="1280101" grpId="0"/>
      <p:bldP spid="128010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ytuł 1"/>
          <p:cNvSpPr>
            <a:spLocks noGrp="1"/>
          </p:cNvSpPr>
          <p:nvPr>
            <p:ph type="title"/>
          </p:nvPr>
        </p:nvSpPr>
        <p:spPr/>
        <p:txBody>
          <a:bodyPr/>
          <a:lstStyle/>
          <a:p>
            <a:r>
              <a:rPr lang="tr-TR" sz="3200" dirty="0" smtClean="0">
                <a:latin typeface="Calibri" pitchFamily="34" charset="0"/>
                <a:ea typeface="Calibri" pitchFamily="34" charset="0"/>
                <a:cs typeface="Calibri" pitchFamily="34" charset="0"/>
              </a:rPr>
              <a:t>İşleyişin Tarafları</a:t>
            </a:r>
            <a:endParaRPr lang="pl-PL" sz="3200" dirty="0" smtClean="0">
              <a:latin typeface="Calibri" pitchFamily="34" charset="0"/>
              <a:ea typeface="Calibri" pitchFamily="34" charset="0"/>
              <a:cs typeface="Calibri" pitchFamily="34" charset="0"/>
            </a:endParaRPr>
          </a:p>
        </p:txBody>
      </p:sp>
      <p:sp>
        <p:nvSpPr>
          <p:cNvPr id="5123" name="Symbol zastępczy zawartości 2"/>
          <p:cNvSpPr>
            <a:spLocks noGrp="1"/>
          </p:cNvSpPr>
          <p:nvPr>
            <p:ph idx="1"/>
          </p:nvPr>
        </p:nvSpPr>
        <p:spPr/>
        <p:txBody>
          <a:bodyPr/>
          <a:lstStyle/>
          <a:p>
            <a:r>
              <a:rPr lang="pl-PL" sz="2400" dirty="0" smtClean="0">
                <a:latin typeface="Calibri" pitchFamily="34" charset="0"/>
                <a:ea typeface="Calibri" pitchFamily="34" charset="0"/>
                <a:cs typeface="Calibri" pitchFamily="34" charset="0"/>
              </a:rPr>
              <a:t>Operat</a:t>
            </a:r>
            <a:r>
              <a:rPr lang="tr-TR" sz="2400" dirty="0" smtClean="0">
                <a:latin typeface="Calibri" pitchFamily="34" charset="0"/>
                <a:ea typeface="Calibri" pitchFamily="34" charset="0"/>
                <a:cs typeface="Calibri" pitchFamily="34" charset="0"/>
              </a:rPr>
              <a:t>ör</a:t>
            </a:r>
            <a:endParaRPr lang="pl-PL" sz="2400" dirty="0" smtClean="0">
              <a:latin typeface="Calibri" pitchFamily="34" charset="0"/>
              <a:ea typeface="Calibri" pitchFamily="34" charset="0"/>
              <a:cs typeface="Calibri" pitchFamily="34" charset="0"/>
            </a:endParaRPr>
          </a:p>
          <a:p>
            <a:r>
              <a:rPr lang="tr-TR" sz="2400" dirty="0" smtClean="0">
                <a:latin typeface="Calibri" pitchFamily="34" charset="0"/>
                <a:ea typeface="Calibri" pitchFamily="34" charset="0"/>
                <a:cs typeface="Calibri" pitchFamily="34" charset="0"/>
              </a:rPr>
              <a:t>Bu sürece dahil olmak isteyen STK’lar öncelikle resmi makamlara başvuruyorlar ve böylece taraf olmuş oluyorlar</a:t>
            </a:r>
            <a:r>
              <a:rPr lang="en-US" sz="2400" dirty="0" smtClean="0">
                <a:latin typeface="Calibri" pitchFamily="34" charset="0"/>
                <a:ea typeface="Calibri" pitchFamily="34" charset="0"/>
                <a:cs typeface="Calibri" pitchFamily="34" charset="0"/>
              </a:rPr>
              <a:t>.</a:t>
            </a:r>
            <a:endParaRPr lang="pl-PL" sz="2400" dirty="0" smtClean="0">
              <a:latin typeface="Calibri" pitchFamily="34" charset="0"/>
              <a:ea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Başvuru için gerekli olan teknik konular</a:t>
            </a:r>
            <a:endParaRPr lang="pl-PL" dirty="0"/>
          </a:p>
        </p:txBody>
      </p:sp>
      <p:sp>
        <p:nvSpPr>
          <p:cNvPr id="3" name="Symbol zastępczy zawartości 2"/>
          <p:cNvSpPr>
            <a:spLocks noGrp="1"/>
          </p:cNvSpPr>
          <p:nvPr>
            <p:ph idx="1"/>
          </p:nvPr>
        </p:nvSpPr>
        <p:spPr/>
        <p:txBody>
          <a:bodyPr/>
          <a:lstStyle/>
          <a:p>
            <a:pPr>
              <a:buNone/>
            </a:pPr>
            <a:r>
              <a:rPr lang="pl-PL" dirty="0" smtClean="0"/>
              <a:t>- </a:t>
            </a:r>
            <a:r>
              <a:rPr lang="tr-TR" dirty="0" smtClean="0"/>
              <a:t>Faaliyetler için öngörülebilen maliyetler</a:t>
            </a:r>
            <a:endParaRPr lang="pl-PL" dirty="0" smtClean="0"/>
          </a:p>
          <a:p>
            <a:pPr>
              <a:buNone/>
            </a:pPr>
            <a:r>
              <a:rPr lang="pl-PL" dirty="0" smtClean="0"/>
              <a:t>- </a:t>
            </a:r>
            <a:r>
              <a:rPr lang="tr-TR" dirty="0" smtClean="0"/>
              <a:t>Faaliyetler için bir finansal plan</a:t>
            </a:r>
            <a:endParaRPr lang="pl-PL" dirty="0" smtClean="0"/>
          </a:p>
          <a:p>
            <a:pPr>
              <a:buNone/>
            </a:pPr>
            <a:r>
              <a:rPr lang="pl-PL" dirty="0" smtClean="0"/>
              <a:t>- </a:t>
            </a:r>
            <a:r>
              <a:rPr lang="tr-TR" dirty="0" smtClean="0"/>
              <a:t>Önerilen faaliyet takvimini destekleyen teknik ve ekonomik şartların tanımlanması</a:t>
            </a:r>
            <a:endParaRPr lang="pl-PL"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2"/>
          <p:cNvSpPr>
            <a:spLocks noGrp="1" noChangeArrowheads="1"/>
          </p:cNvSpPr>
          <p:nvPr>
            <p:ph type="title"/>
          </p:nvPr>
        </p:nvSpPr>
        <p:spPr>
          <a:xfrm>
            <a:off x="600075" y="377825"/>
            <a:ext cx="7772400" cy="249238"/>
          </a:xfrm>
        </p:spPr>
        <p:txBody>
          <a:bodyPr>
            <a:normAutofit fontScale="90000"/>
          </a:bodyPr>
          <a:lstStyle/>
          <a:p>
            <a:pPr eaLnBrk="1" hangingPunct="1"/>
            <a:r>
              <a:rPr lang="tr-TR" sz="3200" dirty="0" smtClean="0">
                <a:solidFill>
                  <a:srgbClr val="297B29"/>
                </a:solidFill>
                <a:latin typeface="Calibri" pitchFamily="34" charset="0"/>
                <a:ea typeface="Calibri" pitchFamily="34" charset="0"/>
                <a:cs typeface="Calibri" pitchFamily="34" charset="0"/>
              </a:rPr>
              <a:t>Başvurunun değerlendirilmesi</a:t>
            </a:r>
            <a:endParaRPr lang="pl-PL" sz="3200" dirty="0" smtClean="0">
              <a:solidFill>
                <a:srgbClr val="297B29"/>
              </a:solidFill>
              <a:latin typeface="Calibri" pitchFamily="34" charset="0"/>
              <a:ea typeface="Calibri" pitchFamily="34" charset="0"/>
              <a:cs typeface="Calibri" pitchFamily="34" charset="0"/>
            </a:endParaRPr>
          </a:p>
        </p:txBody>
      </p:sp>
      <p:grpSp>
        <p:nvGrpSpPr>
          <p:cNvPr id="2" name="Group 33"/>
          <p:cNvGrpSpPr>
            <a:grpSpLocks/>
          </p:cNvGrpSpPr>
          <p:nvPr/>
        </p:nvGrpSpPr>
        <p:grpSpPr bwMode="auto">
          <a:xfrm>
            <a:off x="4681538" y="955675"/>
            <a:ext cx="4086225" cy="1301750"/>
            <a:chOff x="2818" y="446"/>
            <a:chExt cx="2557" cy="820"/>
          </a:xfrm>
        </p:grpSpPr>
        <p:sp>
          <p:nvSpPr>
            <p:cNvPr id="6170" name="AutoShape 34"/>
            <p:cNvSpPr>
              <a:spLocks noChangeArrowheads="1"/>
            </p:cNvSpPr>
            <p:nvPr/>
          </p:nvSpPr>
          <p:spPr bwMode="auto">
            <a:xfrm>
              <a:off x="5280" y="732"/>
              <a:ext cx="78" cy="220"/>
            </a:xfrm>
            <a:prstGeom prst="flowChartProcess">
              <a:avLst/>
            </a:prstGeom>
            <a:solidFill>
              <a:srgbClr val="FF3300"/>
            </a:solidFill>
            <a:ln w="9525">
              <a:solidFill>
                <a:schemeClr val="tx1"/>
              </a:solidFill>
              <a:prstDash val="dash"/>
              <a:miter lim="800000"/>
              <a:headEnd/>
              <a:tailEnd/>
            </a:ln>
          </p:spPr>
          <p:txBody>
            <a:bodyPr wrap="none" anchor="ctr"/>
            <a:lstStyle/>
            <a:p>
              <a:endParaRPr lang="pl-PL"/>
            </a:p>
          </p:txBody>
        </p:sp>
        <p:sp>
          <p:nvSpPr>
            <p:cNvPr id="6171" name="Text Box 35"/>
            <p:cNvSpPr txBox="1">
              <a:spLocks noChangeArrowheads="1"/>
            </p:cNvSpPr>
            <p:nvPr/>
          </p:nvSpPr>
          <p:spPr bwMode="auto">
            <a:xfrm>
              <a:off x="4014" y="936"/>
              <a:ext cx="1361" cy="330"/>
            </a:xfrm>
            <a:prstGeom prst="rect">
              <a:avLst/>
            </a:prstGeom>
            <a:solidFill>
              <a:schemeClr val="accent2"/>
            </a:solidFill>
            <a:ln w="9525">
              <a:solidFill>
                <a:schemeClr val="tx1"/>
              </a:solidFill>
              <a:miter lim="800000"/>
              <a:headEnd/>
              <a:tailEnd/>
            </a:ln>
          </p:spPr>
          <p:txBody>
            <a:bodyPr>
              <a:spAutoFit/>
            </a:bodyPr>
            <a:lstStyle/>
            <a:p>
              <a:pPr algn="ctr"/>
              <a:r>
                <a:rPr lang="tr-TR" sz="1400" dirty="0" smtClean="0">
                  <a:solidFill>
                    <a:schemeClr val="bg1"/>
                  </a:solidFill>
                  <a:latin typeface="Arial" pitchFamily="34" charset="0"/>
                </a:rPr>
                <a:t>İlave bilgi istemi</a:t>
              </a:r>
              <a:r>
                <a:rPr lang="pl-PL" sz="1400" dirty="0" smtClean="0">
                  <a:solidFill>
                    <a:schemeClr val="bg1"/>
                  </a:solidFill>
                  <a:latin typeface="Arial" pitchFamily="34" charset="0"/>
                </a:rPr>
                <a:t> (</a:t>
              </a:r>
              <a:r>
                <a:rPr lang="tr-TR" sz="1400" dirty="0" smtClean="0">
                  <a:solidFill>
                    <a:schemeClr val="bg1"/>
                  </a:solidFill>
                  <a:latin typeface="Arial" pitchFamily="34" charset="0"/>
                </a:rPr>
                <a:t>gerekli ise</a:t>
              </a:r>
              <a:r>
                <a:rPr lang="pl-PL" sz="1400" dirty="0" smtClean="0">
                  <a:solidFill>
                    <a:schemeClr val="bg1"/>
                  </a:solidFill>
                  <a:latin typeface="Arial" pitchFamily="34" charset="0"/>
                </a:rPr>
                <a:t>) </a:t>
              </a:r>
              <a:endParaRPr lang="en-GB" sz="1400" dirty="0">
                <a:solidFill>
                  <a:schemeClr val="bg1"/>
                </a:solidFill>
                <a:latin typeface="Arial" pitchFamily="34" charset="0"/>
              </a:endParaRPr>
            </a:p>
          </p:txBody>
        </p:sp>
        <p:sp>
          <p:nvSpPr>
            <p:cNvPr id="6172" name="AutoShape 36"/>
            <p:cNvSpPr>
              <a:spLocks noChangeArrowheads="1"/>
            </p:cNvSpPr>
            <p:nvPr/>
          </p:nvSpPr>
          <p:spPr bwMode="auto">
            <a:xfrm rot="10800000" flipV="1">
              <a:off x="2818" y="446"/>
              <a:ext cx="2539" cy="447"/>
            </a:xfrm>
            <a:custGeom>
              <a:avLst/>
              <a:gdLst>
                <a:gd name="T0" fmla="*/ 3 w 21600"/>
                <a:gd name="T1" fmla="*/ 0 h 21600"/>
                <a:gd name="T2" fmla="*/ 0 w 21600"/>
                <a:gd name="T3" fmla="*/ 0 h 21600"/>
                <a:gd name="T4" fmla="*/ 3 w 21600"/>
                <a:gd name="T5" fmla="*/ 0 h 21600"/>
                <a:gd name="T6" fmla="*/ 4 w 21600"/>
                <a:gd name="T7" fmla="*/ 0 h 21600"/>
                <a:gd name="T8" fmla="*/ 17694720 60000 65536"/>
                <a:gd name="T9" fmla="*/ 11796480 60000 65536"/>
                <a:gd name="T10" fmla="*/ 5898240 60000 65536"/>
                <a:gd name="T11" fmla="*/ 0 60000 65536"/>
                <a:gd name="T12" fmla="*/ 3377 w 21600"/>
                <a:gd name="T13" fmla="*/ 5364 h 21600"/>
                <a:gd name="T14" fmla="*/ 19158 w 21600"/>
                <a:gd name="T15" fmla="*/ 16236 h 21600"/>
              </a:gdLst>
              <a:ahLst/>
              <a:cxnLst>
                <a:cxn ang="T8">
                  <a:pos x="T0" y="T1"/>
                </a:cxn>
                <a:cxn ang="T9">
                  <a:pos x="T2" y="T3"/>
                </a:cxn>
                <a:cxn ang="T10">
                  <a:pos x="T4" y="T5"/>
                </a:cxn>
                <a:cxn ang="T11">
                  <a:pos x="T6" y="T7"/>
                </a:cxn>
              </a:cxnLst>
              <a:rect l="T12" t="T13" r="T14" b="T15"/>
              <a:pathLst>
                <a:path w="21600" h="21600">
                  <a:moveTo>
                    <a:pt x="16761" y="0"/>
                  </a:moveTo>
                  <a:lnTo>
                    <a:pt x="16761" y="5358"/>
                  </a:lnTo>
                  <a:lnTo>
                    <a:pt x="3375" y="5358"/>
                  </a:lnTo>
                  <a:lnTo>
                    <a:pt x="3375" y="16242"/>
                  </a:lnTo>
                  <a:lnTo>
                    <a:pt x="16761" y="16242"/>
                  </a:lnTo>
                  <a:lnTo>
                    <a:pt x="16761" y="21600"/>
                  </a:lnTo>
                  <a:lnTo>
                    <a:pt x="21600" y="10800"/>
                  </a:lnTo>
                  <a:close/>
                </a:path>
                <a:path w="21600" h="21600">
                  <a:moveTo>
                    <a:pt x="1350" y="5358"/>
                  </a:moveTo>
                  <a:lnTo>
                    <a:pt x="1350" y="16242"/>
                  </a:lnTo>
                  <a:lnTo>
                    <a:pt x="2700" y="16242"/>
                  </a:lnTo>
                  <a:lnTo>
                    <a:pt x="2700" y="5358"/>
                  </a:lnTo>
                  <a:close/>
                </a:path>
                <a:path w="21600" h="21600">
                  <a:moveTo>
                    <a:pt x="0" y="5358"/>
                  </a:moveTo>
                  <a:lnTo>
                    <a:pt x="0" y="16242"/>
                  </a:lnTo>
                  <a:lnTo>
                    <a:pt x="675" y="16242"/>
                  </a:lnTo>
                  <a:lnTo>
                    <a:pt x="675" y="5358"/>
                  </a:lnTo>
                  <a:close/>
                </a:path>
              </a:pathLst>
            </a:custGeom>
            <a:solidFill>
              <a:srgbClr val="FF3300"/>
            </a:solidFill>
            <a:ln w="9525" cap="rnd">
              <a:solidFill>
                <a:schemeClr val="tx1"/>
              </a:solidFill>
              <a:prstDash val="sysDot"/>
              <a:miter lim="800000"/>
              <a:headEnd/>
              <a:tailEnd/>
            </a:ln>
          </p:spPr>
          <p:txBody>
            <a:bodyPr wrap="none" anchor="ctr"/>
            <a:lstStyle/>
            <a:p>
              <a:endParaRPr lang="pl-PL" sz="1200" dirty="0">
                <a:solidFill>
                  <a:schemeClr val="bg1"/>
                </a:solidFill>
                <a:latin typeface="Arial" pitchFamily="34" charset="0"/>
              </a:endParaRPr>
            </a:p>
            <a:p>
              <a:r>
                <a:rPr lang="tr-TR" sz="1200" dirty="0" smtClean="0">
                  <a:solidFill>
                    <a:schemeClr val="bg1"/>
                  </a:solidFill>
                  <a:latin typeface="Arial" pitchFamily="34" charset="0"/>
                </a:rPr>
                <a:t>Zaman</a:t>
              </a:r>
              <a:r>
                <a:rPr lang="pl-PL" sz="1200" dirty="0" smtClean="0">
                  <a:solidFill>
                    <a:schemeClr val="bg1"/>
                  </a:solidFill>
                  <a:latin typeface="Arial" pitchFamily="34" charset="0"/>
                </a:rPr>
                <a:t> (</a:t>
              </a:r>
              <a:r>
                <a:rPr lang="tr-TR" sz="1200" dirty="0" smtClean="0">
                  <a:solidFill>
                    <a:schemeClr val="bg1"/>
                  </a:solidFill>
                  <a:latin typeface="Arial" pitchFamily="34" charset="0"/>
                </a:rPr>
                <a:t>operatör ile anlaşmalı olarak</a:t>
              </a:r>
              <a:r>
                <a:rPr lang="pl-PL" sz="1200" dirty="0" smtClean="0">
                  <a:solidFill>
                    <a:schemeClr val="bg1"/>
                  </a:solidFill>
                  <a:latin typeface="Arial" pitchFamily="34" charset="0"/>
                </a:rPr>
                <a:t>)</a:t>
              </a:r>
              <a:endParaRPr lang="pl-PL" sz="1200" dirty="0">
                <a:solidFill>
                  <a:schemeClr val="bg1"/>
                </a:solidFill>
                <a:latin typeface="Arial" pitchFamily="34" charset="0"/>
              </a:endParaRPr>
            </a:p>
            <a:p>
              <a:r>
                <a:rPr lang="pl-PL" sz="1200" b="0" i="1" dirty="0">
                  <a:solidFill>
                    <a:schemeClr val="bg1"/>
                  </a:solidFill>
                  <a:latin typeface="Arial" pitchFamily="34" charset="0"/>
                </a:rPr>
                <a:t>– </a:t>
              </a:r>
              <a:r>
                <a:rPr lang="tr-TR" sz="1200" b="0" i="1" dirty="0" smtClean="0">
                  <a:solidFill>
                    <a:schemeClr val="bg1"/>
                  </a:solidFill>
                  <a:latin typeface="Arial" pitchFamily="34" charset="0"/>
                </a:rPr>
                <a:t>6 aylık süreye dahil değil</a:t>
              </a:r>
              <a:endParaRPr lang="pl-PL" sz="1200" dirty="0">
                <a:solidFill>
                  <a:schemeClr val="bg1"/>
                </a:solidFill>
                <a:latin typeface="Arial" pitchFamily="34" charset="0"/>
              </a:endParaRPr>
            </a:p>
            <a:p>
              <a:pPr>
                <a:lnSpc>
                  <a:spcPct val="80000"/>
                </a:lnSpc>
              </a:pPr>
              <a:endParaRPr lang="en-GB" sz="1200" b="0" i="1" dirty="0">
                <a:solidFill>
                  <a:schemeClr val="bg1"/>
                </a:solidFill>
                <a:latin typeface="Arial" pitchFamily="34" charset="0"/>
              </a:endParaRPr>
            </a:p>
          </p:txBody>
        </p:sp>
      </p:grpSp>
      <p:grpSp>
        <p:nvGrpSpPr>
          <p:cNvPr id="3" name="Group 37"/>
          <p:cNvGrpSpPr>
            <a:grpSpLocks/>
          </p:cNvGrpSpPr>
          <p:nvPr/>
        </p:nvGrpSpPr>
        <p:grpSpPr bwMode="auto">
          <a:xfrm>
            <a:off x="3330575" y="1014413"/>
            <a:ext cx="3262313" cy="3862387"/>
            <a:chOff x="1950" y="483"/>
            <a:chExt cx="2055" cy="2433"/>
          </a:xfrm>
        </p:grpSpPr>
        <p:sp>
          <p:nvSpPr>
            <p:cNvPr id="6166" name="Text Box 38"/>
            <p:cNvSpPr txBox="1">
              <a:spLocks noChangeArrowheads="1"/>
            </p:cNvSpPr>
            <p:nvPr/>
          </p:nvSpPr>
          <p:spPr bwMode="auto">
            <a:xfrm>
              <a:off x="1950" y="1090"/>
              <a:ext cx="1678" cy="330"/>
            </a:xfrm>
            <a:prstGeom prst="rect">
              <a:avLst/>
            </a:prstGeom>
            <a:solidFill>
              <a:schemeClr val="accent2"/>
            </a:solidFill>
            <a:ln w="9525">
              <a:solidFill>
                <a:schemeClr val="tx1"/>
              </a:solidFill>
              <a:miter lim="800000"/>
              <a:headEnd/>
              <a:tailEnd/>
            </a:ln>
          </p:spPr>
          <p:txBody>
            <a:bodyPr>
              <a:spAutoFit/>
            </a:bodyPr>
            <a:lstStyle/>
            <a:p>
              <a:pPr algn="ctr"/>
              <a:r>
                <a:rPr lang="tr-TR" sz="1400" dirty="0" smtClean="0">
                  <a:solidFill>
                    <a:schemeClr val="bg1"/>
                  </a:solidFill>
                  <a:latin typeface="Arial" pitchFamily="34" charset="0"/>
                </a:rPr>
                <a:t>Başvurunun teknik açıdan doğrulanması</a:t>
              </a:r>
              <a:r>
                <a:rPr lang="pl-PL" sz="1400" dirty="0">
                  <a:solidFill>
                    <a:schemeClr val="bg1"/>
                  </a:solidFill>
                  <a:latin typeface="Arial" pitchFamily="34" charset="0"/>
                </a:rPr>
                <a:t>	</a:t>
              </a:r>
              <a:endParaRPr lang="en-GB" sz="1400" dirty="0">
                <a:solidFill>
                  <a:schemeClr val="bg1"/>
                </a:solidFill>
                <a:latin typeface="Arial" pitchFamily="34" charset="0"/>
              </a:endParaRPr>
            </a:p>
          </p:txBody>
        </p:sp>
        <p:cxnSp>
          <p:nvCxnSpPr>
            <p:cNvPr id="6167" name="AutoShape 39"/>
            <p:cNvCxnSpPr>
              <a:cxnSpLocks noChangeShapeType="1"/>
              <a:stCxn id="6166" idx="0"/>
            </p:cNvCxnSpPr>
            <p:nvPr/>
          </p:nvCxnSpPr>
          <p:spPr bwMode="auto">
            <a:xfrm rot="5400000" flipH="1" flipV="1">
              <a:off x="2486" y="786"/>
              <a:ext cx="607" cy="1"/>
            </a:xfrm>
            <a:prstGeom prst="straightConnector1">
              <a:avLst/>
            </a:prstGeom>
            <a:noFill/>
            <a:ln w="9525">
              <a:solidFill>
                <a:schemeClr val="tx1"/>
              </a:solidFill>
              <a:round/>
              <a:headEnd type="triangle" w="med" len="med"/>
              <a:tailEnd/>
            </a:ln>
          </p:spPr>
        </p:cxnSp>
        <p:cxnSp>
          <p:nvCxnSpPr>
            <p:cNvPr id="6168" name="AutoShape 40"/>
            <p:cNvCxnSpPr>
              <a:cxnSpLocks noChangeShapeType="1"/>
              <a:stCxn id="6166" idx="3"/>
              <a:endCxn id="6171" idx="1"/>
            </p:cNvCxnSpPr>
            <p:nvPr/>
          </p:nvCxnSpPr>
          <p:spPr bwMode="auto">
            <a:xfrm flipV="1">
              <a:off x="3628" y="1101"/>
              <a:ext cx="377" cy="154"/>
            </a:xfrm>
            <a:prstGeom prst="straightConnector1">
              <a:avLst/>
            </a:prstGeom>
            <a:noFill/>
            <a:ln w="9525">
              <a:solidFill>
                <a:schemeClr val="tx1"/>
              </a:solidFill>
              <a:prstDash val="dash"/>
              <a:round/>
              <a:headEnd/>
              <a:tailEnd type="triangle" w="med" len="med"/>
            </a:ln>
          </p:spPr>
        </p:cxnSp>
        <p:cxnSp>
          <p:nvCxnSpPr>
            <p:cNvPr id="6169" name="AutoShape 41"/>
            <p:cNvCxnSpPr>
              <a:cxnSpLocks noChangeShapeType="1"/>
              <a:stCxn id="6166" idx="2"/>
              <a:endCxn id="6160" idx="0"/>
            </p:cNvCxnSpPr>
            <p:nvPr/>
          </p:nvCxnSpPr>
          <p:spPr bwMode="auto">
            <a:xfrm rot="16200000" flipH="1">
              <a:off x="2042" y="2166"/>
              <a:ext cx="1497" cy="4"/>
            </a:xfrm>
            <a:prstGeom prst="straightConnector1">
              <a:avLst/>
            </a:prstGeom>
            <a:noFill/>
            <a:ln w="9525">
              <a:solidFill>
                <a:schemeClr val="tx1"/>
              </a:solidFill>
              <a:round/>
              <a:headEnd/>
              <a:tailEnd type="triangle" w="med" len="med"/>
            </a:ln>
          </p:spPr>
        </p:cxnSp>
      </p:grpSp>
      <p:sp>
        <p:nvSpPr>
          <p:cNvPr id="6149" name="AutoShape 42"/>
          <p:cNvSpPr>
            <a:spLocks noChangeArrowheads="1"/>
          </p:cNvSpPr>
          <p:nvPr/>
        </p:nvSpPr>
        <p:spPr bwMode="auto">
          <a:xfrm rot="5400000" flipV="1">
            <a:off x="-2072481" y="3134519"/>
            <a:ext cx="5514975" cy="9001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19050" cap="rnd">
            <a:solidFill>
              <a:schemeClr val="tx1"/>
            </a:solidFill>
            <a:prstDash val="sysDot"/>
            <a:miter lim="800000"/>
            <a:headEnd/>
            <a:tailEnd/>
          </a:ln>
        </p:spPr>
        <p:txBody>
          <a:bodyPr wrap="none" anchor="ctr"/>
          <a:lstStyle/>
          <a:p>
            <a:pPr algn="r">
              <a:lnSpc>
                <a:spcPct val="90000"/>
              </a:lnSpc>
            </a:pPr>
            <a:r>
              <a:rPr lang="tr-TR" sz="1400" dirty="0" smtClean="0">
                <a:solidFill>
                  <a:schemeClr val="bg1"/>
                </a:solidFill>
                <a:latin typeface="Arial" pitchFamily="34" charset="0"/>
              </a:rPr>
              <a:t>Yeni izin için 6 ay</a:t>
            </a:r>
            <a:r>
              <a:rPr lang="en-GB" sz="1400" dirty="0" smtClean="0">
                <a:solidFill>
                  <a:schemeClr val="bg1"/>
                </a:solidFill>
                <a:latin typeface="Arial" pitchFamily="34" charset="0"/>
              </a:rPr>
              <a:t> /</a:t>
            </a:r>
            <a:r>
              <a:rPr lang="tr-TR" sz="1400" dirty="0" smtClean="0">
                <a:solidFill>
                  <a:schemeClr val="bg1"/>
                </a:solidFill>
                <a:latin typeface="Arial" pitchFamily="34" charset="0"/>
              </a:rPr>
              <a:t>köklü değişiklik için 1</a:t>
            </a:r>
            <a:r>
              <a:rPr lang="pl-PL" sz="1400" dirty="0" smtClean="0">
                <a:solidFill>
                  <a:schemeClr val="bg1"/>
                </a:solidFill>
                <a:latin typeface="Arial" pitchFamily="34" charset="0"/>
              </a:rPr>
              <a:t> </a:t>
            </a:r>
            <a:r>
              <a:rPr lang="pl-PL" sz="1400" dirty="0">
                <a:solidFill>
                  <a:schemeClr val="bg1"/>
                </a:solidFill>
                <a:latin typeface="Arial" pitchFamily="34" charset="0"/>
              </a:rPr>
              <a:t>-</a:t>
            </a:r>
            <a:r>
              <a:rPr lang="pl-PL" sz="1400" dirty="0" smtClean="0">
                <a:solidFill>
                  <a:schemeClr val="bg1"/>
                </a:solidFill>
                <a:latin typeface="Arial" pitchFamily="34" charset="0"/>
              </a:rPr>
              <a:t>2</a:t>
            </a:r>
            <a:r>
              <a:rPr lang="tr-TR" sz="1400" dirty="0" smtClean="0">
                <a:solidFill>
                  <a:schemeClr val="bg1"/>
                </a:solidFill>
                <a:latin typeface="Arial" pitchFamily="34" charset="0"/>
              </a:rPr>
              <a:t> ay</a:t>
            </a:r>
            <a:endParaRPr lang="en-GB" sz="1400" dirty="0">
              <a:solidFill>
                <a:schemeClr val="bg1"/>
              </a:solidFill>
              <a:latin typeface="Arial" pitchFamily="34" charset="0"/>
            </a:endParaRPr>
          </a:p>
        </p:txBody>
      </p:sp>
      <p:sp>
        <p:nvSpPr>
          <p:cNvPr id="6150" name="AutoShape 43"/>
          <p:cNvSpPr>
            <a:spLocks noChangeArrowheads="1"/>
          </p:cNvSpPr>
          <p:nvPr/>
        </p:nvSpPr>
        <p:spPr bwMode="auto">
          <a:xfrm rot="5400000" flipV="1">
            <a:off x="-1452562" y="3319463"/>
            <a:ext cx="5538787" cy="503237"/>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00"/>
          </a:solidFill>
          <a:ln w="19050" cap="rnd">
            <a:solidFill>
              <a:schemeClr val="tx1"/>
            </a:solidFill>
            <a:prstDash val="sysDot"/>
            <a:miter lim="800000"/>
            <a:headEnd/>
            <a:tailEnd/>
          </a:ln>
        </p:spPr>
        <p:txBody>
          <a:bodyPr wrap="none" anchor="ctr"/>
          <a:lstStyle/>
          <a:p>
            <a:pPr algn="ctr"/>
            <a:r>
              <a:rPr lang="tr-TR" sz="1400" dirty="0" smtClean="0">
                <a:latin typeface="Arial" pitchFamily="34" charset="0"/>
              </a:rPr>
              <a:t>Kamunun duyması mümkün</a:t>
            </a:r>
            <a:endParaRPr lang="en-GB" sz="1400" dirty="0">
              <a:solidFill>
                <a:schemeClr val="tx1"/>
              </a:solidFill>
              <a:latin typeface="Arial" pitchFamily="34" charset="0"/>
            </a:endParaRPr>
          </a:p>
        </p:txBody>
      </p:sp>
      <p:grpSp>
        <p:nvGrpSpPr>
          <p:cNvPr id="4" name="Group 44"/>
          <p:cNvGrpSpPr>
            <a:grpSpLocks/>
          </p:cNvGrpSpPr>
          <p:nvPr/>
        </p:nvGrpSpPr>
        <p:grpSpPr bwMode="auto">
          <a:xfrm>
            <a:off x="4675188" y="3382963"/>
            <a:ext cx="4084637" cy="954087"/>
            <a:chOff x="2797" y="1975"/>
            <a:chExt cx="2573" cy="601"/>
          </a:xfrm>
        </p:grpSpPr>
        <p:sp>
          <p:nvSpPr>
            <p:cNvPr id="6162" name="Text Box 45">
              <a:hlinkClick r:id="rId3" action="ppaction://hlinksldjump"/>
            </p:cNvPr>
            <p:cNvSpPr txBox="1">
              <a:spLocks noChangeArrowheads="1"/>
            </p:cNvSpPr>
            <p:nvPr/>
          </p:nvSpPr>
          <p:spPr bwMode="auto">
            <a:xfrm>
              <a:off x="4019" y="1975"/>
              <a:ext cx="1351" cy="601"/>
            </a:xfrm>
            <a:prstGeom prst="rect">
              <a:avLst/>
            </a:prstGeom>
            <a:solidFill>
              <a:schemeClr val="accent2"/>
            </a:solidFill>
            <a:ln w="9525">
              <a:solidFill>
                <a:schemeClr val="tx1"/>
              </a:solidFill>
              <a:miter lim="800000"/>
              <a:headEnd/>
              <a:tailEnd/>
            </a:ln>
          </p:spPr>
          <p:txBody>
            <a:bodyPr>
              <a:spAutoFit/>
            </a:bodyPr>
            <a:lstStyle/>
            <a:p>
              <a:pPr algn="ctr"/>
              <a:r>
                <a:rPr lang="tr-TR" sz="1400" dirty="0" smtClean="0">
                  <a:solidFill>
                    <a:schemeClr val="bg1"/>
                  </a:solidFill>
                  <a:latin typeface="Arial" pitchFamily="34" charset="0"/>
                </a:rPr>
                <a:t>Sınır ötesi etki değerlendirmesi prosedürü</a:t>
              </a:r>
              <a:r>
                <a:rPr lang="pl-PL" sz="1400" dirty="0" smtClean="0">
                  <a:solidFill>
                    <a:schemeClr val="bg1"/>
                  </a:solidFill>
                  <a:latin typeface="Arial" pitchFamily="34" charset="0"/>
                </a:rPr>
                <a:t> </a:t>
              </a:r>
              <a:r>
                <a:rPr lang="en-GB" sz="1400" i="1" dirty="0" smtClean="0">
                  <a:solidFill>
                    <a:schemeClr val="bg1"/>
                  </a:solidFill>
                  <a:latin typeface="Arial" pitchFamily="34" charset="0"/>
                </a:rPr>
                <a:t>(</a:t>
              </a:r>
              <a:r>
                <a:rPr lang="tr-TR" sz="1400" i="1" dirty="0" smtClean="0">
                  <a:solidFill>
                    <a:schemeClr val="bg1"/>
                  </a:solidFill>
                  <a:latin typeface="Arial" pitchFamily="34" charset="0"/>
                </a:rPr>
                <a:t>eğer uygulanabilir ise</a:t>
              </a:r>
              <a:r>
                <a:rPr lang="en-GB" sz="1400" i="1" dirty="0" smtClean="0">
                  <a:solidFill>
                    <a:schemeClr val="bg1"/>
                  </a:solidFill>
                  <a:latin typeface="Arial" pitchFamily="34" charset="0"/>
                </a:rPr>
                <a:t>)</a:t>
              </a:r>
              <a:endParaRPr lang="en-GB" sz="1400" dirty="0">
                <a:solidFill>
                  <a:schemeClr val="bg1"/>
                </a:solidFill>
                <a:latin typeface="Arial" pitchFamily="34" charset="0"/>
              </a:endParaRPr>
            </a:p>
          </p:txBody>
        </p:sp>
        <p:sp>
          <p:nvSpPr>
            <p:cNvPr id="6163" name="Text Box 46"/>
            <p:cNvSpPr txBox="1">
              <a:spLocks noChangeArrowheads="1"/>
            </p:cNvSpPr>
            <p:nvPr/>
          </p:nvSpPr>
          <p:spPr bwMode="auto">
            <a:xfrm>
              <a:off x="2927" y="2147"/>
              <a:ext cx="1157" cy="407"/>
            </a:xfrm>
            <a:prstGeom prst="rect">
              <a:avLst/>
            </a:prstGeom>
            <a:noFill/>
            <a:ln w="9525">
              <a:noFill/>
              <a:miter lim="800000"/>
              <a:headEnd/>
              <a:tailEnd/>
            </a:ln>
          </p:spPr>
          <p:txBody>
            <a:bodyPr>
              <a:spAutoFit/>
            </a:bodyPr>
            <a:lstStyle/>
            <a:p>
              <a:r>
                <a:rPr lang="tr-TR" sz="1200" b="0" dirty="0" smtClean="0">
                  <a:solidFill>
                    <a:schemeClr val="tx1"/>
                  </a:solidFill>
                  <a:latin typeface="Arial" pitchFamily="34" charset="0"/>
                </a:rPr>
                <a:t>Sadece yeni veya köklü değişiklik yapmış tesisler için geçerli</a:t>
              </a:r>
              <a:endParaRPr lang="en-GB" sz="1200" b="0" dirty="0">
                <a:solidFill>
                  <a:schemeClr val="tx1"/>
                </a:solidFill>
                <a:latin typeface="Arial" pitchFamily="34" charset="0"/>
              </a:endParaRPr>
            </a:p>
          </p:txBody>
        </p:sp>
        <p:cxnSp>
          <p:nvCxnSpPr>
            <p:cNvPr id="6164" name="AutoShape 47"/>
            <p:cNvCxnSpPr>
              <a:cxnSpLocks noChangeShapeType="1"/>
            </p:cNvCxnSpPr>
            <p:nvPr/>
          </p:nvCxnSpPr>
          <p:spPr bwMode="auto">
            <a:xfrm>
              <a:off x="2797" y="2310"/>
              <a:ext cx="1222" cy="0"/>
            </a:xfrm>
            <a:prstGeom prst="straightConnector1">
              <a:avLst/>
            </a:prstGeom>
            <a:noFill/>
            <a:ln w="9525">
              <a:solidFill>
                <a:schemeClr val="tx1"/>
              </a:solidFill>
              <a:round/>
              <a:headEnd/>
              <a:tailEnd type="triangle" w="med" len="med"/>
            </a:ln>
          </p:spPr>
        </p:cxnSp>
        <p:sp>
          <p:nvSpPr>
            <p:cNvPr id="1288240" name="AutoShape 48"/>
            <p:cNvSpPr>
              <a:spLocks noChangeArrowheads="1"/>
            </p:cNvSpPr>
            <p:nvPr/>
          </p:nvSpPr>
          <p:spPr bwMode="auto">
            <a:xfrm>
              <a:off x="4087" y="2225"/>
              <a:ext cx="159" cy="158"/>
            </a:xfrm>
            <a:prstGeom prst="star5">
              <a:avLst/>
            </a:prstGeom>
            <a:solidFill>
              <a:srgbClr val="FFFF00"/>
            </a:solidFill>
            <a:ln w="9525">
              <a:solidFill>
                <a:schemeClr val="tx1"/>
              </a:solidFill>
              <a:miter lim="800000"/>
              <a:headEnd/>
              <a:tailEnd/>
            </a:ln>
            <a:effectLst/>
          </p:spPr>
          <p:txBody>
            <a:bodyPr wrap="none" anchor="ctr"/>
            <a:lstStyle/>
            <a:p>
              <a:pPr>
                <a:defRPr/>
              </a:pPr>
              <a:endParaRPr lang="pl-PL"/>
            </a:p>
          </p:txBody>
        </p:sp>
      </p:grpSp>
      <p:grpSp>
        <p:nvGrpSpPr>
          <p:cNvPr id="5" name="Group 66"/>
          <p:cNvGrpSpPr>
            <a:grpSpLocks/>
          </p:cNvGrpSpPr>
          <p:nvPr/>
        </p:nvGrpSpPr>
        <p:grpSpPr bwMode="auto">
          <a:xfrm>
            <a:off x="3402013" y="3859213"/>
            <a:ext cx="5357812" cy="2452687"/>
            <a:chOff x="2223" y="2431"/>
            <a:chExt cx="3375" cy="1545"/>
          </a:xfrm>
        </p:grpSpPr>
        <p:cxnSp>
          <p:nvCxnSpPr>
            <p:cNvPr id="6157" name="AutoShape 49"/>
            <p:cNvCxnSpPr>
              <a:cxnSpLocks noChangeShapeType="1"/>
            </p:cNvCxnSpPr>
            <p:nvPr/>
          </p:nvCxnSpPr>
          <p:spPr bwMode="auto">
            <a:xfrm flipH="1">
              <a:off x="3008" y="2431"/>
              <a:ext cx="2590" cy="1025"/>
            </a:xfrm>
            <a:prstGeom prst="bentConnector3">
              <a:avLst>
                <a:gd name="adj1" fmla="val -2204"/>
              </a:avLst>
            </a:prstGeom>
            <a:noFill/>
            <a:ln w="9525">
              <a:solidFill>
                <a:schemeClr val="tx1"/>
              </a:solidFill>
              <a:miter lim="800000"/>
              <a:headEnd/>
              <a:tailEnd type="triangle" w="med" len="med"/>
            </a:ln>
          </p:spPr>
        </p:cxnSp>
        <p:sp>
          <p:nvSpPr>
            <p:cNvPr id="6158" name="Text Box 51"/>
            <p:cNvSpPr txBox="1">
              <a:spLocks noChangeArrowheads="1"/>
            </p:cNvSpPr>
            <p:nvPr/>
          </p:nvSpPr>
          <p:spPr bwMode="auto">
            <a:xfrm>
              <a:off x="4233" y="2994"/>
              <a:ext cx="1334" cy="330"/>
            </a:xfrm>
            <a:prstGeom prst="rect">
              <a:avLst/>
            </a:prstGeom>
            <a:solidFill>
              <a:srgbClr val="006600"/>
            </a:solidFill>
            <a:ln w="9525">
              <a:solidFill>
                <a:schemeClr val="tx1"/>
              </a:solidFill>
              <a:prstDash val="dash"/>
              <a:miter lim="800000"/>
              <a:headEnd/>
              <a:tailEnd/>
            </a:ln>
          </p:spPr>
          <p:txBody>
            <a:bodyPr>
              <a:spAutoFit/>
            </a:bodyPr>
            <a:lstStyle/>
            <a:p>
              <a:pPr algn="ctr"/>
              <a:r>
                <a:rPr lang="tr-TR" sz="1400" dirty="0" smtClean="0">
                  <a:solidFill>
                    <a:schemeClr val="bg1"/>
                  </a:solidFill>
                  <a:latin typeface="Arial" pitchFamily="34" charset="0"/>
                </a:rPr>
                <a:t>danışmanlıklar</a:t>
              </a:r>
              <a:r>
                <a:rPr lang="pl-PL" sz="1400" dirty="0">
                  <a:solidFill>
                    <a:schemeClr val="bg1"/>
                  </a:solidFill>
                  <a:latin typeface="Arial" pitchFamily="34" charset="0"/>
                </a:rPr>
                <a:t/>
              </a:r>
              <a:br>
                <a:rPr lang="pl-PL" sz="1400" dirty="0">
                  <a:solidFill>
                    <a:schemeClr val="bg1"/>
                  </a:solidFill>
                  <a:latin typeface="Arial" pitchFamily="34" charset="0"/>
                </a:rPr>
              </a:br>
              <a:r>
                <a:rPr lang="tr-TR" sz="1400" dirty="0" smtClean="0">
                  <a:solidFill>
                    <a:schemeClr val="bg1"/>
                  </a:solidFill>
                  <a:latin typeface="Arial" pitchFamily="34" charset="0"/>
                </a:rPr>
                <a:t>müfettişler</a:t>
              </a:r>
              <a:r>
                <a:rPr lang="pl-PL" sz="1400" dirty="0" smtClean="0">
                  <a:solidFill>
                    <a:schemeClr val="bg1"/>
                  </a:solidFill>
                  <a:latin typeface="Arial" pitchFamily="34" charset="0"/>
                </a:rPr>
                <a:t>/ </a:t>
              </a:r>
              <a:r>
                <a:rPr lang="tr-TR" sz="1400" dirty="0" smtClean="0">
                  <a:solidFill>
                    <a:schemeClr val="bg1"/>
                  </a:solidFill>
                  <a:latin typeface="Arial" pitchFamily="34" charset="0"/>
                </a:rPr>
                <a:t>uzmanlar</a:t>
              </a:r>
              <a:endParaRPr lang="en-GB" sz="1400" dirty="0">
                <a:solidFill>
                  <a:schemeClr val="bg1"/>
                </a:solidFill>
                <a:latin typeface="Arial" pitchFamily="34" charset="0"/>
              </a:endParaRPr>
            </a:p>
          </p:txBody>
        </p:sp>
        <p:cxnSp>
          <p:nvCxnSpPr>
            <p:cNvPr id="6159" name="AutoShape 52"/>
            <p:cNvCxnSpPr>
              <a:cxnSpLocks noChangeShapeType="1"/>
              <a:stCxn id="6160" idx="3"/>
              <a:endCxn id="6158" idx="1"/>
            </p:cNvCxnSpPr>
            <p:nvPr/>
          </p:nvCxnSpPr>
          <p:spPr bwMode="auto">
            <a:xfrm flipV="1">
              <a:off x="3819" y="3159"/>
              <a:ext cx="414" cy="11"/>
            </a:xfrm>
            <a:prstGeom prst="straightConnector1">
              <a:avLst/>
            </a:prstGeom>
            <a:noFill/>
            <a:ln w="9525">
              <a:solidFill>
                <a:schemeClr val="tx1"/>
              </a:solidFill>
              <a:prstDash val="dash"/>
              <a:round/>
              <a:headEnd type="triangle" w="med" len="med"/>
              <a:tailEnd type="triangle" w="med" len="med"/>
            </a:ln>
          </p:spPr>
        </p:cxnSp>
        <p:sp>
          <p:nvSpPr>
            <p:cNvPr id="6160" name="Text Box 53"/>
            <p:cNvSpPr txBox="1">
              <a:spLocks noChangeArrowheads="1"/>
            </p:cNvSpPr>
            <p:nvPr/>
          </p:nvSpPr>
          <p:spPr bwMode="auto">
            <a:xfrm>
              <a:off x="2223" y="3073"/>
              <a:ext cx="1596" cy="194"/>
            </a:xfrm>
            <a:prstGeom prst="rect">
              <a:avLst/>
            </a:prstGeom>
            <a:solidFill>
              <a:schemeClr val="accent2"/>
            </a:solidFill>
            <a:ln w="9525">
              <a:solidFill>
                <a:schemeClr val="tx1"/>
              </a:solidFill>
              <a:miter lim="800000"/>
              <a:headEnd/>
              <a:tailEnd/>
            </a:ln>
          </p:spPr>
          <p:txBody>
            <a:bodyPr>
              <a:spAutoFit/>
            </a:bodyPr>
            <a:lstStyle/>
            <a:p>
              <a:pPr algn="ctr"/>
              <a:r>
                <a:rPr lang="pl-PL" sz="1400" dirty="0">
                  <a:solidFill>
                    <a:schemeClr val="bg1"/>
                  </a:solidFill>
                  <a:latin typeface="Arial" pitchFamily="34" charset="0"/>
                </a:rPr>
                <a:t> </a:t>
              </a:r>
              <a:r>
                <a:rPr lang="en-GB" sz="1400" dirty="0" smtClean="0">
                  <a:solidFill>
                    <a:schemeClr val="bg1"/>
                  </a:solidFill>
                  <a:latin typeface="Arial" pitchFamily="34" charset="0"/>
                </a:rPr>
                <a:t>BAT</a:t>
              </a:r>
              <a:r>
                <a:rPr lang="tr-TR" sz="1400" dirty="0" smtClean="0">
                  <a:solidFill>
                    <a:schemeClr val="bg1"/>
                  </a:solidFill>
                  <a:latin typeface="Arial" pitchFamily="34" charset="0"/>
                </a:rPr>
                <a:t>değerlendirmesi</a:t>
              </a:r>
              <a:endParaRPr lang="en-GB" sz="1400" dirty="0">
                <a:solidFill>
                  <a:schemeClr val="bg1"/>
                </a:solidFill>
                <a:latin typeface="Arial" pitchFamily="34" charset="0"/>
              </a:endParaRPr>
            </a:p>
          </p:txBody>
        </p:sp>
        <p:cxnSp>
          <p:nvCxnSpPr>
            <p:cNvPr id="6161" name="AutoShape 54"/>
            <p:cNvCxnSpPr>
              <a:cxnSpLocks noChangeShapeType="1"/>
              <a:stCxn id="6160" idx="2"/>
            </p:cNvCxnSpPr>
            <p:nvPr/>
          </p:nvCxnSpPr>
          <p:spPr bwMode="auto">
            <a:xfrm rot="16200000" flipH="1">
              <a:off x="2670" y="3618"/>
              <a:ext cx="709" cy="7"/>
            </a:xfrm>
            <a:prstGeom prst="straightConnector1">
              <a:avLst/>
            </a:prstGeom>
            <a:noFill/>
            <a:ln w="9525">
              <a:solidFill>
                <a:schemeClr val="tx1"/>
              </a:solidFill>
              <a:round/>
              <a:headEnd/>
              <a:tailEnd type="triangle" w="med" len="med"/>
            </a:ln>
          </p:spPr>
        </p:cxnSp>
      </p:grpSp>
      <p:grpSp>
        <p:nvGrpSpPr>
          <p:cNvPr id="6" name="Group 56"/>
          <p:cNvGrpSpPr>
            <a:grpSpLocks/>
          </p:cNvGrpSpPr>
          <p:nvPr/>
        </p:nvGrpSpPr>
        <p:grpSpPr bwMode="auto">
          <a:xfrm>
            <a:off x="1846263" y="2655888"/>
            <a:ext cx="2963867" cy="1352550"/>
            <a:chOff x="1015" y="1517"/>
            <a:chExt cx="1867" cy="852"/>
          </a:xfrm>
        </p:grpSpPr>
        <p:sp>
          <p:nvSpPr>
            <p:cNvPr id="6154" name="Text Box 57"/>
            <p:cNvSpPr txBox="1">
              <a:spLocks noChangeArrowheads="1"/>
            </p:cNvSpPr>
            <p:nvPr/>
          </p:nvSpPr>
          <p:spPr bwMode="auto">
            <a:xfrm>
              <a:off x="1594" y="1517"/>
              <a:ext cx="1288" cy="174"/>
            </a:xfrm>
            <a:prstGeom prst="rect">
              <a:avLst/>
            </a:prstGeom>
            <a:noFill/>
            <a:ln w="9525">
              <a:noFill/>
              <a:miter lim="800000"/>
              <a:headEnd/>
              <a:tailEnd/>
            </a:ln>
          </p:spPr>
          <p:txBody>
            <a:bodyPr wrap="none">
              <a:spAutoFit/>
            </a:bodyPr>
            <a:lstStyle/>
            <a:p>
              <a:r>
                <a:rPr lang="tr-TR" sz="1200" b="0" dirty="0" smtClean="0">
                  <a:solidFill>
                    <a:schemeClr val="tx1"/>
                  </a:solidFill>
                  <a:latin typeface="Arial" pitchFamily="34" charset="0"/>
                </a:rPr>
                <a:t>Sadece mevcut tesisler için</a:t>
              </a:r>
              <a:endParaRPr lang="en-GB" sz="1200" b="0" dirty="0">
                <a:solidFill>
                  <a:schemeClr val="tx1"/>
                </a:solidFill>
                <a:latin typeface="Arial" pitchFamily="34" charset="0"/>
              </a:endParaRPr>
            </a:p>
          </p:txBody>
        </p:sp>
        <p:cxnSp>
          <p:nvCxnSpPr>
            <p:cNvPr id="6155" name="AutoShape 58"/>
            <p:cNvCxnSpPr>
              <a:cxnSpLocks noChangeShapeType="1"/>
              <a:stCxn id="6156" idx="3"/>
            </p:cNvCxnSpPr>
            <p:nvPr/>
          </p:nvCxnSpPr>
          <p:spPr bwMode="auto">
            <a:xfrm>
              <a:off x="2623" y="2069"/>
              <a:ext cx="166" cy="30"/>
            </a:xfrm>
            <a:prstGeom prst="bentConnector3">
              <a:avLst>
                <a:gd name="adj1" fmla="val 50000"/>
              </a:avLst>
            </a:prstGeom>
            <a:noFill/>
            <a:ln w="9525">
              <a:solidFill>
                <a:schemeClr val="tx1"/>
              </a:solidFill>
              <a:miter lim="800000"/>
              <a:headEnd/>
              <a:tailEnd type="triangle" w="med" len="med"/>
            </a:ln>
          </p:spPr>
        </p:cxnSp>
        <p:sp>
          <p:nvSpPr>
            <p:cNvPr id="6156" name="Text Box 59"/>
            <p:cNvSpPr txBox="1">
              <a:spLocks noChangeArrowheads="1"/>
            </p:cNvSpPr>
            <p:nvPr/>
          </p:nvSpPr>
          <p:spPr bwMode="auto">
            <a:xfrm>
              <a:off x="1015" y="1768"/>
              <a:ext cx="1608" cy="601"/>
            </a:xfrm>
            <a:prstGeom prst="rect">
              <a:avLst/>
            </a:prstGeom>
            <a:solidFill>
              <a:schemeClr val="accent2"/>
            </a:solidFill>
            <a:ln w="9525">
              <a:solidFill>
                <a:schemeClr val="tx1"/>
              </a:solidFill>
              <a:miter lim="800000"/>
              <a:headEnd/>
              <a:tailEnd/>
            </a:ln>
          </p:spPr>
          <p:txBody>
            <a:bodyPr>
              <a:spAutoFit/>
            </a:bodyPr>
            <a:lstStyle/>
            <a:p>
              <a:pPr algn="ctr"/>
              <a:r>
                <a:rPr lang="tr-TR" sz="1400" dirty="0" smtClean="0">
                  <a:solidFill>
                    <a:schemeClr val="bg1"/>
                  </a:solidFill>
                  <a:latin typeface="Arial" pitchFamily="34" charset="0"/>
                </a:rPr>
                <a:t>Uyum programı prosedürü</a:t>
              </a:r>
              <a:r>
                <a:rPr lang="pl-PL" sz="1400" dirty="0" smtClean="0">
                  <a:solidFill>
                    <a:schemeClr val="bg1"/>
                  </a:solidFill>
                  <a:latin typeface="Arial" pitchFamily="34" charset="0"/>
                </a:rPr>
                <a:t> (</a:t>
              </a:r>
              <a:r>
                <a:rPr lang="tr-TR" sz="1400" dirty="0" smtClean="0">
                  <a:solidFill>
                    <a:schemeClr val="bg1"/>
                  </a:solidFill>
                  <a:latin typeface="Arial" pitchFamily="34" charset="0"/>
                </a:rPr>
                <a:t>karar</a:t>
              </a:r>
              <a:r>
                <a:rPr lang="pl-PL" sz="1400" dirty="0" smtClean="0">
                  <a:solidFill>
                    <a:schemeClr val="bg1"/>
                  </a:solidFill>
                  <a:latin typeface="Arial" pitchFamily="34" charset="0"/>
                </a:rPr>
                <a:t>)</a:t>
              </a:r>
              <a:endParaRPr lang="en-GB" sz="1400" i="1" dirty="0">
                <a:solidFill>
                  <a:schemeClr val="bg1"/>
                </a:solidFill>
                <a:latin typeface="Arial" pitchFamily="34" charset="0"/>
              </a:endParaRPr>
            </a:p>
            <a:p>
              <a:pPr algn="ctr"/>
              <a:r>
                <a:rPr lang="en-GB" sz="1400" i="1" dirty="0" smtClean="0">
                  <a:solidFill>
                    <a:schemeClr val="bg1"/>
                  </a:solidFill>
                  <a:latin typeface="Arial" pitchFamily="34" charset="0"/>
                </a:rPr>
                <a:t>(</a:t>
              </a:r>
              <a:r>
                <a:rPr lang="tr-TR" sz="1400" i="1" dirty="0" smtClean="0">
                  <a:solidFill>
                    <a:schemeClr val="bg1"/>
                  </a:solidFill>
                  <a:latin typeface="Arial" pitchFamily="34" charset="0"/>
                </a:rPr>
                <a:t>artık uygulanabilir değil</a:t>
              </a:r>
              <a:r>
                <a:rPr lang="pl-PL" sz="1400" i="1" dirty="0" smtClean="0">
                  <a:solidFill>
                    <a:schemeClr val="bg1"/>
                  </a:solidFill>
                  <a:latin typeface="Arial" pitchFamily="34" charset="0"/>
                </a:rPr>
                <a:t>– </a:t>
              </a:r>
              <a:r>
                <a:rPr lang="pl-PL" sz="1400" i="1" dirty="0">
                  <a:solidFill>
                    <a:schemeClr val="bg1"/>
                  </a:solidFill>
                  <a:latin typeface="Arial" pitchFamily="34" charset="0"/>
                </a:rPr>
                <a:t>30.10.2007)</a:t>
              </a:r>
              <a:endParaRPr lang="en-GB" sz="1400" i="1" dirty="0">
                <a:solidFill>
                  <a:schemeClr val="bg1"/>
                </a:solidFill>
                <a:latin typeface="Arial"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6"/>
          <p:cNvSpPr>
            <a:spLocks noGrp="1" noChangeArrowheads="1"/>
          </p:cNvSpPr>
          <p:nvPr>
            <p:ph type="title" idx="4294967295"/>
          </p:nvPr>
        </p:nvSpPr>
        <p:spPr>
          <a:xfrm>
            <a:off x="1658938" y="246063"/>
            <a:ext cx="6483350" cy="196850"/>
          </a:xfrm>
        </p:spPr>
        <p:txBody>
          <a:bodyPr>
            <a:normAutofit fontScale="90000"/>
          </a:bodyPr>
          <a:lstStyle/>
          <a:p>
            <a:pPr algn="l" eaLnBrk="1" hangingPunct="1"/>
            <a:r>
              <a:rPr lang="tr-TR" sz="3200" dirty="0" smtClean="0">
                <a:solidFill>
                  <a:srgbClr val="297B29"/>
                </a:solidFill>
                <a:latin typeface="Calibri" pitchFamily="34" charset="0"/>
                <a:ea typeface="Calibri" pitchFamily="34" charset="0"/>
                <a:cs typeface="Calibri" pitchFamily="34" charset="0"/>
              </a:rPr>
              <a:t>İzin belgesinin hazırlanması ve verilmesi</a:t>
            </a:r>
            <a:endParaRPr lang="pl-PL" sz="3200" dirty="0" smtClean="0">
              <a:solidFill>
                <a:srgbClr val="297B29"/>
              </a:solidFill>
              <a:latin typeface="Calibri" pitchFamily="34" charset="0"/>
              <a:ea typeface="Calibri" pitchFamily="34" charset="0"/>
              <a:cs typeface="Calibri" pitchFamily="34" charset="0"/>
            </a:endParaRPr>
          </a:p>
        </p:txBody>
      </p:sp>
      <p:grpSp>
        <p:nvGrpSpPr>
          <p:cNvPr id="2" name="Group 57"/>
          <p:cNvGrpSpPr>
            <a:grpSpLocks/>
          </p:cNvGrpSpPr>
          <p:nvPr/>
        </p:nvGrpSpPr>
        <p:grpSpPr bwMode="auto">
          <a:xfrm>
            <a:off x="3811588" y="2406650"/>
            <a:ext cx="2533650" cy="1593849"/>
            <a:chOff x="2359" y="1516"/>
            <a:chExt cx="1596" cy="1004"/>
          </a:xfrm>
        </p:grpSpPr>
        <p:sp>
          <p:nvSpPr>
            <p:cNvPr id="7211" name="Text Box 58"/>
            <p:cNvSpPr txBox="1">
              <a:spLocks noChangeArrowheads="1"/>
            </p:cNvSpPr>
            <p:nvPr/>
          </p:nvSpPr>
          <p:spPr bwMode="auto">
            <a:xfrm>
              <a:off x="2359" y="2190"/>
              <a:ext cx="1596" cy="330"/>
            </a:xfrm>
            <a:prstGeom prst="rect">
              <a:avLst/>
            </a:prstGeom>
            <a:solidFill>
              <a:schemeClr val="accent2"/>
            </a:solidFill>
            <a:ln w="19050">
              <a:solidFill>
                <a:schemeClr val="tx1"/>
              </a:solidFill>
              <a:miter lim="800000"/>
              <a:headEnd/>
              <a:tailEnd/>
            </a:ln>
          </p:spPr>
          <p:txBody>
            <a:bodyPr>
              <a:spAutoFit/>
            </a:bodyPr>
            <a:lstStyle/>
            <a:p>
              <a:pPr algn="ctr"/>
              <a:r>
                <a:rPr lang="tr-TR" sz="1400" dirty="0" smtClean="0">
                  <a:solidFill>
                    <a:schemeClr val="bg1"/>
                  </a:solidFill>
                  <a:latin typeface="Arial" pitchFamily="34" charset="0"/>
                </a:rPr>
                <a:t>Karar</a:t>
              </a:r>
              <a:endParaRPr lang="pl-PL" sz="1400" dirty="0">
                <a:solidFill>
                  <a:schemeClr val="bg1"/>
                </a:solidFill>
                <a:latin typeface="Arial" pitchFamily="34" charset="0"/>
              </a:endParaRPr>
            </a:p>
            <a:p>
              <a:pPr algn="ctr"/>
              <a:r>
                <a:rPr lang="en-GB" sz="1400" dirty="0" smtClean="0">
                  <a:solidFill>
                    <a:schemeClr val="bg1"/>
                  </a:solidFill>
                  <a:latin typeface="Arial" pitchFamily="34" charset="0"/>
                </a:rPr>
                <a:t>(</a:t>
              </a:r>
              <a:r>
                <a:rPr lang="tr-TR" sz="1400" dirty="0" smtClean="0">
                  <a:solidFill>
                    <a:schemeClr val="bg1"/>
                  </a:solidFill>
                  <a:latin typeface="Arial" pitchFamily="34" charset="0"/>
                </a:rPr>
                <a:t>entegre izin</a:t>
              </a:r>
              <a:r>
                <a:rPr lang="en-GB" sz="1400" dirty="0" smtClean="0">
                  <a:solidFill>
                    <a:schemeClr val="bg1"/>
                  </a:solidFill>
                  <a:latin typeface="Arial" pitchFamily="34" charset="0"/>
                </a:rPr>
                <a:t>)</a:t>
              </a:r>
              <a:endParaRPr lang="en-GB" sz="1400" dirty="0">
                <a:solidFill>
                  <a:schemeClr val="bg1"/>
                </a:solidFill>
                <a:latin typeface="Arial" pitchFamily="34" charset="0"/>
              </a:endParaRPr>
            </a:p>
          </p:txBody>
        </p:sp>
        <p:cxnSp>
          <p:nvCxnSpPr>
            <p:cNvPr id="7212" name="AutoShape 59"/>
            <p:cNvCxnSpPr>
              <a:cxnSpLocks noChangeShapeType="1"/>
              <a:endCxn id="7211" idx="0"/>
            </p:cNvCxnSpPr>
            <p:nvPr/>
          </p:nvCxnSpPr>
          <p:spPr bwMode="auto">
            <a:xfrm rot="5400000">
              <a:off x="2821" y="1852"/>
              <a:ext cx="674" cy="2"/>
            </a:xfrm>
            <a:prstGeom prst="straightConnector1">
              <a:avLst/>
            </a:prstGeom>
            <a:noFill/>
            <a:ln w="9525">
              <a:solidFill>
                <a:schemeClr val="tx1"/>
              </a:solidFill>
              <a:round/>
              <a:headEnd/>
              <a:tailEnd type="triangle" w="med" len="med"/>
            </a:ln>
          </p:spPr>
        </p:cxnSp>
      </p:grpSp>
      <p:sp>
        <p:nvSpPr>
          <p:cNvPr id="1290300" name="AutoShape 60"/>
          <p:cNvSpPr>
            <a:spLocks noChangeArrowheads="1"/>
          </p:cNvSpPr>
          <p:nvPr/>
        </p:nvSpPr>
        <p:spPr bwMode="auto">
          <a:xfrm rot="5400000" flipV="1">
            <a:off x="-996950" y="1857375"/>
            <a:ext cx="3017838" cy="81438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19050" cap="rnd">
            <a:solidFill>
              <a:schemeClr val="tx1"/>
            </a:solidFill>
            <a:prstDash val="sysDot"/>
            <a:miter lim="800000"/>
            <a:headEnd/>
            <a:tailEnd/>
          </a:ln>
        </p:spPr>
        <p:txBody>
          <a:bodyPr wrap="none" anchor="ctr"/>
          <a:lstStyle/>
          <a:p>
            <a:pPr algn="r">
              <a:lnSpc>
                <a:spcPct val="90000"/>
              </a:lnSpc>
            </a:pPr>
            <a:r>
              <a:rPr lang="tr-TR" sz="1200" dirty="0" smtClean="0">
                <a:solidFill>
                  <a:schemeClr val="bg1"/>
                </a:solidFill>
                <a:latin typeface="Arial" pitchFamily="34" charset="0"/>
              </a:rPr>
              <a:t>yeni izin için 6 ay</a:t>
            </a:r>
            <a:r>
              <a:rPr lang="en-GB" sz="1200" dirty="0" smtClean="0">
                <a:solidFill>
                  <a:schemeClr val="bg1"/>
                </a:solidFill>
                <a:latin typeface="Arial" pitchFamily="34" charset="0"/>
              </a:rPr>
              <a:t>/</a:t>
            </a:r>
            <a:r>
              <a:rPr lang="tr-TR" sz="1200" dirty="0" smtClean="0">
                <a:solidFill>
                  <a:schemeClr val="bg1"/>
                </a:solidFill>
                <a:latin typeface="Arial" pitchFamily="34" charset="0"/>
              </a:rPr>
              <a:t> köklü değişiklik için </a:t>
            </a:r>
            <a:r>
              <a:rPr lang="pl-PL" sz="1200" dirty="0" smtClean="0">
                <a:solidFill>
                  <a:schemeClr val="bg1"/>
                </a:solidFill>
                <a:latin typeface="Arial" pitchFamily="34" charset="0"/>
              </a:rPr>
              <a:t>1 </a:t>
            </a:r>
            <a:r>
              <a:rPr lang="pl-PL" sz="1200" dirty="0">
                <a:solidFill>
                  <a:schemeClr val="bg1"/>
                </a:solidFill>
                <a:latin typeface="Arial" pitchFamily="34" charset="0"/>
              </a:rPr>
              <a:t>-</a:t>
            </a:r>
            <a:r>
              <a:rPr lang="pl-PL" sz="1200" dirty="0" smtClean="0">
                <a:solidFill>
                  <a:schemeClr val="bg1"/>
                </a:solidFill>
                <a:latin typeface="Arial" pitchFamily="34" charset="0"/>
              </a:rPr>
              <a:t>2</a:t>
            </a:r>
            <a:r>
              <a:rPr lang="tr-TR" sz="1200" dirty="0" smtClean="0">
                <a:solidFill>
                  <a:schemeClr val="bg1"/>
                </a:solidFill>
                <a:latin typeface="Arial" pitchFamily="34" charset="0"/>
              </a:rPr>
              <a:t> ay</a:t>
            </a:r>
            <a:endParaRPr lang="en-GB" sz="1200" dirty="0">
              <a:solidFill>
                <a:schemeClr val="bg1"/>
              </a:solidFill>
              <a:latin typeface="Arial" pitchFamily="34" charset="0"/>
            </a:endParaRPr>
          </a:p>
        </p:txBody>
      </p:sp>
      <p:grpSp>
        <p:nvGrpSpPr>
          <p:cNvPr id="3" name="Group 129"/>
          <p:cNvGrpSpPr>
            <a:grpSpLocks/>
          </p:cNvGrpSpPr>
          <p:nvPr/>
        </p:nvGrpSpPr>
        <p:grpSpPr bwMode="auto">
          <a:xfrm>
            <a:off x="3808413" y="4000500"/>
            <a:ext cx="2538412" cy="1077913"/>
            <a:chOff x="2399" y="2520"/>
            <a:chExt cx="1599" cy="679"/>
          </a:xfrm>
        </p:grpSpPr>
        <p:sp>
          <p:nvSpPr>
            <p:cNvPr id="7209" name="Text Box 62"/>
            <p:cNvSpPr txBox="1">
              <a:spLocks noChangeArrowheads="1"/>
            </p:cNvSpPr>
            <p:nvPr/>
          </p:nvSpPr>
          <p:spPr bwMode="auto">
            <a:xfrm>
              <a:off x="2399" y="2791"/>
              <a:ext cx="1599" cy="408"/>
            </a:xfrm>
            <a:prstGeom prst="rect">
              <a:avLst/>
            </a:prstGeom>
            <a:solidFill>
              <a:schemeClr val="accent2"/>
            </a:solidFill>
            <a:ln w="19050">
              <a:solidFill>
                <a:schemeClr val="tx1"/>
              </a:solidFill>
              <a:miter lim="800000"/>
              <a:headEnd/>
              <a:tailEnd/>
            </a:ln>
          </p:spPr>
          <p:txBody>
            <a:bodyPr/>
            <a:lstStyle/>
            <a:p>
              <a:pPr algn="ctr"/>
              <a:r>
                <a:rPr lang="tr-TR" sz="1400" dirty="0" smtClean="0">
                  <a:solidFill>
                    <a:schemeClr val="bg1"/>
                  </a:solidFill>
                  <a:latin typeface="Arial" pitchFamily="34" charset="0"/>
                </a:rPr>
                <a:t>Karar hakkındaki bilgilerin kayıt altına alınması ve yayımlanması</a:t>
              </a:r>
              <a:endParaRPr lang="en-GB" sz="1400" dirty="0">
                <a:solidFill>
                  <a:schemeClr val="bg1"/>
                </a:solidFill>
                <a:latin typeface="Arial" pitchFamily="34" charset="0"/>
              </a:endParaRPr>
            </a:p>
          </p:txBody>
        </p:sp>
        <p:cxnSp>
          <p:nvCxnSpPr>
            <p:cNvPr id="7210" name="AutoShape 63"/>
            <p:cNvCxnSpPr>
              <a:cxnSpLocks noChangeShapeType="1"/>
              <a:stCxn id="7211" idx="2"/>
              <a:endCxn id="7209" idx="0"/>
            </p:cNvCxnSpPr>
            <p:nvPr/>
          </p:nvCxnSpPr>
          <p:spPr bwMode="auto">
            <a:xfrm rot="5400000">
              <a:off x="3063" y="2655"/>
              <a:ext cx="271" cy="1"/>
            </a:xfrm>
            <a:prstGeom prst="straightConnector1">
              <a:avLst/>
            </a:prstGeom>
            <a:noFill/>
            <a:ln w="19050">
              <a:solidFill>
                <a:schemeClr val="tx1"/>
              </a:solidFill>
              <a:round/>
              <a:headEnd/>
              <a:tailEnd type="triangle" w="med" len="med"/>
            </a:ln>
          </p:spPr>
        </p:cxnSp>
      </p:grpSp>
      <p:grpSp>
        <p:nvGrpSpPr>
          <p:cNvPr id="4" name="Group 126"/>
          <p:cNvGrpSpPr>
            <a:grpSpLocks/>
          </p:cNvGrpSpPr>
          <p:nvPr/>
        </p:nvGrpSpPr>
        <p:grpSpPr bwMode="auto">
          <a:xfrm>
            <a:off x="3495675" y="5084763"/>
            <a:ext cx="5203831" cy="1103312"/>
            <a:chOff x="2202" y="3203"/>
            <a:chExt cx="3278" cy="880"/>
          </a:xfrm>
        </p:grpSpPr>
        <p:sp>
          <p:nvSpPr>
            <p:cNvPr id="7205" name="AutoShape 77"/>
            <p:cNvSpPr>
              <a:spLocks noChangeArrowheads="1"/>
            </p:cNvSpPr>
            <p:nvPr/>
          </p:nvSpPr>
          <p:spPr bwMode="auto">
            <a:xfrm rot="5400000" flipV="1">
              <a:off x="3971" y="3382"/>
              <a:ext cx="649" cy="29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1 w 21600"/>
                <a:gd name="T13" fmla="*/ 5419 h 21600"/>
                <a:gd name="T14" fmla="*/ 18904 w 21600"/>
                <a:gd name="T15" fmla="*/ 16181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cap="rnd">
              <a:solidFill>
                <a:schemeClr val="tx1"/>
              </a:solidFill>
              <a:prstDash val="sysDot"/>
              <a:miter lim="800000"/>
              <a:headEnd/>
              <a:tailEnd/>
            </a:ln>
          </p:spPr>
          <p:txBody>
            <a:bodyPr wrap="none" anchor="ctr"/>
            <a:lstStyle/>
            <a:p>
              <a:pPr algn="r"/>
              <a:r>
                <a:rPr lang="en-GB" sz="1400" dirty="0">
                  <a:solidFill>
                    <a:schemeClr val="bg1"/>
                  </a:solidFill>
                  <a:latin typeface="Arial" pitchFamily="34" charset="0"/>
                </a:rPr>
                <a:t>14 </a:t>
              </a:r>
              <a:r>
                <a:rPr lang="tr-TR" sz="1400" dirty="0" smtClean="0">
                  <a:solidFill>
                    <a:schemeClr val="bg1"/>
                  </a:solidFill>
                  <a:latin typeface="Arial" pitchFamily="34" charset="0"/>
                </a:rPr>
                <a:t>gün</a:t>
              </a:r>
              <a:endParaRPr lang="en-GB" sz="1400" dirty="0">
                <a:solidFill>
                  <a:schemeClr val="bg1"/>
                </a:solidFill>
                <a:latin typeface="Arial" pitchFamily="34" charset="0"/>
              </a:endParaRPr>
            </a:p>
          </p:txBody>
        </p:sp>
        <p:sp>
          <p:nvSpPr>
            <p:cNvPr id="7206" name="Text Box 78"/>
            <p:cNvSpPr txBox="1">
              <a:spLocks noChangeArrowheads="1"/>
            </p:cNvSpPr>
            <p:nvPr/>
          </p:nvSpPr>
          <p:spPr bwMode="auto">
            <a:xfrm>
              <a:off x="4398" y="3797"/>
              <a:ext cx="1082" cy="245"/>
            </a:xfrm>
            <a:prstGeom prst="rect">
              <a:avLst/>
            </a:prstGeom>
            <a:noFill/>
            <a:ln w="9525">
              <a:noFill/>
              <a:miter lim="800000"/>
              <a:headEnd/>
              <a:tailEnd/>
            </a:ln>
          </p:spPr>
          <p:txBody>
            <a:bodyPr wrap="none">
              <a:spAutoFit/>
            </a:bodyPr>
            <a:lstStyle/>
            <a:p>
              <a:r>
                <a:rPr lang="tr-TR" sz="1400" b="0" dirty="0" smtClean="0">
                  <a:solidFill>
                    <a:schemeClr val="tx1"/>
                  </a:solidFill>
                  <a:latin typeface="Arial" pitchFamily="34" charset="0"/>
                </a:rPr>
                <a:t>Sadece taraflar için</a:t>
              </a:r>
              <a:endParaRPr lang="en-GB" sz="1400" b="0" dirty="0">
                <a:solidFill>
                  <a:schemeClr val="tx1"/>
                </a:solidFill>
                <a:latin typeface="Arial" pitchFamily="34" charset="0"/>
              </a:endParaRPr>
            </a:p>
          </p:txBody>
        </p:sp>
        <p:sp>
          <p:nvSpPr>
            <p:cNvPr id="7207" name="Text Box 79">
              <a:hlinkClick r:id="rId3" action="ppaction://hlinksldjump"/>
            </p:cNvPr>
            <p:cNvSpPr txBox="1">
              <a:spLocks noChangeArrowheads="1"/>
            </p:cNvSpPr>
            <p:nvPr/>
          </p:nvSpPr>
          <p:spPr bwMode="auto">
            <a:xfrm>
              <a:off x="2202" y="3837"/>
              <a:ext cx="2112" cy="246"/>
            </a:xfrm>
            <a:prstGeom prst="rect">
              <a:avLst/>
            </a:prstGeom>
            <a:solidFill>
              <a:srgbClr val="CC00FF"/>
            </a:solidFill>
            <a:ln w="19050">
              <a:solidFill>
                <a:schemeClr val="tx1"/>
              </a:solidFill>
              <a:prstDash val="dashDot"/>
              <a:miter lim="800000"/>
              <a:headEnd/>
              <a:tailEnd/>
            </a:ln>
          </p:spPr>
          <p:txBody>
            <a:bodyPr>
              <a:spAutoFit/>
            </a:bodyPr>
            <a:lstStyle/>
            <a:p>
              <a:pPr algn="ctr"/>
              <a:r>
                <a:rPr lang="tr-TR" sz="1400" i="1" dirty="0" smtClean="0">
                  <a:solidFill>
                    <a:schemeClr val="bg1"/>
                  </a:solidFill>
                  <a:latin typeface="Arial" pitchFamily="34" charset="0"/>
                </a:rPr>
                <a:t>İtirazlar</a:t>
              </a:r>
              <a:endParaRPr lang="en-GB" sz="1400" i="1" dirty="0">
                <a:solidFill>
                  <a:schemeClr val="bg1"/>
                </a:solidFill>
                <a:latin typeface="Arial" pitchFamily="34" charset="0"/>
              </a:endParaRPr>
            </a:p>
          </p:txBody>
        </p:sp>
        <p:sp>
          <p:nvSpPr>
            <p:cNvPr id="1290320" name="AutoShape 80"/>
            <p:cNvSpPr>
              <a:spLocks noChangeArrowheads="1"/>
            </p:cNvSpPr>
            <p:nvPr/>
          </p:nvSpPr>
          <p:spPr bwMode="auto">
            <a:xfrm>
              <a:off x="2414" y="3853"/>
              <a:ext cx="193" cy="158"/>
            </a:xfrm>
            <a:prstGeom prst="star5">
              <a:avLst/>
            </a:prstGeom>
            <a:solidFill>
              <a:srgbClr val="FFFF00"/>
            </a:solidFill>
            <a:ln w="9525">
              <a:solidFill>
                <a:schemeClr val="tx1"/>
              </a:solidFill>
              <a:miter lim="800000"/>
              <a:headEnd/>
              <a:tailEnd/>
            </a:ln>
            <a:effectLst/>
          </p:spPr>
          <p:txBody>
            <a:bodyPr wrap="none" anchor="ctr"/>
            <a:lstStyle/>
            <a:p>
              <a:pPr>
                <a:defRPr/>
              </a:pPr>
              <a:endParaRPr lang="pl-PL"/>
            </a:p>
          </p:txBody>
        </p:sp>
      </p:grpSp>
      <p:grpSp>
        <p:nvGrpSpPr>
          <p:cNvPr id="5" name="Group 143"/>
          <p:cNvGrpSpPr>
            <a:grpSpLocks/>
          </p:cNvGrpSpPr>
          <p:nvPr/>
        </p:nvGrpSpPr>
        <p:grpSpPr bwMode="auto">
          <a:xfrm>
            <a:off x="825500" y="771525"/>
            <a:ext cx="7326313" cy="1644650"/>
            <a:chOff x="520" y="486"/>
            <a:chExt cx="4615" cy="1036"/>
          </a:xfrm>
        </p:grpSpPr>
        <p:sp>
          <p:nvSpPr>
            <p:cNvPr id="7194" name="AutoShape 64"/>
            <p:cNvSpPr>
              <a:spLocks noChangeArrowheads="1"/>
            </p:cNvSpPr>
            <p:nvPr/>
          </p:nvSpPr>
          <p:spPr bwMode="auto">
            <a:xfrm rot="5400000" flipV="1">
              <a:off x="439" y="567"/>
              <a:ext cx="480" cy="317"/>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5 w 21600"/>
                <a:gd name="T13" fmla="*/ 5383 h 21600"/>
                <a:gd name="T14" fmla="*/ 18900 w 21600"/>
                <a:gd name="T15" fmla="*/ 1621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00"/>
            </a:solidFill>
            <a:ln w="9525" cap="rnd">
              <a:solidFill>
                <a:schemeClr val="tx1"/>
              </a:solidFill>
              <a:prstDash val="sysDot"/>
              <a:miter lim="800000"/>
              <a:headEnd/>
              <a:tailEnd/>
            </a:ln>
          </p:spPr>
          <p:txBody>
            <a:bodyPr wrap="none" anchor="ctr"/>
            <a:lstStyle/>
            <a:p>
              <a:pPr algn="ctr"/>
              <a:r>
                <a:rPr lang="pl-PL" sz="1400">
                  <a:solidFill>
                    <a:schemeClr val="tx1"/>
                  </a:solidFill>
                  <a:latin typeface="Arial" pitchFamily="34" charset="0"/>
                </a:rPr>
                <a:t>m.p.r.a.</a:t>
              </a:r>
              <a:endParaRPr lang="en-GB" sz="1400">
                <a:solidFill>
                  <a:schemeClr val="tx1"/>
                </a:solidFill>
                <a:latin typeface="Arial" pitchFamily="34" charset="0"/>
              </a:endParaRPr>
            </a:p>
          </p:txBody>
        </p:sp>
        <p:grpSp>
          <p:nvGrpSpPr>
            <p:cNvPr id="6" name="Group 141"/>
            <p:cNvGrpSpPr>
              <a:grpSpLocks/>
            </p:cNvGrpSpPr>
            <p:nvPr/>
          </p:nvGrpSpPr>
          <p:grpSpPr bwMode="auto">
            <a:xfrm>
              <a:off x="2377" y="541"/>
              <a:ext cx="2758" cy="981"/>
              <a:chOff x="2377" y="541"/>
              <a:chExt cx="2758" cy="981"/>
            </a:xfrm>
          </p:grpSpPr>
          <p:sp>
            <p:nvSpPr>
              <p:cNvPr id="7198" name="AutoShape 84"/>
              <p:cNvSpPr>
                <a:spLocks noChangeArrowheads="1"/>
              </p:cNvSpPr>
              <p:nvPr/>
            </p:nvSpPr>
            <p:spPr bwMode="auto">
              <a:xfrm>
                <a:off x="2379" y="1270"/>
                <a:ext cx="1607" cy="239"/>
              </a:xfrm>
              <a:prstGeom prst="rtTriangle">
                <a:avLst/>
              </a:prstGeom>
              <a:solidFill>
                <a:srgbClr val="006600"/>
              </a:solidFill>
              <a:ln w="19050">
                <a:solidFill>
                  <a:schemeClr val="tx1"/>
                </a:solidFill>
                <a:prstDash val="dash"/>
                <a:miter lim="800000"/>
                <a:headEnd/>
                <a:tailEnd/>
              </a:ln>
            </p:spPr>
            <p:txBody>
              <a:bodyPr wrap="none" anchor="ctr"/>
              <a:lstStyle/>
              <a:p>
                <a:pPr marL="457200" indent="-457200" algn="ctr"/>
                <a:r>
                  <a:rPr lang="pl-PL"/>
                  <a:t>0</a:t>
                </a:r>
              </a:p>
            </p:txBody>
          </p:sp>
          <p:sp>
            <p:nvSpPr>
              <p:cNvPr id="7199" name="AutoShape 137"/>
              <p:cNvSpPr>
                <a:spLocks noChangeArrowheads="1"/>
              </p:cNvSpPr>
              <p:nvPr/>
            </p:nvSpPr>
            <p:spPr bwMode="auto">
              <a:xfrm rot="10800000">
                <a:off x="2419" y="1274"/>
                <a:ext cx="1565" cy="227"/>
              </a:xfrm>
              <a:prstGeom prst="rtTriangle">
                <a:avLst/>
              </a:prstGeom>
              <a:solidFill>
                <a:schemeClr val="accent2"/>
              </a:solidFill>
              <a:ln w="19050">
                <a:solidFill>
                  <a:schemeClr val="tx1"/>
                </a:solidFill>
                <a:miter lim="800000"/>
                <a:headEnd/>
                <a:tailEnd/>
              </a:ln>
            </p:spPr>
            <p:txBody>
              <a:bodyPr wrap="none" anchor="ctr"/>
              <a:lstStyle/>
              <a:p>
                <a:endParaRPr lang="pl-PL"/>
              </a:p>
            </p:txBody>
          </p:sp>
          <p:sp>
            <p:nvSpPr>
              <p:cNvPr id="7200" name="Text Box 86"/>
              <p:cNvSpPr txBox="1">
                <a:spLocks noChangeArrowheads="1"/>
              </p:cNvSpPr>
              <p:nvPr/>
            </p:nvSpPr>
            <p:spPr bwMode="auto">
              <a:xfrm>
                <a:off x="2377" y="1328"/>
                <a:ext cx="724" cy="194"/>
              </a:xfrm>
              <a:prstGeom prst="rect">
                <a:avLst/>
              </a:prstGeom>
              <a:noFill/>
              <a:ln w="9525">
                <a:noFill/>
                <a:miter lim="800000"/>
                <a:headEnd/>
                <a:tailEnd/>
              </a:ln>
            </p:spPr>
            <p:txBody>
              <a:bodyPr wrap="none">
                <a:spAutoFit/>
              </a:bodyPr>
              <a:lstStyle/>
              <a:p>
                <a:r>
                  <a:rPr lang="tr-TR" sz="1400" dirty="0" smtClean="0">
                    <a:solidFill>
                      <a:schemeClr val="bg1"/>
                    </a:solidFill>
                    <a:latin typeface="Arial" pitchFamily="34" charset="0"/>
                  </a:rPr>
                  <a:t>danışmanlık</a:t>
                </a:r>
                <a:endParaRPr lang="en-GB" sz="1400" dirty="0">
                  <a:solidFill>
                    <a:schemeClr val="bg1"/>
                  </a:solidFill>
                  <a:latin typeface="Arial" pitchFamily="34" charset="0"/>
                </a:endParaRPr>
              </a:p>
            </p:txBody>
          </p:sp>
          <p:cxnSp>
            <p:nvCxnSpPr>
              <p:cNvPr id="7201" name="AutoShape 83"/>
              <p:cNvCxnSpPr>
                <a:cxnSpLocks noChangeShapeType="1"/>
                <a:stCxn id="7203" idx="2"/>
                <a:endCxn id="7199" idx="3"/>
              </p:cNvCxnSpPr>
              <p:nvPr/>
            </p:nvCxnSpPr>
            <p:spPr bwMode="auto">
              <a:xfrm rot="5400000">
                <a:off x="3056" y="1129"/>
                <a:ext cx="290" cy="1"/>
              </a:xfrm>
              <a:prstGeom prst="straightConnector1">
                <a:avLst/>
              </a:prstGeom>
              <a:noFill/>
              <a:ln w="9525">
                <a:solidFill>
                  <a:schemeClr val="tx1"/>
                </a:solidFill>
                <a:round/>
                <a:headEnd/>
                <a:tailEnd type="triangle" w="med" len="med"/>
              </a:ln>
            </p:spPr>
          </p:cxnSp>
          <p:sp>
            <p:nvSpPr>
              <p:cNvPr id="7202" name="Text Box 70"/>
              <p:cNvSpPr txBox="1">
                <a:spLocks noChangeArrowheads="1"/>
              </p:cNvSpPr>
              <p:nvPr/>
            </p:nvSpPr>
            <p:spPr bwMode="auto">
              <a:xfrm>
                <a:off x="5019" y="978"/>
                <a:ext cx="116" cy="174"/>
              </a:xfrm>
              <a:prstGeom prst="rect">
                <a:avLst/>
              </a:prstGeom>
              <a:noFill/>
              <a:ln w="9525">
                <a:noFill/>
                <a:miter lim="800000"/>
                <a:headEnd/>
                <a:tailEnd/>
              </a:ln>
            </p:spPr>
            <p:txBody>
              <a:bodyPr wrap="none">
                <a:spAutoFit/>
              </a:bodyPr>
              <a:lstStyle/>
              <a:p>
                <a:endParaRPr lang="en-GB" sz="1200" b="0">
                  <a:solidFill>
                    <a:schemeClr val="tx1"/>
                  </a:solidFill>
                  <a:latin typeface="Arial" pitchFamily="34" charset="0"/>
                </a:endParaRPr>
              </a:p>
            </p:txBody>
          </p:sp>
          <p:sp>
            <p:nvSpPr>
              <p:cNvPr id="7203" name="Text Box 93"/>
              <p:cNvSpPr txBox="1">
                <a:spLocks noChangeArrowheads="1"/>
              </p:cNvSpPr>
              <p:nvPr/>
            </p:nvSpPr>
            <p:spPr bwMode="auto">
              <a:xfrm>
                <a:off x="2397" y="790"/>
                <a:ext cx="1609" cy="194"/>
              </a:xfrm>
              <a:prstGeom prst="rect">
                <a:avLst/>
              </a:prstGeom>
              <a:solidFill>
                <a:srgbClr val="006600"/>
              </a:solidFill>
              <a:ln w="19050">
                <a:solidFill>
                  <a:schemeClr val="tx1"/>
                </a:solidFill>
                <a:prstDash val="dash"/>
                <a:miter lim="800000"/>
                <a:headEnd/>
                <a:tailEnd/>
              </a:ln>
            </p:spPr>
            <p:txBody>
              <a:bodyPr>
                <a:spAutoFit/>
              </a:bodyPr>
              <a:lstStyle/>
              <a:p>
                <a:pPr algn="ctr"/>
                <a:r>
                  <a:rPr lang="tr-TR" sz="1400" dirty="0" smtClean="0">
                    <a:solidFill>
                      <a:schemeClr val="bg1"/>
                    </a:solidFill>
                    <a:latin typeface="Arial" pitchFamily="34" charset="0"/>
                  </a:rPr>
                  <a:t>Taslak karar</a:t>
                </a:r>
                <a:r>
                  <a:rPr lang="pl-PL" sz="1400" dirty="0" smtClean="0">
                    <a:solidFill>
                      <a:schemeClr val="bg1"/>
                    </a:solidFill>
                    <a:latin typeface="Arial" pitchFamily="34" charset="0"/>
                  </a:rPr>
                  <a:t> </a:t>
                </a:r>
                <a:r>
                  <a:rPr lang="en-GB" sz="1400" dirty="0" smtClean="0">
                    <a:solidFill>
                      <a:schemeClr val="bg1"/>
                    </a:solidFill>
                    <a:latin typeface="Arial" pitchFamily="34" charset="0"/>
                  </a:rPr>
                  <a:t>(</a:t>
                </a:r>
                <a:r>
                  <a:rPr lang="tr-TR" sz="1400" dirty="0" smtClean="0">
                    <a:solidFill>
                      <a:schemeClr val="bg1"/>
                    </a:solidFill>
                    <a:latin typeface="Arial" pitchFamily="34" charset="0"/>
                  </a:rPr>
                  <a:t>taslak izin</a:t>
                </a:r>
                <a:r>
                  <a:rPr lang="en-GB" sz="1400" dirty="0" smtClean="0">
                    <a:solidFill>
                      <a:schemeClr val="bg1"/>
                    </a:solidFill>
                    <a:latin typeface="Arial" pitchFamily="34" charset="0"/>
                  </a:rPr>
                  <a:t>)</a:t>
                </a:r>
                <a:endParaRPr lang="en-GB" sz="1400" dirty="0">
                  <a:solidFill>
                    <a:schemeClr val="bg1"/>
                  </a:solidFill>
                  <a:latin typeface="Arial" pitchFamily="34" charset="0"/>
                </a:endParaRPr>
              </a:p>
            </p:txBody>
          </p:sp>
          <p:sp>
            <p:nvSpPr>
              <p:cNvPr id="7204" name="Line 94"/>
              <p:cNvSpPr>
                <a:spLocks noChangeShapeType="1"/>
              </p:cNvSpPr>
              <p:nvPr/>
            </p:nvSpPr>
            <p:spPr bwMode="auto">
              <a:xfrm>
                <a:off x="3198" y="541"/>
                <a:ext cx="0" cy="258"/>
              </a:xfrm>
              <a:prstGeom prst="line">
                <a:avLst/>
              </a:prstGeom>
              <a:noFill/>
              <a:ln w="9525">
                <a:solidFill>
                  <a:schemeClr val="tx1"/>
                </a:solidFill>
                <a:round/>
                <a:headEnd/>
                <a:tailEnd type="triangle" w="med" len="med"/>
              </a:ln>
            </p:spPr>
            <p:txBody>
              <a:bodyPr/>
              <a:lstStyle/>
              <a:p>
                <a:endParaRPr lang="pl-PL"/>
              </a:p>
            </p:txBody>
          </p:sp>
        </p:grpSp>
        <p:sp>
          <p:nvSpPr>
            <p:cNvPr id="7196" name="Line 95"/>
            <p:cNvSpPr>
              <a:spLocks noChangeShapeType="1"/>
            </p:cNvSpPr>
            <p:nvPr/>
          </p:nvSpPr>
          <p:spPr bwMode="auto">
            <a:xfrm flipH="1">
              <a:off x="709" y="974"/>
              <a:ext cx="1659" cy="1"/>
            </a:xfrm>
            <a:prstGeom prst="line">
              <a:avLst/>
            </a:prstGeom>
            <a:noFill/>
            <a:ln w="38100" cap="rnd">
              <a:solidFill>
                <a:schemeClr val="bg2"/>
              </a:solidFill>
              <a:prstDash val="sysDot"/>
              <a:round/>
              <a:headEnd/>
              <a:tailEnd/>
            </a:ln>
          </p:spPr>
          <p:txBody>
            <a:bodyPr/>
            <a:lstStyle/>
            <a:p>
              <a:endParaRPr lang="pl-PL"/>
            </a:p>
          </p:txBody>
        </p:sp>
        <p:sp>
          <p:nvSpPr>
            <p:cNvPr id="7197" name="Text Box 96"/>
            <p:cNvSpPr txBox="1">
              <a:spLocks noChangeArrowheads="1"/>
            </p:cNvSpPr>
            <p:nvPr/>
          </p:nvSpPr>
          <p:spPr bwMode="auto">
            <a:xfrm>
              <a:off x="1067" y="781"/>
              <a:ext cx="1189" cy="477"/>
            </a:xfrm>
            <a:prstGeom prst="rect">
              <a:avLst/>
            </a:prstGeom>
            <a:noFill/>
            <a:ln w="9525">
              <a:noFill/>
              <a:miter lim="800000"/>
              <a:headEnd/>
              <a:tailEnd/>
            </a:ln>
          </p:spPr>
          <p:txBody>
            <a:bodyPr>
              <a:spAutoFit/>
            </a:bodyPr>
            <a:lstStyle/>
            <a:p>
              <a:pPr>
                <a:lnSpc>
                  <a:spcPct val="120000"/>
                </a:lnSpc>
              </a:pPr>
              <a:r>
                <a:rPr lang="tr-TR" sz="1200" b="0" dirty="0" smtClean="0">
                  <a:solidFill>
                    <a:schemeClr val="tx1"/>
                  </a:solidFill>
                  <a:latin typeface="Arial" pitchFamily="34" charset="0"/>
                </a:rPr>
                <a:t>Bir kararın onaylanması için halkın görüşüne başvurma</a:t>
              </a:r>
              <a:endParaRPr lang="en-GB" sz="1200" b="0" dirty="0">
                <a:solidFill>
                  <a:schemeClr val="tx1"/>
                </a:solidFill>
                <a:latin typeface="Arial" pitchFamily="34" charset="0"/>
              </a:endParaRPr>
            </a:p>
          </p:txBody>
        </p:sp>
      </p:grpSp>
      <p:grpSp>
        <p:nvGrpSpPr>
          <p:cNvPr id="7" name="Group 97"/>
          <p:cNvGrpSpPr>
            <a:grpSpLocks/>
          </p:cNvGrpSpPr>
          <p:nvPr/>
        </p:nvGrpSpPr>
        <p:grpSpPr bwMode="auto">
          <a:xfrm>
            <a:off x="606425" y="3476625"/>
            <a:ext cx="3205163" cy="307975"/>
            <a:chOff x="340" y="2190"/>
            <a:chExt cx="2019" cy="194"/>
          </a:xfrm>
        </p:grpSpPr>
        <p:cxnSp>
          <p:nvCxnSpPr>
            <p:cNvPr id="7191" name="AutoShape 98"/>
            <p:cNvCxnSpPr>
              <a:cxnSpLocks noChangeShapeType="1"/>
              <a:stCxn id="7211" idx="1"/>
              <a:endCxn id="7193" idx="3"/>
            </p:cNvCxnSpPr>
            <p:nvPr/>
          </p:nvCxnSpPr>
          <p:spPr bwMode="auto">
            <a:xfrm rot="10800000">
              <a:off x="2091" y="2287"/>
              <a:ext cx="268" cy="68"/>
            </a:xfrm>
            <a:prstGeom prst="straightConnector1">
              <a:avLst/>
            </a:prstGeom>
            <a:noFill/>
            <a:ln w="9525">
              <a:solidFill>
                <a:schemeClr val="tx1"/>
              </a:solidFill>
              <a:round/>
              <a:headEnd type="triangle" w="med" len="med"/>
              <a:tailEnd/>
            </a:ln>
          </p:spPr>
        </p:cxnSp>
        <p:sp>
          <p:nvSpPr>
            <p:cNvPr id="7192" name="Line 99"/>
            <p:cNvSpPr>
              <a:spLocks noChangeShapeType="1"/>
            </p:cNvSpPr>
            <p:nvPr/>
          </p:nvSpPr>
          <p:spPr bwMode="auto">
            <a:xfrm>
              <a:off x="340" y="2364"/>
              <a:ext cx="716" cy="0"/>
            </a:xfrm>
            <a:prstGeom prst="line">
              <a:avLst/>
            </a:prstGeom>
            <a:noFill/>
            <a:ln w="38100" cap="rnd">
              <a:solidFill>
                <a:schemeClr val="bg2"/>
              </a:solidFill>
              <a:prstDash val="sysDot"/>
              <a:round/>
              <a:headEnd/>
              <a:tailEnd/>
            </a:ln>
          </p:spPr>
          <p:txBody>
            <a:bodyPr/>
            <a:lstStyle/>
            <a:p>
              <a:endParaRPr lang="pl-PL"/>
            </a:p>
          </p:txBody>
        </p:sp>
        <p:sp>
          <p:nvSpPr>
            <p:cNvPr id="7193" name="Text Box 100"/>
            <p:cNvSpPr txBox="1">
              <a:spLocks noChangeArrowheads="1"/>
            </p:cNvSpPr>
            <p:nvPr/>
          </p:nvSpPr>
          <p:spPr bwMode="auto">
            <a:xfrm>
              <a:off x="939" y="2190"/>
              <a:ext cx="1152" cy="194"/>
            </a:xfrm>
            <a:prstGeom prst="rect">
              <a:avLst/>
            </a:prstGeom>
            <a:solidFill>
              <a:schemeClr val="accent2"/>
            </a:solidFill>
            <a:ln w="19050">
              <a:solidFill>
                <a:schemeClr val="tx1"/>
              </a:solidFill>
              <a:miter lim="800000"/>
              <a:headEnd/>
              <a:tailEnd/>
            </a:ln>
          </p:spPr>
          <p:txBody>
            <a:bodyPr>
              <a:spAutoFit/>
            </a:bodyPr>
            <a:lstStyle/>
            <a:p>
              <a:pPr algn="ctr"/>
              <a:r>
                <a:rPr lang="tr-TR" sz="1400" dirty="0" smtClean="0">
                  <a:solidFill>
                    <a:schemeClr val="bg1"/>
                  </a:solidFill>
                  <a:latin typeface="Arial" pitchFamily="34" charset="0"/>
                </a:rPr>
                <a:t>Maddi katkı</a:t>
              </a:r>
              <a:endParaRPr lang="en-GB" sz="1400" dirty="0">
                <a:solidFill>
                  <a:schemeClr val="bg1"/>
                </a:solidFill>
                <a:latin typeface="Arial" pitchFamily="34" charset="0"/>
              </a:endParaRPr>
            </a:p>
          </p:txBody>
        </p:sp>
      </p:grpSp>
      <p:grpSp>
        <p:nvGrpSpPr>
          <p:cNvPr id="8" name="Group 144"/>
          <p:cNvGrpSpPr>
            <a:grpSpLocks/>
          </p:cNvGrpSpPr>
          <p:nvPr/>
        </p:nvGrpSpPr>
        <p:grpSpPr bwMode="auto">
          <a:xfrm>
            <a:off x="1425575" y="1001713"/>
            <a:ext cx="3651250" cy="2139950"/>
            <a:chOff x="898" y="631"/>
            <a:chExt cx="2300" cy="1348"/>
          </a:xfrm>
        </p:grpSpPr>
        <p:sp>
          <p:nvSpPr>
            <p:cNvPr id="7184" name="Text Box 102"/>
            <p:cNvSpPr txBox="1">
              <a:spLocks noChangeArrowheads="1"/>
            </p:cNvSpPr>
            <p:nvPr/>
          </p:nvSpPr>
          <p:spPr bwMode="auto">
            <a:xfrm>
              <a:off x="1047" y="1669"/>
              <a:ext cx="795" cy="310"/>
            </a:xfrm>
            <a:prstGeom prst="rect">
              <a:avLst/>
            </a:prstGeom>
            <a:solidFill>
              <a:srgbClr val="006600"/>
            </a:solidFill>
            <a:ln w="19050">
              <a:solidFill>
                <a:schemeClr val="tx1"/>
              </a:solidFill>
              <a:prstDash val="dash"/>
              <a:miter lim="800000"/>
              <a:headEnd/>
              <a:tailEnd/>
            </a:ln>
          </p:spPr>
          <p:txBody>
            <a:bodyPr>
              <a:spAutoFit/>
            </a:bodyPr>
            <a:lstStyle/>
            <a:p>
              <a:pPr algn="ctr"/>
              <a:r>
                <a:rPr lang="tr-TR" sz="1400" dirty="0" smtClean="0">
                  <a:solidFill>
                    <a:schemeClr val="bg1"/>
                  </a:solidFill>
                  <a:latin typeface="Arial" pitchFamily="34" charset="0"/>
                </a:rPr>
                <a:t>Müfettişlik</a:t>
              </a:r>
              <a:endParaRPr lang="en-GB" sz="1400" dirty="0">
                <a:solidFill>
                  <a:schemeClr val="bg1"/>
                </a:solidFill>
                <a:latin typeface="Arial" pitchFamily="34" charset="0"/>
              </a:endParaRPr>
            </a:p>
            <a:p>
              <a:pPr algn="ctr"/>
              <a:endParaRPr lang="en-GB" sz="1200" b="0" i="1" dirty="0">
                <a:solidFill>
                  <a:schemeClr val="bg1"/>
                </a:solidFill>
                <a:latin typeface="Arial" pitchFamily="34" charset="0"/>
              </a:endParaRPr>
            </a:p>
          </p:txBody>
        </p:sp>
        <p:sp>
          <p:nvSpPr>
            <p:cNvPr id="7185" name="Text Box 103"/>
            <p:cNvSpPr txBox="1">
              <a:spLocks noChangeArrowheads="1"/>
            </p:cNvSpPr>
            <p:nvPr/>
          </p:nvSpPr>
          <p:spPr bwMode="auto">
            <a:xfrm>
              <a:off x="1860" y="1216"/>
              <a:ext cx="568" cy="174"/>
            </a:xfrm>
            <a:prstGeom prst="rect">
              <a:avLst/>
            </a:prstGeom>
            <a:noFill/>
            <a:ln w="9525">
              <a:noFill/>
              <a:miter lim="800000"/>
              <a:headEnd/>
              <a:tailEnd/>
            </a:ln>
          </p:spPr>
          <p:txBody>
            <a:bodyPr wrap="none">
              <a:spAutoFit/>
            </a:bodyPr>
            <a:lstStyle/>
            <a:p>
              <a:r>
                <a:rPr lang="tr-TR" sz="1200" b="0" i="1" dirty="0" smtClean="0">
                  <a:solidFill>
                    <a:schemeClr val="tx1"/>
                  </a:solidFill>
                  <a:latin typeface="Arial" pitchFamily="34" charset="0"/>
                </a:rPr>
                <a:t>gayrıresmi</a:t>
              </a:r>
              <a:endParaRPr lang="en-GB" sz="1200" b="0" i="1" dirty="0">
                <a:solidFill>
                  <a:schemeClr val="tx1"/>
                </a:solidFill>
                <a:latin typeface="Arial" pitchFamily="34" charset="0"/>
              </a:endParaRPr>
            </a:p>
          </p:txBody>
        </p:sp>
        <p:cxnSp>
          <p:nvCxnSpPr>
            <p:cNvPr id="7186" name="AutoShape 104"/>
            <p:cNvCxnSpPr>
              <a:cxnSpLocks noChangeShapeType="1"/>
            </p:cNvCxnSpPr>
            <p:nvPr/>
          </p:nvCxnSpPr>
          <p:spPr bwMode="auto">
            <a:xfrm rot="10800000" flipV="1">
              <a:off x="1839" y="1394"/>
              <a:ext cx="538" cy="3"/>
            </a:xfrm>
            <a:prstGeom prst="bentConnector3">
              <a:avLst>
                <a:gd name="adj1" fmla="val 50556"/>
              </a:avLst>
            </a:prstGeom>
            <a:noFill/>
            <a:ln w="9525">
              <a:solidFill>
                <a:schemeClr val="tx1"/>
              </a:solidFill>
              <a:prstDash val="dash"/>
              <a:miter lim="800000"/>
              <a:headEnd/>
              <a:tailEnd type="triangle" w="med" len="med"/>
            </a:ln>
          </p:spPr>
        </p:cxnSp>
        <p:cxnSp>
          <p:nvCxnSpPr>
            <p:cNvPr id="7187" name="AutoShape 105"/>
            <p:cNvCxnSpPr>
              <a:cxnSpLocks noChangeShapeType="1"/>
              <a:endCxn id="7184" idx="3"/>
            </p:cNvCxnSpPr>
            <p:nvPr/>
          </p:nvCxnSpPr>
          <p:spPr bwMode="auto">
            <a:xfrm rot="10800000" flipV="1">
              <a:off x="1842" y="1394"/>
              <a:ext cx="535" cy="430"/>
            </a:xfrm>
            <a:prstGeom prst="bentConnector3">
              <a:avLst>
                <a:gd name="adj1" fmla="val 50000"/>
              </a:avLst>
            </a:prstGeom>
            <a:noFill/>
            <a:ln w="9525">
              <a:solidFill>
                <a:schemeClr val="tx1"/>
              </a:solidFill>
              <a:prstDash val="dash"/>
              <a:miter lim="800000"/>
              <a:headEnd/>
              <a:tailEnd type="triangle" w="med" len="med"/>
            </a:ln>
          </p:spPr>
        </p:cxnSp>
        <p:cxnSp>
          <p:nvCxnSpPr>
            <p:cNvPr id="7188" name="AutoShape 106"/>
            <p:cNvCxnSpPr>
              <a:cxnSpLocks noChangeShapeType="1"/>
              <a:stCxn id="7190" idx="1"/>
            </p:cNvCxnSpPr>
            <p:nvPr/>
          </p:nvCxnSpPr>
          <p:spPr bwMode="auto">
            <a:xfrm rot="10800000" flipV="1">
              <a:off x="898" y="1312"/>
              <a:ext cx="148" cy="73"/>
            </a:xfrm>
            <a:prstGeom prst="straightConnector1">
              <a:avLst/>
            </a:prstGeom>
            <a:noFill/>
            <a:ln w="9525">
              <a:solidFill>
                <a:schemeClr val="tx1"/>
              </a:solidFill>
              <a:prstDash val="dash"/>
              <a:round/>
              <a:headEnd/>
              <a:tailEnd type="triangle" w="med" len="med"/>
            </a:ln>
          </p:spPr>
        </p:cxnSp>
        <p:cxnSp>
          <p:nvCxnSpPr>
            <p:cNvPr id="7189" name="AutoShape 107"/>
            <p:cNvCxnSpPr>
              <a:cxnSpLocks noChangeShapeType="1"/>
              <a:stCxn id="7184" idx="1"/>
            </p:cNvCxnSpPr>
            <p:nvPr/>
          </p:nvCxnSpPr>
          <p:spPr bwMode="auto">
            <a:xfrm rot="10800000" flipH="1">
              <a:off x="1047" y="631"/>
              <a:ext cx="2151" cy="1193"/>
            </a:xfrm>
            <a:prstGeom prst="bentConnector3">
              <a:avLst>
                <a:gd name="adj1" fmla="val -6695"/>
              </a:avLst>
            </a:prstGeom>
            <a:noFill/>
            <a:ln w="9525">
              <a:solidFill>
                <a:schemeClr val="tx1"/>
              </a:solidFill>
              <a:prstDash val="dash"/>
              <a:miter lim="800000"/>
              <a:headEnd/>
              <a:tailEnd type="triangle" w="med" len="med"/>
            </a:ln>
          </p:spPr>
        </p:cxnSp>
        <p:sp>
          <p:nvSpPr>
            <p:cNvPr id="7190" name="Text Box 108"/>
            <p:cNvSpPr txBox="1">
              <a:spLocks noChangeArrowheads="1"/>
            </p:cNvSpPr>
            <p:nvPr/>
          </p:nvSpPr>
          <p:spPr bwMode="auto">
            <a:xfrm>
              <a:off x="1046" y="1215"/>
              <a:ext cx="787" cy="194"/>
            </a:xfrm>
            <a:prstGeom prst="rect">
              <a:avLst/>
            </a:prstGeom>
            <a:solidFill>
              <a:srgbClr val="006600"/>
            </a:solidFill>
            <a:ln w="19050">
              <a:solidFill>
                <a:schemeClr val="tx1"/>
              </a:solidFill>
              <a:prstDash val="dash"/>
              <a:miter lim="800000"/>
              <a:headEnd/>
              <a:tailEnd/>
            </a:ln>
          </p:spPr>
          <p:txBody>
            <a:bodyPr>
              <a:spAutoFit/>
            </a:bodyPr>
            <a:lstStyle/>
            <a:p>
              <a:pPr algn="ctr"/>
              <a:r>
                <a:rPr lang="pl-PL" sz="1400" dirty="0" smtClean="0">
                  <a:solidFill>
                    <a:schemeClr val="bg1"/>
                  </a:solidFill>
                  <a:latin typeface="Arial" pitchFamily="34" charset="0"/>
                </a:rPr>
                <a:t>Operat</a:t>
              </a:r>
              <a:r>
                <a:rPr lang="tr-TR" sz="1400" dirty="0" smtClean="0">
                  <a:solidFill>
                    <a:schemeClr val="bg1"/>
                  </a:solidFill>
                  <a:latin typeface="Arial" pitchFamily="34" charset="0"/>
                </a:rPr>
                <a:t>ö</a:t>
              </a:r>
              <a:r>
                <a:rPr lang="pl-PL" sz="1400" dirty="0" smtClean="0">
                  <a:solidFill>
                    <a:schemeClr val="bg1"/>
                  </a:solidFill>
                  <a:latin typeface="Arial" pitchFamily="34" charset="0"/>
                </a:rPr>
                <a:t>r</a:t>
              </a:r>
              <a:endParaRPr lang="en-GB" sz="1400" dirty="0">
                <a:solidFill>
                  <a:schemeClr val="bg1"/>
                </a:solidFill>
                <a:latin typeface="Arial" pitchFamily="34" charset="0"/>
              </a:endParaRPr>
            </a:p>
          </p:txBody>
        </p:sp>
      </p:grpSp>
      <p:grpSp>
        <p:nvGrpSpPr>
          <p:cNvPr id="9" name="Group 128"/>
          <p:cNvGrpSpPr>
            <a:grpSpLocks/>
          </p:cNvGrpSpPr>
          <p:nvPr/>
        </p:nvGrpSpPr>
        <p:grpSpPr bwMode="auto">
          <a:xfrm>
            <a:off x="1073150" y="3998913"/>
            <a:ext cx="4005263" cy="828675"/>
            <a:chOff x="676" y="2519"/>
            <a:chExt cx="2523" cy="522"/>
          </a:xfrm>
        </p:grpSpPr>
        <p:sp>
          <p:nvSpPr>
            <p:cNvPr id="7182" name="Rectangle 89"/>
            <p:cNvSpPr>
              <a:spLocks noChangeArrowheads="1"/>
            </p:cNvSpPr>
            <p:nvPr/>
          </p:nvSpPr>
          <p:spPr bwMode="auto">
            <a:xfrm>
              <a:off x="676" y="2847"/>
              <a:ext cx="1558" cy="194"/>
            </a:xfrm>
            <a:prstGeom prst="rect">
              <a:avLst/>
            </a:prstGeom>
            <a:solidFill>
              <a:schemeClr val="accent2"/>
            </a:solidFill>
            <a:ln w="19050">
              <a:solidFill>
                <a:schemeClr val="tx1"/>
              </a:solidFill>
              <a:miter lim="800000"/>
              <a:headEnd/>
              <a:tailEnd/>
            </a:ln>
          </p:spPr>
          <p:txBody>
            <a:bodyPr anchor="ctr">
              <a:spAutoFit/>
            </a:bodyPr>
            <a:lstStyle/>
            <a:p>
              <a:pPr algn="ctr"/>
              <a:r>
                <a:rPr lang="tr-TR" sz="1400" dirty="0" smtClean="0">
                  <a:solidFill>
                    <a:schemeClr val="bg1"/>
                  </a:solidFill>
                  <a:latin typeface="Arial" pitchFamily="34" charset="0"/>
                </a:rPr>
                <a:t>Kararın ÇOB’na bildirilmesi</a:t>
              </a:r>
              <a:endParaRPr lang="pl-PL" sz="1200" dirty="0">
                <a:solidFill>
                  <a:schemeClr val="bg1"/>
                </a:solidFill>
                <a:latin typeface="Arial" pitchFamily="34" charset="0"/>
              </a:endParaRPr>
            </a:p>
          </p:txBody>
        </p:sp>
        <p:cxnSp>
          <p:nvCxnSpPr>
            <p:cNvPr id="7183" name="AutoShape 124"/>
            <p:cNvCxnSpPr>
              <a:cxnSpLocks noChangeShapeType="1"/>
              <a:stCxn id="7211" idx="2"/>
              <a:endCxn id="7182" idx="0"/>
            </p:cNvCxnSpPr>
            <p:nvPr/>
          </p:nvCxnSpPr>
          <p:spPr bwMode="auto">
            <a:xfrm rot="5400000">
              <a:off x="2163" y="1811"/>
              <a:ext cx="327" cy="1744"/>
            </a:xfrm>
            <a:prstGeom prst="straightConnector1">
              <a:avLst/>
            </a:prstGeom>
            <a:noFill/>
            <a:ln w="9525">
              <a:solidFill>
                <a:schemeClr val="tx1"/>
              </a:solidFill>
              <a:miter lim="800000"/>
              <a:headEnd/>
              <a:tailEnd type="triangle" w="med" len="med"/>
            </a:ln>
          </p:spPr>
        </p:cxnSp>
      </p:grpSp>
      <p:grpSp>
        <p:nvGrpSpPr>
          <p:cNvPr id="10" name="Group 127"/>
          <p:cNvGrpSpPr>
            <a:grpSpLocks/>
          </p:cNvGrpSpPr>
          <p:nvPr/>
        </p:nvGrpSpPr>
        <p:grpSpPr bwMode="auto">
          <a:xfrm>
            <a:off x="5078413" y="4000500"/>
            <a:ext cx="3857625" cy="1093788"/>
            <a:chOff x="3199" y="2520"/>
            <a:chExt cx="2430" cy="689"/>
          </a:xfrm>
        </p:grpSpPr>
        <p:sp>
          <p:nvSpPr>
            <p:cNvPr id="7180" name="Rectangle 123"/>
            <p:cNvSpPr>
              <a:spLocks noChangeArrowheads="1"/>
            </p:cNvSpPr>
            <p:nvPr/>
          </p:nvSpPr>
          <p:spPr bwMode="auto">
            <a:xfrm>
              <a:off x="4195" y="2789"/>
              <a:ext cx="1434" cy="420"/>
            </a:xfrm>
            <a:prstGeom prst="rect">
              <a:avLst/>
            </a:prstGeom>
            <a:solidFill>
              <a:schemeClr val="accent2"/>
            </a:solidFill>
            <a:ln w="19050">
              <a:solidFill>
                <a:schemeClr val="tx1"/>
              </a:solidFill>
              <a:miter lim="800000"/>
              <a:headEnd/>
              <a:tailEnd/>
            </a:ln>
          </p:spPr>
          <p:txBody>
            <a:bodyPr anchor="ctr"/>
            <a:lstStyle/>
            <a:p>
              <a:pPr algn="ctr"/>
              <a:r>
                <a:rPr lang="tr-TR" sz="1400" dirty="0" smtClean="0">
                  <a:solidFill>
                    <a:schemeClr val="bg1"/>
                  </a:solidFill>
                  <a:latin typeface="Arial" pitchFamily="34" charset="0"/>
                </a:rPr>
                <a:t>Kararın taraflara bildirilmesi</a:t>
              </a:r>
              <a:endParaRPr lang="pl-PL" sz="1200" dirty="0">
                <a:solidFill>
                  <a:schemeClr val="bg1"/>
                </a:solidFill>
                <a:latin typeface="Arial" pitchFamily="34" charset="0"/>
              </a:endParaRPr>
            </a:p>
          </p:txBody>
        </p:sp>
        <p:cxnSp>
          <p:nvCxnSpPr>
            <p:cNvPr id="7181" name="AutoShape 125"/>
            <p:cNvCxnSpPr>
              <a:cxnSpLocks noChangeShapeType="1"/>
              <a:stCxn id="7211" idx="2"/>
              <a:endCxn id="7180" idx="0"/>
            </p:cNvCxnSpPr>
            <p:nvPr/>
          </p:nvCxnSpPr>
          <p:spPr bwMode="auto">
            <a:xfrm rot="16200000" flipH="1">
              <a:off x="3921" y="1798"/>
              <a:ext cx="269" cy="1713"/>
            </a:xfrm>
            <a:prstGeom prst="straightConnector1">
              <a:avLst/>
            </a:prstGeom>
            <a:noFill/>
            <a:ln w="9525">
              <a:solidFill>
                <a:schemeClr val="tx1"/>
              </a:solidFill>
              <a:miter lim="800000"/>
              <a:headEnd/>
              <a:tailEnd type="triangle" w="med" len="med"/>
            </a:ln>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par>
                          <p:cTn id="18" fill="hold">
                            <p:stCondLst>
                              <p:cond delay="500"/>
                            </p:stCondLst>
                            <p:childTnLst>
                              <p:par>
                                <p:cTn id="19" presetID="3" presetClass="entr" presetSubtype="1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1290300"/>
                                        </p:tgtEl>
                                        <p:attrNameLst>
                                          <p:attrName>style.visibility</p:attrName>
                                        </p:attrNameLst>
                                      </p:cBhvr>
                                      <p:to>
                                        <p:strVal val="visible"/>
                                      </p:to>
                                    </p:set>
                                    <p:anim calcmode="lin" valueType="num">
                                      <p:cBhvr additive="base">
                                        <p:cTn id="25" dur="500" fill="hold"/>
                                        <p:tgtEl>
                                          <p:spTgt spid="1290300"/>
                                        </p:tgtEl>
                                        <p:attrNameLst>
                                          <p:attrName>ppt_x</p:attrName>
                                        </p:attrNameLst>
                                      </p:cBhvr>
                                      <p:tavLst>
                                        <p:tav tm="0">
                                          <p:val>
                                            <p:strVal val="#ppt_x"/>
                                          </p:val>
                                        </p:tav>
                                        <p:tav tm="100000">
                                          <p:val>
                                            <p:strVal val="#ppt_x"/>
                                          </p:val>
                                        </p:tav>
                                      </p:tavLst>
                                    </p:anim>
                                    <p:anim calcmode="lin" valueType="num">
                                      <p:cBhvr additive="base">
                                        <p:cTn id="26" dur="500" fill="hold"/>
                                        <p:tgtEl>
                                          <p:spTgt spid="1290300"/>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childTnLst>
                          </p:cTn>
                        </p:par>
                        <p:par>
                          <p:cTn id="32" fill="hold">
                            <p:stCondLst>
                              <p:cond delay="500"/>
                            </p:stCondLst>
                            <p:childTnLst>
                              <p:par>
                                <p:cTn id="33" presetID="3" presetClass="entr" presetSubtype="1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blinds(horizontal)">
                                      <p:cBhvr>
                                        <p:cTn id="35" dur="500"/>
                                        <p:tgtEl>
                                          <p:spTgt spid="3"/>
                                        </p:tgtEl>
                                      </p:cBhvr>
                                    </p:animEffect>
                                  </p:childTnLst>
                                </p:cTn>
                              </p:par>
                            </p:childTnLst>
                          </p:cTn>
                        </p:par>
                        <p:par>
                          <p:cTn id="36" fill="hold">
                            <p:stCondLst>
                              <p:cond delay="1000"/>
                            </p:stCondLst>
                            <p:childTnLst>
                              <p:par>
                                <p:cTn id="37" presetID="3" presetClass="entr" presetSubtype="1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linds(horizont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linds(horizontal)">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30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2"/>
          <p:cNvGrpSpPr>
            <a:grpSpLocks/>
          </p:cNvGrpSpPr>
          <p:nvPr/>
        </p:nvGrpSpPr>
        <p:grpSpPr bwMode="auto">
          <a:xfrm>
            <a:off x="2066925" y="762000"/>
            <a:ext cx="4637088" cy="865188"/>
            <a:chOff x="1302" y="480"/>
            <a:chExt cx="2921" cy="545"/>
          </a:xfrm>
        </p:grpSpPr>
        <p:sp>
          <p:nvSpPr>
            <p:cNvPr id="8221" name="Text Box 23"/>
            <p:cNvSpPr txBox="1">
              <a:spLocks noChangeArrowheads="1"/>
            </p:cNvSpPr>
            <p:nvPr/>
          </p:nvSpPr>
          <p:spPr bwMode="auto">
            <a:xfrm>
              <a:off x="1302" y="480"/>
              <a:ext cx="2921" cy="194"/>
            </a:xfrm>
            <a:prstGeom prst="rect">
              <a:avLst/>
            </a:prstGeom>
            <a:solidFill>
              <a:srgbClr val="0033CC"/>
            </a:solidFill>
            <a:ln w="19050">
              <a:solidFill>
                <a:schemeClr val="tx1"/>
              </a:solidFill>
              <a:miter lim="800000"/>
              <a:headEnd/>
              <a:tailEnd/>
            </a:ln>
          </p:spPr>
          <p:txBody>
            <a:bodyPr>
              <a:spAutoFit/>
            </a:bodyPr>
            <a:lstStyle/>
            <a:p>
              <a:pPr algn="ctr"/>
              <a:r>
                <a:rPr lang="tr-TR" sz="1400" dirty="0" smtClean="0">
                  <a:solidFill>
                    <a:schemeClr val="bg1"/>
                  </a:solidFill>
                  <a:latin typeface="Arial" pitchFamily="34" charset="0"/>
                </a:rPr>
                <a:t>İşleyiş hakkında karar</a:t>
              </a:r>
              <a:endParaRPr lang="en-GB" sz="1400" dirty="0">
                <a:solidFill>
                  <a:schemeClr val="bg1"/>
                </a:solidFill>
                <a:latin typeface="Arial" pitchFamily="34" charset="0"/>
              </a:endParaRPr>
            </a:p>
          </p:txBody>
        </p:sp>
        <p:cxnSp>
          <p:nvCxnSpPr>
            <p:cNvPr id="8222" name="AutoShape 30"/>
            <p:cNvCxnSpPr>
              <a:cxnSpLocks noChangeShapeType="1"/>
              <a:stCxn id="8221" idx="2"/>
              <a:endCxn id="8218" idx="0"/>
            </p:cNvCxnSpPr>
            <p:nvPr/>
          </p:nvCxnSpPr>
          <p:spPr bwMode="auto">
            <a:xfrm rot="5400000">
              <a:off x="2585" y="848"/>
              <a:ext cx="351" cy="3"/>
            </a:xfrm>
            <a:prstGeom prst="straightConnector1">
              <a:avLst/>
            </a:prstGeom>
            <a:noFill/>
            <a:ln w="9525">
              <a:solidFill>
                <a:schemeClr val="tx1"/>
              </a:solidFill>
              <a:round/>
              <a:headEnd/>
              <a:tailEnd type="triangle" w="med" len="med"/>
            </a:ln>
          </p:spPr>
        </p:cxnSp>
      </p:grpSp>
      <p:grpSp>
        <p:nvGrpSpPr>
          <p:cNvPr id="3" name="Group 45"/>
          <p:cNvGrpSpPr>
            <a:grpSpLocks/>
          </p:cNvGrpSpPr>
          <p:nvPr/>
        </p:nvGrpSpPr>
        <p:grpSpPr bwMode="auto">
          <a:xfrm>
            <a:off x="2114550" y="1595438"/>
            <a:ext cx="7029450" cy="1514475"/>
            <a:chOff x="1332" y="1005"/>
            <a:chExt cx="4428" cy="954"/>
          </a:xfrm>
        </p:grpSpPr>
        <p:sp>
          <p:nvSpPr>
            <p:cNvPr id="8216" name="Text Box 6"/>
            <p:cNvSpPr txBox="1">
              <a:spLocks noChangeArrowheads="1"/>
            </p:cNvSpPr>
            <p:nvPr/>
          </p:nvSpPr>
          <p:spPr bwMode="auto">
            <a:xfrm>
              <a:off x="1332" y="1500"/>
              <a:ext cx="2863" cy="194"/>
            </a:xfrm>
            <a:prstGeom prst="rect">
              <a:avLst/>
            </a:prstGeom>
            <a:solidFill>
              <a:schemeClr val="accent2"/>
            </a:solidFill>
            <a:ln w="19050">
              <a:solidFill>
                <a:schemeClr val="tx1"/>
              </a:solidFill>
              <a:miter lim="800000"/>
              <a:headEnd/>
              <a:tailEnd/>
            </a:ln>
          </p:spPr>
          <p:txBody>
            <a:bodyPr>
              <a:spAutoFit/>
            </a:bodyPr>
            <a:lstStyle/>
            <a:p>
              <a:pPr algn="ctr"/>
              <a:r>
                <a:rPr lang="pl-PL" sz="1400" dirty="0" smtClean="0">
                  <a:solidFill>
                    <a:schemeClr val="bg1"/>
                  </a:solidFill>
                  <a:latin typeface="Arial" pitchFamily="34" charset="0"/>
                </a:rPr>
                <a:t>GDOS</a:t>
              </a:r>
              <a:r>
                <a:rPr lang="tr-TR" sz="1400" dirty="0" smtClean="0">
                  <a:solidFill>
                    <a:schemeClr val="bg1"/>
                  </a:solidFill>
                  <a:latin typeface="Arial" pitchFamily="34" charset="0"/>
                </a:rPr>
                <a:t>’lar maruz kalan üye ülkelere bilgileri verirler</a:t>
              </a:r>
              <a:endParaRPr lang="en-GB" sz="1400" dirty="0">
                <a:solidFill>
                  <a:schemeClr val="bg1"/>
                </a:solidFill>
                <a:latin typeface="Arial" pitchFamily="34" charset="0"/>
              </a:endParaRPr>
            </a:p>
          </p:txBody>
        </p:sp>
        <p:cxnSp>
          <p:nvCxnSpPr>
            <p:cNvPr id="8217" name="AutoShape 7"/>
            <p:cNvCxnSpPr>
              <a:cxnSpLocks noChangeShapeType="1"/>
              <a:stCxn id="8216" idx="2"/>
              <a:endCxn id="8200" idx="0"/>
            </p:cNvCxnSpPr>
            <p:nvPr/>
          </p:nvCxnSpPr>
          <p:spPr bwMode="auto">
            <a:xfrm rot="5400000">
              <a:off x="2631" y="1826"/>
              <a:ext cx="265" cy="1"/>
            </a:xfrm>
            <a:prstGeom prst="straightConnector1">
              <a:avLst/>
            </a:prstGeom>
            <a:noFill/>
            <a:ln w="9525">
              <a:solidFill>
                <a:schemeClr val="tx1"/>
              </a:solidFill>
              <a:round/>
              <a:headEnd/>
              <a:tailEnd type="triangle" w="med" len="med"/>
            </a:ln>
          </p:spPr>
        </p:cxnSp>
        <p:sp>
          <p:nvSpPr>
            <p:cNvPr id="8218" name="Text Box 9"/>
            <p:cNvSpPr txBox="1">
              <a:spLocks noChangeArrowheads="1"/>
            </p:cNvSpPr>
            <p:nvPr/>
          </p:nvSpPr>
          <p:spPr bwMode="auto">
            <a:xfrm>
              <a:off x="1332" y="1025"/>
              <a:ext cx="2855" cy="194"/>
            </a:xfrm>
            <a:prstGeom prst="rect">
              <a:avLst/>
            </a:prstGeom>
            <a:solidFill>
              <a:schemeClr val="accent2"/>
            </a:solidFill>
            <a:ln w="19050">
              <a:solidFill>
                <a:schemeClr val="tx1"/>
              </a:solidFill>
              <a:miter lim="800000"/>
              <a:headEnd/>
              <a:tailEnd/>
            </a:ln>
          </p:spPr>
          <p:txBody>
            <a:bodyPr>
              <a:spAutoFit/>
            </a:bodyPr>
            <a:lstStyle/>
            <a:p>
              <a:pPr algn="ctr"/>
              <a:r>
                <a:rPr lang="tr-TR" sz="1400" dirty="0" smtClean="0">
                  <a:solidFill>
                    <a:schemeClr val="bg1"/>
                  </a:solidFill>
                  <a:latin typeface="Arial" pitchFamily="34" charset="0"/>
                </a:rPr>
                <a:t>Başvurunun </a:t>
              </a:r>
              <a:r>
                <a:rPr lang="pl-PL" sz="1400" dirty="0" smtClean="0">
                  <a:solidFill>
                    <a:schemeClr val="bg1"/>
                  </a:solidFill>
                  <a:latin typeface="Arial" pitchFamily="34" charset="0"/>
                </a:rPr>
                <a:t>GDOS</a:t>
              </a:r>
              <a:r>
                <a:rPr lang="tr-TR" sz="1400" dirty="0" smtClean="0">
                  <a:solidFill>
                    <a:schemeClr val="bg1"/>
                  </a:solidFill>
                  <a:latin typeface="Arial" pitchFamily="34" charset="0"/>
                </a:rPr>
                <a:t>’lara bildirilmesi</a:t>
              </a:r>
              <a:endParaRPr lang="en-GB" sz="1400" dirty="0">
                <a:solidFill>
                  <a:schemeClr val="bg1"/>
                </a:solidFill>
                <a:latin typeface="Arial" pitchFamily="34" charset="0"/>
              </a:endParaRPr>
            </a:p>
          </p:txBody>
        </p:sp>
        <p:cxnSp>
          <p:nvCxnSpPr>
            <p:cNvPr id="8219" name="AutoShape 10"/>
            <p:cNvCxnSpPr>
              <a:cxnSpLocks noChangeShapeType="1"/>
              <a:stCxn id="8218" idx="2"/>
              <a:endCxn id="8216" idx="0"/>
            </p:cNvCxnSpPr>
            <p:nvPr/>
          </p:nvCxnSpPr>
          <p:spPr bwMode="auto">
            <a:xfrm rot="16200000" flipH="1">
              <a:off x="2621" y="1358"/>
              <a:ext cx="281" cy="4"/>
            </a:xfrm>
            <a:prstGeom prst="straightConnector1">
              <a:avLst/>
            </a:prstGeom>
            <a:noFill/>
            <a:ln w="9525">
              <a:solidFill>
                <a:schemeClr val="tx1"/>
              </a:solidFill>
              <a:round/>
              <a:headEnd/>
              <a:tailEnd type="triangle" w="med" len="med"/>
            </a:ln>
          </p:spPr>
        </p:cxnSp>
        <p:sp>
          <p:nvSpPr>
            <p:cNvPr id="8220" name="Text Box 11"/>
            <p:cNvSpPr txBox="1">
              <a:spLocks noChangeArrowheads="1"/>
            </p:cNvSpPr>
            <p:nvPr/>
          </p:nvSpPr>
          <p:spPr bwMode="auto">
            <a:xfrm>
              <a:off x="4257" y="1005"/>
              <a:ext cx="1503" cy="291"/>
            </a:xfrm>
            <a:prstGeom prst="rect">
              <a:avLst/>
            </a:prstGeom>
            <a:noFill/>
            <a:ln w="38100">
              <a:noFill/>
              <a:miter lim="800000"/>
              <a:headEnd/>
              <a:tailEnd/>
            </a:ln>
          </p:spPr>
          <p:txBody>
            <a:bodyPr>
              <a:spAutoFit/>
            </a:bodyPr>
            <a:lstStyle/>
            <a:p>
              <a:r>
                <a:rPr lang="pl-PL" sz="1200" b="0" i="1" dirty="0" smtClean="0">
                  <a:solidFill>
                    <a:schemeClr val="tx1"/>
                  </a:solidFill>
                  <a:latin typeface="Arial" pitchFamily="34" charset="0"/>
                </a:rPr>
                <a:t>(</a:t>
              </a:r>
              <a:r>
                <a:rPr lang="tr-TR" sz="1200" b="0" i="1" dirty="0" smtClean="0">
                  <a:solidFill>
                    <a:schemeClr val="tx1"/>
                  </a:solidFill>
                  <a:latin typeface="Arial" pitchFamily="34" charset="0"/>
                </a:rPr>
                <a:t>maruz kalan Üye ülkelerin dillerine tercüme edilmiş</a:t>
              </a:r>
              <a:r>
                <a:rPr lang="pl-PL" sz="1200" b="0" i="1" dirty="0" smtClean="0">
                  <a:solidFill>
                    <a:schemeClr val="tx1"/>
                  </a:solidFill>
                  <a:latin typeface="Arial" pitchFamily="34" charset="0"/>
                </a:rPr>
                <a:t>)</a:t>
              </a:r>
              <a:endParaRPr lang="en-GB" sz="1200" b="0" i="1" dirty="0">
                <a:solidFill>
                  <a:schemeClr val="tx1"/>
                </a:solidFill>
                <a:latin typeface="Arial" pitchFamily="34" charset="0"/>
              </a:endParaRPr>
            </a:p>
          </p:txBody>
        </p:sp>
      </p:grpSp>
      <p:grpSp>
        <p:nvGrpSpPr>
          <p:cNvPr id="4" name="Group 33"/>
          <p:cNvGrpSpPr>
            <a:grpSpLocks/>
          </p:cNvGrpSpPr>
          <p:nvPr/>
        </p:nvGrpSpPr>
        <p:grpSpPr bwMode="auto">
          <a:xfrm>
            <a:off x="306388" y="755650"/>
            <a:ext cx="1957384" cy="1071563"/>
            <a:chOff x="193" y="476"/>
            <a:chExt cx="1233" cy="675"/>
          </a:xfrm>
        </p:grpSpPr>
        <p:sp>
          <p:nvSpPr>
            <p:cNvPr id="8212" name="Text Box 26">
              <a:hlinkClick r:id="rId3" action="ppaction://hlinksldjump"/>
            </p:cNvPr>
            <p:cNvSpPr txBox="1">
              <a:spLocks noChangeArrowheads="1"/>
            </p:cNvSpPr>
            <p:nvPr/>
          </p:nvSpPr>
          <p:spPr bwMode="auto">
            <a:xfrm>
              <a:off x="193" y="748"/>
              <a:ext cx="1068" cy="213"/>
            </a:xfrm>
            <a:prstGeom prst="rect">
              <a:avLst/>
            </a:prstGeom>
            <a:solidFill>
              <a:srgbClr val="CC00FF"/>
            </a:solidFill>
            <a:ln w="9525">
              <a:solidFill>
                <a:schemeClr val="tx1"/>
              </a:solidFill>
              <a:prstDash val="lgDashDot"/>
              <a:miter lim="800000"/>
              <a:headEnd/>
              <a:tailEnd/>
            </a:ln>
          </p:spPr>
          <p:txBody>
            <a:bodyPr>
              <a:spAutoFit/>
            </a:bodyPr>
            <a:lstStyle/>
            <a:p>
              <a:pPr algn="ctr"/>
              <a:r>
                <a:rPr lang="tr-TR" sz="1600" dirty="0" smtClean="0">
                  <a:solidFill>
                    <a:schemeClr val="bg1"/>
                  </a:solidFill>
                  <a:latin typeface="Arial" pitchFamily="34" charset="0"/>
                </a:rPr>
                <a:t>Şikayet</a:t>
              </a:r>
              <a:endParaRPr lang="en-GB" sz="1600" i="1" dirty="0">
                <a:solidFill>
                  <a:schemeClr val="bg1"/>
                </a:solidFill>
                <a:latin typeface="Arial" pitchFamily="34" charset="0"/>
              </a:endParaRPr>
            </a:p>
          </p:txBody>
        </p:sp>
        <p:sp>
          <p:nvSpPr>
            <p:cNvPr id="8213" name="Text Box 27"/>
            <p:cNvSpPr txBox="1">
              <a:spLocks noChangeArrowheads="1"/>
            </p:cNvSpPr>
            <p:nvPr/>
          </p:nvSpPr>
          <p:spPr bwMode="auto">
            <a:xfrm>
              <a:off x="309" y="984"/>
              <a:ext cx="1023" cy="167"/>
            </a:xfrm>
            <a:prstGeom prst="rect">
              <a:avLst/>
            </a:prstGeom>
            <a:noFill/>
            <a:ln w="9525">
              <a:noFill/>
              <a:miter lim="800000"/>
              <a:headEnd/>
              <a:tailEnd/>
            </a:ln>
          </p:spPr>
          <p:txBody>
            <a:bodyPr wrap="none">
              <a:spAutoFit/>
            </a:bodyPr>
            <a:lstStyle/>
            <a:p>
              <a:pPr>
                <a:lnSpc>
                  <a:spcPct val="80000"/>
                </a:lnSpc>
              </a:pPr>
              <a:r>
                <a:rPr lang="pl-PL" sz="1200" b="0" i="1" dirty="0" smtClean="0">
                  <a:solidFill>
                    <a:schemeClr val="tx1"/>
                  </a:solidFill>
                  <a:latin typeface="Arial" pitchFamily="34" charset="0"/>
                </a:rPr>
                <a:t>(</a:t>
              </a:r>
              <a:r>
                <a:rPr lang="tr-TR" sz="1200" b="0" i="1" dirty="0" smtClean="0">
                  <a:solidFill>
                    <a:schemeClr val="tx1"/>
                  </a:solidFill>
                  <a:latin typeface="Arial" pitchFamily="34" charset="0"/>
                </a:rPr>
                <a:t>sadece taraflar için</a:t>
              </a:r>
              <a:r>
                <a:rPr lang="pl-PL" sz="1200" b="0" i="1" dirty="0" smtClean="0">
                  <a:solidFill>
                    <a:schemeClr val="tx1"/>
                  </a:solidFill>
                  <a:latin typeface="Arial" pitchFamily="34" charset="0"/>
                </a:rPr>
                <a:t>)</a:t>
              </a:r>
              <a:r>
                <a:rPr lang="en-GB" sz="1400" b="0" dirty="0" smtClean="0">
                  <a:solidFill>
                    <a:schemeClr val="tx1"/>
                  </a:solidFill>
                  <a:latin typeface="Arial" pitchFamily="34" charset="0"/>
                </a:rPr>
                <a:t> </a:t>
              </a:r>
              <a:endParaRPr lang="en-GB" sz="1400" b="0" dirty="0">
                <a:solidFill>
                  <a:schemeClr val="tx1"/>
                </a:solidFill>
                <a:latin typeface="Arial" pitchFamily="34" charset="0"/>
              </a:endParaRPr>
            </a:p>
          </p:txBody>
        </p:sp>
        <p:sp>
          <p:nvSpPr>
            <p:cNvPr id="8214" name="AutoShape 25"/>
            <p:cNvSpPr>
              <a:spLocks noChangeArrowheads="1"/>
            </p:cNvSpPr>
            <p:nvPr/>
          </p:nvSpPr>
          <p:spPr bwMode="auto">
            <a:xfrm rot="5400000" flipV="1">
              <a:off x="1072" y="539"/>
              <a:ext cx="417" cy="29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7 w 21600"/>
                <a:gd name="T13" fmla="*/ 5419 h 21600"/>
                <a:gd name="T14" fmla="*/ 18906 w 21600"/>
                <a:gd name="T15" fmla="*/ 16181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15875" cap="rnd">
              <a:solidFill>
                <a:schemeClr val="tx1"/>
              </a:solidFill>
              <a:prstDash val="sysDot"/>
              <a:miter lim="800000"/>
              <a:headEnd/>
              <a:tailEnd/>
            </a:ln>
          </p:spPr>
          <p:txBody>
            <a:bodyPr wrap="none" anchor="ctr"/>
            <a:lstStyle/>
            <a:p>
              <a:pPr algn="r"/>
              <a:r>
                <a:rPr lang="pl-PL" sz="1400" dirty="0">
                  <a:solidFill>
                    <a:schemeClr val="bg1"/>
                  </a:solidFill>
                  <a:latin typeface="Arial" pitchFamily="34" charset="0"/>
                </a:rPr>
                <a:t>7 </a:t>
              </a:r>
              <a:r>
                <a:rPr lang="tr-TR" sz="1400" dirty="0" smtClean="0">
                  <a:solidFill>
                    <a:schemeClr val="bg1"/>
                  </a:solidFill>
                  <a:latin typeface="Arial" pitchFamily="34" charset="0"/>
                </a:rPr>
                <a:t>gün</a:t>
              </a:r>
              <a:endParaRPr lang="en-GB" sz="1400" dirty="0">
                <a:solidFill>
                  <a:schemeClr val="bg1"/>
                </a:solidFill>
                <a:latin typeface="Arial" pitchFamily="34" charset="0"/>
              </a:endParaRPr>
            </a:p>
          </p:txBody>
        </p:sp>
        <p:sp>
          <p:nvSpPr>
            <p:cNvPr id="1328156" name="AutoShape 28"/>
            <p:cNvSpPr>
              <a:spLocks noChangeArrowheads="1"/>
            </p:cNvSpPr>
            <p:nvPr/>
          </p:nvSpPr>
          <p:spPr bwMode="auto">
            <a:xfrm>
              <a:off x="216" y="784"/>
              <a:ext cx="159" cy="158"/>
            </a:xfrm>
            <a:prstGeom prst="star5">
              <a:avLst/>
            </a:prstGeom>
            <a:solidFill>
              <a:srgbClr val="FFFF00"/>
            </a:solidFill>
            <a:ln w="9525">
              <a:solidFill>
                <a:schemeClr val="tx1"/>
              </a:solidFill>
              <a:miter lim="800000"/>
              <a:headEnd/>
              <a:tailEnd/>
            </a:ln>
            <a:effectLst/>
          </p:spPr>
          <p:txBody>
            <a:bodyPr wrap="none" anchor="ctr"/>
            <a:lstStyle/>
            <a:p>
              <a:pPr>
                <a:defRPr/>
              </a:pPr>
              <a:endParaRPr lang="pl-PL"/>
            </a:p>
          </p:txBody>
        </p:sp>
      </p:grpSp>
      <p:sp>
        <p:nvSpPr>
          <p:cNvPr id="8197" name="Rectangle 29"/>
          <p:cNvSpPr>
            <a:spLocks noGrp="1" noChangeArrowheads="1"/>
          </p:cNvSpPr>
          <p:nvPr>
            <p:ph type="title"/>
          </p:nvPr>
        </p:nvSpPr>
        <p:spPr>
          <a:xfrm>
            <a:off x="684213" y="287338"/>
            <a:ext cx="7772400" cy="136525"/>
          </a:xfrm>
        </p:spPr>
        <p:txBody>
          <a:bodyPr>
            <a:normAutofit fontScale="90000"/>
          </a:bodyPr>
          <a:lstStyle/>
          <a:p>
            <a:pPr eaLnBrk="1" hangingPunct="1"/>
            <a:r>
              <a:rPr lang="tr-TR" dirty="0" smtClean="0">
                <a:solidFill>
                  <a:srgbClr val="297B29"/>
                </a:solidFill>
                <a:latin typeface="Arial" pitchFamily="34" charset="0"/>
              </a:rPr>
              <a:t>Sınırötesi Etki Prosedürü</a:t>
            </a:r>
            <a:endParaRPr lang="pl-PL" dirty="0" smtClean="0">
              <a:solidFill>
                <a:srgbClr val="297B29"/>
              </a:solidFill>
              <a:latin typeface="Arial" pitchFamily="34" charset="0"/>
            </a:endParaRPr>
          </a:p>
        </p:txBody>
      </p:sp>
      <p:grpSp>
        <p:nvGrpSpPr>
          <p:cNvPr id="5" name="Group 44"/>
          <p:cNvGrpSpPr>
            <a:grpSpLocks/>
          </p:cNvGrpSpPr>
          <p:nvPr/>
        </p:nvGrpSpPr>
        <p:grpSpPr bwMode="auto">
          <a:xfrm>
            <a:off x="1327150" y="3109913"/>
            <a:ext cx="5603875" cy="2859087"/>
            <a:chOff x="836" y="1959"/>
            <a:chExt cx="3530" cy="1801"/>
          </a:xfrm>
        </p:grpSpPr>
        <p:sp>
          <p:nvSpPr>
            <p:cNvPr id="8200" name="Text Box 3"/>
            <p:cNvSpPr txBox="1">
              <a:spLocks noChangeArrowheads="1"/>
            </p:cNvSpPr>
            <p:nvPr/>
          </p:nvSpPr>
          <p:spPr bwMode="auto">
            <a:xfrm>
              <a:off x="1332" y="1959"/>
              <a:ext cx="2863" cy="330"/>
            </a:xfrm>
            <a:prstGeom prst="rect">
              <a:avLst/>
            </a:prstGeom>
            <a:solidFill>
              <a:schemeClr val="accent2"/>
            </a:solidFill>
            <a:ln w="19050">
              <a:solidFill>
                <a:schemeClr val="tx1"/>
              </a:solidFill>
              <a:miter lim="800000"/>
              <a:headEnd/>
              <a:tailEnd/>
            </a:ln>
          </p:spPr>
          <p:txBody>
            <a:bodyPr>
              <a:spAutoFit/>
            </a:bodyPr>
            <a:lstStyle/>
            <a:p>
              <a:pPr algn="ctr"/>
              <a:r>
                <a:rPr lang="tr-TR" sz="1400" dirty="0" smtClean="0">
                  <a:solidFill>
                    <a:schemeClr val="bg1"/>
                  </a:solidFill>
                  <a:latin typeface="Arial" pitchFamily="34" charset="0"/>
                </a:rPr>
                <a:t>Eğer </a:t>
              </a:r>
              <a:r>
                <a:rPr lang="pl-PL" sz="1400" dirty="0" smtClean="0">
                  <a:solidFill>
                    <a:schemeClr val="bg1"/>
                  </a:solidFill>
                  <a:latin typeface="Arial" pitchFamily="34" charset="0"/>
                </a:rPr>
                <a:t>GDOS</a:t>
              </a:r>
              <a:r>
                <a:rPr lang="tr-TR" sz="1400" dirty="0" smtClean="0">
                  <a:solidFill>
                    <a:schemeClr val="bg1"/>
                  </a:solidFill>
                  <a:latin typeface="Arial" pitchFamily="34" charset="0"/>
                </a:rPr>
                <a:t>’lar prosedür ile ilgili ise Üye Ülke tarafından bilgilendirilirler</a:t>
              </a:r>
              <a:endParaRPr lang="en-GB" sz="1400" dirty="0">
                <a:solidFill>
                  <a:schemeClr val="bg1"/>
                </a:solidFill>
                <a:latin typeface="Arial" pitchFamily="34" charset="0"/>
              </a:endParaRPr>
            </a:p>
          </p:txBody>
        </p:sp>
        <p:cxnSp>
          <p:nvCxnSpPr>
            <p:cNvPr id="8201" name="AutoShape 4"/>
            <p:cNvCxnSpPr>
              <a:cxnSpLocks noChangeShapeType="1"/>
              <a:stCxn id="8200" idx="2"/>
              <a:endCxn id="8202" idx="0"/>
            </p:cNvCxnSpPr>
            <p:nvPr/>
          </p:nvCxnSpPr>
          <p:spPr bwMode="auto">
            <a:xfrm rot="5400000">
              <a:off x="2657" y="2395"/>
              <a:ext cx="212" cy="1"/>
            </a:xfrm>
            <a:prstGeom prst="straightConnector1">
              <a:avLst/>
            </a:prstGeom>
            <a:noFill/>
            <a:ln w="9525">
              <a:solidFill>
                <a:schemeClr val="tx1"/>
              </a:solidFill>
              <a:round/>
              <a:headEnd/>
              <a:tailEnd type="triangle" w="med" len="med"/>
            </a:ln>
          </p:spPr>
        </p:cxnSp>
        <p:sp>
          <p:nvSpPr>
            <p:cNvPr id="8202" name="Text Box 14"/>
            <p:cNvSpPr txBox="1">
              <a:spLocks noChangeArrowheads="1"/>
            </p:cNvSpPr>
            <p:nvPr/>
          </p:nvSpPr>
          <p:spPr bwMode="auto">
            <a:xfrm>
              <a:off x="1332" y="2501"/>
              <a:ext cx="2863" cy="465"/>
            </a:xfrm>
            <a:prstGeom prst="rect">
              <a:avLst/>
            </a:prstGeom>
            <a:solidFill>
              <a:schemeClr val="accent2"/>
            </a:solidFill>
            <a:ln w="19050">
              <a:solidFill>
                <a:schemeClr val="tx1"/>
              </a:solidFill>
              <a:miter lim="800000"/>
              <a:headEnd/>
              <a:tailEnd/>
            </a:ln>
          </p:spPr>
          <p:txBody>
            <a:bodyPr>
              <a:spAutoFit/>
            </a:bodyPr>
            <a:lstStyle/>
            <a:p>
              <a:pPr algn="ctr"/>
              <a:r>
                <a:rPr lang="tr-TR" sz="1400" dirty="0" smtClean="0">
                  <a:solidFill>
                    <a:schemeClr val="bg1"/>
                  </a:solidFill>
                  <a:latin typeface="Arial" pitchFamily="34" charset="0"/>
                </a:rPr>
                <a:t>Üye ülke ve</a:t>
              </a:r>
              <a:r>
                <a:rPr lang="pl-PL" sz="1400" dirty="0" smtClean="0">
                  <a:solidFill>
                    <a:schemeClr val="bg1"/>
                  </a:solidFill>
                  <a:latin typeface="Arial" pitchFamily="34" charset="0"/>
                </a:rPr>
                <a:t> GDOS</a:t>
              </a:r>
              <a:r>
                <a:rPr lang="tr-TR" sz="1400" dirty="0" smtClean="0">
                  <a:solidFill>
                    <a:schemeClr val="bg1"/>
                  </a:solidFill>
                  <a:latin typeface="Arial" pitchFamily="34" charset="0"/>
                </a:rPr>
                <a:t>’lar ile izin veren otorite prosedürün adımlarını ortaya koyarlar</a:t>
              </a:r>
              <a:r>
                <a:rPr lang="pl-PL" sz="1400" dirty="0" smtClean="0">
                  <a:solidFill>
                    <a:schemeClr val="bg1"/>
                  </a:solidFill>
                  <a:latin typeface="Arial" pitchFamily="34" charset="0"/>
                </a:rPr>
                <a:t> (</a:t>
              </a:r>
              <a:r>
                <a:rPr lang="tr-TR" sz="1400" dirty="0" smtClean="0">
                  <a:solidFill>
                    <a:schemeClr val="bg1"/>
                  </a:solidFill>
                  <a:latin typeface="Arial" pitchFamily="34" charset="0"/>
                </a:rPr>
                <a:t>ikili anlaşmaları ve yasayı gözönünde bulundurarak</a:t>
              </a:r>
              <a:r>
                <a:rPr lang="pl-PL" sz="1400" dirty="0" smtClean="0">
                  <a:solidFill>
                    <a:schemeClr val="bg1"/>
                  </a:solidFill>
                  <a:latin typeface="Arial" pitchFamily="34" charset="0"/>
                </a:rPr>
                <a:t>)</a:t>
              </a:r>
              <a:endParaRPr lang="en-GB" sz="1400" dirty="0">
                <a:solidFill>
                  <a:schemeClr val="bg1"/>
                </a:solidFill>
                <a:latin typeface="Arial" pitchFamily="34" charset="0"/>
              </a:endParaRPr>
            </a:p>
          </p:txBody>
        </p:sp>
        <p:cxnSp>
          <p:nvCxnSpPr>
            <p:cNvPr id="8203" name="AutoShape 15"/>
            <p:cNvCxnSpPr>
              <a:cxnSpLocks noChangeShapeType="1"/>
              <a:stCxn id="8202" idx="2"/>
              <a:endCxn id="8210" idx="0"/>
            </p:cNvCxnSpPr>
            <p:nvPr/>
          </p:nvCxnSpPr>
          <p:spPr bwMode="auto">
            <a:xfrm rot="5400000">
              <a:off x="2745" y="2985"/>
              <a:ext cx="37" cy="1"/>
            </a:xfrm>
            <a:prstGeom prst="straightConnector1">
              <a:avLst/>
            </a:prstGeom>
            <a:noFill/>
            <a:ln w="9525">
              <a:solidFill>
                <a:schemeClr val="tx1"/>
              </a:solidFill>
              <a:round/>
              <a:headEnd/>
              <a:tailEnd type="triangle" w="med" len="med"/>
            </a:ln>
          </p:spPr>
        </p:cxnSp>
        <p:grpSp>
          <p:nvGrpSpPr>
            <p:cNvPr id="6" name="Group 36"/>
            <p:cNvGrpSpPr>
              <a:grpSpLocks/>
            </p:cNvGrpSpPr>
            <p:nvPr/>
          </p:nvGrpSpPr>
          <p:grpSpPr bwMode="auto">
            <a:xfrm>
              <a:off x="1332" y="3003"/>
              <a:ext cx="3034" cy="452"/>
              <a:chOff x="1332" y="2883"/>
              <a:chExt cx="3034" cy="452"/>
            </a:xfrm>
          </p:grpSpPr>
          <p:sp>
            <p:nvSpPr>
              <p:cNvPr id="8209" name="Text Box 17"/>
              <p:cNvSpPr txBox="1">
                <a:spLocks noChangeArrowheads="1"/>
              </p:cNvSpPr>
              <p:nvPr/>
            </p:nvSpPr>
            <p:spPr bwMode="auto">
              <a:xfrm>
                <a:off x="4250" y="2902"/>
                <a:ext cx="116" cy="174"/>
              </a:xfrm>
              <a:prstGeom prst="rect">
                <a:avLst/>
              </a:prstGeom>
              <a:noFill/>
              <a:ln w="9525">
                <a:noFill/>
                <a:miter lim="800000"/>
                <a:headEnd/>
                <a:tailEnd/>
              </a:ln>
            </p:spPr>
            <p:txBody>
              <a:bodyPr wrap="none">
                <a:spAutoFit/>
              </a:bodyPr>
              <a:lstStyle/>
              <a:p>
                <a:endParaRPr lang="en-GB" sz="1200" b="0" i="1">
                  <a:solidFill>
                    <a:schemeClr val="tx1"/>
                  </a:solidFill>
                  <a:latin typeface="Arial" pitchFamily="34" charset="0"/>
                </a:endParaRPr>
              </a:p>
            </p:txBody>
          </p:sp>
          <p:sp>
            <p:nvSpPr>
              <p:cNvPr id="8210" name="Text Box 18"/>
              <p:cNvSpPr txBox="1">
                <a:spLocks noChangeArrowheads="1"/>
              </p:cNvSpPr>
              <p:nvPr/>
            </p:nvSpPr>
            <p:spPr bwMode="auto">
              <a:xfrm>
                <a:off x="1332" y="2883"/>
                <a:ext cx="2863" cy="194"/>
              </a:xfrm>
              <a:prstGeom prst="rect">
                <a:avLst/>
              </a:prstGeom>
              <a:solidFill>
                <a:schemeClr val="accent2"/>
              </a:solidFill>
              <a:ln w="19050">
                <a:solidFill>
                  <a:schemeClr val="tx1"/>
                </a:solidFill>
                <a:miter lim="800000"/>
                <a:headEnd/>
                <a:tailEnd/>
              </a:ln>
            </p:spPr>
            <p:txBody>
              <a:bodyPr>
                <a:spAutoFit/>
              </a:bodyPr>
              <a:lstStyle/>
              <a:p>
                <a:pPr algn="ctr"/>
                <a:r>
                  <a:rPr lang="tr-TR" sz="1400" dirty="0" smtClean="0">
                    <a:solidFill>
                      <a:schemeClr val="bg1"/>
                    </a:solidFill>
                    <a:latin typeface="Arial" pitchFamily="34" charset="0"/>
                  </a:rPr>
                  <a:t>Üye ülke ile izin veren otorite arasında danışma</a:t>
                </a:r>
                <a:endParaRPr lang="en-GB" sz="900" dirty="0">
                  <a:solidFill>
                    <a:schemeClr val="bg1"/>
                  </a:solidFill>
                  <a:latin typeface="Arial" pitchFamily="34" charset="0"/>
                </a:endParaRPr>
              </a:p>
            </p:txBody>
          </p:sp>
          <p:cxnSp>
            <p:nvCxnSpPr>
              <p:cNvPr id="8211" name="AutoShape 19"/>
              <p:cNvCxnSpPr>
                <a:cxnSpLocks noChangeShapeType="1"/>
              </p:cNvCxnSpPr>
              <p:nvPr/>
            </p:nvCxnSpPr>
            <p:spPr bwMode="auto">
              <a:xfrm>
                <a:off x="2739" y="3223"/>
                <a:ext cx="1" cy="112"/>
              </a:xfrm>
              <a:prstGeom prst="straightConnector1">
                <a:avLst/>
              </a:prstGeom>
              <a:noFill/>
              <a:ln w="9525">
                <a:solidFill>
                  <a:schemeClr val="tx1"/>
                </a:solidFill>
                <a:round/>
                <a:headEnd/>
                <a:tailEnd type="triangle" w="med" len="med"/>
              </a:ln>
            </p:spPr>
          </p:cxnSp>
        </p:grpSp>
        <p:sp>
          <p:nvSpPr>
            <p:cNvPr id="8205" name="Text Box 21"/>
            <p:cNvSpPr txBox="1">
              <a:spLocks noChangeArrowheads="1"/>
            </p:cNvSpPr>
            <p:nvPr/>
          </p:nvSpPr>
          <p:spPr bwMode="auto">
            <a:xfrm>
              <a:off x="1332" y="3430"/>
              <a:ext cx="2862" cy="330"/>
            </a:xfrm>
            <a:prstGeom prst="rect">
              <a:avLst/>
            </a:prstGeom>
            <a:solidFill>
              <a:schemeClr val="accent2"/>
            </a:solidFill>
            <a:ln w="19050">
              <a:solidFill>
                <a:schemeClr val="tx1"/>
              </a:solidFill>
              <a:miter lim="800000"/>
              <a:headEnd/>
              <a:tailEnd/>
            </a:ln>
          </p:spPr>
          <p:txBody>
            <a:bodyPr>
              <a:spAutoFit/>
            </a:bodyPr>
            <a:lstStyle/>
            <a:p>
              <a:pPr algn="ctr"/>
              <a:r>
                <a:rPr lang="tr-TR" sz="1400" dirty="0" smtClean="0">
                  <a:solidFill>
                    <a:schemeClr val="bg1"/>
                  </a:solidFill>
                  <a:latin typeface="Arial" pitchFamily="34" charset="0"/>
                </a:rPr>
                <a:t>Danışma sonuçları izin belgesinin gerekçelendirilmesinde yer almalıdır</a:t>
              </a:r>
              <a:endParaRPr lang="en-GB" sz="1400" dirty="0">
                <a:solidFill>
                  <a:schemeClr val="bg1"/>
                </a:solidFill>
                <a:latin typeface="Arial" pitchFamily="34" charset="0"/>
              </a:endParaRPr>
            </a:p>
          </p:txBody>
        </p:sp>
        <p:cxnSp>
          <p:nvCxnSpPr>
            <p:cNvPr id="8206" name="AutoShape 41"/>
            <p:cNvCxnSpPr>
              <a:cxnSpLocks noChangeShapeType="1"/>
              <a:stCxn id="8200" idx="1"/>
              <a:endCxn id="8205" idx="1"/>
            </p:cNvCxnSpPr>
            <p:nvPr/>
          </p:nvCxnSpPr>
          <p:spPr bwMode="auto">
            <a:xfrm rot="10800000" flipV="1">
              <a:off x="1332" y="2124"/>
              <a:ext cx="1" cy="1471"/>
            </a:xfrm>
            <a:prstGeom prst="bentConnector3">
              <a:avLst>
                <a:gd name="adj1" fmla="val 14395466"/>
              </a:avLst>
            </a:prstGeom>
            <a:noFill/>
            <a:ln w="9525">
              <a:solidFill>
                <a:schemeClr val="tx1"/>
              </a:solidFill>
              <a:miter lim="800000"/>
              <a:headEnd/>
              <a:tailEnd type="triangle" w="med" len="med"/>
            </a:ln>
          </p:spPr>
        </p:cxnSp>
        <p:sp>
          <p:nvSpPr>
            <p:cNvPr id="8207" name="Text Box 42"/>
            <p:cNvSpPr txBox="1">
              <a:spLocks noChangeArrowheads="1"/>
            </p:cNvSpPr>
            <p:nvPr/>
          </p:nvSpPr>
          <p:spPr bwMode="auto">
            <a:xfrm>
              <a:off x="836" y="2066"/>
              <a:ext cx="501" cy="213"/>
            </a:xfrm>
            <a:prstGeom prst="rect">
              <a:avLst/>
            </a:prstGeom>
            <a:noFill/>
            <a:ln w="9525" algn="ctr">
              <a:noFill/>
              <a:miter lim="800000"/>
              <a:headEnd/>
              <a:tailEnd/>
            </a:ln>
          </p:spPr>
          <p:txBody>
            <a:bodyPr wrap="none">
              <a:spAutoFit/>
            </a:bodyPr>
            <a:lstStyle/>
            <a:p>
              <a:pPr marL="457200" indent="-457200"/>
              <a:r>
                <a:rPr lang="tr-TR" sz="1600" dirty="0" smtClean="0">
                  <a:solidFill>
                    <a:schemeClr val="tx1"/>
                  </a:solidFill>
                  <a:latin typeface="Arial" pitchFamily="34" charset="0"/>
                </a:rPr>
                <a:t>HAYIR</a:t>
              </a:r>
              <a:endParaRPr lang="pl-PL" sz="1600" dirty="0">
                <a:solidFill>
                  <a:schemeClr val="tx1"/>
                </a:solidFill>
                <a:latin typeface="Arial" pitchFamily="34" charset="0"/>
              </a:endParaRPr>
            </a:p>
          </p:txBody>
        </p:sp>
        <p:sp>
          <p:nvSpPr>
            <p:cNvPr id="8208" name="Text Box 43"/>
            <p:cNvSpPr txBox="1">
              <a:spLocks noChangeArrowheads="1"/>
            </p:cNvSpPr>
            <p:nvPr/>
          </p:nvSpPr>
          <p:spPr bwMode="auto">
            <a:xfrm>
              <a:off x="2742" y="2280"/>
              <a:ext cx="453" cy="213"/>
            </a:xfrm>
            <a:prstGeom prst="rect">
              <a:avLst/>
            </a:prstGeom>
            <a:noFill/>
            <a:ln w="9525" algn="ctr">
              <a:noFill/>
              <a:miter lim="800000"/>
              <a:headEnd/>
              <a:tailEnd/>
            </a:ln>
          </p:spPr>
          <p:txBody>
            <a:bodyPr wrap="none">
              <a:spAutoFit/>
            </a:bodyPr>
            <a:lstStyle/>
            <a:p>
              <a:pPr marL="457200" indent="-457200"/>
              <a:r>
                <a:rPr lang="tr-TR" sz="1600" dirty="0" smtClean="0">
                  <a:solidFill>
                    <a:schemeClr val="tx1"/>
                  </a:solidFill>
                  <a:latin typeface="Arial" pitchFamily="34" charset="0"/>
                </a:rPr>
                <a:t>EVET</a:t>
              </a:r>
              <a:endParaRPr lang="pl-PL" sz="1600" dirty="0">
                <a:solidFill>
                  <a:schemeClr val="tx1"/>
                </a:solidFill>
                <a:latin typeface="Arial" pitchFamily="34" charset="0"/>
              </a:endParaRPr>
            </a:p>
          </p:txBody>
        </p:sp>
      </p:grpSp>
      <p:sp>
        <p:nvSpPr>
          <p:cNvPr id="8199" name="pole tekstowe 29"/>
          <p:cNvSpPr txBox="1">
            <a:spLocks noChangeArrowheads="1"/>
          </p:cNvSpPr>
          <p:nvPr/>
        </p:nvSpPr>
        <p:spPr bwMode="auto">
          <a:xfrm>
            <a:off x="7067550" y="4854575"/>
            <a:ext cx="1681163" cy="830997"/>
          </a:xfrm>
          <a:prstGeom prst="rect">
            <a:avLst/>
          </a:prstGeom>
          <a:noFill/>
          <a:ln w="9525">
            <a:noFill/>
            <a:miter lim="800000"/>
            <a:headEnd/>
            <a:tailEnd/>
          </a:ln>
        </p:spPr>
        <p:txBody>
          <a:bodyPr>
            <a:spAutoFit/>
          </a:bodyPr>
          <a:lstStyle/>
          <a:p>
            <a:r>
              <a:rPr lang="pl-PL" sz="1200" dirty="0"/>
              <a:t>GDOS- </a:t>
            </a:r>
            <a:r>
              <a:rPr lang="tr-TR" sz="1200" dirty="0" smtClean="0"/>
              <a:t>ÇED’den sorumlu merkezi kamu otoritesi, Çevre Koruma Genel Müdürlüğü</a:t>
            </a:r>
            <a:endParaRPr lang="pl-PL" sz="1200" b="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0"/>
          <p:cNvGrpSpPr>
            <a:grpSpLocks/>
          </p:cNvGrpSpPr>
          <p:nvPr/>
        </p:nvGrpSpPr>
        <p:grpSpPr bwMode="auto">
          <a:xfrm>
            <a:off x="2030413" y="2906714"/>
            <a:ext cx="6891337" cy="1317625"/>
            <a:chOff x="1279" y="1831"/>
            <a:chExt cx="4341" cy="830"/>
          </a:xfrm>
        </p:grpSpPr>
        <p:sp>
          <p:nvSpPr>
            <p:cNvPr id="9241" name="Text Box 3"/>
            <p:cNvSpPr txBox="1">
              <a:spLocks noChangeArrowheads="1"/>
            </p:cNvSpPr>
            <p:nvPr/>
          </p:nvSpPr>
          <p:spPr bwMode="auto">
            <a:xfrm>
              <a:off x="1440" y="2448"/>
              <a:ext cx="2832" cy="213"/>
            </a:xfrm>
            <a:prstGeom prst="rect">
              <a:avLst/>
            </a:prstGeom>
            <a:solidFill>
              <a:srgbClr val="CC00FF"/>
            </a:solidFill>
            <a:ln w="19050">
              <a:solidFill>
                <a:schemeClr val="tx1"/>
              </a:solidFill>
              <a:prstDash val="dashDot"/>
              <a:miter lim="800000"/>
              <a:headEnd/>
              <a:tailEnd/>
            </a:ln>
          </p:spPr>
          <p:txBody>
            <a:bodyPr>
              <a:spAutoFit/>
            </a:bodyPr>
            <a:lstStyle/>
            <a:p>
              <a:pPr algn="ctr"/>
              <a:r>
                <a:rPr lang="tr-TR" sz="1600" dirty="0" smtClean="0">
                  <a:solidFill>
                    <a:schemeClr val="bg1"/>
                  </a:solidFill>
                  <a:latin typeface="Arial" pitchFamily="34" charset="0"/>
                </a:rPr>
                <a:t>Voyvodalığın idari mahkemesinin niahi hükmü</a:t>
              </a:r>
              <a:endParaRPr lang="en-GB" sz="1600" i="1" dirty="0">
                <a:solidFill>
                  <a:schemeClr val="bg1"/>
                </a:solidFill>
                <a:latin typeface="Arial" pitchFamily="34" charset="0"/>
              </a:endParaRPr>
            </a:p>
          </p:txBody>
        </p:sp>
        <p:sp>
          <p:nvSpPr>
            <p:cNvPr id="9242" name="Line 4"/>
            <p:cNvSpPr>
              <a:spLocks noChangeShapeType="1"/>
            </p:cNvSpPr>
            <p:nvPr/>
          </p:nvSpPr>
          <p:spPr bwMode="auto">
            <a:xfrm>
              <a:off x="4162" y="2020"/>
              <a:ext cx="244" cy="0"/>
            </a:xfrm>
            <a:prstGeom prst="line">
              <a:avLst/>
            </a:prstGeom>
            <a:noFill/>
            <a:ln w="9525">
              <a:solidFill>
                <a:schemeClr val="tx1"/>
              </a:solidFill>
              <a:prstDash val="dash"/>
              <a:round/>
              <a:headEnd/>
              <a:tailEnd type="triangle" w="med" len="med"/>
            </a:ln>
          </p:spPr>
          <p:txBody>
            <a:bodyPr/>
            <a:lstStyle/>
            <a:p>
              <a:endParaRPr lang="pl-PL"/>
            </a:p>
          </p:txBody>
        </p:sp>
        <p:sp>
          <p:nvSpPr>
            <p:cNvPr id="9243" name="Rectangle 5"/>
            <p:cNvSpPr>
              <a:spLocks noChangeArrowheads="1"/>
            </p:cNvSpPr>
            <p:nvPr/>
          </p:nvSpPr>
          <p:spPr bwMode="auto">
            <a:xfrm>
              <a:off x="4316" y="2261"/>
              <a:ext cx="1304" cy="174"/>
            </a:xfrm>
            <a:prstGeom prst="rect">
              <a:avLst/>
            </a:prstGeom>
            <a:noFill/>
            <a:ln w="9525">
              <a:noFill/>
              <a:miter lim="800000"/>
              <a:headEnd/>
              <a:tailEnd/>
            </a:ln>
          </p:spPr>
          <p:txBody>
            <a:bodyPr>
              <a:spAutoFit/>
            </a:bodyPr>
            <a:lstStyle/>
            <a:p>
              <a:r>
                <a:rPr lang="pl-PL" sz="1200" b="0" i="1" dirty="0" smtClean="0">
                  <a:solidFill>
                    <a:schemeClr val="tx1"/>
                  </a:solidFill>
                  <a:latin typeface="Arial" pitchFamily="34" charset="0"/>
                </a:rPr>
                <a:t>(</a:t>
              </a:r>
              <a:r>
                <a:rPr lang="tr-TR" sz="1200" b="0" i="1" dirty="0" smtClean="0">
                  <a:solidFill>
                    <a:schemeClr val="tx1"/>
                  </a:solidFill>
                  <a:latin typeface="Arial" pitchFamily="34" charset="0"/>
                </a:rPr>
                <a:t>şikayetleri kabul eder</a:t>
              </a:r>
              <a:r>
                <a:rPr lang="pl-PL" sz="1200" b="0" i="1" dirty="0" smtClean="0">
                  <a:solidFill>
                    <a:schemeClr val="tx1"/>
                  </a:solidFill>
                  <a:latin typeface="Arial" pitchFamily="34" charset="0"/>
                </a:rPr>
                <a:t>)</a:t>
              </a:r>
              <a:endParaRPr lang="en-GB" sz="1200" b="0" i="1" dirty="0">
                <a:solidFill>
                  <a:schemeClr val="tx1"/>
                </a:solidFill>
                <a:latin typeface="Arial" pitchFamily="34" charset="0"/>
              </a:endParaRPr>
            </a:p>
          </p:txBody>
        </p:sp>
        <p:cxnSp>
          <p:nvCxnSpPr>
            <p:cNvPr id="9244" name="AutoShape 6"/>
            <p:cNvCxnSpPr>
              <a:cxnSpLocks noChangeShapeType="1"/>
            </p:cNvCxnSpPr>
            <p:nvPr/>
          </p:nvCxnSpPr>
          <p:spPr bwMode="auto">
            <a:xfrm>
              <a:off x="2856" y="2196"/>
              <a:ext cx="0" cy="252"/>
            </a:xfrm>
            <a:prstGeom prst="straightConnector1">
              <a:avLst/>
            </a:prstGeom>
            <a:noFill/>
            <a:ln w="9525">
              <a:solidFill>
                <a:schemeClr val="tx1"/>
              </a:solidFill>
              <a:round/>
              <a:headEnd/>
              <a:tailEnd type="triangle" w="med" len="med"/>
            </a:ln>
          </p:spPr>
        </p:cxnSp>
        <p:sp>
          <p:nvSpPr>
            <p:cNvPr id="9245" name="Text Box 7"/>
            <p:cNvSpPr txBox="1">
              <a:spLocks noChangeArrowheads="1"/>
            </p:cNvSpPr>
            <p:nvPr/>
          </p:nvSpPr>
          <p:spPr bwMode="auto">
            <a:xfrm>
              <a:off x="4407" y="1831"/>
              <a:ext cx="1209" cy="407"/>
            </a:xfrm>
            <a:prstGeom prst="rect">
              <a:avLst/>
            </a:prstGeom>
            <a:solidFill>
              <a:srgbClr val="CC00FF"/>
            </a:solidFill>
            <a:ln w="19050">
              <a:solidFill>
                <a:schemeClr val="tx1"/>
              </a:solidFill>
              <a:prstDash val="dashDot"/>
              <a:miter lim="800000"/>
              <a:headEnd/>
              <a:tailEnd/>
            </a:ln>
          </p:spPr>
          <p:txBody>
            <a:bodyPr>
              <a:spAutoFit/>
            </a:bodyPr>
            <a:lstStyle/>
            <a:p>
              <a:r>
                <a:rPr lang="tr-TR" sz="1200" dirty="0" smtClean="0">
                  <a:solidFill>
                    <a:schemeClr val="bg1"/>
                  </a:solidFill>
                  <a:latin typeface="Arial" pitchFamily="34" charset="0"/>
                </a:rPr>
                <a:t>İtiraz makamı kararında değişiklik yapabilir veya bozabilir</a:t>
              </a:r>
              <a:endParaRPr lang="pl-PL" sz="1200" dirty="0">
                <a:solidFill>
                  <a:schemeClr val="bg1"/>
                </a:solidFill>
                <a:latin typeface="Arial" pitchFamily="34" charset="0"/>
              </a:endParaRPr>
            </a:p>
          </p:txBody>
        </p:sp>
        <p:sp>
          <p:nvSpPr>
            <p:cNvPr id="9246" name="Text Box 8"/>
            <p:cNvSpPr txBox="1">
              <a:spLocks noChangeArrowheads="1"/>
            </p:cNvSpPr>
            <p:nvPr/>
          </p:nvSpPr>
          <p:spPr bwMode="auto">
            <a:xfrm>
              <a:off x="1279" y="2186"/>
              <a:ext cx="1692" cy="174"/>
            </a:xfrm>
            <a:prstGeom prst="rect">
              <a:avLst/>
            </a:prstGeom>
            <a:noFill/>
            <a:ln w="9525">
              <a:noFill/>
              <a:miter lim="800000"/>
              <a:headEnd/>
              <a:tailEnd/>
            </a:ln>
          </p:spPr>
          <p:txBody>
            <a:bodyPr>
              <a:spAutoFit/>
            </a:bodyPr>
            <a:lstStyle/>
            <a:p>
              <a:r>
                <a:rPr lang="pl-PL" sz="1200" b="0" i="1" dirty="0" smtClean="0">
                  <a:solidFill>
                    <a:schemeClr val="tx1"/>
                  </a:solidFill>
                  <a:latin typeface="Arial" pitchFamily="34" charset="0"/>
                </a:rPr>
                <a:t>(</a:t>
              </a:r>
              <a:r>
                <a:rPr lang="tr-TR" sz="1200" i="1" dirty="0" smtClean="0">
                  <a:latin typeface="Arial" pitchFamily="34" charset="0"/>
                </a:rPr>
                <a:t>emyiz otoritesi kararında ısrar eder</a:t>
              </a:r>
              <a:r>
                <a:rPr lang="pl-PL" sz="1200" b="0" i="1" dirty="0" smtClean="0">
                  <a:solidFill>
                    <a:schemeClr val="tx1"/>
                  </a:solidFill>
                  <a:latin typeface="Arial" pitchFamily="34" charset="0"/>
                </a:rPr>
                <a:t>)</a:t>
              </a:r>
              <a:endParaRPr lang="en-GB" sz="1200" b="0" i="1" dirty="0">
                <a:solidFill>
                  <a:schemeClr val="tx1"/>
                </a:solidFill>
                <a:latin typeface="Arial" pitchFamily="34" charset="0"/>
              </a:endParaRPr>
            </a:p>
          </p:txBody>
        </p:sp>
      </p:grpSp>
      <p:grpSp>
        <p:nvGrpSpPr>
          <p:cNvPr id="3" name="Group 38"/>
          <p:cNvGrpSpPr>
            <a:grpSpLocks/>
          </p:cNvGrpSpPr>
          <p:nvPr/>
        </p:nvGrpSpPr>
        <p:grpSpPr bwMode="auto">
          <a:xfrm>
            <a:off x="1957388" y="1089025"/>
            <a:ext cx="7034208" cy="1393825"/>
            <a:chOff x="1233" y="686"/>
            <a:chExt cx="4431" cy="878"/>
          </a:xfrm>
        </p:grpSpPr>
        <p:sp>
          <p:nvSpPr>
            <p:cNvPr id="9234" name="Line 10"/>
            <p:cNvSpPr>
              <a:spLocks noChangeShapeType="1"/>
            </p:cNvSpPr>
            <p:nvPr/>
          </p:nvSpPr>
          <p:spPr bwMode="auto">
            <a:xfrm>
              <a:off x="4201" y="875"/>
              <a:ext cx="244" cy="0"/>
            </a:xfrm>
            <a:prstGeom prst="line">
              <a:avLst/>
            </a:prstGeom>
            <a:noFill/>
            <a:ln w="9525">
              <a:solidFill>
                <a:schemeClr val="tx1"/>
              </a:solidFill>
              <a:prstDash val="dash"/>
              <a:round/>
              <a:headEnd/>
              <a:tailEnd type="triangle" w="med" len="med"/>
            </a:ln>
          </p:spPr>
          <p:txBody>
            <a:bodyPr/>
            <a:lstStyle/>
            <a:p>
              <a:endParaRPr lang="pl-PL"/>
            </a:p>
          </p:txBody>
        </p:sp>
        <p:sp>
          <p:nvSpPr>
            <p:cNvPr id="9235" name="Text Box 11"/>
            <p:cNvSpPr txBox="1">
              <a:spLocks noChangeArrowheads="1"/>
            </p:cNvSpPr>
            <p:nvPr/>
          </p:nvSpPr>
          <p:spPr bwMode="auto">
            <a:xfrm>
              <a:off x="1440" y="1351"/>
              <a:ext cx="2832" cy="213"/>
            </a:xfrm>
            <a:prstGeom prst="rect">
              <a:avLst/>
            </a:prstGeom>
            <a:solidFill>
              <a:srgbClr val="CC00FF"/>
            </a:solidFill>
            <a:ln w="19050">
              <a:solidFill>
                <a:schemeClr val="tx1"/>
              </a:solidFill>
              <a:prstDash val="dashDot"/>
              <a:miter lim="800000"/>
              <a:headEnd/>
              <a:tailEnd/>
            </a:ln>
          </p:spPr>
          <p:txBody>
            <a:bodyPr>
              <a:spAutoFit/>
            </a:bodyPr>
            <a:lstStyle/>
            <a:p>
              <a:pPr algn="ctr"/>
              <a:r>
                <a:rPr lang="tr-TR" sz="1600" dirty="0" smtClean="0">
                  <a:solidFill>
                    <a:schemeClr val="bg1"/>
                  </a:solidFill>
                  <a:latin typeface="Arial" pitchFamily="34" charset="0"/>
                </a:rPr>
                <a:t>İtiraz makamının kararı</a:t>
              </a:r>
              <a:endParaRPr lang="en-GB" sz="1200" i="1" dirty="0">
                <a:solidFill>
                  <a:schemeClr val="bg1"/>
                </a:solidFill>
                <a:latin typeface="Arial" pitchFamily="34" charset="0"/>
              </a:endParaRPr>
            </a:p>
          </p:txBody>
        </p:sp>
        <p:cxnSp>
          <p:nvCxnSpPr>
            <p:cNvPr id="9236" name="AutoShape 12"/>
            <p:cNvCxnSpPr>
              <a:cxnSpLocks noChangeShapeType="1"/>
              <a:stCxn id="1301525" idx="2"/>
              <a:endCxn id="9235" idx="0"/>
            </p:cNvCxnSpPr>
            <p:nvPr/>
          </p:nvCxnSpPr>
          <p:spPr bwMode="auto">
            <a:xfrm rot="5400000">
              <a:off x="2701" y="1196"/>
              <a:ext cx="311" cy="1"/>
            </a:xfrm>
            <a:prstGeom prst="straightConnector1">
              <a:avLst/>
            </a:prstGeom>
            <a:noFill/>
            <a:ln w="9525">
              <a:solidFill>
                <a:schemeClr val="tx1"/>
              </a:solidFill>
              <a:round/>
              <a:headEnd/>
              <a:tailEnd type="triangle" w="med" len="med"/>
            </a:ln>
          </p:spPr>
        </p:cxnSp>
        <p:grpSp>
          <p:nvGrpSpPr>
            <p:cNvPr id="4" name="Group 13"/>
            <p:cNvGrpSpPr>
              <a:grpSpLocks/>
            </p:cNvGrpSpPr>
            <p:nvPr/>
          </p:nvGrpSpPr>
          <p:grpSpPr bwMode="auto">
            <a:xfrm>
              <a:off x="1233" y="686"/>
              <a:ext cx="4431" cy="617"/>
              <a:chOff x="1233" y="686"/>
              <a:chExt cx="4431" cy="617"/>
            </a:xfrm>
          </p:grpSpPr>
          <p:sp>
            <p:nvSpPr>
              <p:cNvPr id="9238" name="Text Box 14"/>
              <p:cNvSpPr txBox="1">
                <a:spLocks noChangeArrowheads="1"/>
              </p:cNvSpPr>
              <p:nvPr/>
            </p:nvSpPr>
            <p:spPr bwMode="auto">
              <a:xfrm>
                <a:off x="1233" y="1108"/>
                <a:ext cx="1283" cy="174"/>
              </a:xfrm>
              <a:prstGeom prst="rect">
                <a:avLst/>
              </a:prstGeom>
              <a:noFill/>
              <a:ln w="9525">
                <a:noFill/>
                <a:miter lim="800000"/>
                <a:headEnd/>
                <a:tailEnd/>
              </a:ln>
            </p:spPr>
            <p:txBody>
              <a:bodyPr>
                <a:spAutoFit/>
              </a:bodyPr>
              <a:lstStyle/>
              <a:p>
                <a:r>
                  <a:rPr lang="pl-PL" sz="1200" b="0" i="1" dirty="0" smtClean="0">
                    <a:solidFill>
                      <a:schemeClr val="tx1"/>
                    </a:solidFill>
                    <a:latin typeface="Arial" pitchFamily="34" charset="0"/>
                  </a:rPr>
                  <a:t>(</a:t>
                </a:r>
                <a:r>
                  <a:rPr lang="tr-TR" sz="1200" b="0" i="1" dirty="0" smtClean="0">
                    <a:solidFill>
                      <a:schemeClr val="tx1"/>
                    </a:solidFill>
                    <a:latin typeface="Arial" pitchFamily="34" charset="0"/>
                  </a:rPr>
                  <a:t>karar devam etti</a:t>
                </a:r>
                <a:r>
                  <a:rPr lang="pl-PL" sz="1200" b="0" i="1" dirty="0" smtClean="0">
                    <a:solidFill>
                      <a:schemeClr val="tx1"/>
                    </a:solidFill>
                    <a:latin typeface="Arial" pitchFamily="34" charset="0"/>
                  </a:rPr>
                  <a:t>)</a:t>
                </a:r>
                <a:endParaRPr lang="en-GB" sz="1200" b="0" i="1" dirty="0">
                  <a:solidFill>
                    <a:schemeClr val="tx1"/>
                  </a:solidFill>
                  <a:latin typeface="Arial" pitchFamily="34" charset="0"/>
                </a:endParaRPr>
              </a:p>
            </p:txBody>
          </p:sp>
          <p:sp>
            <p:nvSpPr>
              <p:cNvPr id="9239" name="Text Box 15"/>
              <p:cNvSpPr txBox="1">
                <a:spLocks noChangeArrowheads="1"/>
              </p:cNvSpPr>
              <p:nvPr/>
            </p:nvSpPr>
            <p:spPr bwMode="auto">
              <a:xfrm>
                <a:off x="4446" y="686"/>
                <a:ext cx="1218" cy="407"/>
              </a:xfrm>
              <a:prstGeom prst="rect">
                <a:avLst/>
              </a:prstGeom>
              <a:solidFill>
                <a:srgbClr val="CC00FF"/>
              </a:solidFill>
              <a:ln w="19050">
                <a:solidFill>
                  <a:schemeClr val="tx1"/>
                </a:solidFill>
                <a:prstDash val="dashDot"/>
                <a:miter lim="800000"/>
                <a:headEnd/>
                <a:tailEnd/>
              </a:ln>
            </p:spPr>
            <p:txBody>
              <a:bodyPr>
                <a:spAutoFit/>
              </a:bodyPr>
              <a:lstStyle/>
              <a:p>
                <a:r>
                  <a:rPr lang="tr-TR" sz="1200" dirty="0" smtClean="0">
                    <a:solidFill>
                      <a:schemeClr val="bg1"/>
                    </a:solidFill>
                    <a:latin typeface="Arial" pitchFamily="34" charset="0"/>
                  </a:rPr>
                  <a:t>İizn veren otorite  kararında değşiklik yapabilir veya bozabilir</a:t>
                </a:r>
                <a:endParaRPr lang="pl-PL" sz="1200" dirty="0">
                  <a:solidFill>
                    <a:schemeClr val="bg1"/>
                  </a:solidFill>
                  <a:latin typeface="Arial" pitchFamily="34" charset="0"/>
                </a:endParaRPr>
              </a:p>
            </p:txBody>
          </p:sp>
          <p:sp>
            <p:nvSpPr>
              <p:cNvPr id="9240" name="Rectangle 16"/>
              <p:cNvSpPr>
                <a:spLocks noChangeArrowheads="1"/>
              </p:cNvSpPr>
              <p:nvPr/>
            </p:nvSpPr>
            <p:spPr bwMode="auto">
              <a:xfrm>
                <a:off x="4336" y="1129"/>
                <a:ext cx="1088" cy="174"/>
              </a:xfrm>
              <a:prstGeom prst="rect">
                <a:avLst/>
              </a:prstGeom>
              <a:noFill/>
              <a:ln w="9525">
                <a:noFill/>
                <a:miter lim="800000"/>
                <a:headEnd/>
                <a:tailEnd/>
              </a:ln>
            </p:spPr>
            <p:txBody>
              <a:bodyPr wrap="none">
                <a:spAutoFit/>
              </a:bodyPr>
              <a:lstStyle/>
              <a:p>
                <a:r>
                  <a:rPr lang="pl-PL" sz="1200" b="0" i="1" dirty="0" smtClean="0">
                    <a:solidFill>
                      <a:schemeClr val="tx1"/>
                    </a:solidFill>
                    <a:latin typeface="Arial" pitchFamily="34" charset="0"/>
                  </a:rPr>
                  <a:t>(</a:t>
                </a:r>
                <a:r>
                  <a:rPr lang="tr-TR" sz="1200" b="0" i="1" dirty="0" smtClean="0">
                    <a:solidFill>
                      <a:schemeClr val="tx1"/>
                    </a:solidFill>
                    <a:latin typeface="Arial" pitchFamily="34" charset="0"/>
                  </a:rPr>
                  <a:t>şikayetleri kabul eder</a:t>
                </a:r>
                <a:r>
                  <a:rPr lang="pl-PL" sz="1200" b="0" i="1" dirty="0" smtClean="0">
                    <a:solidFill>
                      <a:schemeClr val="tx1"/>
                    </a:solidFill>
                    <a:latin typeface="Arial" pitchFamily="34" charset="0"/>
                  </a:rPr>
                  <a:t>)</a:t>
                </a:r>
                <a:endParaRPr lang="en-GB" sz="1200" b="0" i="1" dirty="0">
                  <a:solidFill>
                    <a:schemeClr val="tx1"/>
                  </a:solidFill>
                  <a:latin typeface="Arial" pitchFamily="34" charset="0"/>
                </a:endParaRPr>
              </a:p>
            </p:txBody>
          </p:sp>
        </p:grpSp>
      </p:grpSp>
      <p:sp>
        <p:nvSpPr>
          <p:cNvPr id="1301525" name="Text Box 21"/>
          <p:cNvSpPr txBox="1">
            <a:spLocks noChangeArrowheads="1"/>
          </p:cNvSpPr>
          <p:nvPr/>
        </p:nvSpPr>
        <p:spPr bwMode="auto">
          <a:xfrm>
            <a:off x="2286000" y="1066800"/>
            <a:ext cx="4495800" cy="584775"/>
          </a:xfrm>
          <a:prstGeom prst="rect">
            <a:avLst/>
          </a:prstGeom>
          <a:solidFill>
            <a:srgbClr val="CC00FF"/>
          </a:solidFill>
          <a:ln w="19050">
            <a:solidFill>
              <a:schemeClr val="tx1"/>
            </a:solidFill>
            <a:prstDash val="dashDot"/>
            <a:miter lim="800000"/>
            <a:headEnd/>
            <a:tailEnd/>
          </a:ln>
        </p:spPr>
        <p:txBody>
          <a:bodyPr>
            <a:spAutoFit/>
          </a:bodyPr>
          <a:lstStyle/>
          <a:p>
            <a:pPr algn="ctr"/>
            <a:r>
              <a:rPr lang="tr-TR" sz="1600" dirty="0" smtClean="0">
                <a:solidFill>
                  <a:schemeClr val="bg1"/>
                </a:solidFill>
                <a:latin typeface="Arial" pitchFamily="34" charset="0"/>
              </a:rPr>
              <a:t>İtiraz makamına itirazlar</a:t>
            </a:r>
            <a:r>
              <a:rPr lang="pl-PL" sz="1600" dirty="0" smtClean="0">
                <a:solidFill>
                  <a:schemeClr val="bg1"/>
                </a:solidFill>
                <a:latin typeface="Arial" pitchFamily="34" charset="0"/>
              </a:rPr>
              <a:t> (</a:t>
            </a:r>
            <a:r>
              <a:rPr lang="tr-TR" sz="1600" dirty="0" smtClean="0">
                <a:solidFill>
                  <a:schemeClr val="bg1"/>
                </a:solidFill>
                <a:latin typeface="Arial" pitchFamily="34" charset="0"/>
              </a:rPr>
              <a:t>izin veren otorite aracılığıyla</a:t>
            </a:r>
            <a:r>
              <a:rPr lang="pl-PL" sz="1600" dirty="0" smtClean="0">
                <a:solidFill>
                  <a:schemeClr val="bg1"/>
                </a:solidFill>
                <a:latin typeface="Arial" pitchFamily="34" charset="0"/>
              </a:rPr>
              <a:t>)</a:t>
            </a:r>
            <a:endParaRPr lang="en-GB" sz="1600" dirty="0">
              <a:solidFill>
                <a:schemeClr val="bg1"/>
              </a:solidFill>
              <a:latin typeface="Arial" pitchFamily="34" charset="0"/>
            </a:endParaRPr>
          </a:p>
        </p:txBody>
      </p:sp>
      <p:grpSp>
        <p:nvGrpSpPr>
          <p:cNvPr id="5" name="Group 37"/>
          <p:cNvGrpSpPr>
            <a:grpSpLocks/>
          </p:cNvGrpSpPr>
          <p:nvPr/>
        </p:nvGrpSpPr>
        <p:grpSpPr bwMode="auto">
          <a:xfrm>
            <a:off x="2286000" y="5140325"/>
            <a:ext cx="4495800" cy="768350"/>
            <a:chOff x="1440" y="3238"/>
            <a:chExt cx="2832" cy="484"/>
          </a:xfrm>
        </p:grpSpPr>
        <p:sp>
          <p:nvSpPr>
            <p:cNvPr id="9232" name="Text Box 19"/>
            <p:cNvSpPr txBox="1">
              <a:spLocks noChangeArrowheads="1"/>
            </p:cNvSpPr>
            <p:nvPr/>
          </p:nvSpPr>
          <p:spPr bwMode="auto">
            <a:xfrm>
              <a:off x="1440" y="3509"/>
              <a:ext cx="2832" cy="213"/>
            </a:xfrm>
            <a:prstGeom prst="rect">
              <a:avLst/>
            </a:prstGeom>
            <a:solidFill>
              <a:srgbClr val="CC00FF"/>
            </a:solidFill>
            <a:ln w="19050">
              <a:solidFill>
                <a:schemeClr val="tx1"/>
              </a:solidFill>
              <a:prstDash val="dashDot"/>
              <a:miter lim="800000"/>
              <a:headEnd/>
              <a:tailEnd/>
            </a:ln>
          </p:spPr>
          <p:txBody>
            <a:bodyPr>
              <a:spAutoFit/>
            </a:bodyPr>
            <a:lstStyle/>
            <a:p>
              <a:pPr algn="ctr"/>
              <a:r>
                <a:rPr lang="tr-TR" sz="1600" dirty="0" smtClean="0">
                  <a:solidFill>
                    <a:schemeClr val="bg1"/>
                  </a:solidFill>
                  <a:latin typeface="Arial" pitchFamily="34" charset="0"/>
                </a:rPr>
                <a:t>Yüksek mahkemenin vereceği nihai karar</a:t>
              </a:r>
              <a:endParaRPr lang="en-GB" sz="1600" i="1" dirty="0">
                <a:solidFill>
                  <a:schemeClr val="bg1"/>
                </a:solidFill>
                <a:latin typeface="Arial" pitchFamily="34" charset="0"/>
              </a:endParaRPr>
            </a:p>
          </p:txBody>
        </p:sp>
        <p:cxnSp>
          <p:nvCxnSpPr>
            <p:cNvPr id="9233" name="AutoShape 20"/>
            <p:cNvCxnSpPr>
              <a:cxnSpLocks noChangeShapeType="1"/>
              <a:stCxn id="9226" idx="2"/>
              <a:endCxn id="9232" idx="0"/>
            </p:cNvCxnSpPr>
            <p:nvPr/>
          </p:nvCxnSpPr>
          <p:spPr bwMode="auto">
            <a:xfrm rot="5400000">
              <a:off x="2720" y="3373"/>
              <a:ext cx="272" cy="1"/>
            </a:xfrm>
            <a:prstGeom prst="straightConnector1">
              <a:avLst/>
            </a:prstGeom>
            <a:noFill/>
            <a:ln w="19050">
              <a:solidFill>
                <a:schemeClr val="tx1"/>
              </a:solidFill>
              <a:round/>
              <a:headEnd/>
              <a:tailEnd type="triangle" w="med" len="med"/>
            </a:ln>
          </p:spPr>
        </p:cxnSp>
      </p:grpSp>
      <p:grpSp>
        <p:nvGrpSpPr>
          <p:cNvPr id="6" name="Group 39"/>
          <p:cNvGrpSpPr>
            <a:grpSpLocks/>
          </p:cNvGrpSpPr>
          <p:nvPr/>
        </p:nvGrpSpPr>
        <p:grpSpPr bwMode="auto">
          <a:xfrm>
            <a:off x="2286000" y="2197100"/>
            <a:ext cx="4522788" cy="1282700"/>
            <a:chOff x="1440" y="1384"/>
            <a:chExt cx="2849" cy="808"/>
          </a:xfrm>
        </p:grpSpPr>
        <p:sp>
          <p:nvSpPr>
            <p:cNvPr id="9229" name="Text Box 25"/>
            <p:cNvSpPr txBox="1">
              <a:spLocks noChangeArrowheads="1"/>
            </p:cNvSpPr>
            <p:nvPr/>
          </p:nvSpPr>
          <p:spPr bwMode="auto">
            <a:xfrm>
              <a:off x="1440" y="1824"/>
              <a:ext cx="2832" cy="368"/>
            </a:xfrm>
            <a:prstGeom prst="rect">
              <a:avLst/>
            </a:prstGeom>
            <a:solidFill>
              <a:srgbClr val="CC00FF"/>
            </a:solidFill>
            <a:ln w="19050">
              <a:solidFill>
                <a:schemeClr val="tx1"/>
              </a:solidFill>
              <a:prstDash val="dashDot"/>
              <a:miter lim="800000"/>
              <a:headEnd/>
              <a:tailEnd/>
            </a:ln>
          </p:spPr>
          <p:txBody>
            <a:bodyPr>
              <a:spAutoFit/>
            </a:bodyPr>
            <a:lstStyle/>
            <a:p>
              <a:pPr algn="ctr"/>
              <a:r>
                <a:rPr lang="tr-TR" sz="1600" dirty="0" smtClean="0">
                  <a:solidFill>
                    <a:schemeClr val="bg1"/>
                  </a:solidFill>
                  <a:latin typeface="Arial" pitchFamily="34" charset="0"/>
                </a:rPr>
                <a:t>Voyvodaların idari yapılarına şikayet</a:t>
              </a:r>
              <a:r>
                <a:rPr lang="pl-PL" sz="1600" dirty="0" smtClean="0">
                  <a:solidFill>
                    <a:schemeClr val="bg1"/>
                  </a:solidFill>
                  <a:latin typeface="Arial" pitchFamily="34" charset="0"/>
                </a:rPr>
                <a:t> (</a:t>
              </a:r>
              <a:r>
                <a:rPr lang="tr-TR" sz="1600" dirty="0" smtClean="0">
                  <a:solidFill>
                    <a:schemeClr val="bg1"/>
                  </a:solidFill>
                  <a:latin typeface="Arial" pitchFamily="34" charset="0"/>
                </a:rPr>
                <a:t>hukuken temyize giderek</a:t>
              </a:r>
              <a:r>
                <a:rPr lang="pl-PL" sz="1600" dirty="0" smtClean="0">
                  <a:solidFill>
                    <a:schemeClr val="bg1"/>
                  </a:solidFill>
                  <a:latin typeface="Arial" pitchFamily="34" charset="0"/>
                </a:rPr>
                <a:t>)</a:t>
              </a:r>
              <a:endParaRPr lang="en-GB" sz="1600" dirty="0">
                <a:solidFill>
                  <a:schemeClr val="bg1"/>
                </a:solidFill>
                <a:latin typeface="Arial" pitchFamily="34" charset="0"/>
              </a:endParaRPr>
            </a:p>
          </p:txBody>
        </p:sp>
        <p:sp>
          <p:nvSpPr>
            <p:cNvPr id="9230" name="AutoShape 26"/>
            <p:cNvSpPr>
              <a:spLocks noChangeArrowheads="1"/>
            </p:cNvSpPr>
            <p:nvPr/>
          </p:nvSpPr>
          <p:spPr bwMode="auto">
            <a:xfrm rot="5400000" flipV="1">
              <a:off x="3874" y="1508"/>
              <a:ext cx="539" cy="29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66 w 21600"/>
                <a:gd name="T13" fmla="*/ 5419 h 21600"/>
                <a:gd name="T14" fmla="*/ 18915 w 21600"/>
                <a:gd name="T15" fmla="*/ 16181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19050" cap="rnd">
              <a:solidFill>
                <a:schemeClr val="tx1"/>
              </a:solidFill>
              <a:prstDash val="sysDot"/>
              <a:miter lim="800000"/>
              <a:headEnd/>
              <a:tailEnd/>
            </a:ln>
          </p:spPr>
          <p:txBody>
            <a:bodyPr wrap="none" anchor="ctr"/>
            <a:lstStyle/>
            <a:p>
              <a:pPr algn="r"/>
              <a:r>
                <a:rPr lang="en-GB" sz="1600" b="0" dirty="0">
                  <a:solidFill>
                    <a:schemeClr val="bg1"/>
                  </a:solidFill>
                  <a:latin typeface="Arial" pitchFamily="34" charset="0"/>
                </a:rPr>
                <a:t>30</a:t>
              </a:r>
              <a:r>
                <a:rPr lang="pl-PL" sz="1600" b="0" dirty="0">
                  <a:solidFill>
                    <a:schemeClr val="bg1"/>
                  </a:solidFill>
                  <a:latin typeface="Arial" pitchFamily="34" charset="0"/>
                </a:rPr>
                <a:t> </a:t>
              </a:r>
              <a:r>
                <a:rPr lang="tr-TR" sz="1600" b="0" dirty="0" smtClean="0">
                  <a:solidFill>
                    <a:schemeClr val="bg1"/>
                  </a:solidFill>
                  <a:latin typeface="Arial" pitchFamily="34" charset="0"/>
                </a:rPr>
                <a:t>gün</a:t>
              </a:r>
              <a:endParaRPr lang="en-GB" sz="1600" b="0" dirty="0">
                <a:solidFill>
                  <a:schemeClr val="bg1"/>
                </a:solidFill>
                <a:latin typeface="Arial" pitchFamily="34" charset="0"/>
              </a:endParaRPr>
            </a:p>
          </p:txBody>
        </p:sp>
        <p:cxnSp>
          <p:nvCxnSpPr>
            <p:cNvPr id="9231" name="AutoShape 27"/>
            <p:cNvCxnSpPr>
              <a:cxnSpLocks noChangeShapeType="1"/>
              <a:stCxn id="9235" idx="2"/>
              <a:endCxn id="9229" idx="0"/>
            </p:cNvCxnSpPr>
            <p:nvPr/>
          </p:nvCxnSpPr>
          <p:spPr bwMode="auto">
            <a:xfrm rot="16200000" flipH="1">
              <a:off x="2726" y="1694"/>
              <a:ext cx="260" cy="0"/>
            </a:xfrm>
            <a:prstGeom prst="straightConnector1">
              <a:avLst/>
            </a:prstGeom>
            <a:noFill/>
            <a:ln w="19050">
              <a:solidFill>
                <a:schemeClr val="tx1"/>
              </a:solidFill>
              <a:round/>
              <a:headEnd/>
              <a:tailEnd type="triangle" w="med" len="med"/>
            </a:ln>
          </p:spPr>
        </p:cxnSp>
      </p:grpSp>
      <p:grpSp>
        <p:nvGrpSpPr>
          <p:cNvPr id="7" name="Group 36"/>
          <p:cNvGrpSpPr>
            <a:grpSpLocks/>
          </p:cNvGrpSpPr>
          <p:nvPr/>
        </p:nvGrpSpPr>
        <p:grpSpPr bwMode="auto">
          <a:xfrm>
            <a:off x="2286000" y="4197352"/>
            <a:ext cx="4545013" cy="1042988"/>
            <a:chOff x="1440" y="2644"/>
            <a:chExt cx="2863" cy="657"/>
          </a:xfrm>
        </p:grpSpPr>
        <p:sp>
          <p:nvSpPr>
            <p:cNvPr id="9226" name="Text Box 29"/>
            <p:cNvSpPr txBox="1">
              <a:spLocks noChangeArrowheads="1"/>
            </p:cNvSpPr>
            <p:nvPr/>
          </p:nvSpPr>
          <p:spPr bwMode="auto">
            <a:xfrm>
              <a:off x="1440" y="3024"/>
              <a:ext cx="2832" cy="213"/>
            </a:xfrm>
            <a:prstGeom prst="rect">
              <a:avLst/>
            </a:prstGeom>
            <a:solidFill>
              <a:srgbClr val="CC00FF"/>
            </a:solidFill>
            <a:ln w="19050">
              <a:solidFill>
                <a:schemeClr val="tx1"/>
              </a:solidFill>
              <a:prstDash val="dashDot"/>
              <a:miter lim="800000"/>
              <a:headEnd/>
              <a:tailEnd/>
            </a:ln>
          </p:spPr>
          <p:txBody>
            <a:bodyPr>
              <a:spAutoFit/>
            </a:bodyPr>
            <a:lstStyle/>
            <a:p>
              <a:pPr algn="ctr"/>
              <a:r>
                <a:rPr lang="tr-TR" sz="1600" dirty="0" smtClean="0">
                  <a:solidFill>
                    <a:schemeClr val="bg1"/>
                  </a:solidFill>
                  <a:latin typeface="Arial" pitchFamily="34" charset="0"/>
                </a:rPr>
                <a:t>Operatörün yapabileceği son itiraz</a:t>
              </a:r>
              <a:endParaRPr lang="en-GB" sz="1600" dirty="0">
                <a:solidFill>
                  <a:schemeClr val="bg1"/>
                </a:solidFill>
                <a:latin typeface="Arial" pitchFamily="34" charset="0"/>
              </a:endParaRPr>
            </a:p>
          </p:txBody>
        </p:sp>
        <p:sp>
          <p:nvSpPr>
            <p:cNvPr id="9227" name="AutoShape 30"/>
            <p:cNvSpPr>
              <a:spLocks noChangeArrowheads="1"/>
            </p:cNvSpPr>
            <p:nvPr/>
          </p:nvSpPr>
          <p:spPr bwMode="auto">
            <a:xfrm rot="5400000" flipV="1">
              <a:off x="3829" y="2827"/>
              <a:ext cx="657" cy="29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86 w 21600"/>
                <a:gd name="T13" fmla="*/ 5419 h 21600"/>
                <a:gd name="T14" fmla="*/ 18904 w 21600"/>
                <a:gd name="T15" fmla="*/ 16181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19050" cap="rnd">
              <a:solidFill>
                <a:schemeClr val="tx1"/>
              </a:solidFill>
              <a:prstDash val="sysDot"/>
              <a:miter lim="800000"/>
              <a:headEnd/>
              <a:tailEnd/>
            </a:ln>
          </p:spPr>
          <p:txBody>
            <a:bodyPr wrap="none" anchor="ctr"/>
            <a:lstStyle/>
            <a:p>
              <a:pPr algn="r"/>
              <a:r>
                <a:rPr lang="en-GB" sz="1600" b="0" dirty="0">
                  <a:solidFill>
                    <a:schemeClr val="bg1"/>
                  </a:solidFill>
                  <a:latin typeface="Arial" pitchFamily="34" charset="0"/>
                </a:rPr>
                <a:t>30 </a:t>
              </a:r>
              <a:r>
                <a:rPr lang="tr-TR" sz="1600" b="0" dirty="0" smtClean="0">
                  <a:solidFill>
                    <a:schemeClr val="bg1"/>
                  </a:solidFill>
                  <a:latin typeface="Arial" pitchFamily="34" charset="0"/>
                </a:rPr>
                <a:t>gün</a:t>
              </a:r>
              <a:endParaRPr lang="en-GB" sz="1600" b="0" dirty="0">
                <a:solidFill>
                  <a:schemeClr val="bg1"/>
                </a:solidFill>
                <a:latin typeface="Arial" pitchFamily="34" charset="0"/>
              </a:endParaRPr>
            </a:p>
          </p:txBody>
        </p:sp>
        <p:cxnSp>
          <p:nvCxnSpPr>
            <p:cNvPr id="9228" name="AutoShape 31"/>
            <p:cNvCxnSpPr>
              <a:cxnSpLocks noChangeShapeType="1"/>
              <a:stCxn id="9241" idx="2"/>
              <a:endCxn id="9226" idx="0"/>
            </p:cNvCxnSpPr>
            <p:nvPr/>
          </p:nvCxnSpPr>
          <p:spPr bwMode="auto">
            <a:xfrm rot="5400000">
              <a:off x="2675" y="2843"/>
              <a:ext cx="363" cy="1"/>
            </a:xfrm>
            <a:prstGeom prst="straightConnector1">
              <a:avLst/>
            </a:prstGeom>
            <a:noFill/>
            <a:ln w="19050">
              <a:solidFill>
                <a:schemeClr val="tx1"/>
              </a:solidFill>
              <a:round/>
              <a:headEnd/>
              <a:tailEnd type="triangle" w="med" len="med"/>
            </a:ln>
          </p:spPr>
        </p:cxnSp>
      </p:grpSp>
      <p:sp>
        <p:nvSpPr>
          <p:cNvPr id="9224" name="Rectangle 32"/>
          <p:cNvSpPr>
            <a:spLocks noChangeArrowheads="1"/>
          </p:cNvSpPr>
          <p:nvPr/>
        </p:nvSpPr>
        <p:spPr bwMode="auto">
          <a:xfrm>
            <a:off x="382588" y="247650"/>
            <a:ext cx="7772400" cy="504825"/>
          </a:xfrm>
          <a:prstGeom prst="rect">
            <a:avLst/>
          </a:prstGeom>
          <a:noFill/>
          <a:ln w="9525">
            <a:noFill/>
            <a:miter lim="800000"/>
            <a:headEnd/>
            <a:tailEnd/>
          </a:ln>
        </p:spPr>
        <p:txBody>
          <a:bodyPr anchor="ctr"/>
          <a:lstStyle/>
          <a:p>
            <a:endParaRPr lang="pl-PL" sz="1600" b="0">
              <a:solidFill>
                <a:srgbClr val="297B29"/>
              </a:solidFill>
              <a:latin typeface="OptimaCE"/>
            </a:endParaRPr>
          </a:p>
        </p:txBody>
      </p:sp>
      <p:sp>
        <p:nvSpPr>
          <p:cNvPr id="9225" name="Rectangle 35"/>
          <p:cNvSpPr>
            <a:spLocks noGrp="1" noChangeArrowheads="1"/>
          </p:cNvSpPr>
          <p:nvPr>
            <p:ph type="title"/>
          </p:nvPr>
        </p:nvSpPr>
        <p:spPr>
          <a:xfrm>
            <a:off x="2178050" y="374650"/>
            <a:ext cx="4783138" cy="206375"/>
          </a:xfrm>
        </p:spPr>
        <p:txBody>
          <a:bodyPr>
            <a:normAutofit fontScale="90000"/>
          </a:bodyPr>
          <a:lstStyle/>
          <a:p>
            <a:pPr eaLnBrk="1" hangingPunct="1"/>
            <a:r>
              <a:rPr lang="tr-TR" dirty="0" smtClean="0">
                <a:solidFill>
                  <a:srgbClr val="297B29"/>
                </a:solidFill>
                <a:latin typeface="Arial" pitchFamily="34" charset="0"/>
              </a:rPr>
              <a:t>İtirazlar</a:t>
            </a:r>
            <a:endParaRPr lang="pl-PL" dirty="0" smtClean="0">
              <a:solidFill>
                <a:srgbClr val="297B29"/>
              </a:solidFill>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01525"/>
                                        </p:tgtEl>
                                        <p:attrNameLst>
                                          <p:attrName>style.visibility</p:attrName>
                                        </p:attrNameLst>
                                      </p:cBhvr>
                                      <p:to>
                                        <p:strVal val="visible"/>
                                      </p:to>
                                    </p:set>
                                    <p:animEffect transition="in" filter="blinds(horizontal)">
                                      <p:cBhvr>
                                        <p:cTn id="7" dur="500"/>
                                        <p:tgtEl>
                                          <p:spTgt spid="13015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152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ytuł 1"/>
          <p:cNvSpPr>
            <a:spLocks noGrp="1"/>
          </p:cNvSpPr>
          <p:nvPr>
            <p:ph type="title"/>
          </p:nvPr>
        </p:nvSpPr>
        <p:spPr/>
        <p:txBody>
          <a:bodyPr/>
          <a:lstStyle/>
          <a:p>
            <a:pPr eaLnBrk="1" hangingPunct="1"/>
            <a:r>
              <a:rPr lang="tr-TR" sz="3200" dirty="0" smtClean="0">
                <a:latin typeface="Calibri" pitchFamily="34" charset="0"/>
                <a:ea typeface="Calibri" pitchFamily="34" charset="0"/>
                <a:cs typeface="Calibri" pitchFamily="34" charset="0"/>
              </a:rPr>
              <a:t>İtirazlar için en sık görülen sebepler</a:t>
            </a:r>
            <a:endParaRPr lang="pl-PL" sz="3200" dirty="0" smtClean="0">
              <a:latin typeface="Calibri" pitchFamily="34" charset="0"/>
              <a:ea typeface="Calibri" pitchFamily="34" charset="0"/>
              <a:cs typeface="Calibri" pitchFamily="34" charset="0"/>
            </a:endParaRPr>
          </a:p>
        </p:txBody>
      </p:sp>
      <p:sp>
        <p:nvSpPr>
          <p:cNvPr id="10243" name="Prostokąt 2"/>
          <p:cNvSpPr>
            <a:spLocks noChangeArrowheads="1"/>
          </p:cNvSpPr>
          <p:nvPr/>
        </p:nvSpPr>
        <p:spPr bwMode="auto">
          <a:xfrm>
            <a:off x="881063" y="1503363"/>
            <a:ext cx="7823200" cy="4136517"/>
          </a:xfrm>
          <a:prstGeom prst="rect">
            <a:avLst/>
          </a:prstGeom>
          <a:noFill/>
          <a:ln w="9525">
            <a:noFill/>
            <a:miter lim="800000"/>
            <a:headEnd/>
            <a:tailEnd/>
          </a:ln>
        </p:spPr>
        <p:txBody>
          <a:bodyPr>
            <a:spAutoFit/>
          </a:bodyPr>
          <a:lstStyle/>
          <a:p>
            <a:pPr lvl="1">
              <a:lnSpc>
                <a:spcPct val="90000"/>
              </a:lnSpc>
              <a:tabLst>
                <a:tab pos="0" algn="l"/>
              </a:tabLst>
            </a:pPr>
            <a:endParaRPr lang="pl-PL" sz="1400" dirty="0"/>
          </a:p>
          <a:p>
            <a:pPr lvl="1">
              <a:lnSpc>
                <a:spcPct val="90000"/>
              </a:lnSpc>
              <a:tabLst>
                <a:tab pos="0" algn="l"/>
              </a:tabLst>
            </a:pPr>
            <a:r>
              <a:rPr lang="tr-TR" sz="2400" b="0" dirty="0" smtClean="0">
                <a:solidFill>
                  <a:schemeClr val="tx1"/>
                </a:solidFill>
                <a:latin typeface="Calibri" pitchFamily="34" charset="0"/>
                <a:ea typeface="Calibri" pitchFamily="34" charset="0"/>
                <a:cs typeface="Calibri" pitchFamily="34" charset="0"/>
              </a:rPr>
              <a:t>Operatör tarafından itirazın sebepleri</a:t>
            </a:r>
            <a:r>
              <a:rPr lang="pl-PL" sz="2400" dirty="0" smtClean="0">
                <a:solidFill>
                  <a:schemeClr val="tx1"/>
                </a:solidFill>
                <a:latin typeface="Calibri" pitchFamily="34" charset="0"/>
                <a:ea typeface="Calibri" pitchFamily="34" charset="0"/>
                <a:cs typeface="Calibri" pitchFamily="34" charset="0"/>
              </a:rPr>
              <a:t>:</a:t>
            </a:r>
            <a:endParaRPr lang="pl-PL" sz="2400" dirty="0">
              <a:solidFill>
                <a:schemeClr val="tx1"/>
              </a:solidFill>
              <a:latin typeface="Calibri" pitchFamily="34" charset="0"/>
              <a:ea typeface="Calibri" pitchFamily="34" charset="0"/>
              <a:cs typeface="Calibri" pitchFamily="34" charset="0"/>
            </a:endParaRPr>
          </a:p>
          <a:p>
            <a:pPr lvl="2">
              <a:lnSpc>
                <a:spcPct val="90000"/>
              </a:lnSpc>
              <a:buFont typeface="Arial" pitchFamily="34" charset="0"/>
              <a:buChar char="•"/>
              <a:tabLst>
                <a:tab pos="0" algn="l"/>
              </a:tabLst>
            </a:pPr>
            <a:r>
              <a:rPr lang="tr-TR" sz="2400" b="0" dirty="0" smtClean="0">
                <a:solidFill>
                  <a:schemeClr val="tx1"/>
                </a:solidFill>
                <a:latin typeface="Calibri" pitchFamily="34" charset="0"/>
                <a:ea typeface="Calibri" pitchFamily="34" charset="0"/>
                <a:cs typeface="Calibri" pitchFamily="34" charset="0"/>
              </a:rPr>
              <a:t>İzleme sıklığı</a:t>
            </a:r>
            <a:endParaRPr lang="pl-PL" sz="2400" b="0" dirty="0">
              <a:solidFill>
                <a:schemeClr val="tx1"/>
              </a:solidFill>
              <a:latin typeface="Calibri" pitchFamily="34" charset="0"/>
              <a:ea typeface="Calibri" pitchFamily="34" charset="0"/>
              <a:cs typeface="Calibri" pitchFamily="34" charset="0"/>
            </a:endParaRPr>
          </a:p>
          <a:p>
            <a:pPr lvl="2">
              <a:lnSpc>
                <a:spcPct val="90000"/>
              </a:lnSpc>
              <a:buFont typeface="Arial" pitchFamily="34" charset="0"/>
              <a:buChar char="•"/>
              <a:tabLst>
                <a:tab pos="0" algn="l"/>
              </a:tabLst>
            </a:pPr>
            <a:r>
              <a:rPr lang="tr-TR" sz="2400" b="0" dirty="0" smtClean="0">
                <a:solidFill>
                  <a:schemeClr val="tx1"/>
                </a:solidFill>
                <a:latin typeface="Calibri" pitchFamily="34" charset="0"/>
                <a:ea typeface="Calibri" pitchFamily="34" charset="0"/>
                <a:cs typeface="Calibri" pitchFamily="34" charset="0"/>
              </a:rPr>
              <a:t>Resmi hatalar</a:t>
            </a:r>
            <a:endParaRPr lang="pl-PL" sz="2400" b="0" dirty="0">
              <a:solidFill>
                <a:schemeClr val="tx1"/>
              </a:solidFill>
              <a:latin typeface="Calibri" pitchFamily="34" charset="0"/>
              <a:ea typeface="Calibri" pitchFamily="34" charset="0"/>
              <a:cs typeface="Calibri" pitchFamily="34" charset="0"/>
            </a:endParaRPr>
          </a:p>
          <a:p>
            <a:pPr lvl="2">
              <a:lnSpc>
                <a:spcPct val="90000"/>
              </a:lnSpc>
              <a:buFont typeface="Arial" pitchFamily="34" charset="0"/>
              <a:buChar char="•"/>
              <a:tabLst>
                <a:tab pos="0" algn="l"/>
              </a:tabLst>
            </a:pPr>
            <a:r>
              <a:rPr lang="tr-TR" sz="2400" b="0" dirty="0" smtClean="0">
                <a:solidFill>
                  <a:schemeClr val="tx1"/>
                </a:solidFill>
                <a:latin typeface="Calibri" pitchFamily="34" charset="0"/>
                <a:ea typeface="Calibri" pitchFamily="34" charset="0"/>
                <a:cs typeface="Calibri" pitchFamily="34" charset="0"/>
              </a:rPr>
              <a:t>Net olmayan tanımlamalar</a:t>
            </a:r>
            <a:endParaRPr lang="pl-PL" sz="2400" b="0" dirty="0">
              <a:solidFill>
                <a:schemeClr val="tx1"/>
              </a:solidFill>
              <a:latin typeface="Calibri" pitchFamily="34" charset="0"/>
              <a:ea typeface="Calibri" pitchFamily="34" charset="0"/>
              <a:cs typeface="Calibri" pitchFamily="34" charset="0"/>
            </a:endParaRPr>
          </a:p>
          <a:p>
            <a:pPr lvl="2">
              <a:lnSpc>
                <a:spcPct val="90000"/>
              </a:lnSpc>
              <a:buFont typeface="Arial" pitchFamily="34" charset="0"/>
              <a:buChar char="•"/>
              <a:tabLst>
                <a:tab pos="0" algn="l"/>
              </a:tabLst>
            </a:pPr>
            <a:r>
              <a:rPr lang="tr-TR" sz="2400" b="0" dirty="0" smtClean="0">
                <a:solidFill>
                  <a:schemeClr val="tx1"/>
                </a:solidFill>
                <a:latin typeface="Calibri" pitchFamily="34" charset="0"/>
                <a:ea typeface="Calibri" pitchFamily="34" charset="0"/>
                <a:cs typeface="Calibri" pitchFamily="34" charset="0"/>
              </a:rPr>
              <a:t>Çok düşük emisyon sınır değerleri</a:t>
            </a:r>
            <a:endParaRPr lang="pl-PL" sz="2400" b="0" dirty="0">
              <a:solidFill>
                <a:schemeClr val="tx1"/>
              </a:solidFill>
              <a:latin typeface="Calibri" pitchFamily="34" charset="0"/>
              <a:ea typeface="Calibri" pitchFamily="34" charset="0"/>
              <a:cs typeface="Calibri" pitchFamily="34" charset="0"/>
            </a:endParaRPr>
          </a:p>
          <a:p>
            <a:pPr lvl="2">
              <a:lnSpc>
                <a:spcPct val="90000"/>
              </a:lnSpc>
              <a:buFont typeface="Arial" pitchFamily="34" charset="0"/>
              <a:buChar char="•"/>
              <a:tabLst>
                <a:tab pos="0" algn="l"/>
              </a:tabLst>
            </a:pPr>
            <a:r>
              <a:rPr lang="tr-TR" sz="2400" b="0" dirty="0" smtClean="0">
                <a:solidFill>
                  <a:schemeClr val="tx1"/>
                </a:solidFill>
                <a:latin typeface="Calibri" pitchFamily="34" charset="0"/>
                <a:ea typeface="Calibri" pitchFamily="34" charset="0"/>
                <a:cs typeface="Calibri" pitchFamily="34" charset="0"/>
              </a:rPr>
              <a:t>Uyum faaliyetleri için çok kısa süre</a:t>
            </a:r>
            <a:endParaRPr lang="pl-PL" sz="2400" b="0" dirty="0">
              <a:solidFill>
                <a:schemeClr val="tx1"/>
              </a:solidFill>
              <a:latin typeface="Calibri" pitchFamily="34" charset="0"/>
              <a:ea typeface="Calibri" pitchFamily="34" charset="0"/>
              <a:cs typeface="Calibri" pitchFamily="34" charset="0"/>
            </a:endParaRPr>
          </a:p>
          <a:p>
            <a:pPr lvl="1">
              <a:lnSpc>
                <a:spcPct val="90000"/>
              </a:lnSpc>
              <a:tabLst>
                <a:tab pos="0" algn="l"/>
              </a:tabLst>
            </a:pPr>
            <a:r>
              <a:rPr lang="tr-TR" sz="2400" b="0" dirty="0" smtClean="0">
                <a:solidFill>
                  <a:schemeClr val="tx1"/>
                </a:solidFill>
                <a:latin typeface="Calibri" pitchFamily="34" charset="0"/>
                <a:ea typeface="Calibri" pitchFamily="34" charset="0"/>
                <a:cs typeface="Calibri" pitchFamily="34" charset="0"/>
              </a:rPr>
              <a:t>STK’lar tarafından itiraz sebepleri</a:t>
            </a:r>
            <a:r>
              <a:rPr lang="pl-PL" sz="2400" dirty="0" smtClean="0">
                <a:solidFill>
                  <a:schemeClr val="tx1"/>
                </a:solidFill>
                <a:latin typeface="Calibri" pitchFamily="34" charset="0"/>
                <a:ea typeface="Calibri" pitchFamily="34" charset="0"/>
                <a:cs typeface="Calibri" pitchFamily="34" charset="0"/>
              </a:rPr>
              <a:t>:</a:t>
            </a:r>
            <a:endParaRPr lang="pl-PL" sz="2400" dirty="0">
              <a:solidFill>
                <a:schemeClr val="tx1"/>
              </a:solidFill>
              <a:latin typeface="Calibri" pitchFamily="34" charset="0"/>
              <a:ea typeface="Calibri" pitchFamily="34" charset="0"/>
              <a:cs typeface="Calibri" pitchFamily="34" charset="0"/>
            </a:endParaRPr>
          </a:p>
          <a:p>
            <a:pPr lvl="2">
              <a:lnSpc>
                <a:spcPct val="90000"/>
              </a:lnSpc>
              <a:buFont typeface="Arial" pitchFamily="34" charset="0"/>
              <a:buChar char="•"/>
              <a:tabLst>
                <a:tab pos="0" algn="l"/>
              </a:tabLst>
            </a:pPr>
            <a:r>
              <a:rPr lang="tr-TR" sz="2400" b="0" dirty="0" smtClean="0">
                <a:solidFill>
                  <a:schemeClr val="tx1"/>
                </a:solidFill>
                <a:latin typeface="Calibri" pitchFamily="34" charset="0"/>
                <a:ea typeface="Calibri" pitchFamily="34" charset="0"/>
                <a:cs typeface="Calibri" pitchFamily="34" charset="0"/>
              </a:rPr>
              <a:t>Prosedürel şartların ihlal edilmesi</a:t>
            </a:r>
            <a:endParaRPr lang="pl-PL" sz="2400" b="0" dirty="0">
              <a:solidFill>
                <a:schemeClr val="tx1"/>
              </a:solidFill>
              <a:latin typeface="Calibri" pitchFamily="34" charset="0"/>
              <a:ea typeface="Calibri" pitchFamily="34" charset="0"/>
              <a:cs typeface="Calibri" pitchFamily="34" charset="0"/>
            </a:endParaRPr>
          </a:p>
          <a:p>
            <a:pPr lvl="2">
              <a:lnSpc>
                <a:spcPct val="90000"/>
              </a:lnSpc>
              <a:buFont typeface="Arial" pitchFamily="34" charset="0"/>
              <a:buChar char="•"/>
              <a:tabLst>
                <a:tab pos="0" algn="l"/>
              </a:tabLst>
            </a:pPr>
            <a:r>
              <a:rPr lang="tr-TR" sz="2400" b="0" dirty="0" smtClean="0">
                <a:solidFill>
                  <a:schemeClr val="tx1"/>
                </a:solidFill>
                <a:latin typeface="Calibri" pitchFamily="34" charset="0"/>
                <a:ea typeface="Calibri" pitchFamily="34" charset="0"/>
                <a:cs typeface="Calibri" pitchFamily="34" charset="0"/>
              </a:rPr>
              <a:t>Çok yüksek emisyon değerleri</a:t>
            </a:r>
            <a:endParaRPr lang="pl-PL" sz="2400" b="0" dirty="0">
              <a:solidFill>
                <a:schemeClr val="tx1"/>
              </a:solidFill>
              <a:latin typeface="Calibri" pitchFamily="34" charset="0"/>
              <a:ea typeface="Calibri" pitchFamily="34" charset="0"/>
              <a:cs typeface="Calibri" pitchFamily="34" charset="0"/>
            </a:endParaRPr>
          </a:p>
          <a:p>
            <a:pPr lvl="2">
              <a:lnSpc>
                <a:spcPct val="90000"/>
              </a:lnSpc>
              <a:buFont typeface="Arial" pitchFamily="34" charset="0"/>
              <a:buChar char="•"/>
              <a:tabLst>
                <a:tab pos="0" algn="l"/>
              </a:tabLst>
            </a:pPr>
            <a:r>
              <a:rPr lang="tr-TR" sz="2400" b="0" dirty="0" smtClean="0">
                <a:solidFill>
                  <a:schemeClr val="tx1"/>
                </a:solidFill>
                <a:latin typeface="Calibri" pitchFamily="34" charset="0"/>
                <a:ea typeface="Calibri" pitchFamily="34" charset="0"/>
                <a:cs typeface="Calibri" pitchFamily="34" charset="0"/>
              </a:rPr>
              <a:t>Doğa koruma şartlarının çiğnenmesi</a:t>
            </a:r>
            <a:endParaRPr lang="pl-PL" sz="2400" b="0" dirty="0">
              <a:solidFill>
                <a:schemeClr val="tx1"/>
              </a:solidFill>
              <a:latin typeface="Calibri" pitchFamily="34" charset="0"/>
              <a:ea typeface="Calibri" pitchFamily="34" charset="0"/>
              <a:cs typeface="Calibri" pitchFamily="34" charset="0"/>
            </a:endParaRPr>
          </a:p>
          <a:p>
            <a:pPr lvl="2">
              <a:lnSpc>
                <a:spcPct val="90000"/>
              </a:lnSpc>
              <a:tabLst>
                <a:tab pos="0" algn="l"/>
              </a:tabLst>
            </a:pPr>
            <a:endParaRPr lang="pl-PL" sz="2000" dirty="0"/>
          </a:p>
          <a:p>
            <a:pPr lvl="2">
              <a:lnSpc>
                <a:spcPct val="90000"/>
              </a:lnSpc>
              <a:buFont typeface="Arial" pitchFamily="34" charset="0"/>
              <a:buChar char="•"/>
              <a:tabLst>
                <a:tab pos="0" algn="l"/>
              </a:tabLst>
            </a:pPr>
            <a:endParaRPr lang="pl-PL"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ytuł 1"/>
          <p:cNvSpPr>
            <a:spLocks noGrp="1"/>
          </p:cNvSpPr>
          <p:nvPr>
            <p:ph type="title"/>
          </p:nvPr>
        </p:nvSpPr>
        <p:spPr/>
        <p:txBody>
          <a:bodyPr/>
          <a:lstStyle/>
          <a:p>
            <a:pPr eaLnBrk="1" hangingPunct="1"/>
            <a:r>
              <a:rPr lang="tr-TR" sz="3200" dirty="0" smtClean="0">
                <a:latin typeface="Calibri" pitchFamily="34" charset="0"/>
                <a:ea typeface="Calibri" pitchFamily="34" charset="0"/>
                <a:cs typeface="Calibri" pitchFamily="34" charset="0"/>
              </a:rPr>
              <a:t>Sık görülen problemler</a:t>
            </a:r>
            <a:r>
              <a:rPr lang="pl-PL" sz="3200" dirty="0" smtClean="0">
                <a:latin typeface="Calibri" pitchFamily="34" charset="0"/>
                <a:ea typeface="Calibri" pitchFamily="34" charset="0"/>
                <a:cs typeface="Calibri" pitchFamily="34" charset="0"/>
              </a:rPr>
              <a:t>- </a:t>
            </a:r>
            <a:r>
              <a:rPr lang="tr-TR" sz="3200" dirty="0" smtClean="0">
                <a:latin typeface="Calibri" pitchFamily="34" charset="0"/>
                <a:ea typeface="Calibri" pitchFamily="34" charset="0"/>
                <a:cs typeface="Calibri" pitchFamily="34" charset="0"/>
              </a:rPr>
              <a:t>örnekler</a:t>
            </a:r>
            <a:endParaRPr lang="pl-PL" sz="3200" dirty="0" smtClean="0">
              <a:latin typeface="Calibri" pitchFamily="34" charset="0"/>
              <a:ea typeface="Calibri" pitchFamily="34" charset="0"/>
              <a:cs typeface="Calibri" pitchFamily="34" charset="0"/>
            </a:endParaRPr>
          </a:p>
        </p:txBody>
      </p:sp>
      <p:sp>
        <p:nvSpPr>
          <p:cNvPr id="11267" name="Symbol zastępczy zawartości 2"/>
          <p:cNvSpPr>
            <a:spLocks noGrp="1"/>
          </p:cNvSpPr>
          <p:nvPr>
            <p:ph idx="1"/>
          </p:nvPr>
        </p:nvSpPr>
        <p:spPr>
          <a:xfrm>
            <a:off x="642910" y="1071546"/>
            <a:ext cx="8085138" cy="5316537"/>
          </a:xfrm>
        </p:spPr>
        <p:txBody>
          <a:bodyPr>
            <a:normAutofit fontScale="92500" lnSpcReduction="10000"/>
          </a:bodyPr>
          <a:lstStyle/>
          <a:p>
            <a:pPr eaLnBrk="1" hangingPunct="1"/>
            <a:r>
              <a:rPr lang="pl-PL" sz="2000" dirty="0" smtClean="0">
                <a:latin typeface="Calibri" pitchFamily="34" charset="0"/>
                <a:ea typeface="Calibri" pitchFamily="34" charset="0"/>
                <a:cs typeface="Calibri" pitchFamily="34" charset="0"/>
              </a:rPr>
              <a:t>Pro</a:t>
            </a:r>
            <a:r>
              <a:rPr lang="tr-TR" sz="2000" dirty="0" smtClean="0">
                <a:latin typeface="Calibri" pitchFamily="34" charset="0"/>
                <a:ea typeface="Calibri" pitchFamily="34" charset="0"/>
                <a:cs typeface="Calibri" pitchFamily="34" charset="0"/>
              </a:rPr>
              <a:t>sedür ile ilgili problemler</a:t>
            </a:r>
            <a:r>
              <a:rPr lang="pl-PL" sz="2000" dirty="0" smtClean="0">
                <a:latin typeface="Calibri" pitchFamily="34" charset="0"/>
                <a:ea typeface="Calibri" pitchFamily="34" charset="0"/>
                <a:cs typeface="Calibri" pitchFamily="34" charset="0"/>
              </a:rPr>
              <a:t> (</a:t>
            </a:r>
            <a:r>
              <a:rPr lang="tr-TR" sz="2000" dirty="0" smtClean="0">
                <a:latin typeface="Calibri" pitchFamily="34" charset="0"/>
                <a:ea typeface="Calibri" pitchFamily="34" charset="0"/>
                <a:cs typeface="Calibri" pitchFamily="34" charset="0"/>
              </a:rPr>
              <a:t>çok üzün süreçler</a:t>
            </a:r>
            <a:r>
              <a:rPr lang="pl-PL" sz="2000" dirty="0" smtClean="0">
                <a:latin typeface="Calibri" pitchFamily="34" charset="0"/>
                <a:ea typeface="Calibri" pitchFamily="34" charset="0"/>
                <a:cs typeface="Calibri" pitchFamily="34" charset="0"/>
              </a:rPr>
              <a:t>, </a:t>
            </a:r>
            <a:r>
              <a:rPr lang="tr-TR" sz="2000" dirty="0" smtClean="0">
                <a:latin typeface="Calibri" pitchFamily="34" charset="0"/>
                <a:ea typeface="Calibri" pitchFamily="34" charset="0"/>
                <a:cs typeface="Calibri" pitchFamily="34" charset="0"/>
              </a:rPr>
              <a:t>sürece dahil olan tarafların yanlış seçilmesi</a:t>
            </a:r>
            <a:r>
              <a:rPr lang="pl-PL" sz="2000" dirty="0" smtClean="0">
                <a:latin typeface="Calibri" pitchFamily="34" charset="0"/>
                <a:ea typeface="Calibri" pitchFamily="34" charset="0"/>
                <a:cs typeface="Calibri" pitchFamily="34" charset="0"/>
              </a:rPr>
              <a:t>)</a:t>
            </a:r>
          </a:p>
          <a:p>
            <a:pPr eaLnBrk="1" hangingPunct="1"/>
            <a:r>
              <a:rPr lang="tr-TR" sz="2000" dirty="0" smtClean="0">
                <a:latin typeface="Calibri" pitchFamily="34" charset="0"/>
                <a:ea typeface="Calibri" pitchFamily="34" charset="0"/>
                <a:cs typeface="Calibri" pitchFamily="34" charset="0"/>
              </a:rPr>
              <a:t>Tesisin sınırlandırılması</a:t>
            </a:r>
            <a:endParaRPr lang="pl-PL" sz="2000" dirty="0" smtClean="0">
              <a:latin typeface="Calibri" pitchFamily="34" charset="0"/>
              <a:ea typeface="Calibri" pitchFamily="34" charset="0"/>
              <a:cs typeface="Calibri" pitchFamily="34" charset="0"/>
            </a:endParaRPr>
          </a:p>
          <a:p>
            <a:pPr eaLnBrk="1" hangingPunct="1"/>
            <a:r>
              <a:rPr lang="tr-TR" sz="2000" dirty="0" smtClean="0">
                <a:latin typeface="Calibri" pitchFamily="34" charset="0"/>
                <a:ea typeface="Calibri" pitchFamily="34" charset="0"/>
                <a:cs typeface="Calibri" pitchFamily="34" charset="0"/>
              </a:rPr>
              <a:t>Kapasite veya üretim sınırları</a:t>
            </a:r>
            <a:endParaRPr lang="pl-PL" sz="2000" dirty="0" smtClean="0">
              <a:latin typeface="Calibri" pitchFamily="34" charset="0"/>
              <a:ea typeface="Calibri" pitchFamily="34" charset="0"/>
              <a:cs typeface="Calibri" pitchFamily="34" charset="0"/>
            </a:endParaRPr>
          </a:p>
          <a:p>
            <a:pPr eaLnBrk="1" hangingPunct="1"/>
            <a:r>
              <a:rPr lang="tr-TR" sz="2000" dirty="0" smtClean="0">
                <a:latin typeface="Calibri" pitchFamily="34" charset="0"/>
                <a:ea typeface="Calibri" pitchFamily="34" charset="0"/>
                <a:cs typeface="Calibri" pitchFamily="34" charset="0"/>
              </a:rPr>
              <a:t>Mevcut tesisler için doğru şartların seçilmesi</a:t>
            </a:r>
            <a:endParaRPr lang="pl-PL" sz="2000" dirty="0" smtClean="0">
              <a:latin typeface="Calibri" pitchFamily="34" charset="0"/>
              <a:ea typeface="Calibri" pitchFamily="34" charset="0"/>
              <a:cs typeface="Calibri" pitchFamily="34" charset="0"/>
            </a:endParaRPr>
          </a:p>
          <a:p>
            <a:pPr eaLnBrk="1" hangingPunct="1"/>
            <a:r>
              <a:rPr lang="pl-PL" sz="2000" dirty="0" smtClean="0">
                <a:latin typeface="Calibri" pitchFamily="34" charset="0"/>
                <a:ea typeface="Calibri" pitchFamily="34" charset="0"/>
                <a:cs typeface="Calibri" pitchFamily="34" charset="0"/>
              </a:rPr>
              <a:t>BAT </a:t>
            </a:r>
            <a:r>
              <a:rPr lang="tr-TR" sz="2000" dirty="0" smtClean="0">
                <a:latin typeface="Calibri" pitchFamily="34" charset="0"/>
                <a:ea typeface="Calibri" pitchFamily="34" charset="0"/>
                <a:cs typeface="Calibri" pitchFamily="34" charset="0"/>
              </a:rPr>
              <a:t>ile ilgisi olmaması</a:t>
            </a:r>
            <a:endParaRPr lang="pl-PL" sz="2000" dirty="0" smtClean="0">
              <a:latin typeface="Calibri" pitchFamily="34" charset="0"/>
              <a:ea typeface="Calibri" pitchFamily="34" charset="0"/>
              <a:cs typeface="Calibri" pitchFamily="34" charset="0"/>
            </a:endParaRPr>
          </a:p>
          <a:p>
            <a:pPr eaLnBrk="1" hangingPunct="1"/>
            <a:r>
              <a:rPr lang="tr-TR" sz="2000" dirty="0" smtClean="0">
                <a:latin typeface="Calibri" pitchFamily="34" charset="0"/>
                <a:ea typeface="Calibri" pitchFamily="34" charset="0"/>
                <a:cs typeface="Calibri" pitchFamily="34" charset="0"/>
              </a:rPr>
              <a:t>Seçici olmayan atık bertarafı</a:t>
            </a:r>
            <a:endParaRPr lang="pl-PL" sz="2000" dirty="0" smtClean="0">
              <a:latin typeface="Calibri" pitchFamily="34" charset="0"/>
              <a:ea typeface="Calibri" pitchFamily="34" charset="0"/>
              <a:cs typeface="Calibri" pitchFamily="34" charset="0"/>
            </a:endParaRPr>
          </a:p>
          <a:p>
            <a:pPr eaLnBrk="1" hangingPunct="1"/>
            <a:r>
              <a:rPr lang="tr-TR" sz="2000" dirty="0" smtClean="0">
                <a:latin typeface="Calibri" pitchFamily="34" charset="0"/>
                <a:ea typeface="Calibri" pitchFamily="34" charset="0"/>
                <a:cs typeface="Calibri" pitchFamily="34" charset="0"/>
              </a:rPr>
              <a:t>Amaçlara ulaşmak için doğru araçlar</a:t>
            </a:r>
            <a:r>
              <a:rPr lang="pl-PL" sz="2000" dirty="0" smtClean="0">
                <a:latin typeface="Calibri" pitchFamily="34" charset="0"/>
                <a:ea typeface="Calibri" pitchFamily="34" charset="0"/>
                <a:cs typeface="Calibri" pitchFamily="34" charset="0"/>
              </a:rPr>
              <a:t> (finan</a:t>
            </a:r>
            <a:r>
              <a:rPr lang="tr-TR" sz="2000" dirty="0" smtClean="0">
                <a:latin typeface="Calibri" pitchFamily="34" charset="0"/>
                <a:ea typeface="Calibri" pitchFamily="34" charset="0"/>
                <a:cs typeface="Calibri" pitchFamily="34" charset="0"/>
              </a:rPr>
              <a:t>sa</a:t>
            </a:r>
            <a:r>
              <a:rPr lang="pl-PL" sz="2000" dirty="0" smtClean="0">
                <a:latin typeface="Calibri" pitchFamily="34" charset="0"/>
                <a:ea typeface="Calibri" pitchFamily="34" charset="0"/>
                <a:cs typeface="Calibri" pitchFamily="34" charset="0"/>
              </a:rPr>
              <a:t>l, te</a:t>
            </a:r>
            <a:r>
              <a:rPr lang="tr-TR" sz="2000" dirty="0" smtClean="0">
                <a:latin typeface="Calibri" pitchFamily="34" charset="0"/>
                <a:ea typeface="Calibri" pitchFamily="34" charset="0"/>
                <a:cs typeface="Calibri" pitchFamily="34" charset="0"/>
              </a:rPr>
              <a:t>knik</a:t>
            </a:r>
            <a:r>
              <a:rPr lang="pl-PL" sz="2000" dirty="0" smtClean="0">
                <a:latin typeface="Calibri" pitchFamily="34" charset="0"/>
                <a:ea typeface="Calibri" pitchFamily="34" charset="0"/>
                <a:cs typeface="Calibri" pitchFamily="34" charset="0"/>
              </a:rPr>
              <a:t>)</a:t>
            </a:r>
          </a:p>
          <a:p>
            <a:pPr eaLnBrk="1" hangingPunct="1"/>
            <a:r>
              <a:rPr lang="tr-TR" sz="2000" dirty="0" smtClean="0">
                <a:latin typeface="Calibri" pitchFamily="34" charset="0"/>
                <a:ea typeface="Calibri" pitchFamily="34" charset="0"/>
                <a:cs typeface="Calibri" pitchFamily="34" charset="0"/>
              </a:rPr>
              <a:t>Faaliyetler için zaman sınırlamasının olmaması</a:t>
            </a:r>
            <a:r>
              <a:rPr lang="pl-PL" sz="2000" dirty="0" smtClean="0">
                <a:latin typeface="Calibri" pitchFamily="34" charset="0"/>
                <a:ea typeface="Calibri" pitchFamily="34" charset="0"/>
                <a:cs typeface="Calibri" pitchFamily="34" charset="0"/>
              </a:rPr>
              <a:t> („</a:t>
            </a:r>
            <a:r>
              <a:rPr lang="tr-TR" sz="2000" dirty="0" smtClean="0">
                <a:latin typeface="Calibri" pitchFamily="34" charset="0"/>
                <a:ea typeface="Calibri" pitchFamily="34" charset="0"/>
                <a:cs typeface="Calibri" pitchFamily="34" charset="0"/>
              </a:rPr>
              <a:t>ne kadar erken o kadar iyi</a:t>
            </a:r>
            <a:r>
              <a:rPr lang="pl-PL" sz="2000" dirty="0" smtClean="0">
                <a:latin typeface="Calibri" pitchFamily="34" charset="0"/>
                <a:ea typeface="Calibri" pitchFamily="34" charset="0"/>
                <a:cs typeface="Calibri" pitchFamily="34" charset="0"/>
              </a:rPr>
              <a:t>”)</a:t>
            </a:r>
            <a:endParaRPr lang="en-GB" sz="2000" dirty="0" smtClean="0">
              <a:latin typeface="Calibri" pitchFamily="34" charset="0"/>
              <a:ea typeface="Calibri" pitchFamily="34" charset="0"/>
              <a:cs typeface="Calibri" pitchFamily="34" charset="0"/>
            </a:endParaRPr>
          </a:p>
          <a:p>
            <a:pPr eaLnBrk="1" hangingPunct="1"/>
            <a:r>
              <a:rPr lang="tr-TR" sz="2000" dirty="0" smtClean="0">
                <a:latin typeface="Calibri" pitchFamily="34" charset="0"/>
                <a:ea typeface="Calibri" pitchFamily="34" charset="0"/>
                <a:cs typeface="Calibri" pitchFamily="34" charset="0"/>
              </a:rPr>
              <a:t>Net olmayan  muğlak ifadeler</a:t>
            </a:r>
            <a:r>
              <a:rPr lang="pl-PL" sz="2000" dirty="0" smtClean="0">
                <a:latin typeface="Calibri" pitchFamily="34" charset="0"/>
                <a:ea typeface="Calibri" pitchFamily="34" charset="0"/>
                <a:cs typeface="Calibri" pitchFamily="34" charset="0"/>
              </a:rPr>
              <a:t>: </a:t>
            </a:r>
            <a:r>
              <a:rPr lang="tr-TR" sz="2000" dirty="0" smtClean="0">
                <a:latin typeface="Calibri" pitchFamily="34" charset="0"/>
                <a:ea typeface="Calibri" pitchFamily="34" charset="0"/>
                <a:cs typeface="Calibri" pitchFamily="34" charset="0"/>
              </a:rPr>
              <a:t>önemli, esaslı, uygun, gerekçelendirilebilir, yeterli,...</a:t>
            </a:r>
            <a:endParaRPr lang="en-GB" sz="2000" dirty="0" smtClean="0">
              <a:latin typeface="Calibri" pitchFamily="34" charset="0"/>
              <a:ea typeface="Calibri" pitchFamily="34" charset="0"/>
              <a:cs typeface="Calibri" pitchFamily="34" charset="0"/>
            </a:endParaRPr>
          </a:p>
          <a:p>
            <a:pPr eaLnBrk="1" hangingPunct="1"/>
            <a:r>
              <a:rPr lang="tr-TR" sz="2000" dirty="0" smtClean="0">
                <a:latin typeface="Calibri" pitchFamily="34" charset="0"/>
                <a:ea typeface="Calibri" pitchFamily="34" charset="0"/>
                <a:cs typeface="Calibri" pitchFamily="34" charset="0"/>
              </a:rPr>
              <a:t>Operatör ile otorite arasında iletişim eksikliği</a:t>
            </a:r>
            <a:r>
              <a:rPr lang="pl-PL" sz="2000" dirty="0" smtClean="0">
                <a:latin typeface="Calibri" pitchFamily="34" charset="0"/>
                <a:ea typeface="Calibri" pitchFamily="34" charset="0"/>
                <a:cs typeface="Calibri" pitchFamily="34" charset="0"/>
              </a:rPr>
              <a:t> (</a:t>
            </a:r>
            <a:r>
              <a:rPr lang="tr-TR" sz="2000" dirty="0" smtClean="0">
                <a:latin typeface="Calibri" pitchFamily="34" charset="0"/>
                <a:ea typeface="Calibri" pitchFamily="34" charset="0"/>
                <a:cs typeface="Calibri" pitchFamily="34" charset="0"/>
              </a:rPr>
              <a:t>anlaşmazlık</a:t>
            </a:r>
            <a:r>
              <a:rPr lang="pl-PL" sz="2000" dirty="0" smtClean="0">
                <a:latin typeface="Calibri" pitchFamily="34" charset="0"/>
                <a:ea typeface="Calibri" pitchFamily="34" charset="0"/>
                <a:cs typeface="Calibri" pitchFamily="34" charset="0"/>
              </a:rPr>
              <a:t>)</a:t>
            </a:r>
          </a:p>
          <a:p>
            <a:pPr eaLnBrk="1" hangingPunct="1"/>
            <a:r>
              <a:rPr lang="tr-TR" sz="2000" dirty="0" smtClean="0">
                <a:latin typeface="Calibri" pitchFamily="34" charset="0"/>
                <a:ea typeface="Calibri" pitchFamily="34" charset="0"/>
                <a:cs typeface="Calibri" pitchFamily="34" charset="0"/>
              </a:rPr>
              <a:t>Uygulamaların kötü kalitede olması</a:t>
            </a:r>
            <a:r>
              <a:rPr lang="pl-PL" sz="2000" dirty="0" smtClean="0">
                <a:latin typeface="Calibri" pitchFamily="34" charset="0"/>
                <a:ea typeface="Calibri" pitchFamily="34" charset="0"/>
                <a:cs typeface="Calibri" pitchFamily="34" charset="0"/>
              </a:rPr>
              <a:t>: </a:t>
            </a:r>
            <a:r>
              <a:rPr lang="tr-TR" sz="2000" dirty="0" smtClean="0">
                <a:latin typeface="Calibri" pitchFamily="34" charset="0"/>
                <a:ea typeface="Calibri" pitchFamily="34" charset="0"/>
                <a:cs typeface="Calibri" pitchFamily="34" charset="0"/>
              </a:rPr>
              <a:t>veri eksikliği</a:t>
            </a:r>
            <a:r>
              <a:rPr lang="pl-PL" sz="2000" dirty="0" smtClean="0">
                <a:latin typeface="Calibri" pitchFamily="34" charset="0"/>
                <a:ea typeface="Calibri" pitchFamily="34" charset="0"/>
                <a:cs typeface="Calibri" pitchFamily="34" charset="0"/>
              </a:rPr>
              <a:t>, </a:t>
            </a:r>
            <a:r>
              <a:rPr lang="tr-TR" sz="2000" dirty="0" smtClean="0">
                <a:latin typeface="Calibri" pitchFamily="34" charset="0"/>
                <a:ea typeface="Calibri" pitchFamily="34" charset="0"/>
                <a:cs typeface="Calibri" pitchFamily="34" charset="0"/>
              </a:rPr>
              <a:t>miktarlar gibi teknik bilgilerin eksikliği</a:t>
            </a:r>
            <a:r>
              <a:rPr lang="pl-PL" sz="2000" dirty="0" smtClean="0">
                <a:latin typeface="Calibri" pitchFamily="34" charset="0"/>
                <a:ea typeface="Calibri" pitchFamily="34" charset="0"/>
                <a:cs typeface="Calibri" pitchFamily="34" charset="0"/>
              </a:rPr>
              <a:t> (</a:t>
            </a:r>
            <a:r>
              <a:rPr lang="tr-TR" sz="2000" dirty="0" smtClean="0">
                <a:latin typeface="Calibri" pitchFamily="34" charset="0"/>
                <a:ea typeface="Calibri" pitchFamily="34" charset="0"/>
                <a:cs typeface="Calibri" pitchFamily="34" charset="0"/>
              </a:rPr>
              <a:t>atıkların ortadan kaybolması</a:t>
            </a:r>
            <a:r>
              <a:rPr lang="pl-PL" sz="2000" dirty="0" smtClean="0">
                <a:latin typeface="Calibri" pitchFamily="34" charset="0"/>
                <a:ea typeface="Calibri" pitchFamily="34" charset="0"/>
                <a:cs typeface="Calibri" pitchFamily="34" charset="0"/>
              </a:rPr>
              <a:t>), </a:t>
            </a:r>
            <a:r>
              <a:rPr lang="tr-TR" sz="2000" dirty="0" smtClean="0">
                <a:latin typeface="Calibri" pitchFamily="34" charset="0"/>
                <a:ea typeface="Calibri" pitchFamily="34" charset="0"/>
                <a:cs typeface="Calibri" pitchFamily="34" charset="0"/>
              </a:rPr>
              <a:t>veya fazla detaylı bilgiler</a:t>
            </a:r>
            <a:r>
              <a:rPr lang="pl-PL" sz="2000" dirty="0" smtClean="0">
                <a:latin typeface="Calibri" pitchFamily="34" charset="0"/>
                <a:ea typeface="Calibri" pitchFamily="34" charset="0"/>
                <a:cs typeface="Calibri" pitchFamily="34" charset="0"/>
              </a:rPr>
              <a:t> (</a:t>
            </a:r>
            <a:r>
              <a:rPr lang="tr-TR" sz="2000" dirty="0" smtClean="0">
                <a:latin typeface="Calibri" pitchFamily="34" charset="0"/>
                <a:ea typeface="Calibri" pitchFamily="34" charset="0"/>
                <a:cs typeface="Calibri" pitchFamily="34" charset="0"/>
              </a:rPr>
              <a:t>örneğin</a:t>
            </a:r>
            <a:r>
              <a:rPr lang="pl-PL" sz="2000" dirty="0" smtClean="0">
                <a:latin typeface="Calibri" pitchFamily="34" charset="0"/>
                <a:ea typeface="Calibri" pitchFamily="34" charset="0"/>
                <a:cs typeface="Calibri" pitchFamily="34" charset="0"/>
              </a:rPr>
              <a:t>: </a:t>
            </a:r>
            <a:r>
              <a:rPr lang="tr-TR" sz="2000" dirty="0" smtClean="0">
                <a:latin typeface="Calibri" pitchFamily="34" charset="0"/>
                <a:ea typeface="Calibri" pitchFamily="34" charset="0"/>
                <a:cs typeface="Calibri" pitchFamily="34" charset="0"/>
              </a:rPr>
              <a:t>teknik ünitelerin seri numarası</a:t>
            </a:r>
            <a:r>
              <a:rPr lang="pl-PL" sz="2000" dirty="0" smtClean="0">
                <a:latin typeface="Calibri" pitchFamily="34" charset="0"/>
                <a:ea typeface="Calibri" pitchFamily="34" charset="0"/>
                <a:cs typeface="Calibri" pitchFamily="34" charset="0"/>
              </a:rPr>
              <a:t>)</a:t>
            </a:r>
          </a:p>
          <a:p>
            <a:pPr eaLnBrk="1" hangingPunct="1"/>
            <a:r>
              <a:rPr lang="tr-TR" sz="2000" dirty="0" smtClean="0">
                <a:latin typeface="Calibri" pitchFamily="34" charset="0"/>
                <a:ea typeface="Calibri" pitchFamily="34" charset="0"/>
                <a:cs typeface="Calibri" pitchFamily="34" charset="0"/>
              </a:rPr>
              <a:t>Opertaörlerin kendi uygulamaları hakkında az bilgi sahibi olmaları</a:t>
            </a:r>
            <a:endParaRPr lang="pl-PL" dirty="0" smtClean="0">
              <a:latin typeface="Calibri" pitchFamily="34" charset="0"/>
              <a:ea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ytuł 1"/>
          <p:cNvSpPr>
            <a:spLocks noGrp="1"/>
          </p:cNvSpPr>
          <p:nvPr>
            <p:ph type="title"/>
          </p:nvPr>
        </p:nvSpPr>
        <p:spPr/>
        <p:txBody>
          <a:bodyPr>
            <a:normAutofit/>
          </a:bodyPr>
          <a:lstStyle/>
          <a:p>
            <a:pPr eaLnBrk="1" hangingPunct="1"/>
            <a:r>
              <a:rPr lang="tr-TR" dirty="0" smtClean="0"/>
              <a:t>Tesisin sınırlandırılması</a:t>
            </a:r>
            <a:endParaRPr lang="pl-PL" dirty="0" smtClean="0"/>
          </a:p>
        </p:txBody>
      </p:sp>
      <p:sp>
        <p:nvSpPr>
          <p:cNvPr id="13315" name="Symbol zastępczy zawartości 2"/>
          <p:cNvSpPr>
            <a:spLocks noGrp="1"/>
          </p:cNvSpPr>
          <p:nvPr>
            <p:ph idx="1"/>
          </p:nvPr>
        </p:nvSpPr>
        <p:spPr/>
        <p:txBody>
          <a:bodyPr/>
          <a:lstStyle/>
          <a:p>
            <a:pPr eaLnBrk="1" hangingPunct="1"/>
            <a:endParaRPr lang="pl-PL" dirty="0" smtClean="0"/>
          </a:p>
        </p:txBody>
      </p:sp>
      <p:grpSp>
        <p:nvGrpSpPr>
          <p:cNvPr id="2" name="Group 2"/>
          <p:cNvGrpSpPr>
            <a:grpSpLocks/>
          </p:cNvGrpSpPr>
          <p:nvPr/>
        </p:nvGrpSpPr>
        <p:grpSpPr bwMode="auto">
          <a:xfrm>
            <a:off x="7010400" y="3032125"/>
            <a:ext cx="1752600" cy="2301875"/>
            <a:chOff x="4416" y="1910"/>
            <a:chExt cx="1104" cy="1450"/>
          </a:xfrm>
        </p:grpSpPr>
        <p:grpSp>
          <p:nvGrpSpPr>
            <p:cNvPr id="3" name="Group 3"/>
            <p:cNvGrpSpPr>
              <a:grpSpLocks/>
            </p:cNvGrpSpPr>
            <p:nvPr/>
          </p:nvGrpSpPr>
          <p:grpSpPr bwMode="auto">
            <a:xfrm>
              <a:off x="4416" y="1910"/>
              <a:ext cx="1104" cy="1450"/>
              <a:chOff x="4416" y="1910"/>
              <a:chExt cx="1104" cy="1450"/>
            </a:xfrm>
          </p:grpSpPr>
          <p:sp>
            <p:nvSpPr>
              <p:cNvPr id="13370" name="Rectangle 4"/>
              <p:cNvSpPr>
                <a:spLocks noChangeArrowheads="1"/>
              </p:cNvSpPr>
              <p:nvPr/>
            </p:nvSpPr>
            <p:spPr bwMode="auto">
              <a:xfrm>
                <a:off x="4608" y="2688"/>
                <a:ext cx="720" cy="672"/>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pl-PL"/>
              </a:p>
            </p:txBody>
          </p:sp>
          <p:sp>
            <p:nvSpPr>
              <p:cNvPr id="13371" name="Text Box 5"/>
              <p:cNvSpPr txBox="1">
                <a:spLocks noChangeArrowheads="1"/>
              </p:cNvSpPr>
              <p:nvPr/>
            </p:nvSpPr>
            <p:spPr bwMode="auto">
              <a:xfrm>
                <a:off x="4416" y="1910"/>
                <a:ext cx="1104" cy="446"/>
              </a:xfrm>
              <a:prstGeom prst="rect">
                <a:avLst/>
              </a:prstGeom>
              <a:noFill/>
              <a:ln w="12700">
                <a:noFill/>
                <a:miter lim="800000"/>
                <a:headEnd type="none" w="sm" len="sm"/>
                <a:tailEnd type="none" w="sm" len="sm"/>
              </a:ln>
            </p:spPr>
            <p:txBody>
              <a:bodyPr>
                <a:spAutoFit/>
              </a:bodyPr>
              <a:lstStyle/>
              <a:p>
                <a:pPr algn="ctr" eaLnBrk="0" hangingPunct="0">
                  <a:spcBef>
                    <a:spcPct val="50000"/>
                  </a:spcBef>
                </a:pPr>
                <a:r>
                  <a:rPr lang="tr-TR" sz="2000" b="0" dirty="0" smtClean="0">
                    <a:solidFill>
                      <a:schemeClr val="tx1"/>
                    </a:solidFill>
                  </a:rPr>
                  <a:t>Atık su arıtma tesisi</a:t>
                </a:r>
                <a:endParaRPr lang="pl-PL" sz="2000" b="0" dirty="0">
                  <a:solidFill>
                    <a:schemeClr val="tx1"/>
                  </a:solidFill>
                </a:endParaRPr>
              </a:p>
            </p:txBody>
          </p:sp>
        </p:grpSp>
        <p:sp>
          <p:nvSpPr>
            <p:cNvPr id="13366" name="Oval 6"/>
            <p:cNvSpPr>
              <a:spLocks noChangeArrowheads="1"/>
            </p:cNvSpPr>
            <p:nvPr/>
          </p:nvSpPr>
          <p:spPr bwMode="auto">
            <a:xfrm>
              <a:off x="4752" y="2832"/>
              <a:ext cx="144" cy="144"/>
            </a:xfrm>
            <a:prstGeom prst="ellipse">
              <a:avLst/>
            </a:prstGeom>
            <a:solidFill>
              <a:schemeClr val="accent1"/>
            </a:solidFill>
            <a:ln w="12700">
              <a:solidFill>
                <a:schemeClr val="tx1"/>
              </a:solidFill>
              <a:round/>
              <a:headEnd type="none" w="sm" len="sm"/>
              <a:tailEnd type="none" w="sm" len="sm"/>
            </a:ln>
          </p:spPr>
          <p:txBody>
            <a:bodyPr wrap="none" anchor="ctr"/>
            <a:lstStyle/>
            <a:p>
              <a:endParaRPr lang="pl-PL"/>
            </a:p>
          </p:txBody>
        </p:sp>
        <p:sp>
          <p:nvSpPr>
            <p:cNvPr id="13367" name="Oval 7"/>
            <p:cNvSpPr>
              <a:spLocks noChangeArrowheads="1"/>
            </p:cNvSpPr>
            <p:nvPr/>
          </p:nvSpPr>
          <p:spPr bwMode="auto">
            <a:xfrm>
              <a:off x="4752" y="3120"/>
              <a:ext cx="144" cy="144"/>
            </a:xfrm>
            <a:prstGeom prst="ellipse">
              <a:avLst/>
            </a:prstGeom>
            <a:solidFill>
              <a:schemeClr val="accent1"/>
            </a:solidFill>
            <a:ln w="12700">
              <a:solidFill>
                <a:schemeClr val="tx1"/>
              </a:solidFill>
              <a:round/>
              <a:headEnd type="none" w="sm" len="sm"/>
              <a:tailEnd type="none" w="sm" len="sm"/>
            </a:ln>
          </p:spPr>
          <p:txBody>
            <a:bodyPr wrap="none" anchor="ctr"/>
            <a:lstStyle/>
            <a:p>
              <a:endParaRPr lang="pl-PL"/>
            </a:p>
          </p:txBody>
        </p:sp>
        <p:sp>
          <p:nvSpPr>
            <p:cNvPr id="13368" name="Oval 8"/>
            <p:cNvSpPr>
              <a:spLocks noChangeArrowheads="1"/>
            </p:cNvSpPr>
            <p:nvPr/>
          </p:nvSpPr>
          <p:spPr bwMode="auto">
            <a:xfrm>
              <a:off x="5040" y="3120"/>
              <a:ext cx="144" cy="144"/>
            </a:xfrm>
            <a:prstGeom prst="ellipse">
              <a:avLst/>
            </a:prstGeom>
            <a:solidFill>
              <a:schemeClr val="accent1"/>
            </a:solidFill>
            <a:ln w="12700">
              <a:solidFill>
                <a:schemeClr val="tx1"/>
              </a:solidFill>
              <a:round/>
              <a:headEnd type="none" w="sm" len="sm"/>
              <a:tailEnd type="none" w="sm" len="sm"/>
            </a:ln>
          </p:spPr>
          <p:txBody>
            <a:bodyPr wrap="none" anchor="ctr"/>
            <a:lstStyle/>
            <a:p>
              <a:endParaRPr lang="pl-PL"/>
            </a:p>
          </p:txBody>
        </p:sp>
        <p:sp>
          <p:nvSpPr>
            <p:cNvPr id="13369" name="Oval 9"/>
            <p:cNvSpPr>
              <a:spLocks noChangeArrowheads="1"/>
            </p:cNvSpPr>
            <p:nvPr/>
          </p:nvSpPr>
          <p:spPr bwMode="auto">
            <a:xfrm>
              <a:off x="5040" y="2832"/>
              <a:ext cx="144" cy="144"/>
            </a:xfrm>
            <a:prstGeom prst="ellipse">
              <a:avLst/>
            </a:prstGeom>
            <a:solidFill>
              <a:schemeClr val="accent1"/>
            </a:solidFill>
            <a:ln w="12700">
              <a:solidFill>
                <a:schemeClr val="tx1"/>
              </a:solidFill>
              <a:round/>
              <a:headEnd type="none" w="sm" len="sm"/>
              <a:tailEnd type="none" w="sm" len="sm"/>
            </a:ln>
          </p:spPr>
          <p:txBody>
            <a:bodyPr wrap="none" anchor="ctr"/>
            <a:lstStyle/>
            <a:p>
              <a:endParaRPr lang="pl-PL"/>
            </a:p>
          </p:txBody>
        </p:sp>
      </p:grpSp>
      <p:grpSp>
        <p:nvGrpSpPr>
          <p:cNvPr id="4" name="Group 11"/>
          <p:cNvGrpSpPr>
            <a:grpSpLocks/>
          </p:cNvGrpSpPr>
          <p:nvPr/>
        </p:nvGrpSpPr>
        <p:grpSpPr bwMode="auto">
          <a:xfrm>
            <a:off x="1187450" y="2590800"/>
            <a:ext cx="3529013" cy="3016250"/>
            <a:chOff x="748" y="1632"/>
            <a:chExt cx="2223" cy="1900"/>
          </a:xfrm>
        </p:grpSpPr>
        <p:sp>
          <p:nvSpPr>
            <p:cNvPr id="13359" name="Rectangle 12"/>
            <p:cNvSpPr>
              <a:spLocks noChangeArrowheads="1"/>
            </p:cNvSpPr>
            <p:nvPr/>
          </p:nvSpPr>
          <p:spPr bwMode="auto">
            <a:xfrm>
              <a:off x="864" y="2352"/>
              <a:ext cx="1728" cy="384"/>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pl-PL"/>
            </a:p>
          </p:txBody>
        </p:sp>
        <p:sp>
          <p:nvSpPr>
            <p:cNvPr id="13360" name="Rectangle 13"/>
            <p:cNvSpPr>
              <a:spLocks noChangeArrowheads="1"/>
            </p:cNvSpPr>
            <p:nvPr/>
          </p:nvSpPr>
          <p:spPr bwMode="auto">
            <a:xfrm>
              <a:off x="912" y="1632"/>
              <a:ext cx="1248" cy="432"/>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pl-PL"/>
            </a:p>
          </p:txBody>
        </p:sp>
        <p:sp>
          <p:nvSpPr>
            <p:cNvPr id="13361" name="Rectangle 14"/>
            <p:cNvSpPr>
              <a:spLocks noChangeArrowheads="1"/>
            </p:cNvSpPr>
            <p:nvPr/>
          </p:nvSpPr>
          <p:spPr bwMode="auto">
            <a:xfrm>
              <a:off x="912" y="3024"/>
              <a:ext cx="1488" cy="384"/>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pl-PL"/>
            </a:p>
          </p:txBody>
        </p:sp>
        <p:sp>
          <p:nvSpPr>
            <p:cNvPr id="13362" name="Text Box 15"/>
            <p:cNvSpPr txBox="1">
              <a:spLocks noChangeArrowheads="1"/>
            </p:cNvSpPr>
            <p:nvPr/>
          </p:nvSpPr>
          <p:spPr bwMode="auto">
            <a:xfrm>
              <a:off x="960" y="1728"/>
              <a:ext cx="1152" cy="25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tr-TR" sz="2000" b="0" dirty="0" smtClean="0">
                  <a:solidFill>
                    <a:schemeClr val="tx1"/>
                  </a:solidFill>
                </a:rPr>
                <a:t>Ham maddeler</a:t>
              </a:r>
              <a:endParaRPr lang="pl-PL" sz="2000" b="0" dirty="0">
                <a:solidFill>
                  <a:schemeClr val="tx1"/>
                </a:solidFill>
              </a:endParaRPr>
            </a:p>
          </p:txBody>
        </p:sp>
        <p:sp>
          <p:nvSpPr>
            <p:cNvPr id="13363" name="Text Box 16"/>
            <p:cNvSpPr txBox="1">
              <a:spLocks noChangeArrowheads="1"/>
            </p:cNvSpPr>
            <p:nvPr/>
          </p:nvSpPr>
          <p:spPr bwMode="auto">
            <a:xfrm>
              <a:off x="748" y="2448"/>
              <a:ext cx="2223" cy="252"/>
            </a:xfrm>
            <a:prstGeom prst="rect">
              <a:avLst/>
            </a:prstGeom>
            <a:noFill/>
            <a:ln w="12700">
              <a:noFill/>
              <a:miter lim="800000"/>
              <a:headEnd type="none" w="sm" len="sm"/>
              <a:tailEnd type="none" w="sm" len="sm"/>
            </a:ln>
          </p:spPr>
          <p:txBody>
            <a:bodyPr wrap="square">
              <a:spAutoFit/>
            </a:bodyPr>
            <a:lstStyle/>
            <a:p>
              <a:pPr eaLnBrk="0" hangingPunct="0">
                <a:spcBef>
                  <a:spcPct val="50000"/>
                </a:spcBef>
              </a:pPr>
              <a:r>
                <a:rPr lang="tr-TR" sz="2000" b="0" dirty="0" smtClean="0">
                  <a:solidFill>
                    <a:schemeClr val="tx1"/>
                  </a:solidFill>
                </a:rPr>
                <a:t>Ham derilerin tabakalanması</a:t>
              </a:r>
              <a:endParaRPr lang="pl-PL" sz="2000" b="0" dirty="0">
                <a:solidFill>
                  <a:schemeClr val="tx1"/>
                </a:solidFill>
              </a:endParaRPr>
            </a:p>
          </p:txBody>
        </p:sp>
        <p:sp>
          <p:nvSpPr>
            <p:cNvPr id="13364" name="Text Box 17"/>
            <p:cNvSpPr txBox="1">
              <a:spLocks noChangeArrowheads="1"/>
            </p:cNvSpPr>
            <p:nvPr/>
          </p:nvSpPr>
          <p:spPr bwMode="auto">
            <a:xfrm>
              <a:off x="896" y="3086"/>
              <a:ext cx="1557" cy="446"/>
            </a:xfrm>
            <a:prstGeom prst="rect">
              <a:avLst/>
            </a:prstGeom>
            <a:noFill/>
            <a:ln w="12700">
              <a:noFill/>
              <a:miter lim="800000"/>
              <a:headEnd type="none" w="sm" len="sm"/>
              <a:tailEnd type="none" w="sm" len="sm"/>
            </a:ln>
          </p:spPr>
          <p:txBody>
            <a:bodyPr>
              <a:spAutoFit/>
            </a:bodyPr>
            <a:lstStyle/>
            <a:p>
              <a:pPr eaLnBrk="0" hangingPunct="0">
                <a:spcBef>
                  <a:spcPct val="50000"/>
                </a:spcBef>
              </a:pPr>
              <a:r>
                <a:rPr lang="tr-TR" sz="2000" b="0" dirty="0" smtClean="0">
                  <a:solidFill>
                    <a:schemeClr val="tx1"/>
                  </a:solidFill>
                </a:rPr>
                <a:t>Ürünlerin tamamlanması</a:t>
              </a:r>
              <a:endParaRPr lang="pl-PL" sz="2000" b="0" dirty="0">
                <a:solidFill>
                  <a:schemeClr val="tx1"/>
                </a:solidFill>
              </a:endParaRPr>
            </a:p>
          </p:txBody>
        </p:sp>
      </p:grpSp>
      <p:sp>
        <p:nvSpPr>
          <p:cNvPr id="19" name="Text Box 18"/>
          <p:cNvSpPr txBox="1">
            <a:spLocks noChangeArrowheads="1"/>
          </p:cNvSpPr>
          <p:nvPr/>
        </p:nvSpPr>
        <p:spPr bwMode="auto">
          <a:xfrm>
            <a:off x="2500298" y="1285860"/>
            <a:ext cx="2667000" cy="396875"/>
          </a:xfrm>
          <a:prstGeom prst="rect">
            <a:avLst/>
          </a:prstGeom>
          <a:noFill/>
          <a:ln w="12700">
            <a:noFill/>
            <a:miter lim="800000"/>
            <a:headEnd type="none" w="sm" len="sm"/>
            <a:tailEnd type="none" w="sm" len="sm"/>
          </a:ln>
        </p:spPr>
        <p:txBody>
          <a:bodyPr>
            <a:spAutoFit/>
          </a:bodyPr>
          <a:lstStyle/>
          <a:p>
            <a:pPr eaLnBrk="0" hangingPunct="0">
              <a:spcBef>
                <a:spcPct val="50000"/>
              </a:spcBef>
            </a:pPr>
            <a:r>
              <a:rPr lang="tr-TR" sz="2000" b="0" dirty="0" smtClean="0">
                <a:solidFill>
                  <a:schemeClr val="tx1"/>
                </a:solidFill>
              </a:rPr>
              <a:t>Çit</a:t>
            </a:r>
            <a:endParaRPr lang="pl-PL" sz="2000" b="0" dirty="0">
              <a:solidFill>
                <a:schemeClr val="tx1"/>
              </a:solidFill>
            </a:endParaRPr>
          </a:p>
        </p:txBody>
      </p:sp>
      <p:grpSp>
        <p:nvGrpSpPr>
          <p:cNvPr id="5" name="Group 19"/>
          <p:cNvGrpSpPr>
            <a:grpSpLocks/>
          </p:cNvGrpSpPr>
          <p:nvPr/>
        </p:nvGrpSpPr>
        <p:grpSpPr bwMode="auto">
          <a:xfrm>
            <a:off x="1143000" y="1676400"/>
            <a:ext cx="7391400" cy="4343400"/>
            <a:chOff x="720" y="1056"/>
            <a:chExt cx="4656" cy="2736"/>
          </a:xfrm>
        </p:grpSpPr>
        <p:sp>
          <p:nvSpPr>
            <p:cNvPr id="13332" name="Line 20"/>
            <p:cNvSpPr>
              <a:spLocks noChangeShapeType="1"/>
            </p:cNvSpPr>
            <p:nvPr/>
          </p:nvSpPr>
          <p:spPr bwMode="auto">
            <a:xfrm flipH="1">
              <a:off x="3408" y="3168"/>
              <a:ext cx="1200" cy="0"/>
            </a:xfrm>
            <a:prstGeom prst="line">
              <a:avLst/>
            </a:prstGeom>
            <a:noFill/>
            <a:ln w="12700">
              <a:solidFill>
                <a:schemeClr val="tx1"/>
              </a:solidFill>
              <a:round/>
              <a:headEnd type="none" w="sm" len="sm"/>
              <a:tailEnd type="none" w="sm" len="sm"/>
            </a:ln>
          </p:spPr>
          <p:txBody>
            <a:bodyPr/>
            <a:lstStyle/>
            <a:p>
              <a:endParaRPr lang="pl-PL"/>
            </a:p>
          </p:txBody>
        </p:sp>
        <p:sp>
          <p:nvSpPr>
            <p:cNvPr id="13333" name="Line 21"/>
            <p:cNvSpPr>
              <a:spLocks noChangeShapeType="1"/>
            </p:cNvSpPr>
            <p:nvPr/>
          </p:nvSpPr>
          <p:spPr bwMode="auto">
            <a:xfrm flipV="1">
              <a:off x="3408" y="1296"/>
              <a:ext cx="0" cy="1872"/>
            </a:xfrm>
            <a:prstGeom prst="line">
              <a:avLst/>
            </a:prstGeom>
            <a:noFill/>
            <a:ln w="12700">
              <a:solidFill>
                <a:schemeClr val="tx1"/>
              </a:solidFill>
              <a:round/>
              <a:headEnd type="none" w="sm" len="sm"/>
              <a:tailEnd type="none" w="sm" len="sm"/>
            </a:ln>
          </p:spPr>
          <p:txBody>
            <a:bodyPr/>
            <a:lstStyle/>
            <a:p>
              <a:endParaRPr lang="pl-PL"/>
            </a:p>
          </p:txBody>
        </p:sp>
        <p:sp>
          <p:nvSpPr>
            <p:cNvPr id="13334" name="Line 22"/>
            <p:cNvSpPr>
              <a:spLocks noChangeShapeType="1"/>
            </p:cNvSpPr>
            <p:nvPr/>
          </p:nvSpPr>
          <p:spPr bwMode="auto">
            <a:xfrm>
              <a:off x="3408" y="3312"/>
              <a:ext cx="1200" cy="0"/>
            </a:xfrm>
            <a:prstGeom prst="line">
              <a:avLst/>
            </a:prstGeom>
            <a:noFill/>
            <a:ln w="12700">
              <a:solidFill>
                <a:schemeClr val="tx1"/>
              </a:solidFill>
              <a:round/>
              <a:headEnd type="none" w="sm" len="sm"/>
              <a:tailEnd type="none" w="sm" len="sm"/>
            </a:ln>
          </p:spPr>
          <p:txBody>
            <a:bodyPr/>
            <a:lstStyle/>
            <a:p>
              <a:endParaRPr lang="pl-PL"/>
            </a:p>
          </p:txBody>
        </p:sp>
        <p:sp>
          <p:nvSpPr>
            <p:cNvPr id="13335" name="Line 23"/>
            <p:cNvSpPr>
              <a:spLocks noChangeShapeType="1"/>
            </p:cNvSpPr>
            <p:nvPr/>
          </p:nvSpPr>
          <p:spPr bwMode="auto">
            <a:xfrm flipH="1">
              <a:off x="2400" y="3312"/>
              <a:ext cx="1008" cy="96"/>
            </a:xfrm>
            <a:prstGeom prst="line">
              <a:avLst/>
            </a:prstGeom>
            <a:noFill/>
            <a:ln w="12700">
              <a:solidFill>
                <a:schemeClr val="tx1"/>
              </a:solidFill>
              <a:round/>
              <a:headEnd type="none" w="sm" len="sm"/>
              <a:tailEnd type="none" w="sm" len="sm"/>
            </a:ln>
          </p:spPr>
          <p:txBody>
            <a:bodyPr/>
            <a:lstStyle/>
            <a:p>
              <a:endParaRPr lang="pl-PL"/>
            </a:p>
          </p:txBody>
        </p:sp>
        <p:sp>
          <p:nvSpPr>
            <p:cNvPr id="13336" name="Line 24"/>
            <p:cNvSpPr>
              <a:spLocks noChangeShapeType="1"/>
            </p:cNvSpPr>
            <p:nvPr/>
          </p:nvSpPr>
          <p:spPr bwMode="auto">
            <a:xfrm flipH="1">
              <a:off x="720" y="1296"/>
              <a:ext cx="2688" cy="0"/>
            </a:xfrm>
            <a:prstGeom prst="line">
              <a:avLst/>
            </a:prstGeom>
            <a:noFill/>
            <a:ln w="12700">
              <a:solidFill>
                <a:schemeClr val="tx1"/>
              </a:solidFill>
              <a:round/>
              <a:headEnd type="none" w="sm" len="sm"/>
              <a:tailEnd type="none" w="sm" len="sm"/>
            </a:ln>
          </p:spPr>
          <p:txBody>
            <a:bodyPr/>
            <a:lstStyle/>
            <a:p>
              <a:endParaRPr lang="pl-PL"/>
            </a:p>
          </p:txBody>
        </p:sp>
        <p:sp>
          <p:nvSpPr>
            <p:cNvPr id="13337" name="Line 25"/>
            <p:cNvSpPr>
              <a:spLocks noChangeShapeType="1"/>
            </p:cNvSpPr>
            <p:nvPr/>
          </p:nvSpPr>
          <p:spPr bwMode="auto">
            <a:xfrm>
              <a:off x="720" y="1488"/>
              <a:ext cx="144" cy="0"/>
            </a:xfrm>
            <a:prstGeom prst="line">
              <a:avLst/>
            </a:prstGeom>
            <a:noFill/>
            <a:ln w="12700">
              <a:solidFill>
                <a:schemeClr val="tx1"/>
              </a:solidFill>
              <a:round/>
              <a:headEnd type="none" w="sm" len="sm"/>
              <a:tailEnd type="none" w="sm" len="sm"/>
            </a:ln>
          </p:spPr>
          <p:txBody>
            <a:bodyPr/>
            <a:lstStyle/>
            <a:p>
              <a:endParaRPr lang="pl-PL"/>
            </a:p>
          </p:txBody>
        </p:sp>
        <p:sp>
          <p:nvSpPr>
            <p:cNvPr id="13338" name="Line 26"/>
            <p:cNvSpPr>
              <a:spLocks noChangeShapeType="1"/>
            </p:cNvSpPr>
            <p:nvPr/>
          </p:nvSpPr>
          <p:spPr bwMode="auto">
            <a:xfrm>
              <a:off x="864" y="1488"/>
              <a:ext cx="48" cy="144"/>
            </a:xfrm>
            <a:prstGeom prst="line">
              <a:avLst/>
            </a:prstGeom>
            <a:noFill/>
            <a:ln w="12700">
              <a:solidFill>
                <a:schemeClr val="tx1"/>
              </a:solidFill>
              <a:round/>
              <a:headEnd type="none" w="sm" len="sm"/>
              <a:tailEnd type="none" w="sm" len="sm"/>
            </a:ln>
          </p:spPr>
          <p:txBody>
            <a:bodyPr/>
            <a:lstStyle/>
            <a:p>
              <a:endParaRPr lang="pl-PL"/>
            </a:p>
          </p:txBody>
        </p:sp>
        <p:sp>
          <p:nvSpPr>
            <p:cNvPr id="13339" name="Line 27"/>
            <p:cNvSpPr>
              <a:spLocks noChangeShapeType="1"/>
            </p:cNvSpPr>
            <p:nvPr/>
          </p:nvSpPr>
          <p:spPr bwMode="auto">
            <a:xfrm flipV="1">
              <a:off x="720" y="1056"/>
              <a:ext cx="0" cy="240"/>
            </a:xfrm>
            <a:prstGeom prst="line">
              <a:avLst/>
            </a:prstGeom>
            <a:noFill/>
            <a:ln w="38100">
              <a:solidFill>
                <a:srgbClr val="D7F20E"/>
              </a:solidFill>
              <a:round/>
              <a:headEnd type="none" w="sm" len="sm"/>
              <a:tailEnd type="none" w="sm" len="sm"/>
            </a:ln>
          </p:spPr>
          <p:txBody>
            <a:bodyPr/>
            <a:lstStyle/>
            <a:p>
              <a:endParaRPr lang="pl-PL"/>
            </a:p>
          </p:txBody>
        </p:sp>
        <p:sp>
          <p:nvSpPr>
            <p:cNvPr id="13340" name="Line 28"/>
            <p:cNvSpPr>
              <a:spLocks noChangeShapeType="1"/>
            </p:cNvSpPr>
            <p:nvPr/>
          </p:nvSpPr>
          <p:spPr bwMode="auto">
            <a:xfrm>
              <a:off x="720" y="1056"/>
              <a:ext cx="2880" cy="0"/>
            </a:xfrm>
            <a:prstGeom prst="line">
              <a:avLst/>
            </a:prstGeom>
            <a:noFill/>
            <a:ln w="38100">
              <a:solidFill>
                <a:srgbClr val="D7F20E"/>
              </a:solidFill>
              <a:round/>
              <a:headEnd type="none" w="sm" len="sm"/>
              <a:tailEnd type="none" w="sm" len="sm"/>
            </a:ln>
          </p:spPr>
          <p:txBody>
            <a:bodyPr/>
            <a:lstStyle/>
            <a:p>
              <a:endParaRPr lang="pl-PL"/>
            </a:p>
          </p:txBody>
        </p:sp>
        <p:sp>
          <p:nvSpPr>
            <p:cNvPr id="13341" name="Line 29"/>
            <p:cNvSpPr>
              <a:spLocks noChangeShapeType="1"/>
            </p:cNvSpPr>
            <p:nvPr/>
          </p:nvSpPr>
          <p:spPr bwMode="auto">
            <a:xfrm>
              <a:off x="3600" y="1056"/>
              <a:ext cx="0" cy="2016"/>
            </a:xfrm>
            <a:prstGeom prst="line">
              <a:avLst/>
            </a:prstGeom>
            <a:noFill/>
            <a:ln w="38100">
              <a:solidFill>
                <a:srgbClr val="D7F20E"/>
              </a:solidFill>
              <a:round/>
              <a:headEnd type="none" w="sm" len="sm"/>
              <a:tailEnd type="none" w="sm" len="sm"/>
            </a:ln>
          </p:spPr>
          <p:txBody>
            <a:bodyPr/>
            <a:lstStyle/>
            <a:p>
              <a:endParaRPr lang="pl-PL"/>
            </a:p>
          </p:txBody>
        </p:sp>
        <p:sp>
          <p:nvSpPr>
            <p:cNvPr id="13342" name="Line 30"/>
            <p:cNvSpPr>
              <a:spLocks noChangeShapeType="1"/>
            </p:cNvSpPr>
            <p:nvPr/>
          </p:nvSpPr>
          <p:spPr bwMode="auto">
            <a:xfrm>
              <a:off x="720" y="1488"/>
              <a:ext cx="0" cy="2016"/>
            </a:xfrm>
            <a:prstGeom prst="line">
              <a:avLst/>
            </a:prstGeom>
            <a:noFill/>
            <a:ln w="38100">
              <a:solidFill>
                <a:srgbClr val="D7F20E"/>
              </a:solidFill>
              <a:round/>
              <a:headEnd type="none" w="sm" len="sm"/>
              <a:tailEnd type="none" w="sm" len="sm"/>
            </a:ln>
          </p:spPr>
          <p:txBody>
            <a:bodyPr/>
            <a:lstStyle/>
            <a:p>
              <a:endParaRPr lang="pl-PL"/>
            </a:p>
          </p:txBody>
        </p:sp>
        <p:sp>
          <p:nvSpPr>
            <p:cNvPr id="13343" name="Line 31"/>
            <p:cNvSpPr>
              <a:spLocks noChangeShapeType="1"/>
            </p:cNvSpPr>
            <p:nvPr/>
          </p:nvSpPr>
          <p:spPr bwMode="auto">
            <a:xfrm>
              <a:off x="3600" y="3072"/>
              <a:ext cx="960" cy="0"/>
            </a:xfrm>
            <a:prstGeom prst="line">
              <a:avLst/>
            </a:prstGeom>
            <a:noFill/>
            <a:ln w="38100">
              <a:solidFill>
                <a:srgbClr val="D7F20E"/>
              </a:solidFill>
              <a:round/>
              <a:headEnd type="none" w="sm" len="sm"/>
              <a:tailEnd type="none" w="sm" len="sm"/>
            </a:ln>
          </p:spPr>
          <p:txBody>
            <a:bodyPr/>
            <a:lstStyle/>
            <a:p>
              <a:endParaRPr lang="pl-PL"/>
            </a:p>
          </p:txBody>
        </p:sp>
        <p:sp>
          <p:nvSpPr>
            <p:cNvPr id="13344" name="Line 32"/>
            <p:cNvSpPr>
              <a:spLocks noChangeShapeType="1"/>
            </p:cNvSpPr>
            <p:nvPr/>
          </p:nvSpPr>
          <p:spPr bwMode="auto">
            <a:xfrm flipV="1">
              <a:off x="4560" y="2640"/>
              <a:ext cx="0" cy="432"/>
            </a:xfrm>
            <a:prstGeom prst="line">
              <a:avLst/>
            </a:prstGeom>
            <a:noFill/>
            <a:ln w="38100">
              <a:solidFill>
                <a:srgbClr val="D7F20E"/>
              </a:solidFill>
              <a:round/>
              <a:headEnd type="none" w="sm" len="sm"/>
              <a:tailEnd type="none" w="sm" len="sm"/>
            </a:ln>
          </p:spPr>
          <p:txBody>
            <a:bodyPr/>
            <a:lstStyle/>
            <a:p>
              <a:endParaRPr lang="pl-PL"/>
            </a:p>
          </p:txBody>
        </p:sp>
        <p:sp>
          <p:nvSpPr>
            <p:cNvPr id="13345" name="Line 33"/>
            <p:cNvSpPr>
              <a:spLocks noChangeShapeType="1"/>
            </p:cNvSpPr>
            <p:nvPr/>
          </p:nvSpPr>
          <p:spPr bwMode="auto">
            <a:xfrm>
              <a:off x="4560" y="2640"/>
              <a:ext cx="816" cy="0"/>
            </a:xfrm>
            <a:prstGeom prst="line">
              <a:avLst/>
            </a:prstGeom>
            <a:noFill/>
            <a:ln w="38100">
              <a:solidFill>
                <a:srgbClr val="D7F20E"/>
              </a:solidFill>
              <a:round/>
              <a:headEnd type="none" w="sm" len="sm"/>
              <a:tailEnd type="none" w="sm" len="sm"/>
            </a:ln>
          </p:spPr>
          <p:txBody>
            <a:bodyPr/>
            <a:lstStyle/>
            <a:p>
              <a:endParaRPr lang="pl-PL"/>
            </a:p>
          </p:txBody>
        </p:sp>
        <p:sp>
          <p:nvSpPr>
            <p:cNvPr id="13346" name="Line 34"/>
            <p:cNvSpPr>
              <a:spLocks noChangeShapeType="1"/>
            </p:cNvSpPr>
            <p:nvPr/>
          </p:nvSpPr>
          <p:spPr bwMode="auto">
            <a:xfrm>
              <a:off x="5376" y="2640"/>
              <a:ext cx="0" cy="1152"/>
            </a:xfrm>
            <a:prstGeom prst="line">
              <a:avLst/>
            </a:prstGeom>
            <a:noFill/>
            <a:ln w="38100">
              <a:solidFill>
                <a:srgbClr val="D7F20E"/>
              </a:solidFill>
              <a:round/>
              <a:headEnd type="none" w="sm" len="sm"/>
              <a:tailEnd type="none" w="sm" len="sm"/>
            </a:ln>
          </p:spPr>
          <p:txBody>
            <a:bodyPr/>
            <a:lstStyle/>
            <a:p>
              <a:endParaRPr lang="pl-PL"/>
            </a:p>
          </p:txBody>
        </p:sp>
        <p:sp>
          <p:nvSpPr>
            <p:cNvPr id="13347" name="Line 35"/>
            <p:cNvSpPr>
              <a:spLocks noChangeShapeType="1"/>
            </p:cNvSpPr>
            <p:nvPr/>
          </p:nvSpPr>
          <p:spPr bwMode="auto">
            <a:xfrm>
              <a:off x="4992" y="3360"/>
              <a:ext cx="96" cy="432"/>
            </a:xfrm>
            <a:prstGeom prst="line">
              <a:avLst/>
            </a:prstGeom>
            <a:noFill/>
            <a:ln w="38100">
              <a:solidFill>
                <a:srgbClr val="FF9900"/>
              </a:solidFill>
              <a:round/>
              <a:headEnd type="none" w="sm" len="sm"/>
              <a:tailEnd type="none" w="sm" len="sm"/>
            </a:ln>
          </p:spPr>
          <p:txBody>
            <a:bodyPr/>
            <a:lstStyle/>
            <a:p>
              <a:endParaRPr lang="pl-PL"/>
            </a:p>
          </p:txBody>
        </p:sp>
        <p:sp>
          <p:nvSpPr>
            <p:cNvPr id="13348" name="Line 36"/>
            <p:cNvSpPr>
              <a:spLocks noChangeShapeType="1"/>
            </p:cNvSpPr>
            <p:nvPr/>
          </p:nvSpPr>
          <p:spPr bwMode="auto">
            <a:xfrm>
              <a:off x="960" y="2064"/>
              <a:ext cx="0" cy="288"/>
            </a:xfrm>
            <a:prstGeom prst="line">
              <a:avLst/>
            </a:prstGeom>
            <a:noFill/>
            <a:ln w="12700">
              <a:solidFill>
                <a:schemeClr val="tx1"/>
              </a:solidFill>
              <a:round/>
              <a:headEnd type="none" w="sm" len="sm"/>
              <a:tailEnd type="none" w="sm" len="sm"/>
            </a:ln>
          </p:spPr>
          <p:txBody>
            <a:bodyPr/>
            <a:lstStyle/>
            <a:p>
              <a:endParaRPr lang="pl-PL"/>
            </a:p>
          </p:txBody>
        </p:sp>
        <p:sp>
          <p:nvSpPr>
            <p:cNvPr id="13349" name="Line 37"/>
            <p:cNvSpPr>
              <a:spLocks noChangeShapeType="1"/>
            </p:cNvSpPr>
            <p:nvPr/>
          </p:nvSpPr>
          <p:spPr bwMode="auto">
            <a:xfrm>
              <a:off x="1104" y="2736"/>
              <a:ext cx="0" cy="288"/>
            </a:xfrm>
            <a:prstGeom prst="line">
              <a:avLst/>
            </a:prstGeom>
            <a:noFill/>
            <a:ln w="12700">
              <a:solidFill>
                <a:schemeClr val="tx1"/>
              </a:solidFill>
              <a:round/>
              <a:headEnd type="none" w="sm" len="sm"/>
              <a:tailEnd type="none" w="sm" len="sm"/>
            </a:ln>
          </p:spPr>
          <p:txBody>
            <a:bodyPr/>
            <a:lstStyle/>
            <a:p>
              <a:endParaRPr lang="pl-PL"/>
            </a:p>
          </p:txBody>
        </p:sp>
        <p:sp>
          <p:nvSpPr>
            <p:cNvPr id="13350" name="Line 38"/>
            <p:cNvSpPr>
              <a:spLocks noChangeShapeType="1"/>
            </p:cNvSpPr>
            <p:nvPr/>
          </p:nvSpPr>
          <p:spPr bwMode="auto">
            <a:xfrm>
              <a:off x="2160" y="1872"/>
              <a:ext cx="864" cy="240"/>
            </a:xfrm>
            <a:prstGeom prst="line">
              <a:avLst/>
            </a:prstGeom>
            <a:noFill/>
            <a:ln w="38100">
              <a:solidFill>
                <a:srgbClr val="FF9900"/>
              </a:solidFill>
              <a:round/>
              <a:headEnd type="none" w="sm" len="sm"/>
              <a:tailEnd type="none" w="sm" len="sm"/>
            </a:ln>
          </p:spPr>
          <p:txBody>
            <a:bodyPr/>
            <a:lstStyle/>
            <a:p>
              <a:endParaRPr lang="pl-PL"/>
            </a:p>
          </p:txBody>
        </p:sp>
        <p:sp>
          <p:nvSpPr>
            <p:cNvPr id="13351" name="Line 39"/>
            <p:cNvSpPr>
              <a:spLocks noChangeShapeType="1"/>
            </p:cNvSpPr>
            <p:nvPr/>
          </p:nvSpPr>
          <p:spPr bwMode="auto">
            <a:xfrm>
              <a:off x="3024" y="2112"/>
              <a:ext cx="336" cy="1104"/>
            </a:xfrm>
            <a:prstGeom prst="line">
              <a:avLst/>
            </a:prstGeom>
            <a:noFill/>
            <a:ln w="38100">
              <a:solidFill>
                <a:srgbClr val="FF9900"/>
              </a:solidFill>
              <a:round/>
              <a:headEnd type="none" w="sm" len="sm"/>
              <a:tailEnd type="none" w="sm" len="sm"/>
            </a:ln>
          </p:spPr>
          <p:txBody>
            <a:bodyPr/>
            <a:lstStyle/>
            <a:p>
              <a:endParaRPr lang="pl-PL"/>
            </a:p>
          </p:txBody>
        </p:sp>
        <p:sp>
          <p:nvSpPr>
            <p:cNvPr id="13352" name="Line 40"/>
            <p:cNvSpPr>
              <a:spLocks noChangeShapeType="1"/>
            </p:cNvSpPr>
            <p:nvPr/>
          </p:nvSpPr>
          <p:spPr bwMode="auto">
            <a:xfrm>
              <a:off x="3360" y="3216"/>
              <a:ext cx="1248" cy="0"/>
            </a:xfrm>
            <a:prstGeom prst="line">
              <a:avLst/>
            </a:prstGeom>
            <a:noFill/>
            <a:ln w="38100">
              <a:solidFill>
                <a:srgbClr val="FF9900"/>
              </a:solidFill>
              <a:round/>
              <a:headEnd type="none" w="sm" len="sm"/>
              <a:tailEnd type="none" w="sm" len="sm"/>
            </a:ln>
          </p:spPr>
          <p:txBody>
            <a:bodyPr/>
            <a:lstStyle/>
            <a:p>
              <a:endParaRPr lang="pl-PL"/>
            </a:p>
          </p:txBody>
        </p:sp>
        <p:sp>
          <p:nvSpPr>
            <p:cNvPr id="13353" name="Line 41"/>
            <p:cNvSpPr>
              <a:spLocks noChangeShapeType="1"/>
            </p:cNvSpPr>
            <p:nvPr/>
          </p:nvSpPr>
          <p:spPr bwMode="auto">
            <a:xfrm>
              <a:off x="2592" y="2592"/>
              <a:ext cx="576" cy="48"/>
            </a:xfrm>
            <a:prstGeom prst="line">
              <a:avLst/>
            </a:prstGeom>
            <a:noFill/>
            <a:ln w="38100">
              <a:solidFill>
                <a:srgbClr val="FF9900"/>
              </a:solidFill>
              <a:round/>
              <a:headEnd type="none" w="sm" len="sm"/>
              <a:tailEnd type="none" w="sm" len="sm"/>
            </a:ln>
          </p:spPr>
          <p:txBody>
            <a:bodyPr/>
            <a:lstStyle/>
            <a:p>
              <a:endParaRPr lang="pl-PL"/>
            </a:p>
          </p:txBody>
        </p:sp>
        <p:sp>
          <p:nvSpPr>
            <p:cNvPr id="13354" name="Line 42"/>
            <p:cNvSpPr>
              <a:spLocks noChangeShapeType="1"/>
            </p:cNvSpPr>
            <p:nvPr/>
          </p:nvSpPr>
          <p:spPr bwMode="auto">
            <a:xfrm>
              <a:off x="2400" y="3216"/>
              <a:ext cx="960" cy="0"/>
            </a:xfrm>
            <a:prstGeom prst="line">
              <a:avLst/>
            </a:prstGeom>
            <a:noFill/>
            <a:ln w="38100">
              <a:solidFill>
                <a:srgbClr val="FF9900"/>
              </a:solidFill>
              <a:round/>
              <a:headEnd type="none" w="sm" len="sm"/>
              <a:tailEnd type="none" w="sm" len="sm"/>
            </a:ln>
          </p:spPr>
          <p:txBody>
            <a:bodyPr/>
            <a:lstStyle/>
            <a:p>
              <a:endParaRPr lang="pl-PL"/>
            </a:p>
          </p:txBody>
        </p:sp>
        <p:sp>
          <p:nvSpPr>
            <p:cNvPr id="13355" name="Line 43"/>
            <p:cNvSpPr>
              <a:spLocks noChangeShapeType="1"/>
            </p:cNvSpPr>
            <p:nvPr/>
          </p:nvSpPr>
          <p:spPr bwMode="auto">
            <a:xfrm>
              <a:off x="1440" y="2208"/>
              <a:ext cx="1632" cy="0"/>
            </a:xfrm>
            <a:prstGeom prst="line">
              <a:avLst/>
            </a:prstGeom>
            <a:noFill/>
            <a:ln w="38100">
              <a:solidFill>
                <a:srgbClr val="FF9900"/>
              </a:solidFill>
              <a:round/>
              <a:headEnd type="none" w="sm" len="sm"/>
              <a:tailEnd type="none" w="sm" len="sm"/>
            </a:ln>
          </p:spPr>
          <p:txBody>
            <a:bodyPr/>
            <a:lstStyle/>
            <a:p>
              <a:endParaRPr lang="pl-PL"/>
            </a:p>
          </p:txBody>
        </p:sp>
        <p:sp>
          <p:nvSpPr>
            <p:cNvPr id="13356" name="Line 44"/>
            <p:cNvSpPr>
              <a:spLocks noChangeShapeType="1"/>
            </p:cNvSpPr>
            <p:nvPr/>
          </p:nvSpPr>
          <p:spPr bwMode="auto">
            <a:xfrm>
              <a:off x="1440" y="2880"/>
              <a:ext cx="1824" cy="0"/>
            </a:xfrm>
            <a:prstGeom prst="line">
              <a:avLst/>
            </a:prstGeom>
            <a:noFill/>
            <a:ln w="38100">
              <a:solidFill>
                <a:srgbClr val="FF9900"/>
              </a:solidFill>
              <a:round/>
              <a:headEnd type="none" w="sm" len="sm"/>
              <a:tailEnd type="none" w="sm" len="sm"/>
            </a:ln>
          </p:spPr>
          <p:txBody>
            <a:bodyPr/>
            <a:lstStyle/>
            <a:p>
              <a:endParaRPr lang="pl-PL"/>
            </a:p>
          </p:txBody>
        </p:sp>
        <p:sp>
          <p:nvSpPr>
            <p:cNvPr id="13357" name="Line 45"/>
            <p:cNvSpPr>
              <a:spLocks noChangeShapeType="1"/>
            </p:cNvSpPr>
            <p:nvPr/>
          </p:nvSpPr>
          <p:spPr bwMode="auto">
            <a:xfrm>
              <a:off x="720" y="3504"/>
              <a:ext cx="4032" cy="0"/>
            </a:xfrm>
            <a:prstGeom prst="line">
              <a:avLst/>
            </a:prstGeom>
            <a:noFill/>
            <a:ln w="38100">
              <a:solidFill>
                <a:srgbClr val="D7F20E"/>
              </a:solidFill>
              <a:round/>
              <a:headEnd type="none" w="sm" len="sm"/>
              <a:tailEnd type="none" w="sm" len="sm"/>
            </a:ln>
          </p:spPr>
          <p:txBody>
            <a:bodyPr/>
            <a:lstStyle/>
            <a:p>
              <a:endParaRPr lang="pl-PL"/>
            </a:p>
          </p:txBody>
        </p:sp>
        <p:sp>
          <p:nvSpPr>
            <p:cNvPr id="13358" name="Line 46"/>
            <p:cNvSpPr>
              <a:spLocks noChangeShapeType="1"/>
            </p:cNvSpPr>
            <p:nvPr/>
          </p:nvSpPr>
          <p:spPr bwMode="auto">
            <a:xfrm flipV="1">
              <a:off x="4752" y="3504"/>
              <a:ext cx="0" cy="288"/>
            </a:xfrm>
            <a:prstGeom prst="line">
              <a:avLst/>
            </a:prstGeom>
            <a:noFill/>
            <a:ln w="38100">
              <a:solidFill>
                <a:srgbClr val="D7F20E"/>
              </a:solidFill>
              <a:round/>
              <a:headEnd type="none" w="sm" len="sm"/>
              <a:tailEnd type="none" w="sm" len="sm"/>
            </a:ln>
          </p:spPr>
          <p:txBody>
            <a:bodyPr/>
            <a:lstStyle/>
            <a:p>
              <a:endParaRPr lang="pl-PL"/>
            </a:p>
          </p:txBody>
        </p:sp>
      </p:grpSp>
      <p:grpSp>
        <p:nvGrpSpPr>
          <p:cNvPr id="6" name="Group 50"/>
          <p:cNvGrpSpPr>
            <a:grpSpLocks/>
          </p:cNvGrpSpPr>
          <p:nvPr/>
        </p:nvGrpSpPr>
        <p:grpSpPr bwMode="auto">
          <a:xfrm>
            <a:off x="1066800" y="1600200"/>
            <a:ext cx="7543800" cy="4419600"/>
            <a:chOff x="672" y="1008"/>
            <a:chExt cx="4752" cy="2784"/>
          </a:xfrm>
        </p:grpSpPr>
        <p:sp>
          <p:nvSpPr>
            <p:cNvPr id="13322" name="Line 51"/>
            <p:cNvSpPr>
              <a:spLocks noChangeShapeType="1"/>
            </p:cNvSpPr>
            <p:nvPr/>
          </p:nvSpPr>
          <p:spPr bwMode="auto">
            <a:xfrm>
              <a:off x="672" y="3552"/>
              <a:ext cx="4032" cy="0"/>
            </a:xfrm>
            <a:prstGeom prst="line">
              <a:avLst/>
            </a:prstGeom>
            <a:noFill/>
            <a:ln w="38100">
              <a:solidFill>
                <a:srgbClr val="FF3300"/>
              </a:solidFill>
              <a:round/>
              <a:headEnd type="none" w="sm" len="sm"/>
              <a:tailEnd type="none" w="sm" len="sm"/>
            </a:ln>
          </p:spPr>
          <p:txBody>
            <a:bodyPr/>
            <a:lstStyle/>
            <a:p>
              <a:endParaRPr lang="pl-PL"/>
            </a:p>
          </p:txBody>
        </p:sp>
        <p:sp>
          <p:nvSpPr>
            <p:cNvPr id="13323" name="Line 52"/>
            <p:cNvSpPr>
              <a:spLocks noChangeShapeType="1"/>
            </p:cNvSpPr>
            <p:nvPr/>
          </p:nvSpPr>
          <p:spPr bwMode="auto">
            <a:xfrm>
              <a:off x="4704" y="3552"/>
              <a:ext cx="0" cy="240"/>
            </a:xfrm>
            <a:prstGeom prst="line">
              <a:avLst/>
            </a:prstGeom>
            <a:noFill/>
            <a:ln w="38100">
              <a:solidFill>
                <a:srgbClr val="FF3300"/>
              </a:solidFill>
              <a:round/>
              <a:headEnd type="none" w="sm" len="sm"/>
              <a:tailEnd type="none" w="sm" len="sm"/>
            </a:ln>
          </p:spPr>
          <p:txBody>
            <a:bodyPr/>
            <a:lstStyle/>
            <a:p>
              <a:endParaRPr lang="pl-PL"/>
            </a:p>
          </p:txBody>
        </p:sp>
        <p:sp>
          <p:nvSpPr>
            <p:cNvPr id="13324" name="Line 53"/>
            <p:cNvSpPr>
              <a:spLocks noChangeShapeType="1"/>
            </p:cNvSpPr>
            <p:nvPr/>
          </p:nvSpPr>
          <p:spPr bwMode="auto">
            <a:xfrm>
              <a:off x="4704" y="3792"/>
              <a:ext cx="720" cy="0"/>
            </a:xfrm>
            <a:prstGeom prst="line">
              <a:avLst/>
            </a:prstGeom>
            <a:noFill/>
            <a:ln w="38100">
              <a:solidFill>
                <a:srgbClr val="FF3300"/>
              </a:solidFill>
              <a:round/>
              <a:headEnd type="none" w="sm" len="sm"/>
              <a:tailEnd type="none" w="sm" len="sm"/>
            </a:ln>
          </p:spPr>
          <p:txBody>
            <a:bodyPr/>
            <a:lstStyle/>
            <a:p>
              <a:endParaRPr lang="pl-PL"/>
            </a:p>
          </p:txBody>
        </p:sp>
        <p:sp>
          <p:nvSpPr>
            <p:cNvPr id="13325" name="Line 54"/>
            <p:cNvSpPr>
              <a:spLocks noChangeShapeType="1"/>
            </p:cNvSpPr>
            <p:nvPr/>
          </p:nvSpPr>
          <p:spPr bwMode="auto">
            <a:xfrm flipV="1">
              <a:off x="5424" y="2592"/>
              <a:ext cx="0" cy="1200"/>
            </a:xfrm>
            <a:prstGeom prst="line">
              <a:avLst/>
            </a:prstGeom>
            <a:noFill/>
            <a:ln w="38100">
              <a:solidFill>
                <a:srgbClr val="FF3300"/>
              </a:solidFill>
              <a:round/>
              <a:headEnd type="none" w="sm" len="sm"/>
              <a:tailEnd type="none" w="sm" len="sm"/>
            </a:ln>
          </p:spPr>
          <p:txBody>
            <a:bodyPr/>
            <a:lstStyle/>
            <a:p>
              <a:endParaRPr lang="pl-PL"/>
            </a:p>
          </p:txBody>
        </p:sp>
        <p:sp>
          <p:nvSpPr>
            <p:cNvPr id="13326" name="Line 55"/>
            <p:cNvSpPr>
              <a:spLocks noChangeShapeType="1"/>
            </p:cNvSpPr>
            <p:nvPr/>
          </p:nvSpPr>
          <p:spPr bwMode="auto">
            <a:xfrm flipH="1">
              <a:off x="4512" y="2592"/>
              <a:ext cx="912" cy="0"/>
            </a:xfrm>
            <a:prstGeom prst="line">
              <a:avLst/>
            </a:prstGeom>
            <a:noFill/>
            <a:ln w="38100">
              <a:solidFill>
                <a:srgbClr val="FF3300"/>
              </a:solidFill>
              <a:round/>
              <a:headEnd type="none" w="sm" len="sm"/>
              <a:tailEnd type="none" w="sm" len="sm"/>
            </a:ln>
          </p:spPr>
          <p:txBody>
            <a:bodyPr/>
            <a:lstStyle/>
            <a:p>
              <a:endParaRPr lang="pl-PL"/>
            </a:p>
          </p:txBody>
        </p:sp>
        <p:sp>
          <p:nvSpPr>
            <p:cNvPr id="13327" name="Line 56"/>
            <p:cNvSpPr>
              <a:spLocks noChangeShapeType="1"/>
            </p:cNvSpPr>
            <p:nvPr/>
          </p:nvSpPr>
          <p:spPr bwMode="auto">
            <a:xfrm>
              <a:off x="4512" y="2592"/>
              <a:ext cx="0" cy="432"/>
            </a:xfrm>
            <a:prstGeom prst="line">
              <a:avLst/>
            </a:prstGeom>
            <a:noFill/>
            <a:ln w="38100">
              <a:solidFill>
                <a:srgbClr val="FF3300"/>
              </a:solidFill>
              <a:round/>
              <a:headEnd type="none" w="sm" len="sm"/>
              <a:tailEnd type="none" w="sm" len="sm"/>
            </a:ln>
          </p:spPr>
          <p:txBody>
            <a:bodyPr/>
            <a:lstStyle/>
            <a:p>
              <a:endParaRPr lang="pl-PL"/>
            </a:p>
          </p:txBody>
        </p:sp>
        <p:sp>
          <p:nvSpPr>
            <p:cNvPr id="13328" name="Line 57"/>
            <p:cNvSpPr>
              <a:spLocks noChangeShapeType="1"/>
            </p:cNvSpPr>
            <p:nvPr/>
          </p:nvSpPr>
          <p:spPr bwMode="auto">
            <a:xfrm flipH="1">
              <a:off x="3648" y="3024"/>
              <a:ext cx="864" cy="0"/>
            </a:xfrm>
            <a:prstGeom prst="line">
              <a:avLst/>
            </a:prstGeom>
            <a:noFill/>
            <a:ln w="38100">
              <a:solidFill>
                <a:srgbClr val="FF3300"/>
              </a:solidFill>
              <a:round/>
              <a:headEnd type="none" w="sm" len="sm"/>
              <a:tailEnd type="none" w="sm" len="sm"/>
            </a:ln>
          </p:spPr>
          <p:txBody>
            <a:bodyPr/>
            <a:lstStyle/>
            <a:p>
              <a:endParaRPr lang="pl-PL"/>
            </a:p>
          </p:txBody>
        </p:sp>
        <p:sp>
          <p:nvSpPr>
            <p:cNvPr id="13329" name="Line 58"/>
            <p:cNvSpPr>
              <a:spLocks noChangeShapeType="1"/>
            </p:cNvSpPr>
            <p:nvPr/>
          </p:nvSpPr>
          <p:spPr bwMode="auto">
            <a:xfrm flipV="1">
              <a:off x="3648" y="1008"/>
              <a:ext cx="0" cy="2016"/>
            </a:xfrm>
            <a:prstGeom prst="line">
              <a:avLst/>
            </a:prstGeom>
            <a:noFill/>
            <a:ln w="38100">
              <a:solidFill>
                <a:srgbClr val="FF3300"/>
              </a:solidFill>
              <a:round/>
              <a:headEnd type="none" w="sm" len="sm"/>
              <a:tailEnd type="none" w="sm" len="sm"/>
            </a:ln>
          </p:spPr>
          <p:txBody>
            <a:bodyPr/>
            <a:lstStyle/>
            <a:p>
              <a:endParaRPr lang="pl-PL"/>
            </a:p>
          </p:txBody>
        </p:sp>
        <p:sp>
          <p:nvSpPr>
            <p:cNvPr id="13330" name="Line 59"/>
            <p:cNvSpPr>
              <a:spLocks noChangeShapeType="1"/>
            </p:cNvSpPr>
            <p:nvPr/>
          </p:nvSpPr>
          <p:spPr bwMode="auto">
            <a:xfrm flipH="1">
              <a:off x="672" y="1008"/>
              <a:ext cx="2976" cy="0"/>
            </a:xfrm>
            <a:prstGeom prst="line">
              <a:avLst/>
            </a:prstGeom>
            <a:noFill/>
            <a:ln w="38100">
              <a:solidFill>
                <a:srgbClr val="FF3300"/>
              </a:solidFill>
              <a:round/>
              <a:headEnd type="none" w="sm" len="sm"/>
              <a:tailEnd type="none" w="sm" len="sm"/>
            </a:ln>
          </p:spPr>
          <p:txBody>
            <a:bodyPr/>
            <a:lstStyle/>
            <a:p>
              <a:endParaRPr lang="pl-PL"/>
            </a:p>
          </p:txBody>
        </p:sp>
        <p:sp>
          <p:nvSpPr>
            <p:cNvPr id="13331" name="Line 60"/>
            <p:cNvSpPr>
              <a:spLocks noChangeShapeType="1"/>
            </p:cNvSpPr>
            <p:nvPr/>
          </p:nvSpPr>
          <p:spPr bwMode="auto">
            <a:xfrm>
              <a:off x="672" y="1008"/>
              <a:ext cx="0" cy="2544"/>
            </a:xfrm>
            <a:prstGeom prst="line">
              <a:avLst/>
            </a:prstGeom>
            <a:noFill/>
            <a:ln w="38100">
              <a:solidFill>
                <a:srgbClr val="FF3300"/>
              </a:solidFill>
              <a:round/>
              <a:headEnd type="none" w="sm" len="sm"/>
              <a:tailEnd type="none" w="sm" len="sm"/>
            </a:ln>
          </p:spPr>
          <p:txBody>
            <a:bodyPr/>
            <a:lstStyle/>
            <a:p>
              <a:endParaRPr lang="pl-PL"/>
            </a:p>
          </p:txBody>
        </p:sp>
      </p:grpSp>
      <p:sp>
        <p:nvSpPr>
          <p:cNvPr id="13321" name="pole tekstowe 58"/>
          <p:cNvSpPr txBox="1">
            <a:spLocks noChangeArrowheads="1"/>
          </p:cNvSpPr>
          <p:nvPr/>
        </p:nvSpPr>
        <p:spPr bwMode="auto">
          <a:xfrm>
            <a:off x="683568" y="1052736"/>
            <a:ext cx="2674937" cy="369332"/>
          </a:xfrm>
          <a:prstGeom prst="rect">
            <a:avLst/>
          </a:prstGeom>
          <a:noFill/>
          <a:ln w="9525">
            <a:noFill/>
            <a:miter lim="800000"/>
            <a:headEnd/>
            <a:tailEnd/>
          </a:ln>
        </p:spPr>
        <p:txBody>
          <a:bodyPr wrap="square">
            <a:spAutoFit/>
          </a:bodyPr>
          <a:lstStyle/>
          <a:p>
            <a:r>
              <a:rPr lang="tr-TR" sz="1800" dirty="0" smtClean="0"/>
              <a:t>Örnek</a:t>
            </a:r>
            <a:r>
              <a:rPr lang="pl-PL" sz="1800" dirty="0" smtClean="0"/>
              <a:t>1 </a:t>
            </a:r>
            <a:r>
              <a:rPr lang="pl-PL" sz="1800" dirty="0"/>
              <a:t>- </a:t>
            </a:r>
            <a:r>
              <a:rPr lang="tr-TR" sz="1800" dirty="0" smtClean="0"/>
              <a:t>Tabakhane</a:t>
            </a:r>
            <a:endParaRPr lang="pl-PL"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ytuł 1"/>
          <p:cNvSpPr>
            <a:spLocks noGrp="1"/>
          </p:cNvSpPr>
          <p:nvPr>
            <p:ph type="title"/>
          </p:nvPr>
        </p:nvSpPr>
        <p:spPr>
          <a:xfrm>
            <a:off x="500034" y="214290"/>
            <a:ext cx="8229600" cy="939784"/>
          </a:xfrm>
        </p:spPr>
        <p:txBody>
          <a:bodyPr/>
          <a:lstStyle/>
          <a:p>
            <a:r>
              <a:rPr lang="tr-TR" dirty="0" smtClean="0"/>
              <a:t>Tesisin sınırlandırılması</a:t>
            </a:r>
            <a:endParaRPr lang="pl-PL" dirty="0" smtClean="0"/>
          </a:p>
        </p:txBody>
      </p:sp>
      <p:sp>
        <p:nvSpPr>
          <p:cNvPr id="15363" name="Symbol zastępczy zawartości 2"/>
          <p:cNvSpPr>
            <a:spLocks noGrp="1"/>
          </p:cNvSpPr>
          <p:nvPr>
            <p:ph idx="1"/>
          </p:nvPr>
        </p:nvSpPr>
        <p:spPr/>
        <p:txBody>
          <a:bodyPr/>
          <a:lstStyle/>
          <a:p>
            <a:pPr eaLnBrk="1" hangingPunct="1"/>
            <a:endParaRPr lang="pl-PL" dirty="0" smtClean="0"/>
          </a:p>
        </p:txBody>
      </p:sp>
      <p:grpSp>
        <p:nvGrpSpPr>
          <p:cNvPr id="2" name="Group 3"/>
          <p:cNvGrpSpPr>
            <a:grpSpLocks/>
          </p:cNvGrpSpPr>
          <p:nvPr/>
        </p:nvGrpSpPr>
        <p:grpSpPr bwMode="auto">
          <a:xfrm>
            <a:off x="4114800" y="5257800"/>
            <a:ext cx="1676400" cy="609600"/>
            <a:chOff x="2640" y="3552"/>
            <a:chExt cx="1056" cy="384"/>
          </a:xfrm>
        </p:grpSpPr>
        <p:sp>
          <p:nvSpPr>
            <p:cNvPr id="15389" name="Rectangle 4"/>
            <p:cNvSpPr>
              <a:spLocks noChangeArrowheads="1"/>
            </p:cNvSpPr>
            <p:nvPr/>
          </p:nvSpPr>
          <p:spPr bwMode="auto">
            <a:xfrm>
              <a:off x="2640" y="3552"/>
              <a:ext cx="1056" cy="384"/>
            </a:xfrm>
            <a:prstGeom prst="rect">
              <a:avLst/>
            </a:prstGeom>
            <a:solidFill>
              <a:schemeClr val="accent1"/>
            </a:solidFill>
            <a:ln w="12700">
              <a:solidFill>
                <a:schemeClr val="tx1"/>
              </a:solidFill>
              <a:miter lim="800000"/>
              <a:headEnd type="none" w="sm" len="sm"/>
              <a:tailEnd type="none" w="sm" len="sm"/>
            </a:ln>
          </p:spPr>
          <p:txBody>
            <a:bodyPr wrap="none" anchor="ctr"/>
            <a:lstStyle/>
            <a:p>
              <a:endParaRPr lang="pl-PL"/>
            </a:p>
          </p:txBody>
        </p:sp>
        <p:sp>
          <p:nvSpPr>
            <p:cNvPr id="15390" name="Text Box 5"/>
            <p:cNvSpPr txBox="1">
              <a:spLocks noChangeArrowheads="1"/>
            </p:cNvSpPr>
            <p:nvPr/>
          </p:nvSpPr>
          <p:spPr bwMode="auto">
            <a:xfrm>
              <a:off x="2736" y="3600"/>
              <a:ext cx="960" cy="25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dirty="0" smtClean="0">
                  <a:solidFill>
                    <a:schemeClr val="tx1"/>
                  </a:solidFill>
                </a:rPr>
                <a:t>Of</a:t>
              </a:r>
              <a:r>
                <a:rPr lang="tr-TR" sz="2000" b="0" dirty="0" smtClean="0">
                  <a:solidFill>
                    <a:schemeClr val="tx1"/>
                  </a:solidFill>
                </a:rPr>
                <a:t>is binası</a:t>
              </a:r>
              <a:endParaRPr lang="pl-PL" sz="2000" b="0" dirty="0">
                <a:solidFill>
                  <a:schemeClr val="tx1"/>
                </a:solidFill>
              </a:endParaRPr>
            </a:p>
          </p:txBody>
        </p:sp>
      </p:grpSp>
      <p:grpSp>
        <p:nvGrpSpPr>
          <p:cNvPr id="3" name="Group 6"/>
          <p:cNvGrpSpPr>
            <a:grpSpLocks/>
          </p:cNvGrpSpPr>
          <p:nvPr/>
        </p:nvGrpSpPr>
        <p:grpSpPr bwMode="auto">
          <a:xfrm>
            <a:off x="1828800" y="1295400"/>
            <a:ext cx="7315200" cy="3684588"/>
            <a:chOff x="1152" y="816"/>
            <a:chExt cx="4608" cy="2321"/>
          </a:xfrm>
        </p:grpSpPr>
        <p:sp>
          <p:nvSpPr>
            <p:cNvPr id="15368" name="Rectangle 7"/>
            <p:cNvSpPr>
              <a:spLocks noChangeArrowheads="1"/>
            </p:cNvSpPr>
            <p:nvPr/>
          </p:nvSpPr>
          <p:spPr bwMode="auto">
            <a:xfrm>
              <a:off x="2400" y="2496"/>
              <a:ext cx="1440" cy="528"/>
            </a:xfrm>
            <a:prstGeom prst="rect">
              <a:avLst/>
            </a:prstGeom>
            <a:solidFill>
              <a:srgbClr val="FF3300"/>
            </a:solidFill>
            <a:ln w="12700">
              <a:solidFill>
                <a:schemeClr val="tx1"/>
              </a:solidFill>
              <a:miter lim="800000"/>
              <a:headEnd type="none" w="sm" len="sm"/>
              <a:tailEnd type="none" w="sm" len="sm"/>
            </a:ln>
          </p:spPr>
          <p:txBody>
            <a:bodyPr wrap="none" anchor="ctr"/>
            <a:lstStyle/>
            <a:p>
              <a:endParaRPr lang="pl-PL"/>
            </a:p>
          </p:txBody>
        </p:sp>
        <p:sp>
          <p:nvSpPr>
            <p:cNvPr id="15369" name="Rectangle 8"/>
            <p:cNvSpPr>
              <a:spLocks noChangeArrowheads="1"/>
            </p:cNvSpPr>
            <p:nvPr/>
          </p:nvSpPr>
          <p:spPr bwMode="auto">
            <a:xfrm>
              <a:off x="2400" y="1536"/>
              <a:ext cx="1440" cy="528"/>
            </a:xfrm>
            <a:prstGeom prst="rect">
              <a:avLst/>
            </a:prstGeom>
            <a:solidFill>
              <a:srgbClr val="FF3300"/>
            </a:solidFill>
            <a:ln w="12700">
              <a:solidFill>
                <a:schemeClr val="tx1"/>
              </a:solidFill>
              <a:miter lim="800000"/>
              <a:headEnd type="none" w="sm" len="sm"/>
              <a:tailEnd type="none" w="sm" len="sm"/>
            </a:ln>
          </p:spPr>
          <p:txBody>
            <a:bodyPr wrap="none" anchor="ctr"/>
            <a:lstStyle/>
            <a:p>
              <a:endParaRPr lang="pl-PL"/>
            </a:p>
          </p:txBody>
        </p:sp>
        <p:sp>
          <p:nvSpPr>
            <p:cNvPr id="15370" name="Rectangle 9"/>
            <p:cNvSpPr>
              <a:spLocks noChangeArrowheads="1"/>
            </p:cNvSpPr>
            <p:nvPr/>
          </p:nvSpPr>
          <p:spPr bwMode="auto">
            <a:xfrm>
              <a:off x="2112" y="816"/>
              <a:ext cx="1968" cy="432"/>
            </a:xfrm>
            <a:prstGeom prst="rect">
              <a:avLst/>
            </a:prstGeom>
            <a:solidFill>
              <a:srgbClr val="FF3300"/>
            </a:solidFill>
            <a:ln w="12700">
              <a:solidFill>
                <a:schemeClr val="tx1"/>
              </a:solidFill>
              <a:miter lim="800000"/>
              <a:headEnd type="none" w="sm" len="sm"/>
              <a:tailEnd type="none" w="sm" len="sm"/>
            </a:ln>
          </p:spPr>
          <p:txBody>
            <a:bodyPr wrap="none" anchor="ctr"/>
            <a:lstStyle/>
            <a:p>
              <a:endParaRPr lang="pl-PL"/>
            </a:p>
          </p:txBody>
        </p:sp>
        <p:sp>
          <p:nvSpPr>
            <p:cNvPr id="15371" name="Rectangle 10"/>
            <p:cNvSpPr>
              <a:spLocks noChangeArrowheads="1"/>
            </p:cNvSpPr>
            <p:nvPr/>
          </p:nvSpPr>
          <p:spPr bwMode="auto">
            <a:xfrm>
              <a:off x="1152" y="1536"/>
              <a:ext cx="816" cy="1440"/>
            </a:xfrm>
            <a:prstGeom prst="rect">
              <a:avLst/>
            </a:prstGeom>
            <a:solidFill>
              <a:srgbClr val="FF3300"/>
            </a:solidFill>
            <a:ln w="12700">
              <a:solidFill>
                <a:schemeClr val="tx1"/>
              </a:solidFill>
              <a:miter lim="800000"/>
              <a:headEnd type="none" w="sm" len="sm"/>
              <a:tailEnd type="none" w="sm" len="sm"/>
            </a:ln>
          </p:spPr>
          <p:txBody>
            <a:bodyPr wrap="none" anchor="ctr"/>
            <a:lstStyle/>
            <a:p>
              <a:endParaRPr lang="pl-PL"/>
            </a:p>
          </p:txBody>
        </p:sp>
        <p:sp>
          <p:nvSpPr>
            <p:cNvPr id="15372" name="Rectangle 11"/>
            <p:cNvSpPr>
              <a:spLocks noChangeArrowheads="1"/>
            </p:cNvSpPr>
            <p:nvPr/>
          </p:nvSpPr>
          <p:spPr bwMode="auto">
            <a:xfrm>
              <a:off x="4560" y="1584"/>
              <a:ext cx="960" cy="432"/>
            </a:xfrm>
            <a:prstGeom prst="rect">
              <a:avLst/>
            </a:prstGeom>
            <a:solidFill>
              <a:srgbClr val="CC9900"/>
            </a:solidFill>
            <a:ln w="12700">
              <a:solidFill>
                <a:schemeClr val="tx1"/>
              </a:solidFill>
              <a:miter lim="800000"/>
              <a:headEnd type="none" w="sm" len="sm"/>
              <a:tailEnd type="none" w="sm" len="sm"/>
            </a:ln>
          </p:spPr>
          <p:txBody>
            <a:bodyPr wrap="none" anchor="ctr"/>
            <a:lstStyle/>
            <a:p>
              <a:endParaRPr lang="pl-PL"/>
            </a:p>
          </p:txBody>
        </p:sp>
        <p:sp>
          <p:nvSpPr>
            <p:cNvPr id="15373" name="Rectangle 12"/>
            <p:cNvSpPr>
              <a:spLocks noChangeArrowheads="1"/>
            </p:cNvSpPr>
            <p:nvPr/>
          </p:nvSpPr>
          <p:spPr bwMode="auto">
            <a:xfrm>
              <a:off x="4560" y="2544"/>
              <a:ext cx="960" cy="432"/>
            </a:xfrm>
            <a:prstGeom prst="rect">
              <a:avLst/>
            </a:prstGeom>
            <a:solidFill>
              <a:srgbClr val="CC9900"/>
            </a:solidFill>
            <a:ln w="12700">
              <a:solidFill>
                <a:schemeClr val="tx1"/>
              </a:solidFill>
              <a:miter lim="800000"/>
              <a:headEnd type="none" w="sm" len="sm"/>
              <a:tailEnd type="none" w="sm" len="sm"/>
            </a:ln>
          </p:spPr>
          <p:txBody>
            <a:bodyPr wrap="none" anchor="ctr"/>
            <a:lstStyle/>
            <a:p>
              <a:endParaRPr lang="pl-PL"/>
            </a:p>
          </p:txBody>
        </p:sp>
        <p:sp>
          <p:nvSpPr>
            <p:cNvPr id="15374" name="Text Box 13"/>
            <p:cNvSpPr txBox="1">
              <a:spLocks noChangeArrowheads="1"/>
            </p:cNvSpPr>
            <p:nvPr/>
          </p:nvSpPr>
          <p:spPr bwMode="auto">
            <a:xfrm>
              <a:off x="2640" y="1632"/>
              <a:ext cx="1008" cy="213"/>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1600" b="0" dirty="0">
                  <a:solidFill>
                    <a:schemeClr val="tx1"/>
                  </a:solidFill>
                </a:rPr>
                <a:t>500 </a:t>
              </a:r>
              <a:r>
                <a:rPr lang="tr-TR" sz="1600" b="0" dirty="0" smtClean="0">
                  <a:solidFill>
                    <a:schemeClr val="tx1"/>
                  </a:solidFill>
                </a:rPr>
                <a:t>domuz</a:t>
              </a:r>
              <a:endParaRPr lang="pl-PL" sz="1600" b="0" dirty="0">
                <a:solidFill>
                  <a:schemeClr val="tx1"/>
                </a:solidFill>
              </a:endParaRPr>
            </a:p>
          </p:txBody>
        </p:sp>
        <p:sp>
          <p:nvSpPr>
            <p:cNvPr id="15375" name="Text Box 14"/>
            <p:cNvSpPr txBox="1">
              <a:spLocks noChangeArrowheads="1"/>
            </p:cNvSpPr>
            <p:nvPr/>
          </p:nvSpPr>
          <p:spPr bwMode="auto">
            <a:xfrm>
              <a:off x="2640" y="2592"/>
              <a:ext cx="1008" cy="213"/>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1600" b="0" dirty="0">
                  <a:solidFill>
                    <a:schemeClr val="tx1"/>
                  </a:solidFill>
                </a:rPr>
                <a:t>750 </a:t>
              </a:r>
              <a:r>
                <a:rPr lang="tr-TR" sz="1600" b="0" dirty="0" smtClean="0">
                  <a:solidFill>
                    <a:schemeClr val="tx1"/>
                  </a:solidFill>
                </a:rPr>
                <a:t>domuz</a:t>
              </a:r>
              <a:endParaRPr lang="pl-PL" sz="1600" b="0" dirty="0">
                <a:solidFill>
                  <a:schemeClr val="tx1"/>
                </a:solidFill>
              </a:endParaRPr>
            </a:p>
          </p:txBody>
        </p:sp>
        <p:sp>
          <p:nvSpPr>
            <p:cNvPr id="15376" name="Text Box 15"/>
            <p:cNvSpPr txBox="1">
              <a:spLocks noChangeArrowheads="1"/>
            </p:cNvSpPr>
            <p:nvPr/>
          </p:nvSpPr>
          <p:spPr bwMode="auto">
            <a:xfrm>
              <a:off x="1173" y="1680"/>
              <a:ext cx="699" cy="446"/>
            </a:xfrm>
            <a:prstGeom prst="rect">
              <a:avLst/>
            </a:prstGeom>
            <a:noFill/>
            <a:ln w="12700">
              <a:noFill/>
              <a:miter lim="800000"/>
              <a:headEnd type="none" w="sm" len="sm"/>
              <a:tailEnd type="none" w="sm" len="sm"/>
            </a:ln>
          </p:spPr>
          <p:txBody>
            <a:bodyPr>
              <a:spAutoFit/>
            </a:bodyPr>
            <a:lstStyle/>
            <a:p>
              <a:pPr eaLnBrk="0" hangingPunct="0">
                <a:spcBef>
                  <a:spcPct val="50000"/>
                </a:spcBef>
              </a:pPr>
              <a:r>
                <a:rPr lang="tr-TR" sz="2000" b="0" dirty="0" smtClean="0">
                  <a:solidFill>
                    <a:schemeClr val="tx1"/>
                  </a:solidFill>
                </a:rPr>
                <a:t>Tahıl ambarı</a:t>
              </a:r>
              <a:endParaRPr lang="pl-PL" sz="2000" b="0" dirty="0">
                <a:solidFill>
                  <a:schemeClr val="tx1"/>
                </a:solidFill>
              </a:endParaRPr>
            </a:p>
          </p:txBody>
        </p:sp>
        <p:sp>
          <p:nvSpPr>
            <p:cNvPr id="15377" name="Text Box 16"/>
            <p:cNvSpPr txBox="1">
              <a:spLocks noChangeArrowheads="1"/>
            </p:cNvSpPr>
            <p:nvPr/>
          </p:nvSpPr>
          <p:spPr bwMode="auto">
            <a:xfrm>
              <a:off x="1173" y="2400"/>
              <a:ext cx="699" cy="737"/>
            </a:xfrm>
            <a:prstGeom prst="rect">
              <a:avLst/>
            </a:prstGeom>
            <a:noFill/>
            <a:ln w="12700">
              <a:noFill/>
              <a:miter lim="800000"/>
              <a:headEnd type="none" w="sm" len="sm"/>
              <a:tailEnd type="none" w="sm" len="sm"/>
            </a:ln>
          </p:spPr>
          <p:txBody>
            <a:bodyPr>
              <a:spAutoFit/>
            </a:bodyPr>
            <a:lstStyle/>
            <a:p>
              <a:pPr eaLnBrk="0" hangingPunct="0">
                <a:spcBef>
                  <a:spcPct val="50000"/>
                </a:spcBef>
              </a:pPr>
              <a:r>
                <a:rPr lang="tr-TR" sz="2000" dirty="0" smtClean="0"/>
                <a:t>Tahıl ambarı</a:t>
              </a:r>
              <a:endParaRPr lang="pl-PL" sz="2000" dirty="0" smtClean="0"/>
            </a:p>
            <a:p>
              <a:pPr eaLnBrk="0" hangingPunct="0">
                <a:spcBef>
                  <a:spcPct val="50000"/>
                </a:spcBef>
              </a:pPr>
              <a:endParaRPr lang="pl-PL" sz="2000" b="0" dirty="0">
                <a:solidFill>
                  <a:schemeClr val="tx1"/>
                </a:solidFill>
              </a:endParaRPr>
            </a:p>
          </p:txBody>
        </p:sp>
        <p:sp>
          <p:nvSpPr>
            <p:cNvPr id="15378" name="Oval 17"/>
            <p:cNvSpPr>
              <a:spLocks noChangeArrowheads="1"/>
            </p:cNvSpPr>
            <p:nvPr/>
          </p:nvSpPr>
          <p:spPr bwMode="auto">
            <a:xfrm>
              <a:off x="1248" y="1584"/>
              <a:ext cx="576" cy="624"/>
            </a:xfrm>
            <a:prstGeom prst="ellipse">
              <a:avLst/>
            </a:prstGeom>
            <a:noFill/>
            <a:ln w="12700">
              <a:solidFill>
                <a:schemeClr val="tx1"/>
              </a:solidFill>
              <a:round/>
              <a:headEnd type="none" w="sm" len="sm"/>
              <a:tailEnd type="none" w="sm" len="sm"/>
            </a:ln>
          </p:spPr>
          <p:txBody>
            <a:bodyPr wrap="none" anchor="ctr"/>
            <a:lstStyle/>
            <a:p>
              <a:endParaRPr lang="pl-PL"/>
            </a:p>
          </p:txBody>
        </p:sp>
        <p:sp>
          <p:nvSpPr>
            <p:cNvPr id="15379" name="Oval 18"/>
            <p:cNvSpPr>
              <a:spLocks noChangeArrowheads="1"/>
            </p:cNvSpPr>
            <p:nvPr/>
          </p:nvSpPr>
          <p:spPr bwMode="auto">
            <a:xfrm>
              <a:off x="1247" y="2251"/>
              <a:ext cx="576" cy="624"/>
            </a:xfrm>
            <a:prstGeom prst="ellipse">
              <a:avLst/>
            </a:prstGeom>
            <a:noFill/>
            <a:ln w="12700">
              <a:solidFill>
                <a:schemeClr val="tx1"/>
              </a:solidFill>
              <a:round/>
              <a:headEnd type="none" w="sm" len="sm"/>
              <a:tailEnd type="none" w="sm" len="sm"/>
            </a:ln>
          </p:spPr>
          <p:txBody>
            <a:bodyPr wrap="none" anchor="ctr"/>
            <a:lstStyle/>
            <a:p>
              <a:endParaRPr lang="pl-PL"/>
            </a:p>
          </p:txBody>
        </p:sp>
        <p:sp>
          <p:nvSpPr>
            <p:cNvPr id="15380" name="Text Box 19"/>
            <p:cNvSpPr txBox="1">
              <a:spLocks noChangeArrowheads="1"/>
            </p:cNvSpPr>
            <p:nvPr/>
          </p:nvSpPr>
          <p:spPr bwMode="auto">
            <a:xfrm>
              <a:off x="2208" y="816"/>
              <a:ext cx="2016" cy="25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dirty="0" smtClean="0">
                  <a:solidFill>
                    <a:schemeClr val="tx1"/>
                  </a:solidFill>
                </a:rPr>
                <a:t>B</a:t>
              </a:r>
              <a:r>
                <a:rPr lang="tr-TR" sz="2000" b="0" dirty="0" smtClean="0">
                  <a:solidFill>
                    <a:schemeClr val="tx1"/>
                  </a:solidFill>
                </a:rPr>
                <a:t>inalar</a:t>
              </a:r>
              <a:r>
                <a:rPr lang="pl-PL" sz="2000" b="0" dirty="0" smtClean="0">
                  <a:solidFill>
                    <a:schemeClr val="tx1"/>
                  </a:solidFill>
                </a:rPr>
                <a:t>, </a:t>
              </a:r>
              <a:r>
                <a:rPr lang="tr-TR" sz="2000" b="0" dirty="0" smtClean="0">
                  <a:solidFill>
                    <a:schemeClr val="tx1"/>
                  </a:solidFill>
                </a:rPr>
                <a:t>depolar</a:t>
              </a:r>
              <a:endParaRPr lang="pl-PL" sz="2000" b="0" dirty="0">
                <a:solidFill>
                  <a:schemeClr val="tx1"/>
                </a:solidFill>
              </a:endParaRPr>
            </a:p>
          </p:txBody>
        </p:sp>
        <p:sp>
          <p:nvSpPr>
            <p:cNvPr id="15381" name="Text Box 20"/>
            <p:cNvSpPr txBox="1">
              <a:spLocks noChangeArrowheads="1"/>
            </p:cNvSpPr>
            <p:nvPr/>
          </p:nvSpPr>
          <p:spPr bwMode="auto">
            <a:xfrm>
              <a:off x="4656" y="1680"/>
              <a:ext cx="816" cy="250"/>
            </a:xfrm>
            <a:prstGeom prst="rect">
              <a:avLst/>
            </a:prstGeom>
            <a:noFill/>
            <a:ln w="12700">
              <a:noFill/>
              <a:miter lim="800000"/>
              <a:headEnd type="none" w="sm" len="sm"/>
              <a:tailEnd type="none" w="sm" len="sm"/>
            </a:ln>
          </p:spPr>
          <p:txBody>
            <a:bodyPr>
              <a:spAutoFit/>
            </a:bodyPr>
            <a:lstStyle/>
            <a:p>
              <a:pPr eaLnBrk="0" hangingPunct="0">
                <a:spcBef>
                  <a:spcPct val="50000"/>
                </a:spcBef>
              </a:pPr>
              <a:r>
                <a:rPr lang="pl-PL" sz="2000" b="0" dirty="0" smtClean="0">
                  <a:solidFill>
                    <a:schemeClr val="tx1"/>
                  </a:solidFill>
                </a:rPr>
                <a:t>Biofilt</a:t>
              </a:r>
              <a:r>
                <a:rPr lang="tr-TR" sz="2000" b="0" dirty="0" smtClean="0">
                  <a:solidFill>
                    <a:schemeClr val="tx1"/>
                  </a:solidFill>
                </a:rPr>
                <a:t>re</a:t>
              </a:r>
              <a:r>
                <a:rPr lang="pl-PL" sz="2000" b="0" dirty="0" smtClean="0">
                  <a:solidFill>
                    <a:schemeClr val="tx1"/>
                  </a:solidFill>
                </a:rPr>
                <a:t> </a:t>
              </a:r>
              <a:endParaRPr lang="pl-PL" sz="2000" b="0" dirty="0">
                <a:solidFill>
                  <a:schemeClr val="tx1"/>
                </a:solidFill>
              </a:endParaRPr>
            </a:p>
          </p:txBody>
        </p:sp>
        <p:sp>
          <p:nvSpPr>
            <p:cNvPr id="15382" name="Text Box 21"/>
            <p:cNvSpPr txBox="1">
              <a:spLocks noChangeArrowheads="1"/>
            </p:cNvSpPr>
            <p:nvPr/>
          </p:nvSpPr>
          <p:spPr bwMode="auto">
            <a:xfrm>
              <a:off x="4512" y="2604"/>
              <a:ext cx="1248" cy="252"/>
            </a:xfrm>
            <a:prstGeom prst="rect">
              <a:avLst/>
            </a:prstGeom>
            <a:noFill/>
            <a:ln w="12700">
              <a:noFill/>
              <a:miter lim="800000"/>
              <a:headEnd type="none" w="sm" len="sm"/>
              <a:tailEnd type="none" w="sm" len="sm"/>
            </a:ln>
          </p:spPr>
          <p:txBody>
            <a:bodyPr>
              <a:spAutoFit/>
            </a:bodyPr>
            <a:lstStyle/>
            <a:p>
              <a:pPr eaLnBrk="0" hangingPunct="0">
                <a:spcBef>
                  <a:spcPct val="50000"/>
                </a:spcBef>
              </a:pPr>
              <a:r>
                <a:rPr lang="tr-TR" sz="2000" b="0" dirty="0" smtClean="0">
                  <a:solidFill>
                    <a:schemeClr val="tx1"/>
                  </a:solidFill>
                </a:rPr>
                <a:t>Gübre deposu</a:t>
              </a:r>
              <a:endParaRPr lang="pl-PL" sz="2000" b="0" dirty="0">
                <a:solidFill>
                  <a:schemeClr val="tx1"/>
                </a:solidFill>
              </a:endParaRPr>
            </a:p>
          </p:txBody>
        </p:sp>
        <p:sp>
          <p:nvSpPr>
            <p:cNvPr id="15383" name="Line 22"/>
            <p:cNvSpPr>
              <a:spLocks noChangeShapeType="1"/>
            </p:cNvSpPr>
            <p:nvPr/>
          </p:nvSpPr>
          <p:spPr bwMode="auto">
            <a:xfrm>
              <a:off x="1968" y="1776"/>
              <a:ext cx="384" cy="0"/>
            </a:xfrm>
            <a:prstGeom prst="line">
              <a:avLst/>
            </a:prstGeom>
            <a:noFill/>
            <a:ln w="28575">
              <a:solidFill>
                <a:schemeClr val="tx1"/>
              </a:solidFill>
              <a:round/>
              <a:headEnd type="none" w="sm" len="sm"/>
              <a:tailEnd type="triangle" w="med" len="med"/>
            </a:ln>
          </p:spPr>
          <p:txBody>
            <a:bodyPr/>
            <a:lstStyle/>
            <a:p>
              <a:endParaRPr lang="pl-PL"/>
            </a:p>
          </p:txBody>
        </p:sp>
        <p:sp>
          <p:nvSpPr>
            <p:cNvPr id="15384" name="Line 23"/>
            <p:cNvSpPr>
              <a:spLocks noChangeShapeType="1"/>
            </p:cNvSpPr>
            <p:nvPr/>
          </p:nvSpPr>
          <p:spPr bwMode="auto">
            <a:xfrm>
              <a:off x="1968" y="2736"/>
              <a:ext cx="384" cy="0"/>
            </a:xfrm>
            <a:prstGeom prst="line">
              <a:avLst/>
            </a:prstGeom>
            <a:noFill/>
            <a:ln w="28575">
              <a:solidFill>
                <a:schemeClr val="tx1"/>
              </a:solidFill>
              <a:round/>
              <a:headEnd type="none" w="sm" len="sm"/>
              <a:tailEnd type="triangle" w="med" len="med"/>
            </a:ln>
          </p:spPr>
          <p:txBody>
            <a:bodyPr/>
            <a:lstStyle/>
            <a:p>
              <a:endParaRPr lang="pl-PL"/>
            </a:p>
          </p:txBody>
        </p:sp>
        <p:sp>
          <p:nvSpPr>
            <p:cNvPr id="15385" name="Line 24"/>
            <p:cNvSpPr>
              <a:spLocks noChangeShapeType="1"/>
            </p:cNvSpPr>
            <p:nvPr/>
          </p:nvSpPr>
          <p:spPr bwMode="auto">
            <a:xfrm>
              <a:off x="3840" y="2784"/>
              <a:ext cx="672" cy="0"/>
            </a:xfrm>
            <a:prstGeom prst="line">
              <a:avLst/>
            </a:prstGeom>
            <a:noFill/>
            <a:ln w="28575">
              <a:solidFill>
                <a:schemeClr val="tx1"/>
              </a:solidFill>
              <a:round/>
              <a:headEnd type="none" w="sm" len="sm"/>
              <a:tailEnd type="triangle" w="med" len="med"/>
            </a:ln>
          </p:spPr>
          <p:txBody>
            <a:bodyPr/>
            <a:lstStyle/>
            <a:p>
              <a:endParaRPr lang="pl-PL"/>
            </a:p>
          </p:txBody>
        </p:sp>
        <p:sp>
          <p:nvSpPr>
            <p:cNvPr id="15386" name="Line 25"/>
            <p:cNvSpPr>
              <a:spLocks noChangeShapeType="1"/>
            </p:cNvSpPr>
            <p:nvPr/>
          </p:nvSpPr>
          <p:spPr bwMode="auto">
            <a:xfrm>
              <a:off x="3840" y="1776"/>
              <a:ext cx="624" cy="0"/>
            </a:xfrm>
            <a:prstGeom prst="line">
              <a:avLst/>
            </a:prstGeom>
            <a:noFill/>
            <a:ln w="28575">
              <a:solidFill>
                <a:schemeClr val="tx1"/>
              </a:solidFill>
              <a:round/>
              <a:headEnd type="none" w="sm" len="sm"/>
              <a:tailEnd type="triangle" w="med" len="med"/>
            </a:ln>
          </p:spPr>
          <p:txBody>
            <a:bodyPr/>
            <a:lstStyle/>
            <a:p>
              <a:endParaRPr lang="pl-PL"/>
            </a:p>
          </p:txBody>
        </p:sp>
        <p:sp>
          <p:nvSpPr>
            <p:cNvPr id="15387" name="Line 26"/>
            <p:cNvSpPr>
              <a:spLocks noChangeShapeType="1"/>
            </p:cNvSpPr>
            <p:nvPr/>
          </p:nvSpPr>
          <p:spPr bwMode="auto">
            <a:xfrm>
              <a:off x="3840" y="1824"/>
              <a:ext cx="672" cy="672"/>
            </a:xfrm>
            <a:prstGeom prst="line">
              <a:avLst/>
            </a:prstGeom>
            <a:noFill/>
            <a:ln w="28575">
              <a:solidFill>
                <a:schemeClr val="tx1"/>
              </a:solidFill>
              <a:round/>
              <a:headEnd type="none" w="sm" len="sm"/>
              <a:tailEnd type="triangle" w="med" len="med"/>
            </a:ln>
          </p:spPr>
          <p:txBody>
            <a:bodyPr/>
            <a:lstStyle/>
            <a:p>
              <a:endParaRPr lang="pl-PL"/>
            </a:p>
          </p:txBody>
        </p:sp>
        <p:sp>
          <p:nvSpPr>
            <p:cNvPr id="15388" name="Line 27"/>
            <p:cNvSpPr>
              <a:spLocks noChangeShapeType="1"/>
            </p:cNvSpPr>
            <p:nvPr/>
          </p:nvSpPr>
          <p:spPr bwMode="auto">
            <a:xfrm flipV="1">
              <a:off x="3840" y="2064"/>
              <a:ext cx="672" cy="720"/>
            </a:xfrm>
            <a:prstGeom prst="line">
              <a:avLst/>
            </a:prstGeom>
            <a:noFill/>
            <a:ln w="28575">
              <a:solidFill>
                <a:schemeClr val="tx1"/>
              </a:solidFill>
              <a:round/>
              <a:headEnd type="none" w="sm" len="sm"/>
              <a:tailEnd type="triangle" w="med" len="med"/>
            </a:ln>
          </p:spPr>
          <p:txBody>
            <a:bodyPr/>
            <a:lstStyle/>
            <a:p>
              <a:endParaRPr lang="pl-PL"/>
            </a:p>
          </p:txBody>
        </p:sp>
      </p:grpSp>
      <p:sp>
        <p:nvSpPr>
          <p:cNvPr id="29" name="Text Box 28"/>
          <p:cNvSpPr txBox="1">
            <a:spLocks noChangeArrowheads="1"/>
          </p:cNvSpPr>
          <p:nvPr/>
        </p:nvSpPr>
        <p:spPr bwMode="auto">
          <a:xfrm>
            <a:off x="990600" y="5410200"/>
            <a:ext cx="2133600" cy="396875"/>
          </a:xfrm>
          <a:prstGeom prst="rect">
            <a:avLst/>
          </a:prstGeom>
          <a:noFill/>
          <a:ln w="12700">
            <a:noFill/>
            <a:miter lim="800000"/>
            <a:headEnd type="none" w="sm" len="sm"/>
            <a:tailEnd type="none" w="sm" len="sm"/>
          </a:ln>
        </p:spPr>
        <p:txBody>
          <a:bodyPr>
            <a:spAutoFit/>
          </a:bodyPr>
          <a:lstStyle/>
          <a:p>
            <a:pPr eaLnBrk="0" hangingPunct="0">
              <a:spcBef>
                <a:spcPct val="50000"/>
              </a:spcBef>
            </a:pPr>
            <a:r>
              <a:rPr lang="tr-TR" sz="2000" b="0" dirty="0" smtClean="0">
                <a:solidFill>
                  <a:schemeClr val="tx1"/>
                </a:solidFill>
              </a:rPr>
              <a:t>Çit yok</a:t>
            </a:r>
            <a:endParaRPr lang="pl-PL" sz="2000" b="0" dirty="0">
              <a:solidFill>
                <a:schemeClr val="tx1"/>
              </a:solidFill>
            </a:endParaRPr>
          </a:p>
        </p:txBody>
      </p:sp>
      <p:sp>
        <p:nvSpPr>
          <p:cNvPr id="15367" name="Prostokąt 29"/>
          <p:cNvSpPr>
            <a:spLocks noChangeArrowheads="1"/>
          </p:cNvSpPr>
          <p:nvPr/>
        </p:nvSpPr>
        <p:spPr bwMode="auto">
          <a:xfrm>
            <a:off x="695325" y="844550"/>
            <a:ext cx="2356735" cy="369332"/>
          </a:xfrm>
          <a:prstGeom prst="rect">
            <a:avLst/>
          </a:prstGeom>
          <a:noFill/>
          <a:ln w="9525">
            <a:noFill/>
            <a:miter lim="800000"/>
            <a:headEnd/>
            <a:tailEnd/>
          </a:ln>
        </p:spPr>
        <p:txBody>
          <a:bodyPr wrap="none">
            <a:spAutoFit/>
          </a:bodyPr>
          <a:lstStyle/>
          <a:p>
            <a:r>
              <a:rPr lang="tr-TR" sz="1800" dirty="0" smtClean="0"/>
              <a:t>Örnek</a:t>
            </a:r>
            <a:r>
              <a:rPr lang="pl-PL" sz="1800" dirty="0" smtClean="0"/>
              <a:t>3 </a:t>
            </a:r>
            <a:r>
              <a:rPr lang="pl-PL" sz="1800" dirty="0"/>
              <a:t>– </a:t>
            </a:r>
            <a:r>
              <a:rPr lang="tr-TR" sz="1800" dirty="0" smtClean="0"/>
              <a:t>domuz çiftliği</a:t>
            </a:r>
            <a:endParaRPr lang="pl-PL"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ytuł 1"/>
          <p:cNvSpPr>
            <a:spLocks noGrp="1"/>
          </p:cNvSpPr>
          <p:nvPr>
            <p:ph type="title"/>
          </p:nvPr>
        </p:nvSpPr>
        <p:spPr/>
        <p:txBody>
          <a:bodyPr/>
          <a:lstStyle/>
          <a:p>
            <a:r>
              <a:rPr lang="tr-TR" sz="3200" dirty="0" smtClean="0">
                <a:latin typeface="Calibri" pitchFamily="34" charset="0"/>
                <a:ea typeface="Tahoma" pitchFamily="34" charset="0"/>
                <a:cs typeface="Tahoma" pitchFamily="34" charset="0"/>
              </a:rPr>
              <a:t>Yeni direktif – yeni şartlar</a:t>
            </a:r>
            <a:endParaRPr lang="pl-PL" sz="3200" dirty="0" smtClean="0">
              <a:latin typeface="Calibri" pitchFamily="34" charset="0"/>
              <a:ea typeface="Tahoma" pitchFamily="34" charset="0"/>
              <a:cs typeface="Tahoma" pitchFamily="34" charset="0"/>
            </a:endParaRPr>
          </a:p>
        </p:txBody>
      </p:sp>
      <p:sp>
        <p:nvSpPr>
          <p:cNvPr id="16387" name="Symbol zastępczy zawartości 2"/>
          <p:cNvSpPr>
            <a:spLocks noGrp="1"/>
          </p:cNvSpPr>
          <p:nvPr>
            <p:ph idx="1"/>
          </p:nvPr>
        </p:nvSpPr>
        <p:spPr>
          <a:xfrm>
            <a:off x="685800" y="1219200"/>
            <a:ext cx="7772400" cy="4876800"/>
          </a:xfrm>
        </p:spPr>
        <p:txBody>
          <a:bodyPr/>
          <a:lstStyle/>
          <a:p>
            <a:pPr>
              <a:buFontTx/>
              <a:buNone/>
            </a:pPr>
            <a:r>
              <a:rPr lang="en-GB" sz="2000" b="1" dirty="0" smtClean="0">
                <a:latin typeface="Calibri" pitchFamily="34" charset="0"/>
                <a:ea typeface="Tahoma" pitchFamily="34" charset="0"/>
                <a:cs typeface="Tahoma" pitchFamily="34" charset="0"/>
              </a:rPr>
              <a:t>2010/75/EU</a:t>
            </a:r>
            <a:r>
              <a:rPr lang="tr-TR" sz="2000" b="1" dirty="0" smtClean="0">
                <a:latin typeface="Calibri" pitchFamily="34" charset="0"/>
                <a:ea typeface="Tahoma" pitchFamily="34" charset="0"/>
                <a:cs typeface="Tahoma" pitchFamily="34" charset="0"/>
              </a:rPr>
              <a:t> sayılı endüstriyel emisyonlar direktifi</a:t>
            </a:r>
            <a:r>
              <a:rPr lang="en-GB" sz="2000" b="1" dirty="0" smtClean="0">
                <a:latin typeface="Calibri" pitchFamily="34" charset="0"/>
                <a:ea typeface="Tahoma" pitchFamily="34" charset="0"/>
                <a:cs typeface="Tahoma" pitchFamily="34" charset="0"/>
              </a:rPr>
              <a:t> (</a:t>
            </a:r>
            <a:r>
              <a:rPr lang="tr-TR" sz="2000" b="1" dirty="0" smtClean="0">
                <a:latin typeface="Calibri" pitchFamily="34" charset="0"/>
                <a:ea typeface="Tahoma" pitchFamily="34" charset="0"/>
                <a:cs typeface="Tahoma" pitchFamily="34" charset="0"/>
              </a:rPr>
              <a:t>IPPC</a:t>
            </a:r>
            <a:r>
              <a:rPr lang="en-GB" sz="2000" b="1" dirty="0" smtClean="0">
                <a:latin typeface="Calibri" pitchFamily="34" charset="0"/>
                <a:ea typeface="Tahoma" pitchFamily="34" charset="0"/>
                <a:cs typeface="Tahoma" pitchFamily="34" charset="0"/>
              </a:rPr>
              <a:t>) (</a:t>
            </a:r>
            <a:r>
              <a:rPr lang="tr-TR" sz="2000" b="1" dirty="0" smtClean="0">
                <a:latin typeface="Calibri" pitchFamily="34" charset="0"/>
                <a:ea typeface="Tahoma" pitchFamily="34" charset="0"/>
                <a:cs typeface="Tahoma" pitchFamily="34" charset="0"/>
              </a:rPr>
              <a:t>yeniden düzenleme</a:t>
            </a:r>
            <a:r>
              <a:rPr lang="en-GB" sz="2000" b="1" dirty="0" smtClean="0">
                <a:latin typeface="Calibri" pitchFamily="34" charset="0"/>
                <a:ea typeface="Tahoma" pitchFamily="34" charset="0"/>
                <a:cs typeface="Tahoma" pitchFamily="34" charset="0"/>
              </a:rPr>
              <a:t>)</a:t>
            </a:r>
            <a:r>
              <a:rPr lang="pl-PL" sz="2000" b="1" dirty="0" smtClean="0">
                <a:latin typeface="Calibri" pitchFamily="34" charset="0"/>
                <a:ea typeface="Tahoma" pitchFamily="34" charset="0"/>
                <a:cs typeface="Tahoma" pitchFamily="34" charset="0"/>
              </a:rPr>
              <a:t> – </a:t>
            </a:r>
            <a:r>
              <a:rPr lang="tr-TR" sz="2000" b="1" dirty="0" smtClean="0">
                <a:latin typeface="Calibri" pitchFamily="34" charset="0"/>
                <a:ea typeface="Tahoma" pitchFamily="34" charset="0"/>
                <a:cs typeface="Tahoma" pitchFamily="34" charset="0"/>
              </a:rPr>
              <a:t>Ocak 2011’de yürürlüğe girdi</a:t>
            </a:r>
            <a:endParaRPr lang="pl-PL" sz="2000" b="1" dirty="0" smtClean="0">
              <a:latin typeface="Calibri" pitchFamily="34" charset="0"/>
              <a:ea typeface="Tahoma" pitchFamily="34" charset="0"/>
              <a:cs typeface="Tahoma" pitchFamily="34" charset="0"/>
            </a:endParaRPr>
          </a:p>
          <a:p>
            <a:pPr>
              <a:buFontTx/>
              <a:buNone/>
            </a:pPr>
            <a:endParaRPr lang="pl-PL" sz="2000" b="1" dirty="0" smtClean="0">
              <a:latin typeface="Calibri" pitchFamily="34" charset="0"/>
              <a:ea typeface="Tahoma" pitchFamily="34" charset="0"/>
              <a:cs typeface="Tahoma" pitchFamily="34" charset="0"/>
            </a:endParaRPr>
          </a:p>
          <a:p>
            <a:r>
              <a:rPr lang="tr-TR" sz="2000" b="1" dirty="0" smtClean="0">
                <a:solidFill>
                  <a:srgbClr val="FF0000"/>
                </a:solidFill>
                <a:latin typeface="Calibri" pitchFamily="34" charset="0"/>
                <a:ea typeface="Tahoma" pitchFamily="34" charset="0"/>
                <a:cs typeface="Tahoma" pitchFamily="34" charset="0"/>
              </a:rPr>
              <a:t>Ocak </a:t>
            </a:r>
            <a:r>
              <a:rPr lang="pl-PL" sz="2000" b="1" dirty="0" smtClean="0">
                <a:solidFill>
                  <a:srgbClr val="FF0000"/>
                </a:solidFill>
                <a:latin typeface="Calibri" pitchFamily="34" charset="0"/>
                <a:ea typeface="Tahoma" pitchFamily="34" charset="0"/>
                <a:cs typeface="Tahoma" pitchFamily="34" charset="0"/>
              </a:rPr>
              <a:t>2013</a:t>
            </a:r>
            <a:r>
              <a:rPr lang="pl-PL" sz="2000" b="1" dirty="0" smtClean="0">
                <a:latin typeface="Calibri" pitchFamily="34" charset="0"/>
                <a:ea typeface="Tahoma" pitchFamily="34" charset="0"/>
                <a:cs typeface="Tahoma" pitchFamily="34" charset="0"/>
              </a:rPr>
              <a:t> </a:t>
            </a:r>
            <a:r>
              <a:rPr lang="pl-PL" sz="2000" dirty="0" smtClean="0">
                <a:latin typeface="Calibri" pitchFamily="34" charset="0"/>
                <a:ea typeface="Tahoma" pitchFamily="34" charset="0"/>
                <a:cs typeface="Tahoma" pitchFamily="34" charset="0"/>
              </a:rPr>
              <a:t>– </a:t>
            </a:r>
            <a:r>
              <a:rPr lang="tr-TR" sz="2000" dirty="0" smtClean="0">
                <a:latin typeface="Calibri" pitchFamily="34" charset="0"/>
                <a:ea typeface="Tahoma" pitchFamily="34" charset="0"/>
                <a:cs typeface="Tahoma" pitchFamily="34" charset="0"/>
              </a:rPr>
              <a:t>geçiş süresi</a:t>
            </a:r>
            <a:endParaRPr lang="pl-PL" sz="2000" dirty="0" smtClean="0">
              <a:latin typeface="Calibri" pitchFamily="34" charset="0"/>
              <a:ea typeface="Tahoma" pitchFamily="34" charset="0"/>
              <a:cs typeface="Tahoma" pitchFamily="34" charset="0"/>
            </a:endParaRPr>
          </a:p>
          <a:p>
            <a:pPr hangingPunct="1">
              <a:lnSpc>
                <a:spcPct val="110000"/>
              </a:lnSpc>
            </a:pPr>
            <a:r>
              <a:rPr lang="pl-PL" sz="2000" b="1" dirty="0" smtClean="0">
                <a:solidFill>
                  <a:srgbClr val="FF0000"/>
                </a:solidFill>
                <a:latin typeface="Calibri" pitchFamily="34" charset="0"/>
                <a:ea typeface="Tahoma" pitchFamily="34" charset="0"/>
                <a:cs typeface="Tahoma" pitchFamily="34" charset="0"/>
              </a:rPr>
              <a:t>2014</a:t>
            </a:r>
            <a:r>
              <a:rPr lang="pl-PL" sz="2000" dirty="0" smtClean="0">
                <a:latin typeface="Calibri" pitchFamily="34" charset="0"/>
                <a:ea typeface="Tahoma" pitchFamily="34" charset="0"/>
                <a:cs typeface="Tahoma" pitchFamily="34" charset="0"/>
              </a:rPr>
              <a:t> – </a:t>
            </a:r>
            <a:r>
              <a:rPr lang="tr-TR" sz="2000" dirty="0" smtClean="0">
                <a:latin typeface="Calibri" pitchFamily="34" charset="0"/>
                <a:ea typeface="Tahoma" pitchFamily="34" charset="0"/>
                <a:cs typeface="Tahoma" pitchFamily="34" charset="0"/>
              </a:rPr>
              <a:t>tüm mevcut tesisler yeni şartları yerine getirmelidirler</a:t>
            </a:r>
            <a:r>
              <a:rPr lang="pl-PL" sz="2000" dirty="0" smtClean="0">
                <a:latin typeface="Calibri" pitchFamily="34" charset="0"/>
                <a:ea typeface="Tahoma" pitchFamily="34" charset="0"/>
                <a:cs typeface="Tahoma" pitchFamily="34" charset="0"/>
              </a:rPr>
              <a:t> (</a:t>
            </a:r>
            <a:r>
              <a:rPr lang="tr-TR" sz="2000" dirty="0" smtClean="0">
                <a:latin typeface="Calibri" pitchFamily="34" charset="0"/>
                <a:ea typeface="Tahoma" pitchFamily="34" charset="0"/>
                <a:cs typeface="Tahoma" pitchFamily="34" charset="0"/>
              </a:rPr>
              <a:t>LCP hariç</a:t>
            </a:r>
            <a:r>
              <a:rPr lang="pl-PL" sz="2000" dirty="0" smtClean="0">
                <a:latin typeface="Calibri" pitchFamily="34" charset="0"/>
                <a:ea typeface="Tahoma" pitchFamily="34" charset="0"/>
                <a:cs typeface="Tahoma" pitchFamily="34" charset="0"/>
              </a:rPr>
              <a:t>)</a:t>
            </a:r>
          </a:p>
          <a:p>
            <a:pPr hangingPunct="1">
              <a:lnSpc>
                <a:spcPct val="110000"/>
              </a:lnSpc>
            </a:pPr>
            <a:r>
              <a:rPr lang="tr-TR" sz="2000" b="1" dirty="0" smtClean="0">
                <a:solidFill>
                  <a:srgbClr val="FF0000"/>
                </a:solidFill>
                <a:latin typeface="Calibri" pitchFamily="34" charset="0"/>
                <a:ea typeface="Tahoma" pitchFamily="34" charset="0"/>
                <a:cs typeface="Tahoma" pitchFamily="34" charset="0"/>
              </a:rPr>
              <a:t>Temmuz </a:t>
            </a:r>
            <a:r>
              <a:rPr lang="pl-PL" sz="2000" b="1" dirty="0" smtClean="0">
                <a:solidFill>
                  <a:srgbClr val="FF0000"/>
                </a:solidFill>
                <a:latin typeface="Calibri" pitchFamily="34" charset="0"/>
                <a:ea typeface="Tahoma" pitchFamily="34" charset="0"/>
                <a:cs typeface="Tahoma" pitchFamily="34" charset="0"/>
              </a:rPr>
              <a:t>2015</a:t>
            </a:r>
            <a:r>
              <a:rPr lang="pl-PL" sz="2000" dirty="0" smtClean="0">
                <a:solidFill>
                  <a:srgbClr val="FF0000"/>
                </a:solidFill>
                <a:latin typeface="Calibri" pitchFamily="34" charset="0"/>
                <a:ea typeface="Tahoma" pitchFamily="34" charset="0"/>
                <a:cs typeface="Tahoma" pitchFamily="34" charset="0"/>
              </a:rPr>
              <a:t> </a:t>
            </a:r>
            <a:r>
              <a:rPr lang="pl-PL" sz="2000" dirty="0" smtClean="0">
                <a:latin typeface="Calibri" pitchFamily="34" charset="0"/>
                <a:ea typeface="Tahoma" pitchFamily="34" charset="0"/>
                <a:cs typeface="Tahoma" pitchFamily="34" charset="0"/>
              </a:rPr>
              <a:t>– </a:t>
            </a:r>
            <a:r>
              <a:rPr lang="tr-TR" sz="2000" dirty="0" smtClean="0">
                <a:latin typeface="Calibri" pitchFamily="34" charset="0"/>
                <a:ea typeface="Tahoma" pitchFamily="34" charset="0"/>
                <a:cs typeface="Tahoma" pitchFamily="34" charset="0"/>
              </a:rPr>
              <a:t>direktifte sözü edilen tüm yeni sektörler yeni şartları yerine getirmelidirler</a:t>
            </a:r>
            <a:endParaRPr lang="pl-PL" sz="2000" dirty="0" smtClean="0">
              <a:latin typeface="Calibri" pitchFamily="34" charset="0"/>
              <a:ea typeface="Tahoma" pitchFamily="34" charset="0"/>
              <a:cs typeface="Tahoma" pitchFamily="34" charset="0"/>
            </a:endParaRPr>
          </a:p>
          <a:p>
            <a:pPr hangingPunct="1">
              <a:lnSpc>
                <a:spcPct val="110000"/>
              </a:lnSpc>
            </a:pPr>
            <a:r>
              <a:rPr lang="pl-PL" sz="2000" b="1" dirty="0" smtClean="0">
                <a:solidFill>
                  <a:srgbClr val="FF0000"/>
                </a:solidFill>
                <a:latin typeface="Calibri" pitchFamily="34" charset="0"/>
                <a:ea typeface="Tahoma" pitchFamily="34" charset="0"/>
                <a:cs typeface="Tahoma" pitchFamily="34" charset="0"/>
              </a:rPr>
              <a:t>2016</a:t>
            </a:r>
            <a:r>
              <a:rPr lang="pl-PL" sz="2000" dirty="0" smtClean="0">
                <a:latin typeface="Calibri" pitchFamily="34" charset="0"/>
                <a:ea typeface="Tahoma" pitchFamily="34" charset="0"/>
                <a:cs typeface="Tahoma" pitchFamily="34" charset="0"/>
              </a:rPr>
              <a:t> – LCP </a:t>
            </a:r>
            <a:r>
              <a:rPr lang="tr-TR" sz="2000" dirty="0" smtClean="0">
                <a:latin typeface="Calibri" pitchFamily="34" charset="0"/>
                <a:ea typeface="Tahoma" pitchFamily="34" charset="0"/>
                <a:cs typeface="Tahoma" pitchFamily="34" charset="0"/>
              </a:rPr>
              <a:t>yeni şartları sağlamalıdırlar</a:t>
            </a:r>
            <a:endParaRPr lang="pl-PL" sz="2000" dirty="0" smtClean="0">
              <a:latin typeface="Calibri" pitchFamily="34" charset="0"/>
              <a:ea typeface="Tahoma" pitchFamily="34" charset="0"/>
              <a:cs typeface="Tahoma" pitchFamily="34" charset="0"/>
            </a:endParaRPr>
          </a:p>
          <a:p>
            <a:endParaRPr lang="pl-PL" dirty="0" smtClean="0"/>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ytuł 1"/>
          <p:cNvSpPr>
            <a:spLocks noGrp="1"/>
          </p:cNvSpPr>
          <p:nvPr>
            <p:ph type="title"/>
          </p:nvPr>
        </p:nvSpPr>
        <p:spPr>
          <a:xfrm>
            <a:off x="627063" y="555625"/>
            <a:ext cx="7772400" cy="409575"/>
          </a:xfrm>
        </p:spPr>
        <p:txBody>
          <a:bodyPr>
            <a:normAutofit fontScale="90000"/>
          </a:bodyPr>
          <a:lstStyle/>
          <a:p>
            <a:r>
              <a:rPr lang="tr-TR" sz="3600" dirty="0" smtClean="0">
                <a:latin typeface="Calibri" pitchFamily="34" charset="0"/>
                <a:ea typeface="Calibri" pitchFamily="34" charset="0"/>
                <a:cs typeface="Calibri" pitchFamily="34" charset="0"/>
              </a:rPr>
              <a:t>Yeni izin verme hükümleri – BAT sonuçları</a:t>
            </a:r>
            <a:endParaRPr lang="pl-PL" sz="3600" dirty="0" smtClean="0">
              <a:latin typeface="Calibri" pitchFamily="34" charset="0"/>
              <a:ea typeface="Calibri" pitchFamily="34" charset="0"/>
              <a:cs typeface="Calibri" pitchFamily="34" charset="0"/>
            </a:endParaRPr>
          </a:p>
        </p:txBody>
      </p:sp>
      <p:sp>
        <p:nvSpPr>
          <p:cNvPr id="17411" name="Symbol zastępczy zawartości 2"/>
          <p:cNvSpPr>
            <a:spLocks noGrp="1"/>
          </p:cNvSpPr>
          <p:nvPr>
            <p:ph idx="1"/>
          </p:nvPr>
        </p:nvSpPr>
        <p:spPr/>
        <p:txBody>
          <a:bodyPr>
            <a:normAutofit/>
          </a:bodyPr>
          <a:lstStyle/>
          <a:p>
            <a:r>
              <a:rPr lang="en-GB" sz="2400" dirty="0" smtClean="0">
                <a:latin typeface="Calibri" pitchFamily="34" charset="0"/>
                <a:ea typeface="Tahoma" pitchFamily="34" charset="0"/>
                <a:cs typeface="Tahoma" pitchFamily="34" charset="0"/>
              </a:rPr>
              <a:t>BAT </a:t>
            </a:r>
            <a:r>
              <a:rPr lang="tr-TR" sz="2400" dirty="0" smtClean="0">
                <a:latin typeface="Calibri" pitchFamily="34" charset="0"/>
                <a:ea typeface="Tahoma" pitchFamily="34" charset="0"/>
                <a:cs typeface="Tahoma" pitchFamily="34" charset="0"/>
              </a:rPr>
              <a:t>sonuçları izin verme koşullarını ortaya koymak için referans olmalıdır</a:t>
            </a:r>
            <a:r>
              <a:rPr lang="en-GB" sz="2400" dirty="0" smtClean="0">
                <a:latin typeface="Calibri" pitchFamily="34" charset="0"/>
                <a:ea typeface="Tahoma" pitchFamily="34" charset="0"/>
                <a:cs typeface="Tahoma" pitchFamily="34" charset="0"/>
              </a:rPr>
              <a:t>.</a:t>
            </a:r>
            <a:endParaRPr lang="pl-PL" sz="2400" dirty="0" smtClean="0">
              <a:latin typeface="Calibri" pitchFamily="34" charset="0"/>
              <a:ea typeface="Tahoma" pitchFamily="34" charset="0"/>
              <a:cs typeface="Tahoma" pitchFamily="34" charset="0"/>
            </a:endParaRPr>
          </a:p>
          <a:p>
            <a:r>
              <a:rPr lang="tr-TR" sz="2400" dirty="0" smtClean="0">
                <a:latin typeface="Calibri" pitchFamily="34" charset="0"/>
                <a:ea typeface="Tahoma" pitchFamily="34" charset="0"/>
                <a:cs typeface="Tahoma" pitchFamily="34" charset="0"/>
              </a:rPr>
              <a:t>Yetkili otorite emisyon limit değerlerini öyle koymalı ki normal çalışma koşullarında </a:t>
            </a:r>
            <a:r>
              <a:rPr lang="tr-TR" sz="2400" dirty="0" smtClean="0">
                <a:solidFill>
                  <a:srgbClr val="FF0000"/>
                </a:solidFill>
                <a:latin typeface="Calibri" pitchFamily="34" charset="0"/>
                <a:ea typeface="Tahoma" pitchFamily="34" charset="0"/>
                <a:cs typeface="Tahoma" pitchFamily="34" charset="0"/>
              </a:rPr>
              <a:t>emisyonlar, BAT sonuçlarında yer aldığı şekliyle, mevcut en iyi teknikler ile birlikte emisyon sınır değerlerini aşmamalıdırlar</a:t>
            </a:r>
            <a:r>
              <a:rPr lang="tr-TR" sz="2400" dirty="0" smtClean="0">
                <a:latin typeface="Calibri" pitchFamily="34" charset="0"/>
                <a:ea typeface="Tahoma" pitchFamily="34" charset="0"/>
                <a:cs typeface="Tahoma" pitchFamily="34" charset="0"/>
              </a:rPr>
              <a:t>. </a:t>
            </a:r>
            <a:endParaRPr lang="pl-PL" sz="2400" dirty="0" smtClean="0">
              <a:latin typeface="Calibri" pitchFamily="34" charset="0"/>
              <a:ea typeface="Tahoma" pitchFamily="34" charset="0"/>
              <a:cs typeface="Tahoma" pitchFamily="34" charset="0"/>
            </a:endParaRPr>
          </a:p>
          <a:p>
            <a:r>
              <a:rPr lang="tr-TR" sz="2400" dirty="0" smtClean="0">
                <a:latin typeface="Calibri" pitchFamily="34" charset="0"/>
                <a:ea typeface="Tahoma" pitchFamily="34" charset="0"/>
                <a:cs typeface="Tahoma" pitchFamily="34" charset="0"/>
              </a:rPr>
              <a:t>Yetkili otorite, BAT sonuçlarında tarif edilen mevcut en iyi tekniklerin kullanılması ile ulaşılabilecek durumlardan daha sıkı izin kuralları koymalıdır</a:t>
            </a:r>
            <a:r>
              <a:rPr lang="en-GB" sz="2400" dirty="0" smtClean="0">
                <a:latin typeface="Calibri" pitchFamily="34" charset="0"/>
                <a:ea typeface="Tahoma" pitchFamily="34" charset="0"/>
                <a:cs typeface="Tahoma" pitchFamily="34" charset="0"/>
              </a:rPr>
              <a:t>.</a:t>
            </a:r>
            <a:endParaRPr lang="pl-PL" sz="2400" dirty="0" smtClean="0">
              <a:latin typeface="Calibri" pitchFamily="34" charset="0"/>
              <a:ea typeface="Tahoma" pitchFamily="34" charset="0"/>
              <a:cs typeface="Tahoma" pitchFamily="34"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 belgesinde yer alan teknik konular</a:t>
            </a:r>
            <a:endParaRPr lang="pl-PL" dirty="0"/>
          </a:p>
        </p:txBody>
      </p:sp>
      <p:sp>
        <p:nvSpPr>
          <p:cNvPr id="3" name="Symbol zastępczy zawartości 2"/>
          <p:cNvSpPr>
            <a:spLocks noGrp="1"/>
          </p:cNvSpPr>
          <p:nvPr>
            <p:ph idx="1"/>
          </p:nvPr>
        </p:nvSpPr>
        <p:spPr/>
        <p:txBody>
          <a:bodyPr>
            <a:normAutofit fontScale="92500"/>
          </a:bodyPr>
          <a:lstStyle/>
          <a:p>
            <a:r>
              <a:rPr lang="pl-PL" dirty="0" smtClean="0"/>
              <a:t>1.</a:t>
            </a:r>
            <a:r>
              <a:rPr lang="tr-TR" dirty="0" smtClean="0"/>
              <a:t> Prensip</a:t>
            </a:r>
            <a:r>
              <a:rPr lang="pl-PL" dirty="0" smtClean="0"/>
              <a:t> – </a:t>
            </a:r>
            <a:r>
              <a:rPr lang="tr-TR" dirty="0" smtClean="0"/>
              <a:t>bir tesisin hava iznine ihtiyacı olup olmadığını gözönünde bulundurmaksızın herbir IPPC tesisi için izin verilen hava emisyonunun tanımlanması gerekir</a:t>
            </a:r>
            <a:r>
              <a:rPr lang="pl-PL" dirty="0" smtClean="0"/>
              <a:t>.</a:t>
            </a:r>
          </a:p>
          <a:p>
            <a:r>
              <a:rPr lang="tr-TR" dirty="0" smtClean="0"/>
              <a:t>Örnek</a:t>
            </a:r>
            <a:r>
              <a:rPr lang="pl-PL" dirty="0" smtClean="0"/>
              <a:t>: </a:t>
            </a:r>
            <a:r>
              <a:rPr lang="tr-TR" dirty="0" smtClean="0"/>
              <a:t>kendi küçük elektrik santralini kullanan bir kağıt fabrikası normalde bir hava izni almak zorunda değildir</a:t>
            </a:r>
            <a:r>
              <a:rPr lang="pl-PL" dirty="0" smtClean="0"/>
              <a:t>– </a:t>
            </a:r>
            <a:r>
              <a:rPr lang="tr-TR" dirty="0" smtClean="0"/>
              <a:t>ancak bir IPPC tesisinin parçası olması sebebiyle bu santralin emisyonu IPPC izin belgesinde yer almak zorundadır</a:t>
            </a:r>
            <a:endParaRPr lang="pl-PL"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ymbol zastępczy zawartości 2"/>
          <p:cNvSpPr>
            <a:spLocks noGrp="1"/>
          </p:cNvSpPr>
          <p:nvPr>
            <p:ph idx="1"/>
          </p:nvPr>
        </p:nvSpPr>
        <p:spPr/>
        <p:txBody>
          <a:bodyPr>
            <a:normAutofit/>
          </a:bodyPr>
          <a:lstStyle/>
          <a:p>
            <a:r>
              <a:rPr lang="tr-TR" sz="2000" dirty="0" smtClean="0">
                <a:latin typeface="Tahoma" pitchFamily="34" charset="0"/>
                <a:cs typeface="Tahoma" pitchFamily="34" charset="0"/>
              </a:rPr>
              <a:t>Özel durumlarda, yetkili otoritenin azaltabileceği şekilde daha az sıkı emisyon sınır değerleri koyunuz. Böylesi bir azaltma sadece BAT sonuçlarında tanımlandığı şekliyle emisyon seviyelerine ulaşmak çevresel kazanımlar ile kıyaslandığı zaman, aşağıdaki sebeplerden ötürü çok pahalıya mal oluyorsa uygulanabilir</a:t>
            </a:r>
            <a:r>
              <a:rPr lang="en-GB" sz="2000" dirty="0" smtClean="0">
                <a:latin typeface="Tahoma" pitchFamily="34" charset="0"/>
                <a:cs typeface="Tahoma" pitchFamily="34" charset="0"/>
              </a:rPr>
              <a:t> :</a:t>
            </a:r>
            <a:endParaRPr lang="pl-PL" sz="2000" dirty="0" smtClean="0">
              <a:latin typeface="Tahoma" pitchFamily="34" charset="0"/>
              <a:cs typeface="Tahoma" pitchFamily="34" charset="0"/>
            </a:endParaRPr>
          </a:p>
          <a:p>
            <a:r>
              <a:rPr lang="en-GB" sz="2000" dirty="0" smtClean="0">
                <a:latin typeface="Tahoma" pitchFamily="34" charset="0"/>
                <a:cs typeface="Tahoma" pitchFamily="34" charset="0"/>
              </a:rPr>
              <a:t>(a) 	</a:t>
            </a:r>
            <a:r>
              <a:rPr lang="tr-TR" sz="2000" dirty="0" smtClean="0">
                <a:latin typeface="Tahoma" pitchFamily="34" charset="0"/>
                <a:cs typeface="Tahoma" pitchFamily="34" charset="0"/>
              </a:rPr>
              <a:t>ilgili tesisin coğrafi konumu veya yerel çevre şartları</a:t>
            </a:r>
            <a:r>
              <a:rPr lang="en-GB" sz="2000" dirty="0" smtClean="0">
                <a:latin typeface="Tahoma" pitchFamily="34" charset="0"/>
                <a:cs typeface="Tahoma" pitchFamily="34" charset="0"/>
              </a:rPr>
              <a:t>; </a:t>
            </a:r>
            <a:r>
              <a:rPr lang="tr-TR" sz="2000" dirty="0" smtClean="0">
                <a:latin typeface="Tahoma" pitchFamily="34" charset="0"/>
                <a:cs typeface="Tahoma" pitchFamily="34" charset="0"/>
              </a:rPr>
              <a:t>veya</a:t>
            </a:r>
            <a:endParaRPr lang="pl-PL" sz="2000" dirty="0" smtClean="0">
              <a:latin typeface="Tahoma" pitchFamily="34" charset="0"/>
              <a:cs typeface="Tahoma" pitchFamily="34" charset="0"/>
            </a:endParaRPr>
          </a:p>
          <a:p>
            <a:r>
              <a:rPr lang="en-GB" sz="2000" dirty="0" smtClean="0">
                <a:latin typeface="Tahoma" pitchFamily="34" charset="0"/>
                <a:cs typeface="Tahoma" pitchFamily="34" charset="0"/>
              </a:rPr>
              <a:t>(b) 	</a:t>
            </a:r>
            <a:r>
              <a:rPr lang="tr-TR" sz="2000" dirty="0" smtClean="0">
                <a:latin typeface="Tahoma" pitchFamily="34" charset="0"/>
                <a:cs typeface="Tahoma" pitchFamily="34" charset="0"/>
              </a:rPr>
              <a:t>ilgili tesisin teknik karakteristikleri</a:t>
            </a:r>
            <a:endParaRPr lang="pl-PL" sz="2000" dirty="0" smtClean="0">
              <a:latin typeface="Tahoma" pitchFamily="34" charset="0"/>
              <a:cs typeface="Tahoma" pitchFamily="34" charset="0"/>
            </a:endParaRPr>
          </a:p>
          <a:p>
            <a:r>
              <a:rPr lang="tr-TR" sz="2000" dirty="0" smtClean="0">
                <a:latin typeface="Tahoma" pitchFamily="34" charset="0"/>
                <a:cs typeface="Tahoma" pitchFamily="34" charset="0"/>
              </a:rPr>
              <a:t>Ancak burada uygulanacak olan emisyon sınır değerleri bu direktifin ekinde belirtilmiş olan sınır değrlerinin üzerine çıkamaz</a:t>
            </a:r>
            <a:r>
              <a:rPr lang="en-GB" sz="2000" dirty="0" smtClean="0">
                <a:latin typeface="Tahoma" pitchFamily="34" charset="0"/>
                <a:cs typeface="Tahoma" pitchFamily="34" charset="0"/>
              </a:rPr>
              <a:t> </a:t>
            </a:r>
            <a:r>
              <a:rPr lang="pl-PL" sz="2000" dirty="0" smtClean="0">
                <a:latin typeface="Tahoma" pitchFamily="34" charset="0"/>
                <a:cs typeface="Tahoma" pitchFamily="34" charset="0"/>
              </a:rPr>
              <a:t>(LCP, WI, TiO2)</a:t>
            </a:r>
            <a:r>
              <a:rPr lang="en-GB" sz="2000" dirty="0" smtClean="0">
                <a:latin typeface="Tahoma" pitchFamily="34" charset="0"/>
                <a:cs typeface="Tahoma" pitchFamily="34" charset="0"/>
              </a:rPr>
              <a:t>.</a:t>
            </a:r>
            <a:endParaRPr lang="pl-PL" sz="2000" dirty="0" smtClean="0">
              <a:latin typeface="Tahoma" pitchFamily="34" charset="0"/>
              <a:cs typeface="Tahoma" pitchFamily="34" charset="0"/>
            </a:endParaRPr>
          </a:p>
          <a:p>
            <a:pPr>
              <a:buFontTx/>
              <a:buNone/>
            </a:pPr>
            <a:endParaRPr lang="pl-PL" dirty="0" smtClean="0"/>
          </a:p>
        </p:txBody>
      </p:sp>
      <p:sp>
        <p:nvSpPr>
          <p:cNvPr id="18435" name="Tytuł 1"/>
          <p:cNvSpPr>
            <a:spLocks noGrp="1"/>
          </p:cNvSpPr>
          <p:nvPr>
            <p:ph type="title"/>
          </p:nvPr>
        </p:nvSpPr>
        <p:spPr>
          <a:xfrm>
            <a:off x="728663" y="544513"/>
            <a:ext cx="7772400" cy="409575"/>
          </a:xfrm>
        </p:spPr>
        <p:txBody>
          <a:bodyPr>
            <a:normAutofit fontScale="90000"/>
          </a:bodyPr>
          <a:lstStyle/>
          <a:p>
            <a:r>
              <a:rPr lang="tr-TR" sz="3600" dirty="0" smtClean="0">
                <a:latin typeface="Calibri" pitchFamily="34" charset="0"/>
                <a:ea typeface="Calibri" pitchFamily="34" charset="0"/>
                <a:cs typeface="Calibri" pitchFamily="34" charset="0"/>
              </a:rPr>
              <a:t>Yeni izin verme hükümleri – BAT sonuçları</a:t>
            </a:r>
            <a:endParaRPr lang="pl-PL" sz="3600" dirty="0" smtClean="0">
              <a:latin typeface="Calibri" pitchFamily="34" charset="0"/>
              <a:ea typeface="Calibri" pitchFamily="34" charset="0"/>
              <a:cs typeface="Calibri" pitchFamily="34" charset="0"/>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ytuł 1"/>
          <p:cNvSpPr>
            <a:spLocks noGrp="1"/>
          </p:cNvSpPr>
          <p:nvPr>
            <p:ph type="title"/>
          </p:nvPr>
        </p:nvSpPr>
        <p:spPr/>
        <p:txBody>
          <a:bodyPr/>
          <a:lstStyle/>
          <a:p>
            <a:r>
              <a:rPr lang="tr-TR" sz="3200" dirty="0" smtClean="0">
                <a:latin typeface="Calibri" pitchFamily="34" charset="0"/>
                <a:ea typeface="Calibri" pitchFamily="34" charset="0"/>
                <a:cs typeface="Calibri" pitchFamily="34" charset="0"/>
              </a:rPr>
              <a:t>Yeni izin verme hükümleri</a:t>
            </a:r>
            <a:r>
              <a:rPr lang="pl-PL" sz="3200" dirty="0" smtClean="0">
                <a:latin typeface="Calibri" pitchFamily="34" charset="0"/>
                <a:ea typeface="Calibri" pitchFamily="34" charset="0"/>
                <a:cs typeface="Calibri" pitchFamily="34" charset="0"/>
              </a:rPr>
              <a:t> - </a:t>
            </a:r>
            <a:r>
              <a:rPr lang="tr-TR" sz="3200" dirty="0" smtClean="0">
                <a:latin typeface="Calibri" pitchFamily="34" charset="0"/>
                <a:ea typeface="Calibri" pitchFamily="34" charset="0"/>
                <a:cs typeface="Calibri" pitchFamily="34" charset="0"/>
              </a:rPr>
              <a:t>izleme</a:t>
            </a:r>
            <a:endParaRPr lang="pl-PL" sz="3200" dirty="0" smtClean="0"/>
          </a:p>
        </p:txBody>
      </p:sp>
      <p:sp>
        <p:nvSpPr>
          <p:cNvPr id="19459" name="Symbol zastępczy zawartości 2"/>
          <p:cNvSpPr>
            <a:spLocks noGrp="1"/>
          </p:cNvSpPr>
          <p:nvPr>
            <p:ph idx="1"/>
          </p:nvPr>
        </p:nvSpPr>
        <p:spPr/>
        <p:txBody>
          <a:bodyPr/>
          <a:lstStyle/>
          <a:p>
            <a:r>
              <a:rPr lang="tr-TR" sz="2400" dirty="0" smtClean="0">
                <a:latin typeface="Calibri" pitchFamily="34" charset="0"/>
                <a:ea typeface="Tahoma" pitchFamily="34" charset="0"/>
                <a:cs typeface="Tahoma" pitchFamily="34" charset="0"/>
              </a:rPr>
              <a:t>İzleme şartları, BAT sonuçlarında tarif edildiği gibi , izleme sonuçlarına dayanarak hazırlanmalıdır</a:t>
            </a:r>
            <a:r>
              <a:rPr lang="en-GB" sz="2400" dirty="0" smtClean="0">
                <a:latin typeface="Calibri" pitchFamily="34" charset="0"/>
                <a:ea typeface="Tahoma" pitchFamily="34" charset="0"/>
                <a:cs typeface="Tahoma" pitchFamily="34" charset="0"/>
              </a:rPr>
              <a:t>.</a:t>
            </a:r>
            <a:endParaRPr lang="pl-PL" sz="2400" dirty="0" smtClean="0">
              <a:latin typeface="Calibri" pitchFamily="34" charset="0"/>
              <a:ea typeface="Tahoma" pitchFamily="34" charset="0"/>
              <a:cs typeface="Tahoma" pitchFamily="34" charset="0"/>
            </a:endParaRPr>
          </a:p>
          <a:p>
            <a:r>
              <a:rPr lang="tr-TR" sz="2400" dirty="0" smtClean="0">
                <a:latin typeface="Calibri" pitchFamily="34" charset="0"/>
                <a:ea typeface="Tahoma" pitchFamily="34" charset="0"/>
                <a:cs typeface="Tahoma" pitchFamily="34" charset="0"/>
              </a:rPr>
              <a:t>Periyodik izleme yeraltı suları için en az her beş yılda bir toprak içinse en az on yılda bir gerçekleştirlmelidir. Tek istisna böylesi bir izleme faaliyetinin kontaminasyon riskinin sistematik tahmini üzerine yapılmasıdır.</a:t>
            </a:r>
            <a:endParaRPr lang="pl-PL" sz="2400" dirty="0" smtClean="0">
              <a:latin typeface="Calibri" pitchFamily="34" charset="0"/>
              <a:ea typeface="Tahoma" pitchFamily="34" charset="0"/>
              <a:cs typeface="Tahoma" pitchFamily="34" charset="0"/>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ytuł 1"/>
          <p:cNvSpPr>
            <a:spLocks noGrp="1"/>
          </p:cNvSpPr>
          <p:nvPr>
            <p:ph type="title"/>
          </p:nvPr>
        </p:nvSpPr>
        <p:spPr/>
        <p:txBody>
          <a:bodyPr/>
          <a:lstStyle/>
          <a:p>
            <a:r>
              <a:rPr lang="tr-TR" dirty="0" smtClean="0">
                <a:latin typeface="Calibri" pitchFamily="34" charset="0"/>
                <a:ea typeface="Calibri" pitchFamily="34" charset="0"/>
                <a:cs typeface="Calibri" pitchFamily="34" charset="0"/>
              </a:rPr>
              <a:t>Yeni izin verme hükümleri</a:t>
            </a:r>
            <a:endParaRPr lang="pl-PL" dirty="0" smtClean="0"/>
          </a:p>
        </p:txBody>
      </p:sp>
      <p:sp>
        <p:nvSpPr>
          <p:cNvPr id="20483" name="Symbol zastępczy zawartości 2"/>
          <p:cNvSpPr>
            <a:spLocks noGrp="1"/>
          </p:cNvSpPr>
          <p:nvPr>
            <p:ph idx="1"/>
          </p:nvPr>
        </p:nvSpPr>
        <p:spPr/>
        <p:txBody>
          <a:bodyPr/>
          <a:lstStyle/>
          <a:p>
            <a:r>
              <a:rPr lang="tr-TR" sz="2400" dirty="0" smtClean="0">
                <a:latin typeface="Calibri" pitchFamily="34" charset="0"/>
                <a:ea typeface="Tahoma" pitchFamily="34" charset="0"/>
                <a:cs typeface="Tahoma" pitchFamily="34" charset="0"/>
              </a:rPr>
              <a:t>Bir tesisin esas faaliyetleri ile ilgili BAT sonuçları hakkındaki kararların yayımlanmasından sonra dört yıl içerisinde yetkili otorite şunları temin etmelidir</a:t>
            </a:r>
            <a:r>
              <a:rPr lang="en-GB" sz="2400" dirty="0" smtClean="0">
                <a:latin typeface="Calibri" pitchFamily="34" charset="0"/>
                <a:ea typeface="Tahoma" pitchFamily="34" charset="0"/>
                <a:cs typeface="Tahoma" pitchFamily="34" charset="0"/>
              </a:rPr>
              <a:t>:</a:t>
            </a:r>
            <a:endParaRPr lang="pl-PL" sz="2400" dirty="0" smtClean="0">
              <a:latin typeface="Calibri" pitchFamily="34" charset="0"/>
              <a:ea typeface="Tahoma" pitchFamily="34" charset="0"/>
              <a:cs typeface="Tahoma" pitchFamily="34" charset="0"/>
            </a:endParaRPr>
          </a:p>
          <a:p>
            <a:r>
              <a:rPr lang="en-GB" sz="2400" dirty="0" smtClean="0">
                <a:latin typeface="Calibri" pitchFamily="34" charset="0"/>
                <a:ea typeface="Tahoma" pitchFamily="34" charset="0"/>
                <a:cs typeface="Tahoma" pitchFamily="34" charset="0"/>
              </a:rPr>
              <a:t>(a)	</a:t>
            </a:r>
            <a:r>
              <a:rPr lang="tr-TR" sz="2400" dirty="0" smtClean="0">
                <a:latin typeface="Calibri" pitchFamily="34" charset="0"/>
                <a:ea typeface="Tahoma" pitchFamily="34" charset="0"/>
                <a:cs typeface="Tahoma" pitchFamily="34" charset="0"/>
              </a:rPr>
              <a:t>sözü edilen tesis için tüm izin şartları gözden geçirildi ve gerekli olduğu takdirde bu direktif ile uyumlu olması için güncellendi</a:t>
            </a:r>
            <a:r>
              <a:rPr lang="en-GB" sz="2400" dirty="0" smtClean="0">
                <a:latin typeface="Calibri" pitchFamily="34" charset="0"/>
                <a:ea typeface="Tahoma" pitchFamily="34" charset="0"/>
                <a:cs typeface="Tahoma" pitchFamily="34" charset="0"/>
              </a:rPr>
              <a:t> </a:t>
            </a:r>
            <a:r>
              <a:rPr lang="pl-PL" sz="2400" dirty="0" smtClean="0">
                <a:latin typeface="Calibri" pitchFamily="34" charset="0"/>
                <a:ea typeface="Tahoma" pitchFamily="34" charset="0"/>
                <a:cs typeface="Tahoma" pitchFamily="34" charset="0"/>
              </a:rPr>
              <a:t>(BAT </a:t>
            </a:r>
            <a:r>
              <a:rPr lang="tr-TR" sz="2400" dirty="0" smtClean="0">
                <a:latin typeface="Calibri" pitchFamily="34" charset="0"/>
                <a:ea typeface="Tahoma" pitchFamily="34" charset="0"/>
                <a:cs typeface="Tahoma" pitchFamily="34" charset="0"/>
              </a:rPr>
              <a:t>sonuçları</a:t>
            </a:r>
            <a:r>
              <a:rPr lang="pl-PL" sz="2400" dirty="0" smtClean="0">
                <a:latin typeface="Calibri" pitchFamily="34" charset="0"/>
                <a:ea typeface="Tahoma" pitchFamily="34" charset="0"/>
                <a:cs typeface="Tahoma" pitchFamily="34" charset="0"/>
              </a:rPr>
              <a:t>)</a:t>
            </a:r>
            <a:r>
              <a:rPr lang="en-GB" sz="2400" dirty="0" smtClean="0">
                <a:latin typeface="Calibri" pitchFamily="34" charset="0"/>
                <a:ea typeface="Tahoma" pitchFamily="34" charset="0"/>
                <a:cs typeface="Tahoma" pitchFamily="34" charset="0"/>
              </a:rPr>
              <a:t>;</a:t>
            </a:r>
            <a:endParaRPr lang="pl-PL" sz="2400" dirty="0" smtClean="0">
              <a:latin typeface="Calibri" pitchFamily="34" charset="0"/>
              <a:ea typeface="Tahoma" pitchFamily="34" charset="0"/>
              <a:cs typeface="Tahoma" pitchFamily="34" charset="0"/>
            </a:endParaRPr>
          </a:p>
          <a:p>
            <a:r>
              <a:rPr lang="en-GB" sz="2400" dirty="0" smtClean="0">
                <a:latin typeface="Calibri" pitchFamily="34" charset="0"/>
                <a:ea typeface="Tahoma" pitchFamily="34" charset="0"/>
                <a:cs typeface="Tahoma" pitchFamily="34" charset="0"/>
              </a:rPr>
              <a:t>(b)	</a:t>
            </a:r>
            <a:r>
              <a:rPr lang="tr-TR" sz="2400" dirty="0" smtClean="0">
                <a:latin typeface="Calibri" pitchFamily="34" charset="0"/>
                <a:ea typeface="Tahoma" pitchFamily="34" charset="0"/>
                <a:cs typeface="Tahoma" pitchFamily="34" charset="0"/>
              </a:rPr>
              <a:t>tesis, izin koşulları ile uyumludur</a:t>
            </a:r>
            <a:r>
              <a:rPr lang="en-GB" sz="2400" dirty="0" smtClean="0">
                <a:latin typeface="Calibri" pitchFamily="34" charset="0"/>
                <a:ea typeface="Tahoma" pitchFamily="34" charset="0"/>
                <a:cs typeface="Tahoma" pitchFamily="34" charset="0"/>
              </a:rPr>
              <a:t>.</a:t>
            </a:r>
            <a:endParaRPr lang="pl-PL" sz="2400" dirty="0" smtClean="0">
              <a:latin typeface="Calibri" pitchFamily="34" charset="0"/>
              <a:ea typeface="Tahoma" pitchFamily="34" charset="0"/>
              <a:cs typeface="Tahoma" pitchFamily="34" charset="0"/>
            </a:endParaRPr>
          </a:p>
          <a:p>
            <a:endParaRPr lang="pl-PL" dirty="0" smtClean="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ytuł 1"/>
          <p:cNvSpPr>
            <a:spLocks noGrp="1"/>
          </p:cNvSpPr>
          <p:nvPr>
            <p:ph type="title"/>
          </p:nvPr>
        </p:nvSpPr>
        <p:spPr/>
        <p:txBody>
          <a:bodyPr/>
          <a:lstStyle/>
          <a:p>
            <a:r>
              <a:rPr lang="tr-TR" sz="3200" dirty="0" smtClean="0">
                <a:latin typeface="Calibri" pitchFamily="34" charset="0"/>
                <a:ea typeface="Calibri" pitchFamily="34" charset="0"/>
                <a:cs typeface="Calibri" pitchFamily="34" charset="0"/>
              </a:rPr>
              <a:t>Yeni izin verme hükümleri</a:t>
            </a:r>
            <a:r>
              <a:rPr lang="pl-PL" sz="3200" dirty="0" smtClean="0">
                <a:latin typeface="Calibri" pitchFamily="34" charset="0"/>
                <a:ea typeface="Calibri" pitchFamily="34" charset="0"/>
                <a:cs typeface="Calibri" pitchFamily="34" charset="0"/>
              </a:rPr>
              <a:t>– </a:t>
            </a:r>
            <a:r>
              <a:rPr lang="tr-TR" sz="3200" dirty="0" smtClean="0">
                <a:latin typeface="Calibri" pitchFamily="34" charset="0"/>
                <a:ea typeface="Calibri" pitchFamily="34" charset="0"/>
                <a:cs typeface="Calibri" pitchFamily="34" charset="0"/>
              </a:rPr>
              <a:t>dayanak raporu</a:t>
            </a:r>
            <a:endParaRPr lang="pl-PL" sz="3200" dirty="0" smtClean="0"/>
          </a:p>
        </p:txBody>
      </p:sp>
      <p:sp>
        <p:nvSpPr>
          <p:cNvPr id="21507" name="Symbol zastępczy zawartości 2"/>
          <p:cNvSpPr>
            <a:spLocks noGrp="1"/>
          </p:cNvSpPr>
          <p:nvPr>
            <p:ph idx="1"/>
          </p:nvPr>
        </p:nvSpPr>
        <p:spPr>
          <a:xfrm>
            <a:off x="617538" y="1135063"/>
            <a:ext cx="7772400" cy="4114800"/>
          </a:xfrm>
        </p:spPr>
        <p:txBody>
          <a:bodyPr>
            <a:normAutofit fontScale="92500"/>
          </a:bodyPr>
          <a:lstStyle/>
          <a:p>
            <a:r>
              <a:rPr lang="tr-TR" sz="2400" dirty="0" smtClean="0">
                <a:latin typeface="Calibri" pitchFamily="34" charset="0"/>
                <a:ea typeface="Tahoma" pitchFamily="34" charset="0"/>
                <a:cs typeface="Tahoma" pitchFamily="34" charset="0"/>
              </a:rPr>
              <a:t>Bir izin başvurusu, olabildiği takdirde, bir dayanak raporu içerir</a:t>
            </a:r>
            <a:endParaRPr lang="pl-PL" sz="2400" dirty="0" smtClean="0">
              <a:latin typeface="Calibri" pitchFamily="34" charset="0"/>
              <a:ea typeface="Tahoma" pitchFamily="34" charset="0"/>
              <a:cs typeface="Tahoma" pitchFamily="34" charset="0"/>
            </a:endParaRPr>
          </a:p>
          <a:p>
            <a:r>
              <a:rPr lang="tr-TR" sz="2400" dirty="0" smtClean="0">
                <a:latin typeface="Calibri" pitchFamily="34" charset="0"/>
                <a:ea typeface="Tahoma" pitchFamily="34" charset="0"/>
                <a:cs typeface="Tahoma" pitchFamily="34" charset="0"/>
              </a:rPr>
              <a:t>Eğer faaliyet tehlikeli maddelerin kullanımını, üretimini veya salınımını içeriyorsa ve tesisin bulunduğu çevrede toprak veya yeraltı sularının kirlenmesi ihtimali gözönünde bulundurulursa operatörün yetkili otoriteye, tesis faaliyete başlamadan önce veya yeni hükümler yürürlüğe girdikten sonra tesisin izni güncellenmeden önce, bir dayanak raporu hazırlaması gerekir.  </a:t>
            </a:r>
            <a:endParaRPr lang="pl-PL" sz="2400" dirty="0" smtClean="0">
              <a:latin typeface="Calibri" pitchFamily="34" charset="0"/>
              <a:ea typeface="Tahoma" pitchFamily="34" charset="0"/>
              <a:cs typeface="Tahoma" pitchFamily="34" charset="0"/>
            </a:endParaRPr>
          </a:p>
          <a:p>
            <a:r>
              <a:rPr lang="tr-TR" sz="2400" dirty="0" smtClean="0">
                <a:latin typeface="Calibri" pitchFamily="34" charset="0"/>
                <a:ea typeface="Tahoma" pitchFamily="34" charset="0"/>
                <a:cs typeface="Tahoma" pitchFamily="34" charset="0"/>
              </a:rPr>
              <a:t>Dayanak raporu toprak ve yeraltı sularının kirliliğinin tanımlanması için gerekli bilgileri içermeli ki böylece faaliyetlerin kesin durması halindeki durum ile nicelikli bir karşılaştırma yapılabilsin</a:t>
            </a:r>
            <a:r>
              <a:rPr lang="en-GB" sz="2400" dirty="0" smtClean="0">
                <a:latin typeface="Calibri" pitchFamily="34" charset="0"/>
                <a:ea typeface="Tahoma" pitchFamily="34" charset="0"/>
                <a:cs typeface="Tahoma" pitchFamily="34" charset="0"/>
              </a:rPr>
              <a:t>.</a:t>
            </a:r>
            <a:endParaRPr lang="pl-PL" dirty="0" smtClean="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ytuł 1"/>
          <p:cNvSpPr>
            <a:spLocks noGrp="1"/>
          </p:cNvSpPr>
          <p:nvPr>
            <p:ph type="title"/>
          </p:nvPr>
        </p:nvSpPr>
        <p:spPr/>
        <p:txBody>
          <a:bodyPr>
            <a:normAutofit fontScale="90000"/>
          </a:bodyPr>
          <a:lstStyle/>
          <a:p>
            <a:r>
              <a:rPr lang="tr-TR" dirty="0" smtClean="0">
                <a:latin typeface="Calibri" pitchFamily="34" charset="0"/>
                <a:ea typeface="Calibri" pitchFamily="34" charset="0"/>
                <a:cs typeface="Calibri" pitchFamily="34" charset="0"/>
              </a:rPr>
              <a:t>Yeni izin verme hükümleri</a:t>
            </a:r>
            <a:r>
              <a:rPr lang="pl-PL" dirty="0" smtClean="0">
                <a:latin typeface="Calibri" pitchFamily="34" charset="0"/>
                <a:ea typeface="Calibri" pitchFamily="34" charset="0"/>
                <a:cs typeface="Calibri" pitchFamily="34" charset="0"/>
              </a:rPr>
              <a:t>– </a:t>
            </a:r>
            <a:r>
              <a:rPr lang="tr-TR" dirty="0" smtClean="0">
                <a:latin typeface="Calibri" pitchFamily="34" charset="0"/>
                <a:ea typeface="Calibri" pitchFamily="34" charset="0"/>
                <a:cs typeface="Calibri" pitchFamily="34" charset="0"/>
              </a:rPr>
              <a:t>dayanak rapor</a:t>
            </a:r>
            <a:endParaRPr lang="pl-PL" dirty="0" smtClean="0"/>
          </a:p>
        </p:txBody>
      </p:sp>
      <p:sp>
        <p:nvSpPr>
          <p:cNvPr id="22531" name="Symbol zastępczy zawartości 2"/>
          <p:cNvSpPr>
            <a:spLocks noGrp="1"/>
          </p:cNvSpPr>
          <p:nvPr>
            <p:ph idx="1"/>
          </p:nvPr>
        </p:nvSpPr>
        <p:spPr>
          <a:xfrm>
            <a:off x="754063" y="1643063"/>
            <a:ext cx="7772400" cy="4114800"/>
          </a:xfrm>
        </p:spPr>
        <p:txBody>
          <a:bodyPr>
            <a:normAutofit/>
          </a:bodyPr>
          <a:lstStyle/>
          <a:p>
            <a:r>
              <a:rPr lang="tr-TR" sz="2400" dirty="0" smtClean="0">
                <a:latin typeface="Calibri" pitchFamily="34" charset="0"/>
                <a:ea typeface="Tahoma" pitchFamily="34" charset="0"/>
                <a:cs typeface="Tahoma" pitchFamily="34" charset="0"/>
              </a:rPr>
              <a:t>Dayanak rapor en azından aşağıdaki bilgileri içermelidir</a:t>
            </a:r>
            <a:r>
              <a:rPr lang="en-GB" sz="2400" dirty="0" smtClean="0">
                <a:latin typeface="Calibri" pitchFamily="34" charset="0"/>
                <a:ea typeface="Tahoma" pitchFamily="34" charset="0"/>
                <a:cs typeface="Tahoma" pitchFamily="34" charset="0"/>
              </a:rPr>
              <a:t>:</a:t>
            </a:r>
            <a:endParaRPr lang="pl-PL" sz="2400" dirty="0" smtClean="0">
              <a:latin typeface="Calibri" pitchFamily="34" charset="0"/>
              <a:ea typeface="Tahoma" pitchFamily="34" charset="0"/>
              <a:cs typeface="Tahoma" pitchFamily="34" charset="0"/>
            </a:endParaRPr>
          </a:p>
          <a:p>
            <a:r>
              <a:rPr lang="en-GB" sz="2400" dirty="0" smtClean="0">
                <a:latin typeface="Calibri" pitchFamily="34" charset="0"/>
                <a:ea typeface="Tahoma" pitchFamily="34" charset="0"/>
                <a:cs typeface="Tahoma" pitchFamily="34" charset="0"/>
              </a:rPr>
              <a:t>(a)	</a:t>
            </a:r>
            <a:r>
              <a:rPr lang="tr-TR" sz="2400" dirty="0" smtClean="0">
                <a:latin typeface="Calibri" pitchFamily="34" charset="0"/>
                <a:ea typeface="Tahoma" pitchFamily="34" charset="0"/>
                <a:cs typeface="Tahoma" pitchFamily="34" charset="0"/>
              </a:rPr>
              <a:t>mevcut kullanım hakkında bilgiler ve eğer mevcut ise arazinin geçmişteki kullanımı</a:t>
            </a:r>
            <a:r>
              <a:rPr lang="en-GB" sz="2400" dirty="0" smtClean="0">
                <a:latin typeface="Calibri" pitchFamily="34" charset="0"/>
                <a:ea typeface="Tahoma" pitchFamily="34" charset="0"/>
                <a:cs typeface="Tahoma" pitchFamily="34" charset="0"/>
              </a:rPr>
              <a:t>;</a:t>
            </a:r>
            <a:endParaRPr lang="pl-PL" sz="2400" dirty="0" smtClean="0">
              <a:latin typeface="Calibri" pitchFamily="34" charset="0"/>
              <a:ea typeface="Tahoma" pitchFamily="34" charset="0"/>
              <a:cs typeface="Tahoma" pitchFamily="34" charset="0"/>
            </a:endParaRPr>
          </a:p>
          <a:p>
            <a:r>
              <a:rPr lang="en-GB" sz="2400" dirty="0" smtClean="0">
                <a:latin typeface="Calibri" pitchFamily="34" charset="0"/>
                <a:ea typeface="Tahoma" pitchFamily="34" charset="0"/>
                <a:cs typeface="Tahoma" pitchFamily="34" charset="0"/>
              </a:rPr>
              <a:t>(b)	</a:t>
            </a:r>
            <a:r>
              <a:rPr lang="tr-TR" sz="2400" dirty="0" smtClean="0">
                <a:latin typeface="Calibri" pitchFamily="34" charset="0"/>
                <a:ea typeface="Tahoma" pitchFamily="34" charset="0"/>
                <a:cs typeface="Tahoma" pitchFamily="34" charset="0"/>
              </a:rPr>
              <a:t>mevcut ise raporun yazıldığı esnada durumu ortaya koyan, var olan toprak ve yeraltı sularına ilişkin ölçüm sonuçları veya alternatif olarak sözü edilen tesiste tehlikeli maddelerin kullanılması, üretilmesi ya da salınması sonucunda olabilecek toprak ve yeraltı sularının kirlenmesi ihtimaline karşı yeni ölçüm sonuçları. </a:t>
            </a:r>
            <a:endParaRPr lang="pl-PL" sz="2000" dirty="0" smtClean="0">
              <a:latin typeface="Tahoma" pitchFamily="34" charset="0"/>
              <a:ea typeface="Tahoma" pitchFamily="34" charset="0"/>
              <a:cs typeface="Tahoma" pitchFamily="34" charset="0"/>
            </a:endParaRPr>
          </a:p>
          <a:p>
            <a:endParaRPr lang="pl-PL" dirty="0" smtClean="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ytuł 1"/>
          <p:cNvSpPr>
            <a:spLocks noGrp="1"/>
          </p:cNvSpPr>
          <p:nvPr>
            <p:ph type="title"/>
          </p:nvPr>
        </p:nvSpPr>
        <p:spPr/>
        <p:txBody>
          <a:bodyPr>
            <a:normAutofit fontScale="90000"/>
          </a:bodyPr>
          <a:lstStyle/>
          <a:p>
            <a:r>
              <a:rPr lang="tr-TR" dirty="0" smtClean="0">
                <a:latin typeface="Calibri" pitchFamily="34" charset="0"/>
                <a:ea typeface="Calibri" pitchFamily="34" charset="0"/>
                <a:cs typeface="Calibri" pitchFamily="34" charset="0"/>
              </a:rPr>
              <a:t>Yeni izin verme hükümleri </a:t>
            </a:r>
            <a:r>
              <a:rPr lang="pl-PL" dirty="0" smtClean="0">
                <a:latin typeface="Calibri" pitchFamily="34" charset="0"/>
                <a:ea typeface="Calibri" pitchFamily="34" charset="0"/>
                <a:cs typeface="Calibri" pitchFamily="34" charset="0"/>
              </a:rPr>
              <a:t>– </a:t>
            </a:r>
            <a:r>
              <a:rPr lang="tr-TR" dirty="0" smtClean="0">
                <a:latin typeface="Calibri" pitchFamily="34" charset="0"/>
                <a:ea typeface="Calibri" pitchFamily="34" charset="0"/>
                <a:cs typeface="Calibri" pitchFamily="34" charset="0"/>
              </a:rPr>
              <a:t>dayanak rapor</a:t>
            </a:r>
            <a:endParaRPr lang="pl-PL" dirty="0" smtClean="0"/>
          </a:p>
        </p:txBody>
      </p:sp>
      <p:sp>
        <p:nvSpPr>
          <p:cNvPr id="23555" name="Symbol zastępczy zawartości 2"/>
          <p:cNvSpPr>
            <a:spLocks noGrp="1"/>
          </p:cNvSpPr>
          <p:nvPr>
            <p:ph idx="1"/>
          </p:nvPr>
        </p:nvSpPr>
        <p:spPr>
          <a:xfrm>
            <a:off x="776288" y="1619250"/>
            <a:ext cx="7772400" cy="4114800"/>
          </a:xfrm>
        </p:spPr>
        <p:txBody>
          <a:bodyPr>
            <a:normAutofit/>
          </a:bodyPr>
          <a:lstStyle/>
          <a:p>
            <a:pPr>
              <a:buFontTx/>
              <a:buNone/>
            </a:pPr>
            <a:r>
              <a:rPr lang="tr-TR" sz="2400" dirty="0" smtClean="0">
                <a:latin typeface="Calibri" pitchFamily="34" charset="0"/>
                <a:ea typeface="Tahoma" pitchFamily="34" charset="0"/>
                <a:cs typeface="Tahoma" pitchFamily="34" charset="0"/>
              </a:rPr>
              <a:t>Bir izin belgesi şunları içermelidir</a:t>
            </a:r>
            <a:r>
              <a:rPr lang="pl-PL" sz="2400" dirty="0" smtClean="0">
                <a:latin typeface="Calibri" pitchFamily="34" charset="0"/>
                <a:ea typeface="Tahoma" pitchFamily="34" charset="0"/>
                <a:cs typeface="Tahoma" pitchFamily="34" charset="0"/>
              </a:rPr>
              <a:t>:</a:t>
            </a:r>
          </a:p>
          <a:p>
            <a:r>
              <a:rPr lang="tr-TR" sz="2400" dirty="0" smtClean="0">
                <a:latin typeface="Calibri" pitchFamily="34" charset="0"/>
                <a:ea typeface="Tahoma" pitchFamily="34" charset="0"/>
                <a:cs typeface="Tahoma" pitchFamily="34" charset="0"/>
              </a:rPr>
              <a:t>Toprağın ve yeraltı sularının korunmasını garantileyen uygun şartlar ve tesis tarafından üretilen atıkların izlenmesi ve yönetilmesi konusunda önlemler</a:t>
            </a:r>
            <a:r>
              <a:rPr lang="en-GB" sz="2400" dirty="0" smtClean="0">
                <a:latin typeface="Calibri" pitchFamily="34" charset="0"/>
                <a:ea typeface="Tahoma" pitchFamily="34" charset="0"/>
                <a:cs typeface="Tahoma" pitchFamily="34" charset="0"/>
              </a:rPr>
              <a:t>;</a:t>
            </a:r>
            <a:endParaRPr lang="pl-PL" sz="2400" dirty="0" smtClean="0">
              <a:latin typeface="Calibri" pitchFamily="34" charset="0"/>
              <a:ea typeface="Tahoma" pitchFamily="34" charset="0"/>
              <a:cs typeface="Tahoma" pitchFamily="34" charset="0"/>
            </a:endParaRPr>
          </a:p>
          <a:p>
            <a:r>
              <a:rPr lang="tr-TR" sz="2400" dirty="0" smtClean="0">
                <a:latin typeface="Calibri" pitchFamily="34" charset="0"/>
                <a:ea typeface="Tahoma" pitchFamily="34" charset="0"/>
                <a:cs typeface="Tahoma" pitchFamily="34" charset="0"/>
              </a:rPr>
              <a:t>Bahse konu bölgede rastlanılması ihtimali bulunan tehlikeli maddeler ile ilgili olarak toprak ve yeraltı sularının periyodik olarak izlenmesine ilişkin uygun şartlar ve yine tesisin kurulduğu bölgede toprak ve yeraltı sularının kontamine olması ihtimalinin de gözönünde bulundurulması</a:t>
            </a:r>
            <a:endParaRPr lang="pl-PL" dirty="0" smtClean="0"/>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ytuł 1"/>
          <p:cNvSpPr>
            <a:spLocks noGrp="1"/>
          </p:cNvSpPr>
          <p:nvPr>
            <p:ph type="title"/>
          </p:nvPr>
        </p:nvSpPr>
        <p:spPr/>
        <p:txBody>
          <a:bodyPr>
            <a:normAutofit fontScale="90000"/>
          </a:bodyPr>
          <a:lstStyle/>
          <a:p>
            <a:r>
              <a:rPr lang="tr-TR" dirty="0" smtClean="0">
                <a:latin typeface="Calibri" pitchFamily="34" charset="0"/>
                <a:ea typeface="Calibri" pitchFamily="34" charset="0"/>
                <a:cs typeface="Calibri" pitchFamily="34" charset="0"/>
              </a:rPr>
              <a:t>Yeni izin verme hükümleri </a:t>
            </a:r>
            <a:r>
              <a:rPr lang="pl-PL" dirty="0" smtClean="0">
                <a:latin typeface="Calibri" pitchFamily="34" charset="0"/>
                <a:ea typeface="Calibri" pitchFamily="34" charset="0"/>
                <a:cs typeface="Calibri" pitchFamily="34" charset="0"/>
              </a:rPr>
              <a:t>– </a:t>
            </a:r>
            <a:r>
              <a:rPr lang="tr-TR" dirty="0" smtClean="0">
                <a:latin typeface="Calibri" pitchFamily="34" charset="0"/>
                <a:ea typeface="Calibri" pitchFamily="34" charset="0"/>
                <a:cs typeface="Calibri" pitchFamily="34" charset="0"/>
              </a:rPr>
              <a:t>dayanak rapor</a:t>
            </a:r>
            <a:endParaRPr lang="pl-PL" dirty="0" smtClean="0"/>
          </a:p>
        </p:txBody>
      </p:sp>
      <p:sp>
        <p:nvSpPr>
          <p:cNvPr id="24579" name="Symbol zastępczy zawartości 2"/>
          <p:cNvSpPr>
            <a:spLocks noGrp="1"/>
          </p:cNvSpPr>
          <p:nvPr>
            <p:ph idx="1"/>
          </p:nvPr>
        </p:nvSpPr>
        <p:spPr>
          <a:xfrm>
            <a:off x="785786" y="1428736"/>
            <a:ext cx="7772400" cy="4114800"/>
          </a:xfrm>
        </p:spPr>
        <p:txBody>
          <a:bodyPr>
            <a:normAutofit fontScale="92500" lnSpcReduction="20000"/>
          </a:bodyPr>
          <a:lstStyle/>
          <a:p>
            <a:r>
              <a:rPr lang="tr-TR" sz="2000" dirty="0" smtClean="0">
                <a:latin typeface="Calibri" pitchFamily="34" charset="0"/>
                <a:ea typeface="Tahoma" pitchFamily="34" charset="0"/>
                <a:cs typeface="Tahoma" pitchFamily="34" charset="0"/>
              </a:rPr>
              <a:t>Faaliyetlerin tamamen durması ile birlikte operatör, tesis tarafından kullanılan, üretilen veya salınan tehlikeli maddelerce toprağın veya yeraltı sularının bulaşık olup olmadığını incelemelidir. Eğer tesis ilgili tehlikeli maddelerle, tesisin bulunduğu bölgede tesis öncesi dayanak raporda belirtilen durumla kıyaslandığı zaman belirgin toprak veya yeraltı sularının kirletilmesi sözkonusu ise, operatör bölgeyi eski haline döndürmek için tehlikeli maddeleri baz alarak gerekli önlemleri alır. Bu amaç doğrultusunda alınacak olan önlemlerin teknik açıdan fizibilitesi dikkate alınmalıdır.</a:t>
            </a:r>
            <a:r>
              <a:rPr lang="en-GB" sz="2000" dirty="0" smtClean="0">
                <a:latin typeface="Calibri" pitchFamily="34" charset="0"/>
                <a:ea typeface="Tahoma" pitchFamily="34" charset="0"/>
                <a:cs typeface="Tahoma" pitchFamily="34" charset="0"/>
              </a:rPr>
              <a:t> </a:t>
            </a:r>
            <a:endParaRPr lang="pl-PL" sz="2000" dirty="0" smtClean="0">
              <a:latin typeface="Calibri" pitchFamily="34" charset="0"/>
              <a:ea typeface="Tahoma" pitchFamily="34" charset="0"/>
              <a:cs typeface="Tahoma" pitchFamily="34" charset="0"/>
            </a:endParaRPr>
          </a:p>
          <a:p>
            <a:r>
              <a:rPr lang="tr-TR" sz="2000" dirty="0" smtClean="0">
                <a:latin typeface="Calibri" pitchFamily="34" charset="0"/>
                <a:ea typeface="Tahoma" pitchFamily="34" charset="0"/>
                <a:cs typeface="Tahoma" pitchFamily="34" charset="0"/>
              </a:rPr>
              <a:t>Faaliyetlerin tamamen durdurulması sonucu, operatör tarafından yürütülen, izin verilmiş faaliyetlerin bir sonucu olarak toprak ve yeraltı sularının insan sağlığına ve çevreye zarar verecek ölçüde kontamine olmuş  olması durumunda operatör sözkonusu tehlikeli maddelerin ortadan kaldırılması, kontrol edilmesi veya azltılması için gerekli önlemleri alır. Böylece bölge mevcut ve gelecekte öngörülen kullanımı esnasında böylesi bir risk oluşturmaktan çıkacaktır. </a:t>
            </a:r>
            <a:endParaRPr lang="pl-PL" sz="2000" dirty="0" smtClean="0">
              <a:latin typeface="Tahoma" pitchFamily="34" charset="0"/>
              <a:ea typeface="Tahoma" pitchFamily="34" charset="0"/>
              <a:cs typeface="Tahoma" pitchFamily="34" charset="0"/>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500034" y="2857496"/>
            <a:ext cx="8229600" cy="971544"/>
          </a:xfrm>
        </p:spPr>
        <p:txBody>
          <a:bodyPr>
            <a:noAutofit/>
          </a:bodyPr>
          <a:lstStyle/>
          <a:p>
            <a:pPr algn="ctr">
              <a:buNone/>
            </a:pPr>
            <a:r>
              <a:rPr lang="tr-TR" sz="2500" b="1" smtClean="0">
                <a:latin typeface="+mj-lt"/>
              </a:rPr>
              <a:t>Teşekkürler</a:t>
            </a:r>
            <a:endParaRPr lang="pl-PL" sz="2500" b="1" dirty="0" smtClean="0">
              <a:latin typeface="+mj-lt"/>
            </a:endParaRPr>
          </a:p>
          <a:p>
            <a:pPr algn="ctr">
              <a:buNone/>
            </a:pPr>
            <a:r>
              <a:rPr lang="pl-PL" sz="2500" b="1" dirty="0" err="1" smtClean="0">
                <a:latin typeface="+mj-lt"/>
                <a:hlinkClick r:id="rId2"/>
              </a:rPr>
              <a:t>krzysztof.wojcik@wios.lodz.pl</a:t>
            </a:r>
            <a:endParaRPr lang="pl-PL" sz="2500" b="1" dirty="0" smtClean="0">
              <a:latin typeface="+mj-lt"/>
            </a:endParaRPr>
          </a:p>
          <a:p>
            <a:pPr algn="ctr">
              <a:buNone/>
            </a:pPr>
            <a:r>
              <a:rPr lang="pl-PL" sz="2500" b="1" dirty="0" err="1" smtClean="0">
                <a:latin typeface="+mj-lt"/>
                <a:hlinkClick r:id="rId3"/>
              </a:rPr>
              <a:t>malgorzata.typko@mos.gov.pl</a:t>
            </a:r>
            <a:r>
              <a:rPr lang="pl-PL" sz="2500" b="1" dirty="0" smtClean="0">
                <a:latin typeface="+mj-lt"/>
              </a:rPr>
              <a:t> </a:t>
            </a:r>
            <a:endParaRPr lang="pl-PL" sz="2500" b="1" dirty="0">
              <a:latin typeface="+mj-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 belgesinde yer alan teknik konular</a:t>
            </a:r>
            <a:endParaRPr lang="pl-PL" dirty="0"/>
          </a:p>
        </p:txBody>
      </p:sp>
      <p:sp>
        <p:nvSpPr>
          <p:cNvPr id="3" name="Symbol zastępczy zawartości 2"/>
          <p:cNvSpPr>
            <a:spLocks noGrp="1"/>
          </p:cNvSpPr>
          <p:nvPr>
            <p:ph idx="1"/>
          </p:nvPr>
        </p:nvSpPr>
        <p:spPr/>
        <p:txBody>
          <a:bodyPr/>
          <a:lstStyle/>
          <a:p>
            <a:r>
              <a:rPr lang="pl-PL" dirty="0" smtClean="0"/>
              <a:t>2. </a:t>
            </a:r>
            <a:r>
              <a:rPr lang="tr-TR" dirty="0" smtClean="0"/>
              <a:t>Bazı istisnalar vardır</a:t>
            </a:r>
            <a:r>
              <a:rPr lang="pl-PL" dirty="0" smtClean="0"/>
              <a:t>:</a:t>
            </a:r>
          </a:p>
          <a:p>
            <a:pPr>
              <a:buNone/>
            </a:pPr>
            <a:r>
              <a:rPr lang="pl-PL" dirty="0" smtClean="0"/>
              <a:t>	- </a:t>
            </a:r>
            <a:r>
              <a:rPr lang="tr-TR" dirty="0" smtClean="0"/>
              <a:t>emisyon standartlarının uygulanmadığı,organize edilmemiş emisyon</a:t>
            </a:r>
            <a:r>
              <a:rPr lang="pl-PL" dirty="0" smtClean="0"/>
              <a:t>.</a:t>
            </a:r>
          </a:p>
          <a:p>
            <a:pPr>
              <a:buNone/>
            </a:pPr>
            <a:r>
              <a:rPr lang="pl-PL" dirty="0" smtClean="0"/>
              <a:t>	- </a:t>
            </a:r>
            <a:r>
              <a:rPr lang="en-US" dirty="0" err="1" smtClean="0"/>
              <a:t>depolama</a:t>
            </a:r>
            <a:r>
              <a:rPr lang="en-US" dirty="0" smtClean="0"/>
              <a:t> </a:t>
            </a:r>
            <a:r>
              <a:rPr lang="en-US" dirty="0" err="1" smtClean="0"/>
              <a:t>tesislerinden</a:t>
            </a:r>
            <a:r>
              <a:rPr lang="en-US" dirty="0" smtClean="0"/>
              <a:t> </a:t>
            </a:r>
            <a:r>
              <a:rPr lang="en-US" dirty="0" err="1" smtClean="0"/>
              <a:t>gaz</a:t>
            </a:r>
            <a:r>
              <a:rPr lang="en-US" dirty="0" smtClean="0"/>
              <a:t> </a:t>
            </a:r>
            <a:r>
              <a:rPr lang="en-US" dirty="0" err="1" smtClean="0"/>
              <a:t>sal</a:t>
            </a:r>
            <a:r>
              <a:rPr lang="tr-TR" dirty="0" smtClean="0"/>
              <a:t>ı</a:t>
            </a:r>
            <a:r>
              <a:rPr lang="en-US" dirty="0" err="1" smtClean="0"/>
              <a:t>nan</a:t>
            </a:r>
            <a:r>
              <a:rPr lang="en-US" dirty="0" smtClean="0"/>
              <a:t> </a:t>
            </a:r>
            <a:r>
              <a:rPr lang="en-US" dirty="0" err="1" smtClean="0"/>
              <a:t>tesisler</a:t>
            </a:r>
            <a:endParaRPr lang="pl-PL" dirty="0" smtClean="0"/>
          </a:p>
          <a:p>
            <a:pPr>
              <a:buNone/>
            </a:pPr>
            <a:r>
              <a:rPr lang="pl-PL" dirty="0" smtClean="0">
                <a:solidFill>
                  <a:srgbClr val="FF0000"/>
                </a:solidFill>
              </a:rPr>
              <a:t>	- </a:t>
            </a:r>
            <a:r>
              <a:rPr lang="en-US" dirty="0" smtClean="0">
                <a:solidFill>
                  <a:srgbClr val="FF0000"/>
                </a:solidFill>
              </a:rPr>
              <a:t> </a:t>
            </a:r>
            <a:r>
              <a:rPr lang="en-US" dirty="0" err="1" smtClean="0"/>
              <a:t>havaya</a:t>
            </a:r>
            <a:r>
              <a:rPr lang="en-US" dirty="0" smtClean="0"/>
              <a:t> </a:t>
            </a:r>
            <a:r>
              <a:rPr lang="en-US" dirty="0" err="1" smtClean="0"/>
              <a:t>sal</a:t>
            </a:r>
            <a:r>
              <a:rPr lang="tr-TR" dirty="0" smtClean="0"/>
              <a:t>ınımlarda sadece difüzyon gücünün kullanıldığı tesisler</a:t>
            </a:r>
            <a:r>
              <a:rPr lang="pl-PL" dirty="0" smtClean="0"/>
              <a:t>.</a:t>
            </a:r>
            <a:endParaRPr lang="pl-PL"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 belgesinde yer alan teknik konular</a:t>
            </a:r>
            <a:endParaRPr lang="pl-PL" dirty="0"/>
          </a:p>
        </p:txBody>
      </p:sp>
      <p:sp>
        <p:nvSpPr>
          <p:cNvPr id="3" name="Symbol zastępczy zawartości 2"/>
          <p:cNvSpPr>
            <a:spLocks noGrp="1"/>
          </p:cNvSpPr>
          <p:nvPr>
            <p:ph idx="1"/>
          </p:nvPr>
        </p:nvSpPr>
        <p:spPr/>
        <p:txBody>
          <a:bodyPr/>
          <a:lstStyle/>
          <a:p>
            <a:r>
              <a:rPr lang="pl-PL" dirty="0" smtClean="0"/>
              <a:t>3. </a:t>
            </a:r>
            <a:r>
              <a:rPr lang="tr-TR" dirty="0" smtClean="0"/>
              <a:t>IPPC izinleri çerçevesinde atık yönetimi ve su yönetimi ile ilgili şartlara dair, tesislerin atık veya su ile ilgili izne ihtiyacı olup olmadığına bakılmaksızın,  prensiplerin uygulanması gerekir.</a:t>
            </a:r>
            <a:endParaRPr lang="pl-PL"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 belgesinde yer alan teknik konular</a:t>
            </a:r>
            <a:endParaRPr lang="pl-PL" dirty="0"/>
          </a:p>
        </p:txBody>
      </p:sp>
      <p:sp>
        <p:nvSpPr>
          <p:cNvPr id="3" name="Symbol zastępczy zawartości 2"/>
          <p:cNvSpPr>
            <a:spLocks noGrp="1"/>
          </p:cNvSpPr>
          <p:nvPr>
            <p:ph idx="1"/>
          </p:nvPr>
        </p:nvSpPr>
        <p:spPr/>
        <p:txBody>
          <a:bodyPr>
            <a:normAutofit fontScale="85000" lnSpcReduction="20000"/>
          </a:bodyPr>
          <a:lstStyle/>
          <a:p>
            <a:r>
              <a:rPr lang="tr-TR" dirty="0" smtClean="0"/>
              <a:t>Teknik ve resmi konular</a:t>
            </a:r>
            <a:r>
              <a:rPr lang="pl-PL" dirty="0" smtClean="0"/>
              <a:t>:</a:t>
            </a:r>
          </a:p>
          <a:p>
            <a:pPr>
              <a:buNone/>
            </a:pPr>
            <a:r>
              <a:rPr lang="pl-PL" dirty="0" smtClean="0"/>
              <a:t>	- </a:t>
            </a:r>
            <a:r>
              <a:rPr lang="tr-TR" dirty="0" smtClean="0"/>
              <a:t>eğer bir operatörün aynı bölgede birden fazla IPPC tesisi var ise bunların hepsi tek bir IPPC izin belgesinde toplanırlar</a:t>
            </a:r>
            <a:r>
              <a:rPr lang="pl-PL" dirty="0" smtClean="0"/>
              <a:t>.</a:t>
            </a:r>
          </a:p>
          <a:p>
            <a:r>
              <a:rPr lang="tr-TR" dirty="0" smtClean="0"/>
              <a:t>Örnek</a:t>
            </a:r>
            <a:r>
              <a:rPr lang="pl-PL" dirty="0" smtClean="0"/>
              <a:t>: </a:t>
            </a:r>
            <a:r>
              <a:rPr lang="tr-TR" dirty="0" smtClean="0"/>
              <a:t>bir operatörün bir atık yakma tesisi ve hemen yakınında küller için bir depolama tesisi olsun</a:t>
            </a:r>
            <a:endParaRPr lang="pl-PL" dirty="0"/>
          </a:p>
          <a:p>
            <a:endParaRPr lang="pl-PL" dirty="0" smtClean="0"/>
          </a:p>
          <a:p>
            <a:pPr>
              <a:buNone/>
            </a:pPr>
            <a:endParaRPr lang="pl-PL" dirty="0" smtClean="0"/>
          </a:p>
          <a:p>
            <a:r>
              <a:rPr lang="tr-TR" dirty="0" smtClean="0"/>
              <a:t>HER İKİ TESİS İÇİN TEK İZİN BELGESİ</a:t>
            </a:r>
            <a:endParaRPr lang="pl-PL" dirty="0" smtClean="0"/>
          </a:p>
          <a:p>
            <a:pPr>
              <a:buNone/>
            </a:pPr>
            <a:r>
              <a:rPr lang="pl-PL" dirty="0" smtClean="0"/>
              <a:t>	</a:t>
            </a:r>
            <a:r>
              <a:rPr lang="tr-TR" dirty="0" smtClean="0"/>
              <a:t>AMA</a:t>
            </a:r>
            <a:r>
              <a:rPr lang="pl-PL" dirty="0" smtClean="0"/>
              <a:t>: </a:t>
            </a:r>
            <a:r>
              <a:rPr lang="tr-TR" dirty="0" smtClean="0"/>
              <a:t>eğer operatör isterse her ikisine ayrı ayrı izin belgesi düzenlenebilir</a:t>
            </a:r>
            <a:r>
              <a:rPr lang="pl-PL" dirty="0" smtClean="0"/>
              <a:t>.</a:t>
            </a:r>
            <a:endParaRPr lang="pl-PL" dirty="0"/>
          </a:p>
        </p:txBody>
      </p:sp>
      <p:cxnSp>
        <p:nvCxnSpPr>
          <p:cNvPr id="5" name="Łącznik prosty ze strzałką 4"/>
          <p:cNvCxnSpPr/>
          <p:nvPr/>
        </p:nvCxnSpPr>
        <p:spPr>
          <a:xfrm rot="5400000">
            <a:off x="3855372" y="4145628"/>
            <a:ext cx="576000"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 belgesinde yer alan teknik konular</a:t>
            </a:r>
            <a:endParaRPr lang="pl-PL" dirty="0"/>
          </a:p>
        </p:txBody>
      </p:sp>
      <p:sp>
        <p:nvSpPr>
          <p:cNvPr id="3" name="Symbol zastępczy zawartości 2"/>
          <p:cNvSpPr>
            <a:spLocks noGrp="1"/>
          </p:cNvSpPr>
          <p:nvPr>
            <p:ph idx="1"/>
          </p:nvPr>
        </p:nvSpPr>
        <p:spPr/>
        <p:txBody>
          <a:bodyPr>
            <a:normAutofit lnSpcReduction="10000"/>
          </a:bodyPr>
          <a:lstStyle/>
          <a:p>
            <a:r>
              <a:rPr lang="tr-TR" dirty="0" smtClean="0"/>
              <a:t>Operatör başvurduğu takdirde bir IPPC belgesi içerisine aynı bölgede yer alan ve IPPC izin belgesi gerektirmeyen diğer tesisleri de dahil etmek mümkün</a:t>
            </a:r>
            <a:r>
              <a:rPr lang="pl-PL" dirty="0" smtClean="0"/>
              <a:t>.</a:t>
            </a:r>
          </a:p>
          <a:p>
            <a:r>
              <a:rPr lang="tr-TR" dirty="0" smtClean="0"/>
              <a:t>Örnek</a:t>
            </a:r>
            <a:r>
              <a:rPr lang="pl-PL" dirty="0" smtClean="0"/>
              <a:t>: </a:t>
            </a:r>
            <a:r>
              <a:rPr lang="tr-TR" dirty="0" smtClean="0"/>
              <a:t>bir operatörün IPPC izni gerektiren bir tekstil fabrikası var ve aynı zamanda firma ekipmanlarını tamir etmek için atölyesi de var.</a:t>
            </a:r>
            <a:endParaRPr lang="pl-PL" dirty="0" smtClean="0"/>
          </a:p>
          <a:p>
            <a:r>
              <a:rPr lang="tr-TR" dirty="0" smtClean="0"/>
              <a:t>Bunların hepsini kapsayan tek bir izin belgesi almak mümkün</a:t>
            </a:r>
            <a:r>
              <a:rPr lang="pl-PL" dirty="0" smtClean="0"/>
              <a:t>.</a:t>
            </a:r>
            <a:endParaRPr lang="pl-PL"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 belgesinde yer alan teknik konular</a:t>
            </a:r>
            <a:endParaRPr lang="pl-PL" dirty="0"/>
          </a:p>
        </p:txBody>
      </p:sp>
      <p:sp>
        <p:nvSpPr>
          <p:cNvPr id="3" name="Symbol zastępczy zawartości 2"/>
          <p:cNvSpPr>
            <a:spLocks noGrp="1"/>
          </p:cNvSpPr>
          <p:nvPr>
            <p:ph idx="1"/>
          </p:nvPr>
        </p:nvSpPr>
        <p:spPr/>
        <p:txBody>
          <a:bodyPr>
            <a:normAutofit lnSpcReduction="10000"/>
          </a:bodyPr>
          <a:lstStyle/>
          <a:p>
            <a:r>
              <a:rPr lang="tr-TR" dirty="0" smtClean="0"/>
              <a:t>Tesiste köklü değişiklikler yapmak için</a:t>
            </a:r>
            <a:endParaRPr lang="pl-PL" dirty="0" smtClean="0"/>
          </a:p>
          <a:p>
            <a:pPr>
              <a:buNone/>
            </a:pPr>
            <a:r>
              <a:rPr lang="pl-PL" dirty="0" smtClean="0"/>
              <a:t>	- </a:t>
            </a:r>
            <a:r>
              <a:rPr lang="tr-TR" dirty="0" smtClean="0"/>
              <a:t>yetkili otoriteyi bilgilendirmek zorunludur ve izin belgesinde değişiklikler için başvurulmalıdır.</a:t>
            </a:r>
            <a:endParaRPr lang="pl-PL" dirty="0" smtClean="0"/>
          </a:p>
          <a:p>
            <a:endParaRPr lang="pl-PL" dirty="0"/>
          </a:p>
          <a:p>
            <a:r>
              <a:rPr lang="tr-TR" dirty="0" smtClean="0"/>
              <a:t>Köklü değişiklik nedir</a:t>
            </a:r>
            <a:r>
              <a:rPr lang="pl-PL" dirty="0" smtClean="0"/>
              <a:t>?</a:t>
            </a:r>
          </a:p>
          <a:p>
            <a:pPr>
              <a:buNone/>
            </a:pPr>
            <a:r>
              <a:rPr lang="pl-PL" dirty="0" smtClean="0"/>
              <a:t>	</a:t>
            </a:r>
            <a:r>
              <a:rPr lang="tr-TR" dirty="0" smtClean="0"/>
              <a:t>İşletmenin işleyişinde veya inşaatında yapılacak bunun gibi değişiklikler olumsuz çevresel etkinin artışına sebep olabilir</a:t>
            </a:r>
            <a:r>
              <a:rPr lang="pl-PL" dirty="0" smtClean="0"/>
              <a:t>.</a:t>
            </a:r>
            <a:endParaRPr lang="pl-PL"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1302</TotalTime>
  <Words>2232</Words>
  <Application>Microsoft Office PowerPoint</Application>
  <PresentationFormat>On-screen Show (4:3)</PresentationFormat>
  <Paragraphs>367</Paragraphs>
  <Slides>47</Slides>
  <Notes>7</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Motyw pakietu Office</vt:lpstr>
      <vt:lpstr>Polonya’da IPPC’nin Teknik Şartları ve Temel Problemleri</vt:lpstr>
      <vt:lpstr>Başvuru için gerekli olan teknik konular</vt:lpstr>
      <vt:lpstr>Başvuru için gerekli olan teknik konular</vt:lpstr>
      <vt:lpstr>IPPC izin belgesinde yer alan teknik konular</vt:lpstr>
      <vt:lpstr>IPPC izin belgesinde yer alan teknik konular</vt:lpstr>
      <vt:lpstr>IPPC izin belgesinde yer alan teknik konular</vt:lpstr>
      <vt:lpstr>IPPC izin belgesinde yer alan teknik konular</vt:lpstr>
      <vt:lpstr>IPPC izin belgesinde yer alan teknik konular</vt:lpstr>
      <vt:lpstr>IPPC izin belgesinde yer alan teknik konular</vt:lpstr>
      <vt:lpstr>IPPC izin belgesinde yer alan teknik konular</vt:lpstr>
      <vt:lpstr>IPPC izin belgesinde yer alan teknik konular</vt:lpstr>
      <vt:lpstr>IPPC izin belgesinde yer alan teknik konular</vt:lpstr>
      <vt:lpstr>IPPC izin belgesinde yer alan teknik konular</vt:lpstr>
      <vt:lpstr>IPPC izin belgesinde yer alan teknik konular</vt:lpstr>
      <vt:lpstr>IPPC izin belgesinde yer alan teknik konular</vt:lpstr>
      <vt:lpstr>IPPC izin belgesinde yer alan teknik konular</vt:lpstr>
      <vt:lpstr>Polonya’dan bazı BAT örnekleri</vt:lpstr>
      <vt:lpstr>Polonya’dan bazı BAT örnekleri</vt:lpstr>
      <vt:lpstr>Polonya’da BAT’lar ve BREF standartları: Gıda endüstrisi</vt:lpstr>
      <vt:lpstr>Polonya’da BAT’lar ve BREF standartları: Cam Endsütrisi</vt:lpstr>
      <vt:lpstr>Polonya’da IPPC’nin temel problemleri  İcra otoritelerinin bakış açısı </vt:lpstr>
      <vt:lpstr>Polonya’da IPPC’nin temel problemleri</vt:lpstr>
      <vt:lpstr>Polonya’da IPPC’nin temel problemleri</vt:lpstr>
      <vt:lpstr>Polonya’da IPPC’nin temel problemleri</vt:lpstr>
      <vt:lpstr>Polonya’da IPPC’nin temel problemleri– Bakanlığın bakış açısı</vt:lpstr>
      <vt:lpstr>IPPC Prosedürünün temel adımları</vt:lpstr>
      <vt:lpstr>Prosedür için hazırlık (gayri resmi)</vt:lpstr>
      <vt:lpstr>İŞLEYİŞ</vt:lpstr>
      <vt:lpstr>İşleyişin Tarafları</vt:lpstr>
      <vt:lpstr>Başvurunun değerlendirilmesi</vt:lpstr>
      <vt:lpstr>İzin belgesinin hazırlanması ve verilmesi</vt:lpstr>
      <vt:lpstr>Sınırötesi Etki Prosedürü</vt:lpstr>
      <vt:lpstr>İtirazlar</vt:lpstr>
      <vt:lpstr>İtirazlar için en sık görülen sebepler</vt:lpstr>
      <vt:lpstr>Sık görülen problemler- örnekler</vt:lpstr>
      <vt:lpstr>Tesisin sınırlandırılması</vt:lpstr>
      <vt:lpstr>Tesisin sınırlandırılması</vt:lpstr>
      <vt:lpstr>Yeni direktif – yeni şartlar</vt:lpstr>
      <vt:lpstr>Yeni izin verme hükümleri – BAT sonuçları</vt:lpstr>
      <vt:lpstr>Yeni izin verme hükümleri – BAT sonuçları</vt:lpstr>
      <vt:lpstr>Yeni izin verme hükümleri - izleme</vt:lpstr>
      <vt:lpstr>Yeni izin verme hükümleri</vt:lpstr>
      <vt:lpstr>Yeni izin verme hükümleri– dayanak raporu</vt:lpstr>
      <vt:lpstr>Yeni izin verme hükümleri– dayanak rapor</vt:lpstr>
      <vt:lpstr>Yeni izin verme hükümleri – dayanak rapor</vt:lpstr>
      <vt:lpstr>Yeni izin verme hükümleri – dayanak rapor</vt:lpstr>
      <vt:lpstr>Slide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Technical requirements and main problems of IPPC in Poland</dc:title>
  <dc:creator>Wojciki</dc:creator>
  <cp:lastModifiedBy>arzukilic</cp:lastModifiedBy>
  <cp:revision>127</cp:revision>
  <dcterms:created xsi:type="dcterms:W3CDTF">2011-02-18T08:31:39Z</dcterms:created>
  <dcterms:modified xsi:type="dcterms:W3CDTF">2011-03-16T10:12:45Z</dcterms:modified>
</cp:coreProperties>
</file>