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7772400" cy="100584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1224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046360" cy="3977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63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5720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9920" y="36817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9920" y="1604520"/>
            <a:ext cx="392616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457200" y="3681720"/>
            <a:ext cx="8045640" cy="1896840"/>
          </a:xfrm>
          <a:prstGeom prst="rect">
            <a:avLst/>
          </a:prstGeom>
        </p:spPr>
        <p:txBody>
          <a:bodyPr wrap="none"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1"/>
          <p:cNvSpPr/>
          <p:nvPr/>
        </p:nvSpPr>
        <p:spPr>
          <a:xfrm>
            <a:off x="499320" y="5945040"/>
            <a:ext cx="4939920" cy="920520"/>
          </a:xfrm>
          <a:prstGeom prst="rect">
            <a:avLst/>
          </a:prstGeom>
          <a:solidFill>
            <a:srgbClr val="9FCBDC"/>
          </a:solidFill>
        </p:spPr>
      </p:sp>
      <p:sp>
        <p:nvSpPr>
          <p:cNvPr id="12" name="CustomShape 2"/>
          <p:cNvSpPr/>
          <p:nvPr/>
        </p:nvSpPr>
        <p:spPr>
          <a:xfrm>
            <a:off x="485640" y="5938920"/>
            <a:ext cx="3689640" cy="93276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2" name="CustomShape 3"/>
          <p:cNvSpPr/>
          <p:nvPr/>
        </p:nvSpPr>
        <p:spPr>
          <a:xfrm>
            <a:off x="-6120" y="5791320"/>
            <a:ext cx="3401640" cy="1080000"/>
          </a:xfrm>
          <a:prstGeom prst="rect">
            <a:avLst/>
          </a:prstGeom>
          <a:blipFill>
            <a:blip r:embed="rId14" cstate="print"/>
            <a:tile/>
          </a:blipFill>
        </p:spPr>
      </p:sp>
      <p:sp>
        <p:nvSpPr>
          <p:cNvPr id="3" name="Line 4"/>
          <p:cNvSpPr/>
          <p:nvPr/>
        </p:nvSpPr>
        <p:spPr>
          <a:xfrm>
            <a:off x="-9000" y="5787720"/>
            <a:ext cx="3405240" cy="1084320"/>
          </a:xfrm>
          <a:prstGeom prst="line">
            <a:avLst/>
          </a:prstGeom>
          <a:ln w="12240">
            <a:solidFill>
              <a:srgbClr val="196F85"/>
            </a:solidFill>
            <a:miter/>
          </a:ln>
        </p:spPr>
      </p:sp>
      <p:sp>
        <p:nvSpPr>
          <p:cNvPr id="4" name="CustomShape 5"/>
          <p:cNvSpPr/>
          <p:nvPr/>
        </p:nvSpPr>
        <p:spPr>
          <a:xfrm>
            <a:off x="0" y="4664160"/>
            <a:ext cx="9150480" cy="360"/>
          </a:xfrm>
          <a:prstGeom prst="rect">
            <a:avLst/>
          </a:prstGeom>
          <a:gradFill>
            <a:gsLst>
              <a:gs pos="0">
                <a:srgbClr val="007795"/>
              </a:gs>
              <a:gs pos="50000">
                <a:srgbClr val="4BBADE"/>
              </a:gs>
              <a:gs pos="100000">
                <a:srgbClr val="007795"/>
              </a:gs>
            </a:gsLst>
            <a:lin ang="3000000"/>
          </a:gradFill>
        </p:spPr>
      </p:sp>
      <p:sp>
        <p:nvSpPr>
          <p:cNvPr id="5" name="CustomShape 6"/>
          <p:cNvSpPr/>
          <p:nvPr/>
        </p:nvSpPr>
        <p:spPr>
          <a:xfrm>
            <a:off x="1687680" y="4952880"/>
            <a:ext cx="7455600" cy="487440"/>
          </a:xfrm>
          <a:prstGeom prst="rect">
            <a:avLst/>
          </a:prstGeom>
          <a:solidFill>
            <a:srgbClr val="9FCBDC"/>
          </a:solidFill>
        </p:spPr>
      </p:sp>
      <p:sp>
        <p:nvSpPr>
          <p:cNvPr id="6" name="CustomShape 7"/>
          <p:cNvSpPr/>
          <p:nvPr/>
        </p:nvSpPr>
        <p:spPr>
          <a:xfrm>
            <a:off x="35280" y="5237640"/>
            <a:ext cx="9108000" cy="78804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7" name="CustomShape 8"/>
          <p:cNvSpPr/>
          <p:nvPr/>
        </p:nvSpPr>
        <p:spPr>
          <a:xfrm>
            <a:off x="0" y="5001120"/>
            <a:ext cx="9143280" cy="1863360"/>
          </a:xfrm>
          <a:prstGeom prst="rect">
            <a:avLst/>
          </a:prstGeom>
          <a:blipFill>
            <a:blip r:embed="rId14" cstate="print"/>
            <a:tile/>
          </a:blipFill>
        </p:spPr>
      </p:sp>
      <p:sp>
        <p:nvSpPr>
          <p:cNvPr id="8" name="Line 9"/>
          <p:cNvSpPr/>
          <p:nvPr/>
        </p:nvSpPr>
        <p:spPr>
          <a:xfrm>
            <a:off x="-3600" y="4997520"/>
            <a:ext cx="9147600" cy="790200"/>
          </a:xfrm>
          <a:prstGeom prst="line">
            <a:avLst/>
          </a:prstGeom>
          <a:ln w="12240">
            <a:solidFill>
              <a:srgbClr val="196F85"/>
            </a:solidFill>
            <a:miter/>
          </a:ln>
        </p:spPr>
      </p:sp>
      <p:sp>
        <p:nvSpPr>
          <p:cNvPr id="9" name="PlaceHolder 10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r>
              <a:rPr lang="en-GB"/>
              <a:t>Click to edit the title text format</a:t>
            </a:r>
            <a:endParaRPr/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GB"/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GB"/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GB"/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GB"/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GB"/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GB"/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GB"/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>
            <a:off x="499320" y="5945040"/>
            <a:ext cx="4939920" cy="920520"/>
          </a:xfrm>
          <a:prstGeom prst="rect">
            <a:avLst/>
          </a:prstGeom>
          <a:solidFill>
            <a:srgbClr val="9FCBDC"/>
          </a:solidFill>
        </p:spPr>
      </p:sp>
      <p:sp>
        <p:nvSpPr>
          <p:cNvPr id="44" name="CustomShape 2"/>
          <p:cNvSpPr/>
          <p:nvPr/>
        </p:nvSpPr>
        <p:spPr>
          <a:xfrm>
            <a:off x="485640" y="5938920"/>
            <a:ext cx="3689640" cy="932760"/>
          </a:xfrm>
          <a:prstGeom prst="rect">
            <a:avLst/>
          </a:prstGeom>
          <a:solidFill>
            <a:srgbClr val="000000"/>
          </a:solidFill>
        </p:spPr>
      </p:sp>
      <p:sp>
        <p:nvSpPr>
          <p:cNvPr id="45" name="CustomShape 3"/>
          <p:cNvSpPr/>
          <p:nvPr/>
        </p:nvSpPr>
        <p:spPr>
          <a:xfrm>
            <a:off x="-6120" y="5791320"/>
            <a:ext cx="3401640" cy="1080000"/>
          </a:xfrm>
          <a:prstGeom prst="rect">
            <a:avLst/>
          </a:prstGeom>
          <a:blipFill>
            <a:blip r:embed="rId14" cstate="print"/>
            <a:tile/>
          </a:blipFill>
        </p:spPr>
      </p:sp>
      <p:sp>
        <p:nvSpPr>
          <p:cNvPr id="46" name="Line 4"/>
          <p:cNvSpPr/>
          <p:nvPr/>
        </p:nvSpPr>
        <p:spPr>
          <a:xfrm>
            <a:off x="-9000" y="5787720"/>
            <a:ext cx="3405240" cy="1084320"/>
          </a:xfrm>
          <a:prstGeom prst="line">
            <a:avLst/>
          </a:prstGeom>
          <a:ln w="12240">
            <a:solidFill>
              <a:srgbClr val="196F85"/>
            </a:solidFill>
            <a:miter/>
          </a:ln>
        </p:spPr>
      </p:sp>
      <p:sp>
        <p:nvSpPr>
          <p:cNvPr id="47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en-GB"/>
              <a:t>Click to edit the title text format</a:t>
            </a:r>
            <a:endParaRPr/>
          </a:p>
        </p:txBody>
      </p:sp>
      <p:sp>
        <p:nvSpPr>
          <p:cNvPr id="48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046360" cy="3977280"/>
          </a:xfrm>
          <a:prstGeom prst="rect">
            <a:avLst/>
          </a:prstGeom>
        </p:spPr>
        <p:txBody>
          <a:bodyPr wrap="none"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GB"/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GB"/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GB"/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GB"/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GB"/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GB"/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GB"/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251640" y="548640"/>
            <a:ext cx="8712360" cy="863280"/>
          </a:xfrm>
          <a:prstGeom prst="rect">
            <a:avLst/>
          </a:prstGeom>
        </p:spPr>
        <p:txBody>
          <a:bodyPr lIns="90000" tIns="45000" rIns="90000" bIns="45000" anchor="b"/>
          <a:lstStyle/>
          <a:p>
            <a:r>
              <a:rPr lang="tr-TR" sz="2400" b="1">
                <a:solidFill>
                  <a:srgbClr val="464646"/>
                </a:solidFill>
                <a:latin typeface="Lucida Sans Unicode"/>
              </a:rPr>
              <a:t>Lodz Voyvodalığı Çevre Koruma Denetim Kurulu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82" name="CustomShape 2"/>
          <p:cNvSpPr/>
          <p:nvPr/>
        </p:nvSpPr>
        <p:spPr>
          <a:xfrm>
            <a:off x="683640" y="3357000"/>
            <a:ext cx="7771680" cy="1453680"/>
          </a:xfrm>
          <a:prstGeom prst="rect">
            <a:avLst/>
          </a:prstGeom>
        </p:spPr>
        <p:txBody>
          <a:bodyPr lIns="45720" tIns="45000" rIns="45720" bIns="45000"/>
          <a:lstStyle/>
          <a:p>
            <a:pPr algn="r">
              <a:lnSpc>
                <a:spcPct val="100000"/>
              </a:lnSpc>
            </a:pPr>
            <a:r>
              <a:rPr lang="tr-TR" sz="4000">
                <a:solidFill>
                  <a:srgbClr val="464646"/>
                </a:solidFill>
                <a:latin typeface="Lucida Sans Unicode"/>
              </a:rPr>
              <a:t>Bilgi Denetim Destek Sistemi</a:t>
            </a:r>
            <a:endParaRPr/>
          </a:p>
          <a:p>
            <a:pPr algn="r">
              <a:lnSpc>
                <a:spcPct val="100000"/>
              </a:lnSpc>
            </a:pPr>
            <a:r>
              <a:rPr lang="tr-TR" sz="4000">
                <a:solidFill>
                  <a:srgbClr val="000000"/>
                </a:solidFill>
                <a:latin typeface="Lucida Sans Unicode"/>
              </a:rPr>
              <a:t>(ISWK)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Aşağıdaki kriterler dikkate alınmalıdır: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büyük bir kaza riski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(seviyeler cinsinden)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tesisin konumu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(bölge tipi örneğin, meskun, hizmet, endüstriyel alanlar)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fabrikaya yakın çevrenin durumu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(çevresel kalite standartları)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müdahale sıklığı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(tekrarlanan şikayetler, tek, gerekçesiz müdahaleler, müdahale olmaması durumu)</a:t>
            </a:r>
            <a:endParaRPr/>
          </a:p>
          <a:p>
            <a:pPr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tesis ve tertibatların tipi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(örneğin, PRTR tertibatları, çevreyi önemli derecede etkileyen tertibatlar)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atık su yönetimi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(izinler)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gaz ve toz emisyonları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(izinler)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atık yönetimi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(izinler)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gürültü emisyonu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çevreyi koruyan tertibatlar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çevresel yönetim sistemi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(kalifiye işçiler, uygun denetimler, çevre koruma yatırımları) 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>
                <a:solidFill>
                  <a:srgbClr val="227A8F"/>
                </a:solidFill>
                <a:latin typeface="Lucida Sans Unicode"/>
              </a:rPr>
              <a:t>istenen çevresel değerlendirmenin ifası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(kanunlar ve idari kararlar)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7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ISWK'de Risk Değerlendirmesi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 sz="2400">
                <a:solidFill>
                  <a:srgbClr val="000000"/>
                </a:solidFill>
                <a:latin typeface="Lucida Sans Unicode"/>
              </a:rPr>
              <a:t>Risk sınıflandırması:</a:t>
            </a:r>
            <a:endParaRPr/>
          </a:p>
          <a:p>
            <a:pPr algn="just">
              <a:lnSpc>
                <a:spcPct val="90000"/>
              </a:lnSpc>
              <a:buSzPct val="68000"/>
              <a:buFont typeface="Wingdings 3" charset="2"/>
              <a:buChar char=""/>
            </a:pPr>
            <a:r>
              <a:rPr lang="tr-TR" sz="2400" b="1">
                <a:solidFill>
                  <a:srgbClr val="000000"/>
                </a:solidFill>
                <a:latin typeface="Lucida Sans Unicode"/>
              </a:rPr>
              <a:t>Kategori I </a:t>
            </a:r>
            <a:r>
              <a:rPr lang="tr-TR" sz="2400">
                <a:solidFill>
                  <a:srgbClr val="000000"/>
                </a:solidFill>
                <a:latin typeface="Lucida Sans Unicode"/>
              </a:rPr>
              <a:t>(en yüksek seviyede risk) – yılda bir denetim</a:t>
            </a:r>
            <a:endParaRPr/>
          </a:p>
          <a:p>
            <a:pPr algn="just">
              <a:lnSpc>
                <a:spcPct val="90000"/>
              </a:lnSpc>
              <a:buSzPct val="68000"/>
              <a:buFont typeface="Wingdings 3" charset="2"/>
              <a:buChar char=""/>
            </a:pPr>
            <a:r>
              <a:rPr lang="tr-TR" sz="2400" b="1">
                <a:solidFill>
                  <a:srgbClr val="000000"/>
                </a:solidFill>
                <a:latin typeface="Lucida Sans Unicode"/>
              </a:rPr>
              <a:t>Kategori II </a:t>
            </a:r>
            <a:r>
              <a:rPr lang="tr-TR" sz="2400">
                <a:solidFill>
                  <a:srgbClr val="000000"/>
                </a:solidFill>
                <a:latin typeface="Lucida Sans Unicode"/>
              </a:rPr>
              <a:t>(yüksek seviyede risk) – iki yılda bir denetim</a:t>
            </a:r>
            <a:endParaRPr/>
          </a:p>
          <a:p>
            <a:pPr algn="just">
              <a:lnSpc>
                <a:spcPct val="90000"/>
              </a:lnSpc>
              <a:buSzPct val="68000"/>
              <a:buFont typeface="Wingdings 3" charset="2"/>
              <a:buChar char=""/>
            </a:pPr>
            <a:r>
              <a:rPr lang="tr-TR" sz="2400" b="1">
                <a:solidFill>
                  <a:srgbClr val="000000"/>
                </a:solidFill>
                <a:latin typeface="Lucida Sans Unicode"/>
              </a:rPr>
              <a:t>Kategori III </a:t>
            </a:r>
            <a:r>
              <a:rPr lang="tr-TR" sz="2400">
                <a:solidFill>
                  <a:srgbClr val="000000"/>
                </a:solidFill>
                <a:latin typeface="Lucida Sans Unicode"/>
              </a:rPr>
              <a:t>(orta seviyede risk) – üç yılda bir veya daha seyrek denetim</a:t>
            </a:r>
            <a:endParaRPr/>
          </a:p>
          <a:p>
            <a:pPr algn="just">
              <a:lnSpc>
                <a:spcPct val="90000"/>
              </a:lnSpc>
              <a:buSzPct val="68000"/>
              <a:buFont typeface="Wingdings 3" charset="2"/>
              <a:buChar char=""/>
            </a:pPr>
            <a:r>
              <a:rPr lang="tr-TR" sz="2400" b="1">
                <a:solidFill>
                  <a:srgbClr val="000000"/>
                </a:solidFill>
                <a:latin typeface="Lucida Sans Unicode"/>
              </a:rPr>
              <a:t>Kategori IV </a:t>
            </a:r>
            <a:r>
              <a:rPr lang="tr-TR" sz="2400">
                <a:solidFill>
                  <a:srgbClr val="000000"/>
                </a:solidFill>
                <a:latin typeface="Lucida Sans Unicode"/>
              </a:rPr>
              <a:t>(düşük seviyede risk) – dört yılda bir veya daha seyrek denetim</a:t>
            </a:r>
            <a:endParaRPr/>
          </a:p>
          <a:p>
            <a:pPr algn="just">
              <a:lnSpc>
                <a:spcPct val="90000"/>
              </a:lnSpc>
              <a:buSzPct val="68000"/>
              <a:buFont typeface="Wingdings 3" charset="2"/>
              <a:buChar char=""/>
            </a:pPr>
            <a:r>
              <a:rPr lang="tr-TR" sz="2400" b="1">
                <a:solidFill>
                  <a:srgbClr val="000000"/>
                </a:solidFill>
                <a:latin typeface="Lucida Sans Unicode"/>
              </a:rPr>
              <a:t>Kategori V</a:t>
            </a:r>
            <a:r>
              <a:rPr lang="tr-TR" sz="2400">
                <a:solidFill>
                  <a:srgbClr val="000000"/>
                </a:solidFill>
                <a:latin typeface="Lucida Sans Unicode"/>
              </a:rPr>
              <a:t>  – bu tesisler için çevresel izinler gerekli değildir, yıllık planlama kapsamına girmezler, belirli bir denetim sıklığı yoktur ve denetimler müdahale talebi üzerine yapılır.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9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ISWK'de Risk Değerlendirmesi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CustomShape 1"/>
          <p:cNvSpPr/>
          <p:nvPr/>
        </p:nvSpPr>
        <p:spPr>
          <a:xfrm>
            <a:off x="457200" y="12240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Toplam: 25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1. Denetim tipi: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-planlı denetimler: 18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- yakma tertibatlarındaki kükürt içerikli ağır akaryakıtların yıllık denetimleri : 7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- baskılı devre kartlı (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PCB)</a:t>
            </a:r>
            <a:r>
              <a:rPr lang="tr-TR">
                <a:solidFill>
                  <a:srgbClr val="0D0D0D"/>
                </a:solidFill>
                <a:latin typeface="Lucida Sans Unicode"/>
              </a:rPr>
              <a:t> elemanlar (elektrik kondansatörleri ve transformatörler) içeren tertibatlar (elektrik iletimi) – kullanımdan çekilen: 7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- diğerleri: 4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- planlanmamış denetimler: 7 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       - yetkili mercilerin teklifleri üzerine: 2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       - vatandaşların şikayetleri üzerine: 5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2. Denetimin doğası: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kapsamlı denetimler (bütün çevre): 5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problem denetimleri (çevrenin belirli unsurları): 20 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	- atık yönetimi: 2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	- yakma tertibatları : 10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	- </a:t>
            </a:r>
            <a:r>
              <a:rPr lang="tr-TR">
                <a:solidFill>
                  <a:srgbClr val="0D0D0D"/>
                </a:solidFill>
                <a:latin typeface="Lucida Sans Unicode"/>
              </a:rPr>
              <a:t>baskılı devre kartları (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PCB)  </a:t>
            </a:r>
            <a:r>
              <a:rPr lang="tr-TR">
                <a:solidFill>
                  <a:srgbClr val="0D0D0D"/>
                </a:solidFill>
                <a:latin typeface="Lucida Sans Unicode"/>
              </a:rPr>
              <a:t>elektrik iletimi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ekipmanları: 7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	- elektronik ve elektrikli ekipmanlar: 1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11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tr-TR" sz="2400" b="1">
                <a:solidFill>
                  <a:srgbClr val="464646"/>
                </a:solidFill>
                <a:latin typeface="Lucida Sans Unicode"/>
              </a:rPr>
              <a:t>2011'deki denetimlerin sayısı </a:t>
            </a:r>
            <a:endParaRPr/>
          </a:p>
          <a:p>
            <a:pPr>
              <a:lnSpc>
                <a:spcPct val="100000"/>
              </a:lnSpc>
            </a:pPr>
            <a:r>
              <a:rPr lang="tr-TR" sz="2400" b="1">
                <a:solidFill>
                  <a:srgbClr val="464646"/>
                </a:solidFill>
                <a:latin typeface="Lucida Sans Unicode"/>
              </a:rPr>
              <a:t>(bir müfettişin denetimleri)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457200" y="13068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3. Etkinlik tipi: 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elektrik tesisleri: 2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kimya endüstrisi: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 atık yönetimi ünitesi: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gıda ürünleri üretimi: 4, giyim endüstrisi: 1, inşaat/mobilya endüstrisi: 2, plastik ürünler üretimi: 2, ilaç endüstrisi: 1, hastane: 1, çiftlik: 1 ve </a:t>
            </a:r>
            <a:r>
              <a:rPr lang="tr-TR">
                <a:solidFill>
                  <a:srgbClr val="FF0000"/>
                </a:solidFill>
                <a:latin typeface="Lucida Sans Unicode"/>
              </a:rPr>
              <a:t>tesis satışı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: 7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4. Denetim sonuçları (ihlaller):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 	- düzenleme olmaması ("havaya emisyon izni” ):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 - atık yönetim belgelerinde hatalar: 2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 - elektrikli ve elektronik kayıt olmaması (Çevre Koruma Başmüfettişi tarafından gerçekleştirildi) 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rapor olmaması: 4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      - diğer denetimlerin yaklaşık %50'sinde anormallik görülmezken geri kalanında talimatlar verildi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5. ölçümlü denetimler: 7 (akaryakıt)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13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tr-TR" sz="2400" b="1">
                <a:solidFill>
                  <a:srgbClr val="464646"/>
                </a:solidFill>
                <a:latin typeface="Lucida Sans Unicode"/>
              </a:rPr>
              <a:t>2011'deki denetimlerin sayısı </a:t>
            </a:r>
            <a:endParaRPr/>
          </a:p>
          <a:p>
            <a:pPr>
              <a:lnSpc>
                <a:spcPct val="100000"/>
              </a:lnSpc>
            </a:pPr>
            <a:r>
              <a:rPr lang="tr-TR" sz="2400" b="1">
                <a:solidFill>
                  <a:srgbClr val="464646"/>
                </a:solidFill>
                <a:latin typeface="Lucida Sans Unicode"/>
              </a:rPr>
              <a:t>(bir müfettişin denetimleri)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1481400"/>
            <a:ext cx="8228880" cy="41346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Toplam: 13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1. Denetim tipi: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-planlı denetimler: 6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- planlanmamış denetimler: 7 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       - yetkili mercilerin teklifleri üzerine: 4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D0D0D"/>
                </a:solidFill>
                <a:latin typeface="Lucida Sans Unicode"/>
              </a:rPr>
              <a:t>            - vatandaşların şikayetleri üzerine: 3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2. Denetimin doğası: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kapsamlı denetimler (bütün çevre): 6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problem denetimleri (çevrenin belirli unsurları): 7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	- atık yönetimi: 4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	- işleme tertibatları 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	- elektronik ve elektrikli ekipmanlar: 2</a:t>
            </a:r>
            <a:endParaRPr/>
          </a:p>
        </p:txBody>
      </p:sp>
      <p:sp>
        <p:nvSpPr>
          <p:cNvPr id="115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tr-TR" sz="2400" b="1">
                <a:solidFill>
                  <a:srgbClr val="464646"/>
                </a:solidFill>
                <a:latin typeface="Lucida Sans Unicode"/>
              </a:rPr>
              <a:t>2012'deki denetimlerin sayısı </a:t>
            </a:r>
            <a:endParaRPr/>
          </a:p>
          <a:p>
            <a:pPr>
              <a:lnSpc>
                <a:spcPct val="100000"/>
              </a:lnSpc>
            </a:pPr>
            <a:r>
              <a:rPr lang="tr-TR" sz="2400" b="1">
                <a:solidFill>
                  <a:srgbClr val="464646"/>
                </a:solidFill>
                <a:latin typeface="Lucida Sans Unicode"/>
              </a:rPr>
              <a:t>(bir müfettişin denetimleri)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3. Etkinlik tipi: 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kimya endüstrisi: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 atık yönetimi ünitesi: 7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gıda ürünleri üretimi: 1, plastik ürünler üretimi: 1, seramik ürünler üretimi: 1, ve </a:t>
            </a:r>
            <a:r>
              <a:rPr lang="tr-TR">
                <a:solidFill>
                  <a:srgbClr val="FF0000"/>
                </a:solidFill>
                <a:latin typeface="Lucida Sans Unicode"/>
              </a:rPr>
              <a:t>tesis satışı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: 2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4. Denetim sonuçları (ihlaller):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 	- düzenleme olmaması (atık yönetimi izinleri ): 2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 - atık yönetim belgelerinde hatalar: 4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 - elektrikli ve elektronik sistemlerde kayıt olmaması (Çevre Koruma Başmüfettişi tarafından gerçekleştirildi) 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ölçüm yapılmaması (gürültü): 1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	- idari kararlardan kaynaklanan görevlerin yerine getirilmemesi: 2</a:t>
            </a: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      - diğer denetimlerde bir anormallik görülmedi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5. ölçümlü denetimler: 7 (akaryakıt)</a:t>
            </a:r>
            <a:endParaRPr/>
          </a:p>
        </p:txBody>
      </p:sp>
      <p:sp>
        <p:nvSpPr>
          <p:cNvPr id="117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tr-TR" sz="2400" b="1">
                <a:solidFill>
                  <a:srgbClr val="464646"/>
                </a:solidFill>
                <a:latin typeface="Lucida Sans Unicode"/>
              </a:rPr>
              <a:t>2012'deki denetimlerin sayısı </a:t>
            </a:r>
            <a:endParaRPr/>
          </a:p>
          <a:p>
            <a:pPr>
              <a:lnSpc>
                <a:spcPct val="100000"/>
              </a:lnSpc>
            </a:pPr>
            <a:r>
              <a:rPr lang="tr-TR" sz="2400" b="1">
                <a:solidFill>
                  <a:srgbClr val="464646"/>
                </a:solidFill>
                <a:latin typeface="Lucida Sans Unicode"/>
              </a:rPr>
              <a:t>(bir müfettişin denetimleri)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                          İlginiz için teşekkürler</a:t>
            </a:r>
            <a:endParaRPr/>
          </a:p>
        </p:txBody>
      </p:sp>
      <p:sp>
        <p:nvSpPr>
          <p:cNvPr id="119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r>
              <a:rPr lang="tr-TR" sz="3200">
                <a:solidFill>
                  <a:srgbClr val="464646"/>
                </a:solidFill>
                <a:latin typeface="Lucida Sans Unicode"/>
              </a:rPr>
              <a:t>Bilgi Denetim Destek Sistemi</a:t>
            </a:r>
            <a:endParaRPr/>
          </a:p>
          <a:p>
            <a:pPr algn="ctr">
              <a:lnSpc>
                <a:spcPct val="100000"/>
              </a:lnSpc>
            </a:pPr>
            <a:r>
              <a:rPr lang="tr-TR" sz="2200" b="1">
                <a:solidFill>
                  <a:srgbClr val="464646"/>
                </a:solidFill>
                <a:latin typeface="Lucida Sans Unicode"/>
              </a:rPr>
              <a:t>ISWK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 denetim gerçekleştirmenin tek biçimli, tekrarlanabilir ve tanımlanabilir ilkelerini oluşturmak için geliştirilmiştir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 endüstriyel tesislerde bir denetim gerçekleştirmek için temel bir sistemdir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 veritabanı, denetlenen tesisler hakkında gerekli bilgileri içerir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84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tr-TR" sz="4100" b="1">
                <a:solidFill>
                  <a:srgbClr val="464646"/>
                </a:solidFill>
                <a:latin typeface="Lucida Sans Unicode"/>
              </a:rPr>
              <a:t>Bilgi Denetim Destek Sistemine (ISWK) Giriş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458640" y="2715840"/>
            <a:ext cx="3426840" cy="2055960"/>
          </a:xfrm>
          <a:prstGeom prst="rect">
            <a:avLst/>
          </a:prstGeom>
          <a:solidFill>
            <a:srgbClr val="2DA2BF"/>
          </a:solidFill>
          <a:ln w="55080">
            <a:solidFill>
              <a:srgbClr val="FFFFFF"/>
            </a:solidFill>
            <a:round/>
          </a:ln>
        </p:spPr>
        <p:txBody>
          <a:bodyPr lIns="76320" tIns="76320" rIns="76320" bIns="76320" anchor="ctr"/>
          <a:lstStyle/>
          <a:p>
            <a:pPr algn="ctr">
              <a:lnSpc>
                <a:spcPct val="90000"/>
              </a:lnSpc>
            </a:pPr>
            <a:r>
              <a:rPr lang="en-GB" sz="2000">
                <a:solidFill>
                  <a:srgbClr val="FFFFFF"/>
                </a:solidFill>
                <a:latin typeface="Lucida Sans Unicode"/>
              </a:rPr>
              <a:t>"Çevre Koruma Hizmetinin denetiminde denetim ve takip eylemleri" (2005)</a:t>
            </a:r>
            <a:endParaRPr/>
          </a:p>
        </p:txBody>
      </p:sp>
      <p:sp>
        <p:nvSpPr>
          <p:cNvPr id="86" name="CustomShape 2"/>
          <p:cNvSpPr/>
          <p:nvPr/>
        </p:nvSpPr>
        <p:spPr>
          <a:xfrm>
            <a:off x="4229280" y="3319200"/>
            <a:ext cx="726120" cy="849240"/>
          </a:xfrm>
          <a:prstGeom prst="rect">
            <a:avLst/>
          </a:prstGeom>
          <a:solidFill>
            <a:srgbClr val="ADCDDB"/>
          </a:solidFill>
        </p:spPr>
      </p:sp>
      <p:sp>
        <p:nvSpPr>
          <p:cNvPr id="87" name="CustomShape 3"/>
          <p:cNvSpPr/>
          <p:nvPr/>
        </p:nvSpPr>
        <p:spPr>
          <a:xfrm>
            <a:off x="5257440" y="2715840"/>
            <a:ext cx="3426840" cy="2055960"/>
          </a:xfrm>
          <a:prstGeom prst="rect">
            <a:avLst/>
          </a:prstGeom>
          <a:solidFill>
            <a:srgbClr val="2DA2BF"/>
          </a:solidFill>
          <a:ln w="55080">
            <a:solidFill>
              <a:srgbClr val="FFFFFF"/>
            </a:solidFill>
            <a:round/>
          </a:ln>
        </p:spPr>
        <p:txBody>
          <a:bodyPr lIns="76320" tIns="76320" rIns="76320" bIns="76320" anchor="ctr"/>
          <a:lstStyle/>
          <a:p>
            <a:pPr algn="ctr">
              <a:lnSpc>
                <a:spcPct val="90000"/>
              </a:lnSpc>
            </a:pPr>
            <a:r>
              <a:rPr lang="en-GB" sz="2000">
                <a:solidFill>
                  <a:srgbClr val="FFFFFF"/>
                </a:solidFill>
                <a:latin typeface="Lucida Sans Unicode"/>
              </a:rPr>
              <a:t>"Bilgi Denetim Destek Sistemi (ISWK)"</a:t>
            </a:r>
            <a:endParaRPr/>
          </a:p>
        </p:txBody>
      </p:sp>
      <p:sp>
        <p:nvSpPr>
          <p:cNvPr id="88" name="CustomShape 4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ISWK – Oluşum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 sz="2700" dirty="0">
                <a:solidFill>
                  <a:srgbClr val="000000"/>
                </a:solidFill>
                <a:latin typeface="Lucida Sans Unicode"/>
              </a:rPr>
              <a:t>ISWK:</a:t>
            </a:r>
            <a:endParaRPr dirty="0"/>
          </a:p>
          <a:p>
            <a:pPr algn="just"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 smtClean="0">
                <a:solidFill>
                  <a:srgbClr val="000000"/>
                </a:solidFill>
                <a:latin typeface="Lucida Sans Unicode"/>
              </a:rPr>
              <a:t>Norveç İklim </a:t>
            </a:r>
            <a:r>
              <a:rPr lang="tr-TR" sz="2700" dirty="0" smtClean="0">
                <a:solidFill>
                  <a:srgbClr val="000000"/>
                </a:solidFill>
                <a:latin typeface="Lucida Sans Unicode"/>
              </a:rPr>
              <a:t>ve Kirlilik Kurumunun tecrübelerine dayanır.   	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 algn="just"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 dirty="0" smtClean="0">
                <a:solidFill>
                  <a:srgbClr val="000000"/>
                </a:solidFill>
                <a:latin typeface="Lucida Sans Unicode"/>
              </a:rPr>
              <a:t>PL0100"Norveçlilerin </a:t>
            </a:r>
            <a:r>
              <a:rPr lang="tr-TR" sz="2700" dirty="0">
                <a:solidFill>
                  <a:srgbClr val="000000"/>
                </a:solidFill>
                <a:latin typeface="Lucida Sans Unicode"/>
              </a:rPr>
              <a:t>tecrübeleri doğrultusunda Çevre Koruma Denetim Kurulunun etkililiğinin arttırılması" projesi kapsamında </a:t>
            </a:r>
            <a:r>
              <a:rPr lang="tr-TR" sz="2700" dirty="0" smtClean="0">
                <a:solidFill>
                  <a:srgbClr val="000000"/>
                </a:solidFill>
                <a:latin typeface="Lucida Sans Unicode"/>
              </a:rPr>
              <a:t>geliştirilmiştir.</a:t>
            </a:r>
          </a:p>
          <a:p>
            <a:pPr algn="just">
              <a:lnSpc>
                <a:spcPct val="100000"/>
              </a:lnSpc>
              <a:buSzPct val="68000"/>
            </a:pPr>
            <a:endParaRPr dirty="0"/>
          </a:p>
        </p:txBody>
      </p:sp>
      <p:sp>
        <p:nvSpPr>
          <p:cNvPr id="90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ISWK – Oluşum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>
                <a:solidFill>
                  <a:srgbClr val="000000"/>
                </a:solidFill>
                <a:latin typeface="Lucida Sans Unicode"/>
              </a:rPr>
              <a:t>Aşağıda listelenen denetleme prosesinin tüm aşamalarını tanımlayan bir yordamlar sistemi olarak ISWK: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u="sng">
                <a:solidFill>
                  <a:srgbClr val="000000"/>
                </a:solidFill>
                <a:latin typeface="Lucida Sans Unicode"/>
              </a:rPr>
              <a:t>planlama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(Başmüfettiş, Vali veya diğer yerel yönetimlerin belirlediği ana esaslar doğrultusundaki denetim planları, önceki denetimlerin analizi)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u="sng">
                <a:solidFill>
                  <a:srgbClr val="000000"/>
                </a:solidFill>
                <a:latin typeface="Lucida Sans Unicode"/>
              </a:rPr>
              <a:t>denetimin hazırlanması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(denetlenen tesis hakkındaki tüm gerekli bilgilerin toplanması ) 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u="sng">
                <a:solidFill>
                  <a:srgbClr val="000000"/>
                </a:solidFill>
                <a:latin typeface="Lucida Sans Unicode"/>
              </a:rPr>
              <a:t>denetim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 ( tesisin endüstriyel sitesinin, çevre koruma tertibatlarının gözden geçirilmesi, atık yönetim biçiminin, atık su yolunun kontrolü, ölçümler yapılması)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u="sng">
                <a:solidFill>
                  <a:srgbClr val="000000"/>
                </a:solidFill>
                <a:latin typeface="Lucida Sans Unicode"/>
              </a:rPr>
              <a:t>denetim etkinliklerine ilişkin belgelerin hazırlanması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 özet, </a:t>
            </a:r>
            <a:r>
              <a:rPr lang="tr-TR">
                <a:solidFill>
                  <a:srgbClr val="FF0000"/>
                </a:solidFill>
                <a:latin typeface="Lucida Sans Unicode"/>
              </a:rPr>
              <a:t>sisteme veri girişi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 ve denetim raporunun hazırlanması)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u="sng">
                <a:solidFill>
                  <a:srgbClr val="000000"/>
                </a:solidFill>
                <a:latin typeface="Lucida Sans Unicode"/>
              </a:rPr>
              <a:t>takip etkinlikleri 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(talimatlar, ceza fişleri, ceza kesilmesine dair idari kararlar, diğer idari mercilere gönderilen teklifler)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2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ISWK: </a:t>
            </a:r>
            <a:r>
              <a:rPr lang="en-GB" sz="2400" b="1">
                <a:solidFill>
                  <a:srgbClr val="464646"/>
                </a:solidFill>
                <a:latin typeface="Lucida Sans Unicode"/>
              </a:rPr>
              <a:t>denetim aşamaları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ISWK 5 ana sekme içerir: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tesis kayıtları (tesisler ve ana üniteleri),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denetim planı kayıtları 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denetim kayıtları (fabrikanın gözden geçirilmesine veya belgelerin analizine dayanan denetimler – ölçümler)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takip kayıtları 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sistem belgeleri kayıtları (örneğin, rehberlikler, mektup biçimleri, raporlar, çeviriler)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4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Pratikte ISWK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 sz="2700" u="sng">
                <a:solidFill>
                  <a:srgbClr val="000000"/>
                </a:solidFill>
                <a:latin typeface="Lucida Sans Unicode"/>
              </a:rPr>
              <a:t>Tesis kayıtları, </a:t>
            </a:r>
            <a:r>
              <a:rPr lang="tr-TR" sz="2700">
                <a:solidFill>
                  <a:srgbClr val="000000"/>
                </a:solidFill>
                <a:latin typeface="Lucida Sans Unicode"/>
              </a:rPr>
              <a:t>tesisler ve bunların ana üniteleriyle ilgili bilgileri içerir: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	Tesisin ve tertibatların ayrıntıları ve tipi, kimlik numaraları (örneğin, NIP, REGON, PKD, NACE, sicil numarası), temsilciler, bilgi vericiler, sertifikalar, diğer kurumların izinleri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6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Pratikte ISWK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CustomShape 1"/>
          <p:cNvSpPr/>
          <p:nvPr/>
        </p:nvSpPr>
        <p:spPr>
          <a:xfrm>
            <a:off x="457200" y="1481400"/>
            <a:ext cx="8228880" cy="452520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 u="sng">
                <a:solidFill>
                  <a:srgbClr val="000000"/>
                </a:solidFill>
                <a:latin typeface="Lucida Sans Unicode"/>
              </a:rPr>
              <a:t>Denetim planları kayıtları </a:t>
            </a:r>
            <a:endParaRPr/>
          </a:p>
          <a:p>
            <a:pPr>
              <a:lnSpc>
                <a:spcPct val="100000"/>
              </a:lnSpc>
            </a:pPr>
            <a:r>
              <a:rPr lang="tr-TR" sz="1900">
                <a:solidFill>
                  <a:srgbClr val="000000"/>
                </a:solidFill>
                <a:latin typeface="Lucida Sans Unicode"/>
              </a:rPr>
              <a:t>      Başmüfettiş, Vali ve diğer yerel mercilerin önerileri ve belirlediği ana esaslara dayanan üç aylık ve yıllık planları içerir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 u="sng">
                <a:solidFill>
                  <a:srgbClr val="000000"/>
                </a:solidFill>
                <a:latin typeface="Lucida Sans Unicode"/>
              </a:rPr>
              <a:t>Denetim kayıtları</a:t>
            </a:r>
            <a:endParaRPr/>
          </a:p>
          <a:p>
            <a:pPr>
              <a:lnSpc>
                <a:spcPct val="100000"/>
              </a:lnSpc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	</a:t>
            </a:r>
            <a:r>
              <a:rPr lang="tr-TR" sz="1900">
                <a:solidFill>
                  <a:srgbClr val="000000"/>
                </a:solidFill>
                <a:latin typeface="Lucida Sans Unicode"/>
              </a:rPr>
              <a:t>Denetim kontrollerinin göstergesini (kontrol tablosu), ihlallerin ve takiplerin göstergesini ve risk kategorisi değerlendirmesini içerir</a:t>
            </a:r>
            <a:endParaRPr/>
          </a:p>
          <a:p>
            <a:pPr>
              <a:lnSpc>
                <a:spcPct val="100000"/>
              </a:lnSpc>
              <a:buSzPct val="68000"/>
              <a:buFont typeface="Wingdings 3" charset="2"/>
              <a:buChar char=""/>
            </a:pPr>
            <a:r>
              <a:rPr lang="tr-TR" sz="2700" u="sng">
                <a:solidFill>
                  <a:srgbClr val="000000"/>
                </a:solidFill>
                <a:latin typeface="Lucida Sans Unicode"/>
              </a:rPr>
              <a:t>Takip kayıtları</a:t>
            </a:r>
            <a:endParaRPr/>
          </a:p>
          <a:p>
            <a:pPr>
              <a:lnSpc>
                <a:spcPct val="100000"/>
              </a:lnSpc>
            </a:pPr>
            <a:r>
              <a:rPr lang="tr-TR" sz="2800">
                <a:solidFill>
                  <a:srgbClr val="000000"/>
                </a:solidFill>
                <a:latin typeface="Lucida Sans Unicode"/>
              </a:rPr>
              <a:t>	</a:t>
            </a:r>
            <a:r>
              <a:rPr lang="tr-TR">
                <a:solidFill>
                  <a:srgbClr val="000000"/>
                </a:solidFill>
                <a:latin typeface="Lucida Sans Unicode"/>
              </a:rPr>
              <a:t>(talimatlar, ceza fişleri, bir ceza kesilmesine dair idari kararlar, diğer idari mercilere gönderilen teklifler)</a:t>
            </a:r>
            <a:endParaRPr/>
          </a:p>
        </p:txBody>
      </p:sp>
      <p:sp>
        <p:nvSpPr>
          <p:cNvPr id="98" name="CustomShape 2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Pratikte ISWK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ustomShape 1"/>
          <p:cNvSpPr/>
          <p:nvPr/>
        </p:nvSpPr>
        <p:spPr>
          <a:xfrm>
            <a:off x="951480" y="2925000"/>
            <a:ext cx="7283160" cy="33840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DDFE8"/>
          </a:solidFill>
        </p:spPr>
      </p:sp>
      <p:sp>
        <p:nvSpPr>
          <p:cNvPr id="100" name="CustomShape 2"/>
          <p:cNvSpPr/>
          <p:nvPr/>
        </p:nvSpPr>
        <p:spPr>
          <a:xfrm>
            <a:off x="327960" y="3899160"/>
            <a:ext cx="2062080" cy="1435680"/>
          </a:xfrm>
          <a:prstGeom prst="rect">
            <a:avLst/>
          </a:prstGeom>
          <a:solidFill>
            <a:srgbClr val="2DA2BF"/>
          </a:solidFill>
          <a:ln w="55080">
            <a:solidFill>
              <a:srgbClr val="FFFFFF"/>
            </a:solidFill>
            <a:round/>
          </a:ln>
        </p:spPr>
        <p:txBody>
          <a:bodyPr lIns="49680" tIns="49680" rIns="49680" bIns="49680" anchor="ctr"/>
          <a:lstStyle/>
          <a:p>
            <a:pPr algn="ctr">
              <a:lnSpc>
                <a:spcPct val="100000"/>
              </a:lnSpc>
            </a:pPr>
            <a:r>
              <a:rPr lang="en-GB" sz="1300">
                <a:solidFill>
                  <a:srgbClr val="FFFFFF"/>
                </a:solidFill>
                <a:latin typeface="Lucida Sans Unicode"/>
              </a:rPr>
              <a:t>Analiz için gerekli bilgilerin toplanması</a:t>
            </a:r>
            <a:endParaRPr/>
          </a:p>
        </p:txBody>
      </p:sp>
      <p:sp>
        <p:nvSpPr>
          <p:cNvPr id="101" name="CustomShape 3"/>
          <p:cNvSpPr/>
          <p:nvPr/>
        </p:nvSpPr>
        <p:spPr>
          <a:xfrm>
            <a:off x="2493720" y="3899160"/>
            <a:ext cx="2062080" cy="1435680"/>
          </a:xfrm>
          <a:prstGeom prst="rect">
            <a:avLst/>
          </a:prstGeom>
          <a:solidFill>
            <a:srgbClr val="2DA2BF"/>
          </a:solidFill>
          <a:ln w="55080">
            <a:solidFill>
              <a:srgbClr val="FFFFFF"/>
            </a:solidFill>
            <a:round/>
          </a:ln>
        </p:spPr>
        <p:txBody>
          <a:bodyPr lIns="49680" tIns="49680" rIns="49680" bIns="49680" anchor="ctr"/>
          <a:lstStyle/>
          <a:p>
            <a:pPr algn="ctr">
              <a:lnSpc>
                <a:spcPct val="90000"/>
              </a:lnSpc>
            </a:pPr>
            <a:r>
              <a:rPr lang="en-GB" sz="1300">
                <a:solidFill>
                  <a:srgbClr val="FFFFFF"/>
                </a:solidFill>
                <a:latin typeface="Lucida Sans Unicode"/>
              </a:rPr>
              <a:t>Tehlikelerin tanımlanması</a:t>
            </a:r>
            <a:endParaRPr/>
          </a:p>
        </p:txBody>
      </p:sp>
      <p:sp>
        <p:nvSpPr>
          <p:cNvPr id="102" name="CustomShape 4"/>
          <p:cNvSpPr/>
          <p:nvPr/>
        </p:nvSpPr>
        <p:spPr>
          <a:xfrm>
            <a:off x="4659480" y="3899160"/>
            <a:ext cx="2062080" cy="1435680"/>
          </a:xfrm>
          <a:prstGeom prst="rect">
            <a:avLst/>
          </a:prstGeom>
          <a:solidFill>
            <a:srgbClr val="2DA2BF"/>
          </a:solidFill>
          <a:ln w="55080">
            <a:solidFill>
              <a:srgbClr val="FFFFFF"/>
            </a:solidFill>
            <a:round/>
          </a:ln>
        </p:spPr>
        <p:txBody>
          <a:bodyPr lIns="49680" tIns="49680" rIns="49680" bIns="49680" anchor="ctr"/>
          <a:lstStyle/>
          <a:p>
            <a:pPr algn="ctr">
              <a:lnSpc>
                <a:spcPct val="90000"/>
              </a:lnSpc>
            </a:pPr>
            <a:r>
              <a:rPr lang="en-GB" sz="1300">
                <a:solidFill>
                  <a:srgbClr val="FFFFFF"/>
                </a:solidFill>
                <a:latin typeface="Lucida Sans Unicode"/>
              </a:rPr>
              <a:t>Risk  değerlendirmesi</a:t>
            </a:r>
            <a:endParaRPr/>
          </a:p>
        </p:txBody>
      </p:sp>
      <p:sp>
        <p:nvSpPr>
          <p:cNvPr id="103" name="CustomShape 5"/>
          <p:cNvSpPr/>
          <p:nvPr/>
        </p:nvSpPr>
        <p:spPr>
          <a:xfrm>
            <a:off x="6825600" y="3940200"/>
            <a:ext cx="2062080" cy="1352880"/>
          </a:xfrm>
          <a:prstGeom prst="rect">
            <a:avLst/>
          </a:prstGeom>
          <a:solidFill>
            <a:srgbClr val="2DA2BF"/>
          </a:solidFill>
          <a:ln w="55080">
            <a:solidFill>
              <a:srgbClr val="FFFFFF"/>
            </a:solidFill>
            <a:round/>
          </a:ln>
        </p:spPr>
        <p:txBody>
          <a:bodyPr lIns="49680" tIns="49680" rIns="49680" bIns="49680" anchor="ctr"/>
          <a:lstStyle/>
          <a:p>
            <a:pPr algn="ctr">
              <a:lnSpc>
                <a:spcPct val="90000"/>
              </a:lnSpc>
            </a:pPr>
            <a:r>
              <a:rPr lang="en-GB" sz="1300">
                <a:solidFill>
                  <a:srgbClr val="FFFFFF"/>
                </a:solidFill>
                <a:latin typeface="Lucida Sans Unicode"/>
              </a:rPr>
              <a:t>Risk kategorisinin belirlenmesi  (I'den V'e kadar)</a:t>
            </a:r>
            <a:endParaRPr/>
          </a:p>
        </p:txBody>
      </p:sp>
      <p:sp>
        <p:nvSpPr>
          <p:cNvPr id="104" name="CustomShape 6"/>
          <p:cNvSpPr/>
          <p:nvPr/>
        </p:nvSpPr>
        <p:spPr>
          <a:xfrm>
            <a:off x="457200" y="1196640"/>
            <a:ext cx="8228880" cy="480996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tr-TR" sz="2700">
                <a:solidFill>
                  <a:srgbClr val="000000"/>
                </a:solidFill>
                <a:latin typeface="Lucida Sans Unicode"/>
              </a:rPr>
              <a:t>	</a:t>
            </a:r>
            <a:r>
              <a:rPr lang="tr-TR" sz="2400">
                <a:solidFill>
                  <a:srgbClr val="000000"/>
                </a:solidFill>
                <a:latin typeface="Lucida Sans Unicode"/>
              </a:rPr>
              <a:t>ISWK aynı zamanda şirketteki denetimlerin bir özeti olarak risk değerlendirmesi yoluyla tesiste denetim gerçekleştirme sıklığını tahmin etme işlevine sahiptir.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tr-TR" sz="2400">
                <a:solidFill>
                  <a:srgbClr val="000000"/>
                </a:solidFill>
                <a:latin typeface="Lucida Sans Unicode"/>
              </a:rPr>
              <a:t>	Risk analizi şeması: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5" name="CustomShape 7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GB" sz="4100" b="1">
                <a:solidFill>
                  <a:srgbClr val="464646"/>
                </a:solidFill>
                <a:latin typeface="Lucida Sans Unicode"/>
              </a:rPr>
              <a:t>ISWK'de Risk Değerlendirmesi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688</Words>
  <Application>Microsoft Office PowerPoint</Application>
  <PresentationFormat>Ekran Gösterisi (4:3)</PresentationFormat>
  <Paragraphs>146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16</vt:i4>
      </vt:variant>
    </vt:vector>
  </HeadingPairs>
  <TitlesOfParts>
    <vt:vector size="18" baseType="lpstr">
      <vt:lpstr>Office Theme</vt:lpstr>
      <vt:lpstr>Office Theme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merve</cp:lastModifiedBy>
  <cp:revision>2</cp:revision>
  <dcterms:modified xsi:type="dcterms:W3CDTF">2012-11-02T13:20:59Z</dcterms:modified>
</cp:coreProperties>
</file>