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86" r:id="rId5"/>
    <p:sldId id="290" r:id="rId6"/>
    <p:sldId id="293" r:id="rId7"/>
    <p:sldId id="292" r:id="rId8"/>
    <p:sldId id="291" r:id="rId9"/>
    <p:sldId id="289" r:id="rId10"/>
    <p:sldId id="296" r:id="rId11"/>
    <p:sldId id="281" r:id="rId12"/>
    <p:sldId id="288" r:id="rId13"/>
    <p:sldId id="287" r:id="rId14"/>
    <p:sldId id="297" r:id="rId15"/>
    <p:sldId id="282" r:id="rId16"/>
    <p:sldId id="257" r:id="rId17"/>
    <p:sldId id="259" r:id="rId18"/>
    <p:sldId id="258" r:id="rId19"/>
    <p:sldId id="261" r:id="rId20"/>
    <p:sldId id="262" r:id="rId21"/>
    <p:sldId id="263" r:id="rId22"/>
    <p:sldId id="269" r:id="rId23"/>
    <p:sldId id="264" r:id="rId24"/>
    <p:sldId id="266" r:id="rId25"/>
    <p:sldId id="267" r:id="rId26"/>
    <p:sldId id="270" r:id="rId27"/>
    <p:sldId id="283" r:id="rId28"/>
    <p:sldId id="284" r:id="rId29"/>
    <p:sldId id="285" r:id="rId30"/>
    <p:sldId id="268" r:id="rId31"/>
    <p:sldId id="295" r:id="rId32"/>
    <p:sldId id="271" r:id="rId33"/>
    <p:sldId id="272" r:id="rId34"/>
    <p:sldId id="273" r:id="rId35"/>
    <p:sldId id="274" r:id="rId36"/>
    <p:sldId id="275"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90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17.09.2014</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17.09.2014</a:t>
            </a:fld>
            <a:endParaRPr lang="tr-TR"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havaizleme.gov.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0193" y="692696"/>
            <a:ext cx="8352928" cy="3888432"/>
          </a:xfrm>
        </p:spPr>
        <p:txBody>
          <a:bodyPr>
            <a:noAutofit/>
          </a:bodyPr>
          <a:lstStyle/>
          <a:p>
            <a:r>
              <a:rPr lang="tr-TR" sz="4000" b="1" i="1" dirty="0" smtClean="0">
                <a:solidFill>
                  <a:schemeClr val="tx2">
                    <a:lumMod val="75000"/>
                  </a:schemeClr>
                </a:solidFill>
                <a:latin typeface="Times New Roman" panose="02020603050405020304" pitchFamily="18" charset="0"/>
                <a:cs typeface="Times New Roman" panose="02020603050405020304" pitchFamily="18" charset="0"/>
              </a:rPr>
              <a:t>«MOBİL </a:t>
            </a:r>
            <a:r>
              <a:rPr lang="tr-TR" sz="4000" b="1" i="1" dirty="0">
                <a:solidFill>
                  <a:schemeClr val="tx2">
                    <a:lumMod val="75000"/>
                  </a:schemeClr>
                </a:solidFill>
                <a:latin typeface="Times New Roman" panose="02020603050405020304" pitchFamily="18" charset="0"/>
                <a:cs typeface="Times New Roman" panose="02020603050405020304" pitchFamily="18" charset="0"/>
              </a:rPr>
              <a:t>HAVA KALİTESİ İZLEME SİSTEMİNİN KURULMASI VE KİRLİLİK İZLEME MEKANİZMALARININ </a:t>
            </a:r>
            <a:r>
              <a:rPr lang="tr-TR" sz="4000" b="1" i="1" dirty="0" smtClean="0">
                <a:solidFill>
                  <a:schemeClr val="tx2">
                    <a:lumMod val="75000"/>
                  </a:schemeClr>
                </a:solidFill>
                <a:latin typeface="Times New Roman" panose="02020603050405020304" pitchFamily="18" charset="0"/>
                <a:cs typeface="Times New Roman" panose="02020603050405020304" pitchFamily="18" charset="0"/>
              </a:rPr>
              <a:t>OPTİMİZASYONU» </a:t>
            </a:r>
          </a:p>
          <a:p>
            <a:r>
              <a:rPr lang="tr-TR" sz="4000" b="1" i="1" dirty="0" smtClean="0">
                <a:solidFill>
                  <a:schemeClr val="bg1"/>
                </a:solidFill>
                <a:latin typeface="Times New Roman" panose="02020603050405020304" pitchFamily="18" charset="0"/>
                <a:cs typeface="Times New Roman" panose="02020603050405020304" pitchFamily="18" charset="0"/>
              </a:rPr>
              <a:t>PROJESİ AÇILIŞ TOPLANTISI</a:t>
            </a:r>
            <a:endParaRPr lang="tr-TR" sz="4000" dirty="0">
              <a:solidFill>
                <a:schemeClr val="bg1"/>
              </a:solidFill>
              <a:latin typeface="Times New Roman" panose="02020603050405020304" pitchFamily="18" charset="0"/>
              <a:cs typeface="Times New Roman" panose="02020603050405020304" pitchFamily="18" charset="0"/>
            </a:endParaRPr>
          </a:p>
        </p:txBody>
      </p:sp>
      <p:sp>
        <p:nvSpPr>
          <p:cNvPr id="4" name="Alt Başlık 2"/>
          <p:cNvSpPr txBox="1">
            <a:spLocks/>
          </p:cNvSpPr>
          <p:nvPr/>
        </p:nvSpPr>
        <p:spPr>
          <a:xfrm>
            <a:off x="642221" y="5301208"/>
            <a:ext cx="7848872" cy="6840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800" b="1" dirty="0" smtClean="0">
                <a:solidFill>
                  <a:schemeClr val="tx2"/>
                </a:solidFill>
                <a:latin typeface="Times New Roman" panose="02020603050405020304" pitchFamily="18" charset="0"/>
                <a:cs typeface="Times New Roman" panose="02020603050405020304" pitchFamily="18" charset="0"/>
              </a:rPr>
              <a:t>ESKİŞEHİR ÇEVRE ve ŞEHİRCİLİK İL MÜDÜRLÜĞÜ</a:t>
            </a:r>
            <a:endParaRPr lang="tr-TR" sz="2800" dirty="0">
              <a:solidFill>
                <a:schemeClr val="tx2"/>
              </a:solidFill>
            </a:endParaRPr>
          </a:p>
        </p:txBody>
      </p:sp>
    </p:spTree>
    <p:extLst>
      <p:ext uri="{BB962C8B-B14F-4D97-AF65-F5344CB8AC3E}">
        <p14:creationId xmlns:p14="http://schemas.microsoft.com/office/powerpoint/2010/main" val="139619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1" y="1916832"/>
            <a:ext cx="8208912" cy="4209331"/>
          </a:xfrm>
        </p:spPr>
        <p:txBody>
          <a:bodyPr>
            <a:noAutofit/>
          </a:bodyPr>
          <a:lstStyle/>
          <a:p>
            <a:pPr marL="0" indent="0" algn="just">
              <a:buNone/>
            </a:pPr>
            <a:r>
              <a:rPr lang="tr-TR" sz="2800" dirty="0">
                <a:latin typeface="Times New Roman" panose="02020603050405020304" pitchFamily="18" charset="0"/>
                <a:cs typeface="Times New Roman" panose="02020603050405020304" pitchFamily="18" charset="0"/>
              </a:rPr>
              <a:t>Bakanlığımız hava kalitesi altyapı yatırımlarına hızla devam etmekte olup, Hava kalitesinin daha etkin izlenmesi amacıyla bir yandan istasyon sayısı artırılırken bir yandan da 2015 sonuna kadar ülke genelinde </a:t>
            </a:r>
            <a:r>
              <a:rPr lang="tr-TR" sz="2800" dirty="0">
                <a:solidFill>
                  <a:srgbClr val="FF0000"/>
                </a:solidFill>
                <a:latin typeface="Times New Roman" panose="02020603050405020304" pitchFamily="18" charset="0"/>
                <a:cs typeface="Times New Roman" panose="02020603050405020304" pitchFamily="18" charset="0"/>
              </a:rPr>
              <a:t>8 adet bölgesel temiz hava merkezi</a:t>
            </a:r>
            <a:r>
              <a:rPr lang="tr-TR" sz="2800" dirty="0">
                <a:latin typeface="Times New Roman" panose="02020603050405020304" pitchFamily="18" charset="0"/>
                <a:cs typeface="Times New Roman" panose="02020603050405020304" pitchFamily="18" charset="0"/>
              </a:rPr>
              <a:t> kurulması çalışmalarına hız verilmiştir. 2017 yılına kadar ise istasyon sayısının en az </a:t>
            </a:r>
            <a:r>
              <a:rPr lang="tr-TR" sz="2800" dirty="0">
                <a:solidFill>
                  <a:srgbClr val="FF0000"/>
                </a:solidFill>
                <a:latin typeface="Times New Roman" panose="02020603050405020304" pitchFamily="18" charset="0"/>
                <a:cs typeface="Times New Roman" panose="02020603050405020304" pitchFamily="18" charset="0"/>
              </a:rPr>
              <a:t>330</a:t>
            </a:r>
            <a:r>
              <a:rPr lang="tr-TR" sz="2800" dirty="0">
                <a:latin typeface="Times New Roman" panose="02020603050405020304" pitchFamily="18" charset="0"/>
                <a:cs typeface="Times New Roman" panose="02020603050405020304" pitchFamily="18" charset="0"/>
              </a:rPr>
              <a:t> olması ve en ücra ilçelere kadar hava kalitesi ölçüm istasyonları kurulması planlanmaktadır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HAVA KALİTESİ KONUSUNDA YÜRÜTÜLEN ÇALIŞMALAR</a:t>
            </a:r>
            <a:endParaRPr lang="tr-TR" dirty="0"/>
          </a:p>
        </p:txBody>
      </p:sp>
    </p:spTree>
    <p:extLst>
      <p:ext uri="{BB962C8B-B14F-4D97-AF65-F5344CB8AC3E}">
        <p14:creationId xmlns:p14="http://schemas.microsoft.com/office/powerpoint/2010/main" val="38237250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5" y="1916832"/>
            <a:ext cx="5040560" cy="4608512"/>
          </a:xfrm>
        </p:spPr>
        <p:txBody>
          <a:bodyPr>
            <a:normAutofit fontScale="92500"/>
          </a:bodyPr>
          <a:lstStyle/>
          <a:p>
            <a:pPr marL="0" indent="0" algn="just">
              <a:buNone/>
            </a:pPr>
            <a:r>
              <a:rPr lang="tr-TR" dirty="0" smtClean="0"/>
              <a:t>	</a:t>
            </a:r>
            <a:r>
              <a:rPr lang="tr-TR" dirty="0">
                <a:latin typeface="Times New Roman" panose="02020603050405020304" pitchFamily="18" charset="0"/>
                <a:cs typeface="Times New Roman" panose="02020603050405020304" pitchFamily="18" charset="0"/>
              </a:rPr>
              <a:t> Ulusal Hava Kalitesi İzleme </a:t>
            </a:r>
            <a:r>
              <a:rPr lang="tr-TR" dirty="0" smtClean="0">
                <a:latin typeface="Times New Roman" panose="02020603050405020304" pitchFamily="18" charset="0"/>
                <a:cs typeface="Times New Roman" panose="02020603050405020304" pitchFamily="18" charset="0"/>
              </a:rPr>
              <a:t>Ağı kapsamında İlimizde kurulan ve Müdürlüğümüz </a:t>
            </a:r>
            <a:r>
              <a:rPr lang="tr-TR" dirty="0">
                <a:latin typeface="Times New Roman" panose="02020603050405020304" pitchFamily="18" charset="0"/>
                <a:cs typeface="Times New Roman" panose="02020603050405020304" pitchFamily="18" charset="0"/>
              </a:rPr>
              <a:t>Ek Binasının bahçesinde yer </a:t>
            </a:r>
            <a:r>
              <a:rPr lang="tr-TR" dirty="0" smtClean="0">
                <a:latin typeface="Times New Roman" panose="02020603050405020304" pitchFamily="18" charset="0"/>
                <a:cs typeface="Times New Roman" panose="02020603050405020304" pitchFamily="18" charset="0"/>
              </a:rPr>
              <a:t>alan </a:t>
            </a:r>
            <a:r>
              <a:rPr lang="tr-TR" dirty="0">
                <a:latin typeface="Times New Roman" panose="02020603050405020304" pitchFamily="18" charset="0"/>
                <a:cs typeface="Times New Roman" panose="02020603050405020304" pitchFamily="18" charset="0"/>
              </a:rPr>
              <a:t>Hava Kalitesi İzleme İstasyonu, PM</a:t>
            </a:r>
            <a:r>
              <a:rPr lang="tr-TR" baseline="-25000" dirty="0">
                <a:latin typeface="Times New Roman" panose="02020603050405020304" pitchFamily="18" charset="0"/>
                <a:cs typeface="Times New Roman" panose="02020603050405020304" pitchFamily="18" charset="0"/>
              </a:rPr>
              <a:t>10</a:t>
            </a:r>
            <a:r>
              <a:rPr lang="tr-TR" dirty="0">
                <a:latin typeface="Times New Roman" panose="02020603050405020304" pitchFamily="18" charset="0"/>
                <a:cs typeface="Times New Roman" panose="02020603050405020304" pitchFamily="18" charset="0"/>
              </a:rPr>
              <a:t>, SO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hava sıcaklığı, rüzgar yönü, rüzgar hızı, bağıl nem ve hava basıncı değerlerini saatlik olarak ölçmekte </a:t>
            </a:r>
            <a:r>
              <a:rPr lang="tr-TR" dirty="0" smtClean="0">
                <a:latin typeface="Times New Roman" panose="02020603050405020304" pitchFamily="18" charset="0"/>
                <a:cs typeface="Times New Roman" panose="02020603050405020304" pitchFamily="18" charset="0"/>
              </a:rPr>
              <a:t>ve </a:t>
            </a:r>
            <a:r>
              <a:rPr lang="tr-TR" dirty="0">
                <a:latin typeface="Times New Roman" panose="02020603050405020304" pitchFamily="18" charset="0"/>
                <a:cs typeface="Times New Roman" panose="02020603050405020304" pitchFamily="18" charset="0"/>
              </a:rPr>
              <a:t>online olarak veri akışı sağlamaktadır. </a:t>
            </a:r>
            <a:r>
              <a:rPr lang="tr-TR" dirty="0" smtClean="0">
                <a:latin typeface="Times New Roman" panose="02020603050405020304" pitchFamily="18" charset="0"/>
                <a:cs typeface="Times New Roman" panose="02020603050405020304" pitchFamily="18" charset="0"/>
              </a:rPr>
              <a:t>İstasyonun veri </a:t>
            </a:r>
            <a:r>
              <a:rPr lang="tr-TR" dirty="0">
                <a:latin typeface="Times New Roman" panose="02020603050405020304" pitchFamily="18" charset="0"/>
                <a:cs typeface="Times New Roman" panose="02020603050405020304" pitchFamily="18" charset="0"/>
              </a:rPr>
              <a:t>akışının kesintisiz devam </a:t>
            </a:r>
            <a:r>
              <a:rPr lang="tr-TR" dirty="0" smtClean="0">
                <a:latin typeface="Times New Roman" panose="02020603050405020304" pitchFamily="18" charset="0"/>
                <a:cs typeface="Times New Roman" panose="02020603050405020304" pitchFamily="18" charset="0"/>
              </a:rPr>
              <a:t>etmesi, Müdürlüğümüzce kontrol edilmekte olup, istasyonun </a:t>
            </a:r>
            <a:r>
              <a:rPr lang="tr-TR" dirty="0">
                <a:latin typeface="Times New Roman" panose="02020603050405020304" pitchFamily="18" charset="0"/>
                <a:cs typeface="Times New Roman" panose="02020603050405020304" pitchFamily="18" charset="0"/>
              </a:rPr>
              <a:t>periyodik aylık bakımları yetkilendirilmiş firma tarafından </a:t>
            </a:r>
            <a:r>
              <a:rPr lang="tr-TR" dirty="0" smtClean="0">
                <a:latin typeface="Times New Roman" panose="02020603050405020304" pitchFamily="18" charset="0"/>
                <a:cs typeface="Times New Roman" panose="02020603050405020304" pitchFamily="18" charset="0"/>
              </a:rPr>
              <a:t>yapılmaktadır. </a:t>
            </a:r>
          </a:p>
          <a:p>
            <a:endParaRPr lang="tr-TR" dirty="0"/>
          </a:p>
        </p:txBody>
      </p:sp>
      <p:sp>
        <p:nvSpPr>
          <p:cNvPr id="3" name="Başlık 2"/>
          <p:cNvSpPr>
            <a:spLocks noGrp="1"/>
          </p:cNvSpPr>
          <p:nvPr>
            <p:ph type="title"/>
          </p:nvPr>
        </p:nvSpPr>
        <p:spPr/>
        <p:txBody>
          <a:bodyPr>
            <a:normAutofit fontScale="90000"/>
          </a:bodyPr>
          <a:lstStyle/>
          <a:p>
            <a:r>
              <a:rPr lang="tr-TR" b="1" dirty="0" smtClean="0">
                <a:latin typeface="Times New Roman" panose="02020603050405020304" pitchFamily="18" charset="0"/>
                <a:cs typeface="Times New Roman" panose="02020603050405020304" pitchFamily="18" charset="0"/>
              </a:rPr>
              <a:t>Mevcut Hava Kalitesi İzleme İstasyonu</a:t>
            </a:r>
            <a:endParaRPr lang="tr-TR" b="1" dirty="0">
              <a:latin typeface="Times New Roman" panose="02020603050405020304" pitchFamily="18" charset="0"/>
              <a:cs typeface="Times New Roman" panose="02020603050405020304" pitchFamily="18" charset="0"/>
            </a:endParaRPr>
          </a:p>
        </p:txBody>
      </p:sp>
      <p:pic>
        <p:nvPicPr>
          <p:cNvPr id="4" name="Picture 5" descr="IMG_3675"/>
          <p:cNvPicPr/>
          <p:nvPr/>
        </p:nvPicPr>
        <p:blipFill rotWithShape="1">
          <a:blip r:embed="rId2" cstate="print">
            <a:extLst>
              <a:ext uri="{28A0092B-C50C-407E-A947-70E740481C1C}">
                <a14:useLocalDpi xmlns:a14="http://schemas.microsoft.com/office/drawing/2010/main" val="0"/>
              </a:ext>
            </a:extLst>
          </a:blip>
          <a:srcRect b="28186"/>
          <a:stretch/>
        </p:blipFill>
        <p:spPr bwMode="auto">
          <a:xfrm>
            <a:off x="5796136" y="2996952"/>
            <a:ext cx="2857500" cy="2938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57717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9" y="2276872"/>
            <a:ext cx="7596832" cy="3849291"/>
          </a:xfrm>
        </p:spPr>
        <p:txBody>
          <a:bodyPr>
            <a:normAutofit fontScale="92500"/>
          </a:bodyPr>
          <a:lstStyle/>
          <a:p>
            <a:pPr marL="0" indent="0" algn="just">
              <a:buNone/>
            </a:pPr>
            <a:r>
              <a:rPr lang="tr-TR" dirty="0" smtClean="0">
                <a:latin typeface="Times New Roman" panose="02020603050405020304" pitchFamily="18" charset="0"/>
                <a:cs typeface="Times New Roman" panose="02020603050405020304" pitchFamily="18" charset="0"/>
              </a:rPr>
              <a:t>Hava Kalitesi Değerlendirme ve Yönetimi Yönetmeliğine göre PM</a:t>
            </a:r>
            <a:r>
              <a:rPr lang="tr-TR" baseline="-25000" dirty="0" smtClean="0">
                <a:latin typeface="Times New Roman" panose="02020603050405020304" pitchFamily="18" charset="0"/>
                <a:cs typeface="Times New Roman" panose="02020603050405020304" pitchFamily="18" charset="0"/>
              </a:rPr>
              <a:t>10 </a:t>
            </a:r>
            <a:r>
              <a:rPr lang="tr-TR" dirty="0" smtClean="0">
                <a:latin typeface="Times New Roman" panose="02020603050405020304" pitchFamily="18" charset="0"/>
                <a:cs typeface="Times New Roman" panose="02020603050405020304" pitchFamily="18" charset="0"/>
              </a:rPr>
              <a:t> ve SO</a:t>
            </a:r>
            <a:r>
              <a:rPr lang="tr-TR" baseline="-25000" dirty="0" smtClean="0">
                <a:latin typeface="Times New Roman" panose="02020603050405020304" pitchFamily="18" charset="0"/>
                <a:cs typeface="Times New Roman" panose="02020603050405020304" pitchFamily="18" charset="0"/>
              </a:rPr>
              <a:t>2 </a:t>
            </a:r>
            <a:r>
              <a:rPr lang="tr-TR" dirty="0" smtClean="0">
                <a:latin typeface="Times New Roman" panose="02020603050405020304" pitchFamily="18" charset="0"/>
                <a:cs typeface="Times New Roman" panose="02020603050405020304" pitchFamily="18" charset="0"/>
              </a:rPr>
              <a:t>sınır değerleri aşağıda verilmiş olup:</a:t>
            </a:r>
          </a:p>
          <a:p>
            <a:pPr marL="0" indent="0" algn="just">
              <a:buNone/>
            </a:pPr>
            <a:endParaRPr lang="tr-TR" dirty="0" smtClean="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smtClean="0">
              <a:latin typeface="Times New Roman" panose="02020603050405020304" pitchFamily="18" charset="0"/>
              <a:cs typeface="Times New Roman" panose="02020603050405020304" pitchFamily="18" charset="0"/>
            </a:endParaRPr>
          </a:p>
          <a:p>
            <a:pPr marL="0" indent="0" algn="just">
              <a:buNone/>
            </a:pPr>
            <a:endParaRPr lang="tr-TR" dirty="0" smtClean="0">
              <a:latin typeface="Times New Roman" panose="02020603050405020304" pitchFamily="18" charset="0"/>
              <a:cs typeface="Times New Roman" panose="02020603050405020304" pitchFamily="18" charset="0"/>
            </a:endParaRPr>
          </a:p>
          <a:p>
            <a:pPr marL="0" indent="0" algn="just">
              <a:buNone/>
            </a:pPr>
            <a:r>
              <a:rPr lang="tr-TR" dirty="0" smtClean="0">
                <a:latin typeface="Times New Roman" panose="02020603050405020304" pitchFamily="18" charset="0"/>
                <a:cs typeface="Times New Roman" panose="02020603050405020304" pitchFamily="18" charset="0"/>
              </a:rPr>
              <a:t> Hava </a:t>
            </a:r>
            <a:r>
              <a:rPr lang="tr-TR" dirty="0">
                <a:latin typeface="Times New Roman" panose="02020603050405020304" pitchFamily="18" charset="0"/>
                <a:cs typeface="Times New Roman" panose="02020603050405020304" pitchFamily="18" charset="0"/>
              </a:rPr>
              <a:t>Kalitesi İzleme İstasyonu ölçümleri itibariyle, 2014 yılı içerisinde </a:t>
            </a:r>
            <a:r>
              <a:rPr lang="tr-TR" dirty="0" smtClean="0">
                <a:latin typeface="Times New Roman" panose="02020603050405020304" pitchFamily="18" charset="0"/>
                <a:cs typeface="Times New Roman" panose="02020603050405020304" pitchFamily="18" charset="0"/>
              </a:rPr>
              <a:t>PM</a:t>
            </a:r>
            <a:r>
              <a:rPr lang="tr-TR" baseline="-25000" dirty="0" smtClean="0">
                <a:latin typeface="Times New Roman" panose="02020603050405020304" pitchFamily="18" charset="0"/>
                <a:cs typeface="Times New Roman" panose="02020603050405020304" pitchFamily="18" charset="0"/>
              </a:rPr>
              <a:t>10</a:t>
            </a:r>
            <a:r>
              <a:rPr lang="tr-TR" dirty="0" smtClean="0">
                <a:latin typeface="Times New Roman" panose="02020603050405020304" pitchFamily="18" charset="0"/>
                <a:cs typeface="Times New Roman" panose="02020603050405020304" pitchFamily="18" charset="0"/>
              </a:rPr>
              <a:t> ve </a:t>
            </a:r>
            <a:r>
              <a:rPr lang="tr-TR" dirty="0">
                <a:latin typeface="Times New Roman" panose="02020603050405020304" pitchFamily="18" charset="0"/>
                <a:cs typeface="Times New Roman" panose="02020603050405020304" pitchFamily="18" charset="0"/>
              </a:rPr>
              <a:t>SO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ortalamasında </a:t>
            </a:r>
            <a:r>
              <a:rPr lang="tr-TR" dirty="0" smtClean="0">
                <a:latin typeface="Times New Roman" panose="02020603050405020304" pitchFamily="18" charset="0"/>
                <a:cs typeface="Times New Roman" panose="02020603050405020304" pitchFamily="18" charset="0"/>
              </a:rPr>
              <a:t>sınır değer aşımı söz </a:t>
            </a:r>
            <a:r>
              <a:rPr lang="tr-TR" dirty="0">
                <a:latin typeface="Times New Roman" panose="02020603050405020304" pitchFamily="18" charset="0"/>
                <a:cs typeface="Times New Roman" panose="02020603050405020304" pitchFamily="18" charset="0"/>
              </a:rPr>
              <a:t>konusu </a:t>
            </a:r>
            <a:r>
              <a:rPr lang="tr-TR" dirty="0" smtClean="0">
                <a:latin typeface="Times New Roman" panose="02020603050405020304" pitchFamily="18" charset="0"/>
                <a:cs typeface="Times New Roman" panose="02020603050405020304" pitchFamily="18" charset="0"/>
              </a:rPr>
              <a:t>olmamış ve Eskişehir, </a:t>
            </a:r>
            <a:r>
              <a:rPr lang="tr-TR" dirty="0">
                <a:latin typeface="Times New Roman" panose="02020603050405020304" pitchFamily="18" charset="0"/>
                <a:cs typeface="Times New Roman" panose="02020603050405020304" pitchFamily="18" charset="0"/>
              </a:rPr>
              <a:t>2013-2014 Kış Sezonu PM</a:t>
            </a:r>
            <a:r>
              <a:rPr lang="tr-TR" baseline="-25000" dirty="0">
                <a:latin typeface="Times New Roman" panose="02020603050405020304" pitchFamily="18" charset="0"/>
                <a:cs typeface="Times New Roman" panose="02020603050405020304" pitchFamily="18" charset="0"/>
              </a:rPr>
              <a:t>10</a:t>
            </a:r>
            <a:r>
              <a:rPr lang="tr-TR" dirty="0">
                <a:latin typeface="Times New Roman" panose="02020603050405020304" pitchFamily="18" charset="0"/>
                <a:cs typeface="Times New Roman" panose="02020603050405020304" pitchFamily="18" charset="0"/>
              </a:rPr>
              <a:t> ve SO</a:t>
            </a:r>
            <a:r>
              <a:rPr lang="tr-TR" baseline="-25000" dirty="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Ortalamalarının En Düşük </a:t>
            </a:r>
            <a:r>
              <a:rPr lang="tr-TR" dirty="0" smtClean="0">
                <a:latin typeface="Times New Roman" panose="02020603050405020304" pitchFamily="18" charset="0"/>
                <a:cs typeface="Times New Roman" panose="02020603050405020304" pitchFamily="18" charset="0"/>
              </a:rPr>
              <a:t>Olduğu iller arasında yer almıştır.</a:t>
            </a:r>
            <a:endParaRPr lang="tr-TR"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Mevcut Hava Kalitesi İzleme İstasyonu</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52031675"/>
              </p:ext>
            </p:extLst>
          </p:nvPr>
        </p:nvGraphicFramePr>
        <p:xfrm>
          <a:off x="1907704" y="3140968"/>
          <a:ext cx="5616624" cy="1493128"/>
        </p:xfrm>
        <a:graphic>
          <a:graphicData uri="http://schemas.openxmlformats.org/drawingml/2006/table">
            <a:tbl>
              <a:tblPr firstRow="1" bandRow="1">
                <a:tableStyleId>{5C22544A-7EE6-4342-B048-85BDC9FD1C3A}</a:tableStyleId>
              </a:tblPr>
              <a:tblGrid>
                <a:gridCol w="2211515"/>
                <a:gridCol w="1532901"/>
                <a:gridCol w="1872208"/>
              </a:tblGrid>
              <a:tr h="792088">
                <a:tc>
                  <a:txBody>
                    <a:bodyPr/>
                    <a:lstStyle/>
                    <a:p>
                      <a:r>
                        <a:rPr lang="tr-TR" sz="2000" dirty="0" smtClean="0">
                          <a:latin typeface="Times New Roman" panose="02020603050405020304" pitchFamily="18" charset="0"/>
                          <a:cs typeface="Times New Roman" panose="02020603050405020304" pitchFamily="18" charset="0"/>
                        </a:rPr>
                        <a:t>Kirletici Parametre</a:t>
                      </a:r>
                      <a:endParaRPr lang="tr-TR" sz="2000" dirty="0">
                        <a:latin typeface="Times New Roman" panose="02020603050405020304" pitchFamily="18" charset="0"/>
                        <a:cs typeface="Times New Roman" panose="02020603050405020304" pitchFamily="18" charset="0"/>
                      </a:endParaRPr>
                    </a:p>
                  </a:txBody>
                  <a:tcPr/>
                </a:tc>
                <a:tc>
                  <a:txBody>
                    <a:bodyPr/>
                    <a:lstStyle/>
                    <a:p>
                      <a:pPr algn="ctr"/>
                      <a:r>
                        <a:rPr lang="tr-TR" sz="2000" dirty="0" smtClean="0">
                          <a:latin typeface="Times New Roman" panose="02020603050405020304" pitchFamily="18" charset="0"/>
                          <a:cs typeface="Times New Roman" panose="02020603050405020304" pitchFamily="18" charset="0"/>
                        </a:rPr>
                        <a:t>PM</a:t>
                      </a:r>
                      <a:r>
                        <a:rPr lang="tr-TR" sz="2000" baseline="-25000" dirty="0" smtClean="0">
                          <a:latin typeface="Times New Roman" panose="02020603050405020304" pitchFamily="18" charset="0"/>
                          <a:cs typeface="Times New Roman" panose="02020603050405020304" pitchFamily="18" charset="0"/>
                        </a:rPr>
                        <a:t>10</a:t>
                      </a:r>
                      <a:endParaRPr lang="tr-TR" sz="2000" dirty="0">
                        <a:latin typeface="Times New Roman" panose="02020603050405020304" pitchFamily="18" charset="0"/>
                        <a:cs typeface="Times New Roman" panose="02020603050405020304" pitchFamily="18" charset="0"/>
                      </a:endParaRPr>
                    </a:p>
                  </a:txBody>
                  <a:tcPr/>
                </a:tc>
                <a:tc>
                  <a:txBody>
                    <a:bodyPr/>
                    <a:lstStyle/>
                    <a:p>
                      <a:pPr algn="ctr"/>
                      <a:r>
                        <a:rPr lang="tr-TR" sz="2000" dirty="0" smtClean="0">
                          <a:latin typeface="Times New Roman" panose="02020603050405020304" pitchFamily="18" charset="0"/>
                          <a:cs typeface="Times New Roman" panose="02020603050405020304" pitchFamily="18" charset="0"/>
                        </a:rPr>
                        <a:t>SO</a:t>
                      </a:r>
                      <a:r>
                        <a:rPr lang="tr-TR" sz="2000" baseline="-25000" dirty="0" smtClean="0">
                          <a:latin typeface="Times New Roman" panose="02020603050405020304" pitchFamily="18" charset="0"/>
                          <a:cs typeface="Times New Roman" panose="02020603050405020304" pitchFamily="18" charset="0"/>
                        </a:rPr>
                        <a:t>2</a:t>
                      </a:r>
                      <a:endParaRPr lang="tr-TR" sz="2000" dirty="0">
                        <a:latin typeface="Times New Roman" panose="02020603050405020304" pitchFamily="18" charset="0"/>
                        <a:cs typeface="Times New Roman" panose="02020603050405020304" pitchFamily="18" charset="0"/>
                      </a:endParaRPr>
                    </a:p>
                  </a:txBody>
                  <a:tcPr/>
                </a:tc>
              </a:tr>
              <a:tr h="370840">
                <a:tc>
                  <a:txBody>
                    <a:bodyPr/>
                    <a:lstStyle/>
                    <a:p>
                      <a:r>
                        <a:rPr lang="tr-TR" sz="2000" dirty="0" smtClean="0">
                          <a:latin typeface="Times New Roman" panose="02020603050405020304" pitchFamily="18" charset="0"/>
                          <a:cs typeface="Times New Roman" panose="02020603050405020304" pitchFamily="18" charset="0"/>
                        </a:rPr>
                        <a:t>KVS </a:t>
                      </a:r>
                    </a:p>
                    <a:p>
                      <a:r>
                        <a:rPr lang="tr-TR" sz="2000" dirty="0" smtClean="0">
                          <a:latin typeface="Times New Roman" panose="02020603050405020304" pitchFamily="18" charset="0"/>
                          <a:cs typeface="Times New Roman" panose="02020603050405020304" pitchFamily="18" charset="0"/>
                        </a:rPr>
                        <a:t>(24 saatlik)</a:t>
                      </a:r>
                    </a:p>
                  </a:txBody>
                  <a:tcPr/>
                </a:tc>
                <a:tc>
                  <a:txBody>
                    <a:bodyPr/>
                    <a:lstStyle/>
                    <a:p>
                      <a:pPr algn="ctr"/>
                      <a:r>
                        <a:rPr lang="tr-TR" sz="2000" dirty="0" smtClean="0">
                          <a:latin typeface="Times New Roman" panose="02020603050405020304" pitchFamily="18" charset="0"/>
                          <a:cs typeface="Times New Roman" panose="02020603050405020304" pitchFamily="18" charset="0"/>
                        </a:rPr>
                        <a:t>100 µg/m</a:t>
                      </a:r>
                      <a:r>
                        <a:rPr lang="tr-TR" sz="2000" baseline="30000" dirty="0" smtClean="0">
                          <a:latin typeface="Times New Roman" panose="02020603050405020304" pitchFamily="18" charset="0"/>
                          <a:cs typeface="Times New Roman" panose="02020603050405020304" pitchFamily="18" charset="0"/>
                        </a:rPr>
                        <a:t>3</a:t>
                      </a:r>
                      <a:r>
                        <a:rPr lang="tr-TR" sz="2000" dirty="0" smtClean="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txBody>
                  <a:tcPr/>
                </a:tc>
                <a:tc>
                  <a:txBody>
                    <a:bodyPr/>
                    <a:lstStyle/>
                    <a:p>
                      <a:pPr algn="ctr"/>
                      <a:r>
                        <a:rPr lang="tr-TR" sz="2000" dirty="0" smtClean="0">
                          <a:latin typeface="Times New Roman" panose="02020603050405020304" pitchFamily="18" charset="0"/>
                          <a:cs typeface="Times New Roman" panose="02020603050405020304" pitchFamily="18" charset="0"/>
                        </a:rPr>
                        <a:t>250 µg/m</a:t>
                      </a:r>
                      <a:r>
                        <a:rPr lang="tr-TR" sz="2000" baseline="30000" dirty="0" smtClean="0">
                          <a:latin typeface="Times New Roman" panose="02020603050405020304" pitchFamily="18" charset="0"/>
                          <a:cs typeface="Times New Roman" panose="02020603050405020304" pitchFamily="18" charset="0"/>
                        </a:rPr>
                        <a:t>3 </a:t>
                      </a:r>
                      <a:endParaRPr lang="tr-TR"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0756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21498" y="1779696"/>
            <a:ext cx="8496944" cy="5078304"/>
          </a:xfrm>
        </p:spPr>
        <p:txBody>
          <a:bodyPr>
            <a:normAutofit fontScale="25000" lnSpcReduction="20000"/>
          </a:bodyPr>
          <a:lstStyle/>
          <a:p>
            <a:pPr marL="0" indent="0" algn="just">
              <a:buNone/>
            </a:pPr>
            <a:r>
              <a:rPr lang="tr-TR" sz="3800" dirty="0" smtClean="0">
                <a:latin typeface="Times New Roman" panose="02020603050405020304" pitchFamily="18" charset="0"/>
                <a:cs typeface="Times New Roman" panose="02020603050405020304" pitchFamily="18" charset="0"/>
              </a:rPr>
              <a:t>	</a:t>
            </a:r>
            <a:r>
              <a:rPr lang="tr-TR" sz="9600" dirty="0" smtClean="0">
                <a:latin typeface="Times New Roman" panose="02020603050405020304" pitchFamily="18" charset="0"/>
                <a:cs typeface="Times New Roman" panose="02020603050405020304" pitchFamily="18" charset="0"/>
              </a:rPr>
              <a:t>Ayrıca Bakanlığımız tarafından Ankara Temiz Hava Merkezi’ne bağlı olan 13 ilde, Hava Kalitesi Ön Değerlendirme Projesi çalışması yapılmaktadır.</a:t>
            </a:r>
          </a:p>
          <a:p>
            <a:pPr marL="0" indent="0" algn="just">
              <a:buNone/>
            </a:pPr>
            <a:r>
              <a:rPr lang="tr-TR" sz="9600" dirty="0" smtClean="0">
                <a:latin typeface="Times New Roman" panose="02020603050405020304" pitchFamily="18" charset="0"/>
                <a:cs typeface="Times New Roman" panose="02020603050405020304" pitchFamily="18" charset="0"/>
              </a:rPr>
              <a:t> 	Proje kapsamında, İlimizde toplam </a:t>
            </a:r>
            <a:r>
              <a:rPr lang="tr-TR" sz="9600" dirty="0" smtClean="0">
                <a:solidFill>
                  <a:srgbClr val="FF0000"/>
                </a:solidFill>
                <a:latin typeface="Times New Roman" panose="02020603050405020304" pitchFamily="18" charset="0"/>
                <a:cs typeface="Times New Roman" panose="02020603050405020304" pitchFamily="18" charset="0"/>
              </a:rPr>
              <a:t>34 noktada </a:t>
            </a:r>
            <a:r>
              <a:rPr lang="tr-TR" sz="9600" dirty="0" smtClean="0">
                <a:latin typeface="Times New Roman" panose="02020603050405020304" pitchFamily="18" charset="0"/>
                <a:cs typeface="Times New Roman" panose="02020603050405020304" pitchFamily="18" charset="0"/>
              </a:rPr>
              <a:t>(11 adet Tepebaşı, 14 adet </a:t>
            </a:r>
            <a:r>
              <a:rPr lang="tr-TR" sz="9600" dirty="0" err="1" smtClean="0">
                <a:latin typeface="Times New Roman" panose="02020603050405020304" pitchFamily="18" charset="0"/>
                <a:cs typeface="Times New Roman" panose="02020603050405020304" pitchFamily="18" charset="0"/>
              </a:rPr>
              <a:t>Odunpazarı</a:t>
            </a:r>
            <a:r>
              <a:rPr lang="tr-TR" sz="9600" dirty="0" smtClean="0">
                <a:latin typeface="Times New Roman" panose="02020603050405020304" pitchFamily="18" charset="0"/>
                <a:cs typeface="Times New Roman" panose="02020603050405020304" pitchFamily="18" charset="0"/>
              </a:rPr>
              <a:t>, 2 adet Seyitgazi, 2 adet Sivrihisar, 2 adet Çifteler, 2 adet İnönü ve 1 adet Alpu) bazıları ısınma, bazıları ulaşım bazıları ise sanayi kaynaklı olmak üzere pasif örnekleme yöntemiyle emisyon ölçümleri yapılmaktadır. Ayrıca </a:t>
            </a:r>
            <a:r>
              <a:rPr lang="tr-TR" sz="9600" dirty="0" smtClean="0">
                <a:solidFill>
                  <a:srgbClr val="FF0000"/>
                </a:solidFill>
                <a:latin typeface="Times New Roman" panose="02020603050405020304" pitchFamily="18" charset="0"/>
                <a:cs typeface="Times New Roman" panose="02020603050405020304" pitchFamily="18" charset="0"/>
              </a:rPr>
              <a:t>1 noktada</a:t>
            </a:r>
            <a:r>
              <a:rPr lang="tr-TR" sz="9600" dirty="0" smtClean="0">
                <a:latin typeface="Times New Roman" panose="02020603050405020304" pitchFamily="18" charset="0"/>
                <a:cs typeface="Times New Roman" panose="02020603050405020304" pitchFamily="18" charset="0"/>
              </a:rPr>
              <a:t> (DSİ 3. Bölge Müdürlüğü Spor Tesisleri alanında) sabit ölçüm istasyonu kurulmuş ve 1 yıl boyunca her mevsimde 1 ay süreyle  otomatik ölçüm alınacaktır.</a:t>
            </a:r>
          </a:p>
          <a:p>
            <a:pPr marL="0" indent="0" algn="just">
              <a:buNone/>
            </a:pPr>
            <a:r>
              <a:rPr lang="tr-TR" sz="9600" dirty="0" smtClean="0">
                <a:latin typeface="Times New Roman" panose="02020603050405020304" pitchFamily="18" charset="0"/>
                <a:cs typeface="Times New Roman" panose="02020603050405020304" pitchFamily="18" charset="0"/>
              </a:rPr>
              <a:t> 	İlimize ait tüm verilerin toplanması ile oluşturulacak Hava Kalitesi Ön Değerlendirme Projesi’nin tamamlanmasını müteakip  sonuçlar değerlendirilerek  İlimize en az 2 adet sabit ölçüm istasyonu kurulması planlanmaktadır.     </a:t>
            </a:r>
            <a:r>
              <a:rPr lang="tr-TR" sz="9600" b="1" dirty="0" smtClean="0">
                <a:latin typeface="Times New Roman" panose="02020603050405020304" pitchFamily="18" charset="0"/>
                <a:cs typeface="Times New Roman" panose="02020603050405020304" pitchFamily="18" charset="0"/>
              </a:rPr>
              <a:t> </a:t>
            </a:r>
            <a:endParaRPr lang="tr-TR" sz="9600" dirty="0" smtClean="0">
              <a:latin typeface="Times New Roman" panose="02020603050405020304" pitchFamily="18" charset="0"/>
              <a:cs typeface="Times New Roman" panose="02020603050405020304" pitchFamily="18" charset="0"/>
            </a:endParaRPr>
          </a:p>
          <a:p>
            <a:endParaRPr lang="tr-TR" sz="96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smtClean="0">
                <a:latin typeface="Times New Roman" panose="02020603050405020304" pitchFamily="18" charset="0"/>
                <a:cs typeface="Times New Roman" panose="02020603050405020304" pitchFamily="18" charset="0"/>
              </a:rPr>
              <a:t>Hava Kalitesi Ön Değerlendirme Projesi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9608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9" y="1412776"/>
            <a:ext cx="8568952" cy="5256584"/>
          </a:xfrm>
        </p:spPr>
        <p:txBody>
          <a:bodyPr>
            <a:normAutofit fontScale="85000" lnSpcReduction="20000"/>
          </a:bodyPr>
          <a:lstStyle/>
          <a:p>
            <a:pPr marL="0" indent="0" algn="just">
              <a:buNone/>
            </a:pPr>
            <a:r>
              <a:rPr lang="tr-TR" sz="3600" dirty="0" smtClean="0">
                <a:latin typeface="Times New Roman" panose="02020603050405020304" pitchFamily="18" charset="0"/>
                <a:cs typeface="Times New Roman" panose="02020603050405020304" pitchFamily="18" charset="0"/>
              </a:rPr>
              <a:t>	İlimizin   </a:t>
            </a:r>
            <a:r>
              <a:rPr lang="tr-TR" sz="3600" dirty="0">
                <a:latin typeface="Times New Roman" panose="02020603050405020304" pitchFamily="18" charset="0"/>
                <a:cs typeface="Times New Roman" panose="02020603050405020304" pitchFamily="18" charset="0"/>
              </a:rPr>
              <a:t>2011-2014 yıllarını kapsayan “Temiz Hava Eylem Planı” mevcuttur.  Ancak, Bakanlığımızın 2013/37 </a:t>
            </a:r>
            <a:r>
              <a:rPr lang="tr-TR" sz="3600" dirty="0" err="1">
                <a:latin typeface="Times New Roman" panose="02020603050405020304" pitchFamily="18" charset="0"/>
                <a:cs typeface="Times New Roman" panose="02020603050405020304" pitchFamily="18" charset="0"/>
              </a:rPr>
              <a:t>nolu</a:t>
            </a:r>
            <a:r>
              <a:rPr lang="tr-TR" sz="3600" dirty="0">
                <a:latin typeface="Times New Roman" panose="02020603050405020304" pitchFamily="18" charset="0"/>
                <a:cs typeface="Times New Roman" panose="02020603050405020304" pitchFamily="18" charset="0"/>
              </a:rPr>
              <a:t> Genelgesi kapsamında İlimize ait 2014-2019  yıllarını kapsayacak Temiz Hava Eylem Planı’nın hazırlanması istenmektedir. </a:t>
            </a:r>
          </a:p>
          <a:p>
            <a:pPr marL="0" indent="0" algn="just">
              <a:buNone/>
            </a:pPr>
            <a:r>
              <a:rPr lang="tr-TR" sz="3600" dirty="0" smtClean="0">
                <a:latin typeface="Times New Roman" panose="02020603050405020304" pitchFamily="18" charset="0"/>
                <a:cs typeface="Times New Roman" panose="02020603050405020304" pitchFamily="18" charset="0"/>
              </a:rPr>
              <a:t>	Bu </a:t>
            </a:r>
            <a:r>
              <a:rPr lang="tr-TR" sz="3600" dirty="0">
                <a:latin typeface="Times New Roman" panose="02020603050405020304" pitchFamily="18" charset="0"/>
                <a:cs typeface="Times New Roman" panose="02020603050405020304" pitchFamily="18" charset="0"/>
              </a:rPr>
              <a:t>kapsamda, 30/12/2013 tarihinde </a:t>
            </a:r>
            <a:r>
              <a:rPr lang="tr-TR" sz="3600" dirty="0" smtClean="0">
                <a:latin typeface="Times New Roman" panose="02020603050405020304" pitchFamily="18" charset="0"/>
                <a:cs typeface="Times New Roman" panose="02020603050405020304" pitchFamily="18" charset="0"/>
              </a:rPr>
              <a:t>Mahalli Çevre Kurulu kararı ile oluşturulan komisyon tarafından Anadolu Üniversitesi Çevre Mühendisliği Bölümü’nden de akademik destek alınarak İlimize ait 2014-2019 yıllarını kapsayacak Temiz Hava Eylem Planı hazırlanmış ve 24/07/2014 </a:t>
            </a:r>
            <a:r>
              <a:rPr lang="tr-TR" sz="3600" dirty="0">
                <a:latin typeface="Times New Roman" panose="02020603050405020304" pitchFamily="18" charset="0"/>
                <a:cs typeface="Times New Roman" panose="02020603050405020304" pitchFamily="18" charset="0"/>
              </a:rPr>
              <a:t>tarih ve 52 </a:t>
            </a:r>
            <a:r>
              <a:rPr lang="tr-TR" sz="3600" dirty="0" err="1">
                <a:latin typeface="Times New Roman" panose="02020603050405020304" pitchFamily="18" charset="0"/>
                <a:cs typeface="Times New Roman" panose="02020603050405020304" pitchFamily="18" charset="0"/>
              </a:rPr>
              <a:t>nolu</a:t>
            </a:r>
            <a:r>
              <a:rPr lang="tr-TR" sz="3600" dirty="0">
                <a:latin typeface="Times New Roman" panose="02020603050405020304" pitchFamily="18" charset="0"/>
                <a:cs typeface="Times New Roman" panose="02020603050405020304" pitchFamily="18" charset="0"/>
              </a:rPr>
              <a:t>  Mahalli Çevre Kurulu kararı ile onaylanarak Bakanlığımıza gönderilmiştir.</a:t>
            </a:r>
          </a:p>
          <a:p>
            <a:endParaRPr lang="tr-TR" dirty="0"/>
          </a:p>
        </p:txBody>
      </p:sp>
      <p:sp>
        <p:nvSpPr>
          <p:cNvPr id="3" name="Başlık 2"/>
          <p:cNvSpPr>
            <a:spLocks noGrp="1"/>
          </p:cNvSpPr>
          <p:nvPr>
            <p:ph type="title"/>
          </p:nvPr>
        </p:nvSpPr>
        <p:spPr/>
        <p:txBody>
          <a:bodyPr>
            <a:normAutofit/>
          </a:bodyPr>
          <a:lstStyle/>
          <a:p>
            <a:r>
              <a:rPr lang="tr-TR" sz="4000" b="1" dirty="0" smtClean="0">
                <a:latin typeface="Times New Roman" panose="02020603050405020304" pitchFamily="18" charset="0"/>
                <a:cs typeface="Times New Roman" panose="02020603050405020304" pitchFamily="18" charset="0"/>
              </a:rPr>
              <a:t>Temiz Hava Eylem Planı</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8632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476672"/>
            <a:ext cx="8352928" cy="4176463"/>
          </a:xfrm>
        </p:spPr>
        <p:txBody>
          <a:bodyPr>
            <a:normAutofit lnSpcReduction="10000"/>
          </a:bodyPr>
          <a:lstStyle/>
          <a:p>
            <a:pPr marL="0" indent="0" algn="just">
              <a:buNone/>
            </a:pPr>
            <a:r>
              <a:rPr lang="tr-TR" dirty="0" smtClean="0"/>
              <a:t>	</a:t>
            </a:r>
            <a:r>
              <a:rPr lang="tr-TR" sz="2800" dirty="0" smtClean="0">
                <a:latin typeface="Times New Roman" panose="02020603050405020304" pitchFamily="18" charset="0"/>
                <a:cs typeface="Times New Roman" panose="02020603050405020304" pitchFamily="18" charset="0"/>
              </a:rPr>
              <a:t>Bakanlığımızın </a:t>
            </a:r>
            <a:r>
              <a:rPr lang="tr-TR" sz="2800" dirty="0">
                <a:latin typeface="Times New Roman" panose="02020603050405020304" pitchFamily="18" charset="0"/>
                <a:cs typeface="Times New Roman" panose="02020603050405020304" pitchFamily="18" charset="0"/>
              </a:rPr>
              <a:t>Hava Kalitesinin İyileştirilmesi konusunda göstermiş olduğu hassasiyet dikkate </a:t>
            </a:r>
            <a:r>
              <a:rPr lang="tr-TR" sz="2800" dirty="0" smtClean="0">
                <a:latin typeface="Times New Roman" panose="02020603050405020304" pitchFamily="18" charset="0"/>
                <a:cs typeface="Times New Roman" panose="02020603050405020304" pitchFamily="18" charset="0"/>
              </a:rPr>
              <a:t>alınarak Müdürlüğümüz tarafından yapılan çalışmalara ilave olarak  İlimizin daha iyi bir hava kalitesine ulaşması konusuna katkı sağlamak amacıyla </a:t>
            </a:r>
            <a:r>
              <a:rPr lang="tr-TR" sz="2800" dirty="0" err="1" smtClean="0">
                <a:latin typeface="Times New Roman" panose="02020603050405020304" pitchFamily="18" charset="0"/>
                <a:cs typeface="Times New Roman" panose="02020603050405020304" pitchFamily="18" charset="0"/>
              </a:rPr>
              <a:t>BEBKA’ya</a:t>
            </a:r>
            <a:r>
              <a:rPr lang="tr-TR" sz="2800" dirty="0" smtClean="0">
                <a:latin typeface="Times New Roman" panose="02020603050405020304" pitchFamily="18" charset="0"/>
                <a:cs typeface="Times New Roman" panose="02020603050405020304" pitchFamily="18" charset="0"/>
              </a:rPr>
              <a:t> proje başvurusunda bulunulmuş ve kabul edilmiştir.</a:t>
            </a:r>
          </a:p>
          <a:p>
            <a:pPr marL="0" indent="0" algn="just">
              <a:buNone/>
            </a:pPr>
            <a:r>
              <a:rPr lang="tr-TR" sz="2800" dirty="0" smtClean="0">
                <a:latin typeface="Times New Roman" panose="02020603050405020304" pitchFamily="18" charset="0"/>
                <a:cs typeface="Times New Roman" panose="02020603050405020304" pitchFamily="18" charset="0"/>
              </a:rPr>
              <a:t>	Proje kapsamında alınacak Mobil Hava Kalitesi İzleme İstasyonu ile Müdürlüğümüz yine diğer illere öncülük etmektedir. </a:t>
            </a:r>
          </a:p>
          <a:p>
            <a:pPr marL="0" indent="0">
              <a:buNone/>
            </a:pPr>
            <a:r>
              <a:rPr lang="tr-TR" sz="2600" dirty="0" smtClean="0">
                <a:latin typeface="Times New Roman" panose="02020603050405020304" pitchFamily="18" charset="0"/>
                <a:cs typeface="Times New Roman" panose="02020603050405020304" pitchFamily="18" charset="0"/>
              </a:rPr>
              <a:t> </a:t>
            </a:r>
            <a:endParaRPr lang="tr-TR" sz="26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246" y="3903744"/>
            <a:ext cx="2758754" cy="2954256"/>
          </a:xfrm>
          <a:prstGeom prst="rect">
            <a:avLst/>
          </a:prstGeom>
        </p:spPr>
      </p:pic>
    </p:spTree>
    <p:extLst>
      <p:ext uri="{BB962C8B-B14F-4D97-AF65-F5344CB8AC3E}">
        <p14:creationId xmlns:p14="http://schemas.microsoft.com/office/powerpoint/2010/main" val="922689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7916416" cy="936104"/>
          </a:xfrm>
        </p:spPr>
        <p:txBody>
          <a:bodyPr/>
          <a:lstStyle/>
          <a:p>
            <a:r>
              <a:rPr lang="tr-TR" b="1" dirty="0" smtClean="0">
                <a:latin typeface="Times New Roman" panose="02020603050405020304" pitchFamily="18" charset="0"/>
                <a:cs typeface="Times New Roman" panose="02020603050405020304" pitchFamily="18" charset="0"/>
              </a:rPr>
              <a:t>GİRİŞ</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683568" y="2708920"/>
            <a:ext cx="7772400" cy="3672408"/>
          </a:xfrm>
        </p:spPr>
        <p:txBody>
          <a:bodyPr>
            <a:noAutofit/>
          </a:bodyPr>
          <a:lstStyle/>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Projemiz </a:t>
            </a:r>
            <a:r>
              <a:rPr lang="tr-TR" sz="2800" dirty="0" err="1" smtClean="0">
                <a:solidFill>
                  <a:schemeClr val="tx2">
                    <a:lumMod val="75000"/>
                  </a:schemeClr>
                </a:solidFill>
                <a:latin typeface="Times New Roman" panose="02020603050405020304" pitchFamily="18" charset="0"/>
                <a:cs typeface="Times New Roman" panose="02020603050405020304" pitchFamily="18" charset="0"/>
              </a:rPr>
              <a:t>BEBKA’nın</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  2014 yılı ´´Çevre Küçük Ölçekli Altyapı Mali Destek Programı´´ kapsamında; Çevre Mevzuatının etkin uygulanması, hava kirliliğinin  olabildiğince azaltılarak  AB limit değerlerine uyum sağlanması ile halkımızın daha sağlıklı ve kaliteli bir çevrede yaşaması hedeflenerek Eskişehir Çevre ve Şehircilik İl Müdürlüğü tarafından hazırlanmıştır.</a:t>
            </a:r>
            <a:endParaRPr lang="tr-TR"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32656"/>
            <a:ext cx="3312368" cy="2489797"/>
          </a:xfrm>
          <a:prstGeom prst="rect">
            <a:avLst/>
          </a:prstGeom>
        </p:spPr>
      </p:pic>
    </p:spTree>
    <p:extLst>
      <p:ext uri="{BB962C8B-B14F-4D97-AF65-F5344CB8AC3E}">
        <p14:creationId xmlns:p14="http://schemas.microsoft.com/office/powerpoint/2010/main" val="145153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93844613"/>
              </p:ext>
            </p:extLst>
          </p:nvPr>
        </p:nvGraphicFramePr>
        <p:xfrm>
          <a:off x="251520" y="1412776"/>
          <a:ext cx="8496944" cy="5150952"/>
        </p:xfrm>
        <a:graphic>
          <a:graphicData uri="http://schemas.openxmlformats.org/drawingml/2006/table">
            <a:tbl>
              <a:tblPr firstRow="1" bandRow="1">
                <a:tableStyleId>{5C22544A-7EE6-4342-B048-85BDC9FD1C3A}</a:tableStyleId>
              </a:tblPr>
              <a:tblGrid>
                <a:gridCol w="3849043"/>
                <a:gridCol w="290494"/>
                <a:gridCol w="4357407"/>
              </a:tblGrid>
              <a:tr h="431746">
                <a:tc gridSpan="3">
                  <a:txBody>
                    <a:bodyPr/>
                    <a:lstStyle/>
                    <a:p>
                      <a:r>
                        <a:rPr lang="tr-TR" dirty="0" smtClean="0">
                          <a:latin typeface="Times New Roman" panose="02020603050405020304" pitchFamily="18" charset="0"/>
                          <a:cs typeface="Times New Roman" panose="02020603050405020304" pitchFamily="18" charset="0"/>
                        </a:rPr>
                        <a:t>GENEL  BİLGİLER</a:t>
                      </a:r>
                      <a:endParaRPr lang="tr-TR" dirty="0">
                        <a:latin typeface="Times New Roman" panose="02020603050405020304" pitchFamily="18" charset="0"/>
                        <a:cs typeface="Times New Roman" panose="02020603050405020304" pitchFamily="18" charset="0"/>
                      </a:endParaRPr>
                    </a:p>
                  </a:txBody>
                  <a:tcPr/>
                </a:tc>
                <a:tc hMerge="1">
                  <a:txBody>
                    <a:bodyPr/>
                    <a:lstStyle/>
                    <a:p>
                      <a:endParaRPr lang="tr-TR" dirty="0">
                        <a:latin typeface="Times New Roman" panose="02020603050405020304" pitchFamily="18" charset="0"/>
                        <a:cs typeface="Times New Roman" panose="02020603050405020304" pitchFamily="18" charset="0"/>
                      </a:endParaRPr>
                    </a:p>
                  </a:txBody>
                  <a:tcPr/>
                </a:tc>
                <a:tc hMerge="1">
                  <a:txBody>
                    <a:bodyPr/>
                    <a:lstStyle/>
                    <a:p>
                      <a:endParaRPr lang="tr-TR" dirty="0">
                        <a:latin typeface="Times New Roman" panose="02020603050405020304" pitchFamily="18" charset="0"/>
                        <a:cs typeface="Times New Roman" panose="02020603050405020304" pitchFamily="18" charset="0"/>
                      </a:endParaRPr>
                    </a:p>
                  </a:txBody>
                  <a:tcPr/>
                </a:tc>
              </a:tr>
              <a:tr h="431746">
                <a:tc>
                  <a:txBody>
                    <a:bodyPr/>
                    <a:lstStyle/>
                    <a:p>
                      <a:r>
                        <a:rPr lang="tr-TR" dirty="0" smtClean="0">
                          <a:latin typeface="Times New Roman" panose="02020603050405020304" pitchFamily="18" charset="0"/>
                          <a:cs typeface="Times New Roman" panose="02020603050405020304" pitchFamily="18" charset="0"/>
                        </a:rPr>
                        <a:t>DESTEK SÖZLEŞME NUMARASI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TR41/14/ÇA/0007</a:t>
                      </a:r>
                      <a:endParaRPr lang="tr-TR" dirty="0">
                        <a:latin typeface="Times New Roman" panose="02020603050405020304" pitchFamily="18" charset="0"/>
                        <a:cs typeface="Times New Roman" panose="02020603050405020304" pitchFamily="18" charset="0"/>
                      </a:endParaRPr>
                    </a:p>
                  </a:txBody>
                  <a:tcPr/>
                </a:tc>
              </a:tr>
              <a:tr h="431746">
                <a:tc>
                  <a:txBody>
                    <a:bodyPr/>
                    <a:lstStyle/>
                    <a:p>
                      <a:r>
                        <a:rPr lang="tr-TR" dirty="0" smtClean="0">
                          <a:latin typeface="Times New Roman" panose="02020603050405020304" pitchFamily="18" charset="0"/>
                          <a:cs typeface="Times New Roman" panose="02020603050405020304" pitchFamily="18" charset="0"/>
                        </a:rPr>
                        <a:t>SÖZLEŞME TARİHİ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02/06/2014</a:t>
                      </a:r>
                      <a:endParaRPr lang="tr-TR" dirty="0">
                        <a:latin typeface="Times New Roman" panose="02020603050405020304" pitchFamily="18" charset="0"/>
                        <a:cs typeface="Times New Roman" panose="02020603050405020304" pitchFamily="18" charset="0"/>
                      </a:endParaRPr>
                    </a:p>
                  </a:txBody>
                  <a:tcPr/>
                </a:tc>
              </a:tr>
              <a:tr h="698758">
                <a:tc>
                  <a:txBody>
                    <a:bodyPr/>
                    <a:lstStyle/>
                    <a:p>
                      <a:r>
                        <a:rPr lang="tr-TR" dirty="0" smtClean="0">
                          <a:latin typeface="Times New Roman" panose="02020603050405020304" pitchFamily="18" charset="0"/>
                          <a:cs typeface="Times New Roman" panose="02020603050405020304" pitchFamily="18" charset="0"/>
                        </a:rPr>
                        <a:t>DESTEK PROGRAMI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solidFill>
                            <a:schemeClr val="tx2">
                              <a:lumMod val="75000"/>
                            </a:schemeClr>
                          </a:solidFill>
                          <a:latin typeface="Times New Roman" panose="02020603050405020304" pitchFamily="18" charset="0"/>
                          <a:cs typeface="Times New Roman" panose="02020603050405020304" pitchFamily="18" charset="0"/>
                        </a:rPr>
                        <a:t>:</a:t>
                      </a:r>
                      <a:endParaRPr lang="tr-TR" dirty="0">
                        <a:solidFill>
                          <a:schemeClr val="tx2">
                            <a:lumMod val="75000"/>
                          </a:schemeClr>
                        </a:solidFill>
                        <a:latin typeface="Times New Roman" panose="02020603050405020304" pitchFamily="18" charset="0"/>
                        <a:cs typeface="Times New Roman" panose="02020603050405020304" pitchFamily="18" charset="0"/>
                      </a:endParaRPr>
                    </a:p>
                  </a:txBody>
                  <a:tcPr/>
                </a:tc>
                <a:tc>
                  <a:txBody>
                    <a:bodyPr/>
                    <a:lstStyle/>
                    <a:p>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Çevre Küçük Ölçekli Altyapı Mali Destek Programı</a:t>
                      </a:r>
                      <a:endPar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txBody>
                  <a:tcPr/>
                </a:tc>
              </a:tr>
              <a:tr h="998226">
                <a:tc>
                  <a:txBody>
                    <a:bodyPr/>
                    <a:lstStyle/>
                    <a:p>
                      <a:r>
                        <a:rPr lang="tr-TR" dirty="0" smtClean="0">
                          <a:latin typeface="Times New Roman" panose="02020603050405020304" pitchFamily="18" charset="0"/>
                          <a:cs typeface="Times New Roman" panose="02020603050405020304" pitchFamily="18" charset="0"/>
                        </a:rPr>
                        <a:t>PROJE ADI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Mobil Hava Kalitesi İzleme Sisteminin Kurulması ve Kirlilik İzleme Mekanizmalarının Optimizasyonu</a:t>
                      </a:r>
                    </a:p>
                  </a:txBody>
                  <a:tcPr/>
                </a:tc>
              </a:tr>
              <a:tr h="431746">
                <a:tc>
                  <a:txBody>
                    <a:bodyPr/>
                    <a:lstStyle/>
                    <a:p>
                      <a:r>
                        <a:rPr lang="tr-TR" dirty="0" smtClean="0">
                          <a:latin typeface="Times New Roman" panose="02020603050405020304" pitchFamily="18" charset="0"/>
                          <a:cs typeface="Times New Roman" panose="02020603050405020304" pitchFamily="18" charset="0"/>
                        </a:rPr>
                        <a:t>PROJE SÜRESİ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18 AY</a:t>
                      </a:r>
                      <a:endParaRPr lang="tr-TR" dirty="0">
                        <a:latin typeface="Times New Roman" panose="02020603050405020304" pitchFamily="18" charset="0"/>
                        <a:cs typeface="Times New Roman" panose="02020603050405020304" pitchFamily="18" charset="0"/>
                      </a:endParaRPr>
                    </a:p>
                  </a:txBody>
                  <a:tcPr/>
                </a:tc>
              </a:tr>
              <a:tr h="431746">
                <a:tc>
                  <a:txBody>
                    <a:bodyPr/>
                    <a:lstStyle/>
                    <a:p>
                      <a:r>
                        <a:rPr lang="tr-TR" dirty="0" smtClean="0">
                          <a:latin typeface="Times New Roman" panose="02020603050405020304" pitchFamily="18" charset="0"/>
                          <a:cs typeface="Times New Roman" panose="02020603050405020304" pitchFamily="18" charset="0"/>
                        </a:rPr>
                        <a:t>PROJE TOPLAM</a:t>
                      </a:r>
                      <a:r>
                        <a:rPr lang="tr-TR" baseline="0" dirty="0" smtClean="0">
                          <a:latin typeface="Times New Roman" panose="02020603050405020304" pitchFamily="18" charset="0"/>
                          <a:cs typeface="Times New Roman" panose="02020603050405020304" pitchFamily="18" charset="0"/>
                        </a:rPr>
                        <a:t> BÜTÇESİ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581.615,00 TL</a:t>
                      </a:r>
                      <a:endParaRPr lang="tr-TR" dirty="0">
                        <a:latin typeface="Times New Roman" panose="02020603050405020304" pitchFamily="18" charset="0"/>
                        <a:cs typeface="Times New Roman" panose="02020603050405020304" pitchFamily="18" charset="0"/>
                      </a:endParaRPr>
                    </a:p>
                  </a:txBody>
                  <a:tcPr/>
                </a:tc>
              </a:tr>
              <a:tr h="431746">
                <a:tc>
                  <a:txBody>
                    <a:bodyPr/>
                    <a:lstStyle/>
                    <a:p>
                      <a:r>
                        <a:rPr lang="tr-TR" dirty="0" smtClean="0">
                          <a:latin typeface="Times New Roman" panose="02020603050405020304" pitchFamily="18" charset="0"/>
                          <a:cs typeface="Times New Roman" panose="02020603050405020304" pitchFamily="18" charset="0"/>
                        </a:rPr>
                        <a:t>BEBKA DESTEK MİKTARI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436.211,00</a:t>
                      </a:r>
                      <a:r>
                        <a:rPr lang="tr-TR" baseline="0" dirty="0" smtClean="0">
                          <a:latin typeface="Times New Roman" panose="02020603050405020304" pitchFamily="18" charset="0"/>
                          <a:cs typeface="Times New Roman" panose="02020603050405020304" pitchFamily="18" charset="0"/>
                        </a:rPr>
                        <a:t> TL</a:t>
                      </a:r>
                      <a:endParaRPr lang="tr-TR" dirty="0">
                        <a:latin typeface="Times New Roman" panose="02020603050405020304" pitchFamily="18" charset="0"/>
                        <a:cs typeface="Times New Roman" panose="02020603050405020304" pitchFamily="18" charset="0"/>
                      </a:endParaRPr>
                    </a:p>
                  </a:txBody>
                  <a:tcPr/>
                </a:tc>
              </a:tr>
              <a:tr h="431746">
                <a:tc>
                  <a:txBody>
                    <a:bodyPr/>
                    <a:lstStyle/>
                    <a:p>
                      <a:r>
                        <a:rPr lang="tr-TR" dirty="0" smtClean="0">
                          <a:latin typeface="Times New Roman" panose="02020603050405020304" pitchFamily="18" charset="0"/>
                          <a:cs typeface="Times New Roman" panose="02020603050405020304" pitchFamily="18" charset="0"/>
                        </a:rPr>
                        <a:t>VALİLİK DESTEK MİKTARI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128.168,00</a:t>
                      </a:r>
                      <a:r>
                        <a:rPr lang="tr-TR" baseline="0" dirty="0" smtClean="0">
                          <a:latin typeface="Times New Roman" panose="02020603050405020304" pitchFamily="18" charset="0"/>
                          <a:cs typeface="Times New Roman" panose="02020603050405020304" pitchFamily="18" charset="0"/>
                        </a:rPr>
                        <a:t> TL</a:t>
                      </a:r>
                      <a:endParaRPr lang="tr-TR" dirty="0">
                        <a:latin typeface="Times New Roman" panose="02020603050405020304" pitchFamily="18" charset="0"/>
                        <a:cs typeface="Times New Roman" panose="02020603050405020304" pitchFamily="18" charset="0"/>
                      </a:endParaRPr>
                    </a:p>
                  </a:txBody>
                  <a:tcPr/>
                </a:tc>
              </a:tr>
              <a:tr h="431746">
                <a:tc>
                  <a:txBody>
                    <a:bodyPr/>
                    <a:lstStyle/>
                    <a:p>
                      <a:r>
                        <a:rPr lang="tr-TR" dirty="0" smtClean="0">
                          <a:latin typeface="Times New Roman" panose="02020603050405020304" pitchFamily="18" charset="0"/>
                          <a:cs typeface="Times New Roman" panose="02020603050405020304" pitchFamily="18" charset="0"/>
                        </a:rPr>
                        <a:t>BAKANLIK DESTEK MİKTARI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smtClean="0">
                          <a:latin typeface="Times New Roman" panose="02020603050405020304" pitchFamily="18" charset="0"/>
                          <a:cs typeface="Times New Roman" panose="02020603050405020304" pitchFamily="18" charset="0"/>
                        </a:rPr>
                        <a:t>  17.235,00</a:t>
                      </a:r>
                      <a:r>
                        <a:rPr lang="tr-TR" baseline="0" smtClean="0">
                          <a:latin typeface="Times New Roman" panose="02020603050405020304" pitchFamily="18" charset="0"/>
                          <a:cs typeface="Times New Roman" panose="02020603050405020304" pitchFamily="18" charset="0"/>
                        </a:rPr>
                        <a:t> </a:t>
                      </a:r>
                      <a:r>
                        <a:rPr lang="tr-TR" baseline="0" dirty="0" smtClean="0">
                          <a:latin typeface="Times New Roman" panose="02020603050405020304" pitchFamily="18" charset="0"/>
                          <a:cs typeface="Times New Roman" panose="02020603050405020304" pitchFamily="18" charset="0"/>
                        </a:rPr>
                        <a:t>TL</a:t>
                      </a:r>
                      <a:endParaRPr lang="tr-TR" dirty="0">
                        <a:latin typeface="Times New Roman" panose="02020603050405020304" pitchFamily="18" charset="0"/>
                        <a:cs typeface="Times New Roman" panose="02020603050405020304" pitchFamily="18" charset="0"/>
                      </a:endParaRPr>
                    </a:p>
                  </a:txBody>
                  <a:tcPr/>
                </a:tc>
              </a:tr>
            </a:tbl>
          </a:graphicData>
        </a:graphic>
      </p:graphicFrame>
      <p:sp>
        <p:nvSpPr>
          <p:cNvPr id="3" name="Başlık 2"/>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PROJENİN KÜNYESİ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0830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PROJE ORTAKLARIMIZ</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403648" y="2780928"/>
            <a:ext cx="6048672" cy="639762"/>
          </a:xfrm>
        </p:spPr>
        <p:txBody>
          <a:bodyPr>
            <a:normAutofit/>
          </a:bodyPr>
          <a:lstStyle/>
          <a:p>
            <a:r>
              <a:rPr lang="tr-TR" b="1" u="sng" dirty="0" smtClean="0">
                <a:latin typeface="Times New Roman" panose="02020603050405020304" pitchFamily="18" charset="0"/>
                <a:cs typeface="Times New Roman" panose="02020603050405020304" pitchFamily="18" charset="0"/>
              </a:rPr>
              <a:t>MALİ KATKIDA BULUNANLAR</a:t>
            </a:r>
            <a:endParaRPr lang="tr-TR" b="1" u="sng" dirty="0">
              <a:latin typeface="Times New Roman" panose="02020603050405020304" pitchFamily="18" charset="0"/>
              <a:cs typeface="Times New Roman" panose="02020603050405020304" pitchFamily="18" charset="0"/>
            </a:endParaRPr>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3933056"/>
            <a:ext cx="1881683" cy="864096"/>
          </a:xfrm>
        </p:spPr>
      </p:pic>
      <p:pic>
        <p:nvPicPr>
          <p:cNvPr id="8" name="İçerik Yer Tutucus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933056"/>
            <a:ext cx="1881683" cy="804091"/>
          </a:xfrm>
          <a:prstGeom prst="rect">
            <a:avLst/>
          </a:prstGeom>
        </p:spPr>
      </p:pic>
      <p:pic>
        <p:nvPicPr>
          <p:cNvPr id="9" name="İçerik Yer Tutucusu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3573016"/>
            <a:ext cx="1376652" cy="1376652"/>
          </a:xfrm>
          <a:prstGeom prst="rect">
            <a:avLst/>
          </a:prstGeom>
        </p:spPr>
      </p:pic>
      <p:pic>
        <p:nvPicPr>
          <p:cNvPr id="10" name="İçerik Yer Tutucusu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3897358"/>
            <a:ext cx="2331236" cy="875486"/>
          </a:xfrm>
          <a:prstGeom prst="rect">
            <a:avLst/>
          </a:prstGeom>
        </p:spPr>
      </p:pic>
    </p:spTree>
    <p:extLst>
      <p:ext uri="{BB962C8B-B14F-4D97-AF65-F5344CB8AC3E}">
        <p14:creationId xmlns:p14="http://schemas.microsoft.com/office/powerpoint/2010/main" val="2570798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76480" y="2748750"/>
            <a:ext cx="4767520" cy="1688362"/>
          </a:xfrm>
        </p:spPr>
        <p:txBody>
          <a:bodyPr>
            <a:normAutofit/>
          </a:bodyPr>
          <a:lstStyle/>
          <a:p>
            <a:pPr>
              <a:buFont typeface="Wingdings" panose="05000000000000000000" pitchFamily="2" charset="2"/>
              <a:buChar char="ü"/>
            </a:pPr>
            <a:r>
              <a:rPr lang="tr-TR" sz="3200" dirty="0" smtClean="0">
                <a:latin typeface="Times New Roman" panose="02020603050405020304" pitchFamily="18" charset="0"/>
                <a:cs typeface="Times New Roman" panose="02020603050405020304" pitchFamily="18" charset="0"/>
              </a:rPr>
              <a:t>GENEL AMAÇLAR</a:t>
            </a:r>
          </a:p>
          <a:p>
            <a:pPr>
              <a:buFont typeface="Wingdings" panose="05000000000000000000" pitchFamily="2" charset="2"/>
              <a:buChar char="ü"/>
            </a:pPr>
            <a:r>
              <a:rPr lang="tr-TR" sz="3200" dirty="0" smtClean="0">
                <a:latin typeface="Times New Roman" panose="02020603050405020304" pitchFamily="18" charset="0"/>
                <a:cs typeface="Times New Roman" panose="02020603050405020304" pitchFamily="18" charset="0"/>
              </a:rPr>
              <a:t>ÖZEL AMAÇLAR</a:t>
            </a:r>
            <a:endParaRPr lang="tr-TR" sz="32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PROJENİN AMAÇLARI</a:t>
            </a:r>
            <a:endParaRPr lang="tr-TR"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348880"/>
            <a:ext cx="3840426" cy="2304256"/>
          </a:xfrm>
          <a:prstGeom prst="rect">
            <a:avLst/>
          </a:prstGeom>
        </p:spPr>
      </p:pic>
    </p:spTree>
    <p:extLst>
      <p:ext uri="{BB962C8B-B14F-4D97-AF65-F5344CB8AC3E}">
        <p14:creationId xmlns:p14="http://schemas.microsoft.com/office/powerpoint/2010/main" val="10355660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36912"/>
            <a:ext cx="8424936" cy="3384376"/>
          </a:xfrm>
        </p:spPr>
      </p:pic>
    </p:spTree>
    <p:extLst>
      <p:ext uri="{BB962C8B-B14F-4D97-AF65-F5344CB8AC3E}">
        <p14:creationId xmlns:p14="http://schemas.microsoft.com/office/powerpoint/2010/main" val="38299236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20688"/>
            <a:ext cx="7772400" cy="1008112"/>
          </a:xfrm>
        </p:spPr>
        <p:txBody>
          <a:bodyPr/>
          <a:lstStyle/>
          <a:p>
            <a:r>
              <a:rPr lang="tr-TR" b="1" dirty="0" smtClean="0">
                <a:latin typeface="Times New Roman" panose="02020603050405020304" pitchFamily="18" charset="0"/>
                <a:cs typeface="Times New Roman" panose="02020603050405020304" pitchFamily="18" charset="0"/>
              </a:rPr>
              <a:t>GENEL  AMAÇLAR</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330602" y="1484784"/>
            <a:ext cx="8341390" cy="2812009"/>
          </a:xfrm>
        </p:spPr>
        <p:txBody>
          <a:bodyPr>
            <a:noAutofit/>
          </a:bodyPr>
          <a:lstStyle/>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İlimizin çevre kirliliğinin </a:t>
            </a:r>
            <a:r>
              <a:rPr lang="tr-TR" sz="2800" dirty="0">
                <a:solidFill>
                  <a:schemeClr val="tx2">
                    <a:lumMod val="75000"/>
                  </a:schemeClr>
                </a:solidFill>
                <a:latin typeface="Times New Roman" panose="02020603050405020304" pitchFamily="18" charset="0"/>
                <a:cs typeface="Times New Roman" panose="02020603050405020304" pitchFamily="18" charset="0"/>
              </a:rPr>
              <a:t>azaltılması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ve çevrenin </a:t>
            </a:r>
            <a:r>
              <a:rPr lang="tr-TR" sz="2800" dirty="0">
                <a:solidFill>
                  <a:schemeClr val="tx2">
                    <a:lumMod val="75000"/>
                  </a:schemeClr>
                </a:solidFill>
                <a:latin typeface="Times New Roman" panose="02020603050405020304" pitchFamily="18" charset="0"/>
                <a:cs typeface="Times New Roman" panose="02020603050405020304" pitchFamily="18" charset="0"/>
              </a:rPr>
              <a:t>korunması için gerekli izleme ve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değerlendirme </a:t>
            </a:r>
            <a:r>
              <a:rPr lang="fi-FI" sz="2800" dirty="0" smtClean="0">
                <a:solidFill>
                  <a:schemeClr val="tx2">
                    <a:lumMod val="75000"/>
                  </a:schemeClr>
                </a:solidFill>
                <a:latin typeface="Times New Roman" panose="02020603050405020304" pitchFamily="18" charset="0"/>
                <a:cs typeface="Times New Roman" panose="02020603050405020304" pitchFamily="18" charset="0"/>
              </a:rPr>
              <a:t>sistemlerinin </a:t>
            </a:r>
            <a:r>
              <a:rPr lang="fi-FI" sz="2800" dirty="0">
                <a:solidFill>
                  <a:schemeClr val="tx2">
                    <a:lumMod val="75000"/>
                  </a:schemeClr>
                </a:solidFill>
                <a:latin typeface="Times New Roman" panose="02020603050405020304" pitchFamily="18" charset="0"/>
                <a:cs typeface="Times New Roman" panose="02020603050405020304" pitchFamily="18" charset="0"/>
              </a:rPr>
              <a:t>kurulması yoluyla,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halkımızın</a:t>
            </a:r>
            <a:r>
              <a:rPr lang="fi-FI" sz="2800" dirty="0" smtClean="0">
                <a:solidFill>
                  <a:schemeClr val="tx2">
                    <a:lumMod val="75000"/>
                  </a:schemeClr>
                </a:solidFill>
                <a:latin typeface="Times New Roman" panose="02020603050405020304" pitchFamily="18" charset="0"/>
                <a:cs typeface="Times New Roman" panose="02020603050405020304" pitchFamily="18" charset="0"/>
              </a:rPr>
              <a:t> ya</a:t>
            </a:r>
            <a:r>
              <a:rPr lang="tr-TR" sz="2800" dirty="0">
                <a:solidFill>
                  <a:schemeClr val="tx2">
                    <a:lumMod val="75000"/>
                  </a:schemeClr>
                </a:solidFill>
                <a:latin typeface="Times New Roman" panose="02020603050405020304" pitchFamily="18" charset="0"/>
                <a:cs typeface="Times New Roman" panose="02020603050405020304" pitchFamily="18" charset="0"/>
              </a:rPr>
              <a:t>ş</a:t>
            </a:r>
            <a:r>
              <a:rPr lang="fi-FI" sz="2800" dirty="0" smtClean="0">
                <a:solidFill>
                  <a:schemeClr val="tx2">
                    <a:lumMod val="75000"/>
                  </a:schemeClr>
                </a:solidFill>
                <a:latin typeface="Times New Roman" panose="02020603050405020304" pitchFamily="18" charset="0"/>
                <a:cs typeface="Times New Roman" panose="02020603050405020304" pitchFamily="18" charset="0"/>
              </a:rPr>
              <a:t>am kalitesinin</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 artırılmasına </a:t>
            </a:r>
            <a:r>
              <a:rPr lang="tr-TR" sz="2800" dirty="0">
                <a:solidFill>
                  <a:schemeClr val="tx2">
                    <a:lumMod val="75000"/>
                  </a:schemeClr>
                </a:solidFill>
                <a:latin typeface="Times New Roman" panose="02020603050405020304" pitchFamily="18" charset="0"/>
                <a:cs typeface="Times New Roman" panose="02020603050405020304" pitchFamily="18" charset="0"/>
              </a:rPr>
              <a:t>katkıda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bulunmaktır.</a:t>
            </a:r>
          </a:p>
          <a:p>
            <a:pPr algn="just"/>
            <a:endParaRPr lang="tr-TR"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02" y="4725143"/>
            <a:ext cx="5247481" cy="1227281"/>
          </a:xfrm>
          <a:prstGeom prst="rect">
            <a:avLst/>
          </a:prstGeom>
        </p:spPr>
      </p:pic>
    </p:spTree>
    <p:extLst>
      <p:ext uri="{BB962C8B-B14F-4D97-AF65-F5344CB8AC3E}">
        <p14:creationId xmlns:p14="http://schemas.microsoft.com/office/powerpoint/2010/main" val="42114092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052736"/>
            <a:ext cx="7772400" cy="1224136"/>
          </a:xfrm>
        </p:spPr>
        <p:txBody>
          <a:bodyPr/>
          <a:lstStyle/>
          <a:p>
            <a:r>
              <a:rPr lang="tr-TR" b="1" dirty="0" smtClean="0">
                <a:latin typeface="Times New Roman" panose="02020603050405020304" pitchFamily="18" charset="0"/>
                <a:cs typeface="Times New Roman" panose="02020603050405020304" pitchFamily="18" charset="0"/>
              </a:rPr>
              <a:t>ÖZEL  AMAÇLAR</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755576" y="1700808"/>
            <a:ext cx="7497854" cy="3388073"/>
          </a:xfrm>
        </p:spPr>
        <p:txBody>
          <a:bodyPr>
            <a:noAutofit/>
          </a:bodyPr>
          <a:lstStyle/>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İlimizde; </a:t>
            </a:r>
          </a:p>
          <a:p>
            <a:pPr algn="just"/>
            <a:r>
              <a:rPr lang="tr-TR" sz="2800" b="1" dirty="0" smtClean="0">
                <a:solidFill>
                  <a:srgbClr val="FF0000"/>
                </a:solidFill>
                <a:latin typeface="Times New Roman" panose="02020603050405020304" pitchFamily="18" charset="0"/>
                <a:cs typeface="Times New Roman" panose="02020603050405020304" pitchFamily="18" charset="0"/>
              </a:rPr>
              <a:t>Mobil Hava Kalitesi İzleme İstasyonu</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’nun kurulması </a:t>
            </a:r>
            <a:r>
              <a:rPr lang="tr-TR" sz="2800" dirty="0">
                <a:solidFill>
                  <a:schemeClr val="tx2">
                    <a:lumMod val="75000"/>
                  </a:schemeClr>
                </a:solidFill>
                <a:latin typeface="Times New Roman" panose="02020603050405020304" pitchFamily="18" charset="0"/>
                <a:cs typeface="Times New Roman" panose="02020603050405020304" pitchFamily="18" charset="0"/>
              </a:rPr>
              <a:t>ve böylece hava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kirliliğinin azaltılmasına </a:t>
            </a:r>
            <a:r>
              <a:rPr lang="tr-TR" sz="2800" dirty="0">
                <a:solidFill>
                  <a:schemeClr val="tx2">
                    <a:lumMod val="75000"/>
                  </a:schemeClr>
                </a:solidFill>
                <a:latin typeface="Times New Roman" panose="02020603050405020304" pitchFamily="18" charset="0"/>
                <a:cs typeface="Times New Roman" panose="02020603050405020304" pitchFamily="18" charset="0"/>
              </a:rPr>
              <a:t>yönelik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çalışmalar </a:t>
            </a:r>
            <a:r>
              <a:rPr lang="tr-TR" sz="2800" dirty="0">
                <a:solidFill>
                  <a:schemeClr val="tx2">
                    <a:lumMod val="75000"/>
                  </a:schemeClr>
                </a:solidFill>
                <a:latin typeface="Times New Roman" panose="02020603050405020304" pitchFamily="18" charset="0"/>
                <a:cs typeface="Times New Roman" panose="02020603050405020304" pitchFamily="18" charset="0"/>
              </a:rPr>
              <a:t>yapan kamu kurum ve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kuruluşlarının </a:t>
            </a:r>
            <a:r>
              <a:rPr lang="tr-TR" sz="2800" dirty="0">
                <a:solidFill>
                  <a:schemeClr val="tx2">
                    <a:lumMod val="75000"/>
                  </a:schemeClr>
                </a:solidFill>
                <a:latin typeface="Times New Roman" panose="02020603050405020304" pitchFamily="18" charset="0"/>
                <a:cs typeface="Times New Roman" panose="02020603050405020304" pitchFamily="18" charset="0"/>
              </a:rPr>
              <a:t>hizmet ve kaynak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kullanım etkinliğini </a:t>
            </a:r>
            <a:r>
              <a:rPr lang="tr-TR" sz="2800" dirty="0">
                <a:solidFill>
                  <a:schemeClr val="tx2">
                    <a:lumMod val="75000"/>
                  </a:schemeClr>
                </a:solidFill>
                <a:latin typeface="Times New Roman" panose="02020603050405020304" pitchFamily="18" charset="0"/>
                <a:cs typeface="Times New Roman" panose="02020603050405020304" pitchFamily="18" charset="0"/>
              </a:rPr>
              <a:t>artırmak için </a:t>
            </a:r>
            <a:r>
              <a:rPr lang="tr-TR" sz="2800" b="1" dirty="0" smtClean="0">
                <a:solidFill>
                  <a:srgbClr val="FF0000"/>
                </a:solidFill>
                <a:latin typeface="Times New Roman" panose="02020603050405020304" pitchFamily="18" charset="0"/>
                <a:cs typeface="Times New Roman" panose="02020603050405020304" pitchFamily="18" charset="0"/>
              </a:rPr>
              <a:t>Hava Kalitesi İzleme </a:t>
            </a:r>
            <a:r>
              <a:rPr lang="tr-TR" sz="2800" b="1" dirty="0" err="1" smtClean="0">
                <a:solidFill>
                  <a:srgbClr val="FF0000"/>
                </a:solidFill>
                <a:latin typeface="Times New Roman" panose="02020603050405020304" pitchFamily="18" charset="0"/>
                <a:cs typeface="Times New Roman" panose="02020603050405020304" pitchFamily="18" charset="0"/>
              </a:rPr>
              <a:t>Ağı</a:t>
            </a:r>
            <a:r>
              <a:rPr lang="tr-TR" sz="2800" dirty="0" err="1" smtClean="0">
                <a:solidFill>
                  <a:schemeClr val="tx2">
                    <a:lumMod val="75000"/>
                  </a:schemeClr>
                </a:solidFill>
                <a:latin typeface="Times New Roman" panose="02020603050405020304" pitchFamily="18" charset="0"/>
                <a:cs typeface="Times New Roman" panose="02020603050405020304" pitchFamily="18" charset="0"/>
              </a:rPr>
              <a:t>’nı</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 oluşturmaktır.</a:t>
            </a:r>
            <a:endParaRPr lang="tr-TR"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15018868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332656"/>
            <a:ext cx="8892480" cy="1440160"/>
          </a:xfrm>
        </p:spPr>
        <p:txBody>
          <a:bodyPr>
            <a:normAutofit/>
          </a:bodyPr>
          <a:lstStyle/>
          <a:p>
            <a:r>
              <a:rPr lang="tr-TR" sz="4000" b="1" dirty="0" smtClean="0">
                <a:latin typeface="Times New Roman" panose="02020603050405020304" pitchFamily="18" charset="0"/>
                <a:cs typeface="Times New Roman" panose="02020603050405020304" pitchFamily="18" charset="0"/>
              </a:rPr>
              <a:t>HEDEF  GRUPLARI  VE  NİHAİ YARARLANICILAR</a:t>
            </a:r>
            <a:endParaRPr lang="tr-TR" sz="4000"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323528" y="1700808"/>
            <a:ext cx="8424936" cy="3816424"/>
          </a:xfrm>
        </p:spPr>
        <p:txBody>
          <a:bodyPr>
            <a:noAutofit/>
          </a:bodyPr>
          <a:lstStyle/>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Bu </a:t>
            </a:r>
            <a:r>
              <a:rPr lang="tr-TR" sz="2400" dirty="0">
                <a:solidFill>
                  <a:schemeClr val="tx2">
                    <a:lumMod val="75000"/>
                  </a:schemeClr>
                </a:solidFill>
                <a:latin typeface="Times New Roman" panose="02020603050405020304" pitchFamily="18" charset="0"/>
                <a:cs typeface="Times New Roman" panose="02020603050405020304" pitchFamily="18" charset="0"/>
              </a:rPr>
              <a:t>proje kapsamında yapılan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paydaş </a:t>
            </a:r>
            <a:r>
              <a:rPr lang="tr-TR" sz="2400" dirty="0">
                <a:solidFill>
                  <a:schemeClr val="tx2">
                    <a:lumMod val="75000"/>
                  </a:schemeClr>
                </a:solidFill>
                <a:latin typeface="Times New Roman" panose="02020603050405020304" pitchFamily="18" charset="0"/>
                <a:cs typeface="Times New Roman" panose="02020603050405020304" pitchFamily="18" charset="0"/>
              </a:rPr>
              <a:t>analizi sonucunda ortaya çıkan genel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durum </a:t>
            </a:r>
            <a:r>
              <a:rPr lang="tr-TR" sz="2400" dirty="0">
                <a:solidFill>
                  <a:schemeClr val="tx2">
                    <a:lumMod val="75000"/>
                  </a:schemeClr>
                </a:solidFill>
                <a:latin typeface="Times New Roman" panose="02020603050405020304" pitchFamily="18" charset="0"/>
                <a:cs typeface="Times New Roman" panose="02020603050405020304" pitchFamily="18" charset="0"/>
              </a:rPr>
              <a:t>ş</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öyle </a:t>
            </a:r>
            <a:r>
              <a:rPr lang="tr-TR" sz="2400" dirty="0">
                <a:solidFill>
                  <a:schemeClr val="tx2">
                    <a:lumMod val="75000"/>
                  </a:schemeClr>
                </a:solidFill>
                <a:latin typeface="Times New Roman" panose="02020603050405020304" pitchFamily="18" charset="0"/>
                <a:cs typeface="Times New Roman" panose="02020603050405020304" pitchFamily="18" charset="0"/>
              </a:rPr>
              <a:t>bir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paydaş </a:t>
            </a:r>
            <a:r>
              <a:rPr lang="tr-TR" sz="2400" dirty="0">
                <a:solidFill>
                  <a:schemeClr val="tx2">
                    <a:lumMod val="75000"/>
                  </a:schemeClr>
                </a:solidFill>
                <a:latin typeface="Times New Roman" panose="02020603050405020304" pitchFamily="18" charset="0"/>
                <a:cs typeface="Times New Roman" panose="02020603050405020304" pitchFamily="18" charset="0"/>
              </a:rPr>
              <a:t>profilini ortaya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çıkarmıştır.</a:t>
            </a:r>
            <a:endParaRPr lang="tr-TR" sz="2400" dirty="0">
              <a:solidFill>
                <a:schemeClr val="tx2">
                  <a:lumMod val="75000"/>
                </a:schemeClr>
              </a:solidFill>
              <a:latin typeface="Times New Roman" panose="02020603050405020304" pitchFamily="18" charset="0"/>
              <a:cs typeface="Times New Roman" panose="02020603050405020304" pitchFamily="18" charset="0"/>
            </a:endParaRPr>
          </a:p>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a:t>
            </a:r>
            <a:r>
              <a:rPr lang="tr-TR" sz="2400" b="1" u="sng" dirty="0" smtClean="0">
                <a:solidFill>
                  <a:schemeClr val="tx2">
                    <a:lumMod val="75000"/>
                  </a:schemeClr>
                </a:solidFill>
                <a:latin typeface="Times New Roman" panose="02020603050405020304" pitchFamily="18" charset="0"/>
                <a:cs typeface="Times New Roman" panose="02020603050405020304" pitchFamily="18" charset="0"/>
              </a:rPr>
              <a:t>Projenin Doğrudan </a:t>
            </a:r>
            <a:r>
              <a:rPr lang="tr-TR" sz="2400" b="1" u="sng" dirty="0">
                <a:solidFill>
                  <a:schemeClr val="tx2">
                    <a:lumMod val="75000"/>
                  </a:schemeClr>
                </a:solidFill>
                <a:latin typeface="Times New Roman" panose="02020603050405020304" pitchFamily="18" charset="0"/>
                <a:cs typeface="Times New Roman" panose="02020603050405020304" pitchFamily="18" charset="0"/>
              </a:rPr>
              <a:t>Yararlanıcıları: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Eskişehir </a:t>
            </a:r>
            <a:r>
              <a:rPr lang="tr-TR" sz="2400" dirty="0">
                <a:solidFill>
                  <a:schemeClr val="tx2">
                    <a:lumMod val="75000"/>
                  </a:schemeClr>
                </a:solidFill>
                <a:latin typeface="Times New Roman" panose="02020603050405020304" pitchFamily="18" charset="0"/>
                <a:cs typeface="Times New Roman" panose="02020603050405020304" pitchFamily="18" charset="0"/>
              </a:rPr>
              <a:t>Çevre ve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Şehircilik İl Müdürlüğü </a:t>
            </a:r>
            <a:r>
              <a:rPr lang="tr-TR" sz="2400" dirty="0">
                <a:solidFill>
                  <a:schemeClr val="tx2">
                    <a:lumMod val="75000"/>
                  </a:schemeClr>
                </a:solidFill>
                <a:latin typeface="Times New Roman" panose="02020603050405020304" pitchFamily="18" charset="0"/>
                <a:cs typeface="Times New Roman" panose="02020603050405020304" pitchFamily="18" charset="0"/>
              </a:rPr>
              <a:t>teknik personeli,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Yerel yönetimler </a:t>
            </a:r>
            <a:r>
              <a:rPr lang="tr-TR" sz="2400" dirty="0">
                <a:solidFill>
                  <a:schemeClr val="tx2">
                    <a:lumMod val="75000"/>
                  </a:schemeClr>
                </a:solidFill>
                <a:latin typeface="Times New Roman" panose="02020603050405020304" pitchFamily="18" charset="0"/>
                <a:cs typeface="Times New Roman" panose="02020603050405020304" pitchFamily="18" charset="0"/>
              </a:rPr>
              <a:t>(Belediyeler), Halk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Sağlığı Müdürlüğü, şehir </a:t>
            </a:r>
            <a:r>
              <a:rPr lang="tr-TR" sz="2400" dirty="0">
                <a:solidFill>
                  <a:schemeClr val="tx2">
                    <a:lumMod val="75000"/>
                  </a:schemeClr>
                </a:solidFill>
                <a:latin typeface="Times New Roman" panose="02020603050405020304" pitchFamily="18" charset="0"/>
                <a:cs typeface="Times New Roman" panose="02020603050405020304" pitchFamily="18" charset="0"/>
              </a:rPr>
              <a:t>merkezinde yasayan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halk  </a:t>
            </a:r>
          </a:p>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a:t>
            </a:r>
            <a:r>
              <a:rPr lang="tr-TR" sz="2400" b="1" u="sng" dirty="0" smtClean="0">
                <a:solidFill>
                  <a:schemeClr val="tx2">
                    <a:lumMod val="75000"/>
                  </a:schemeClr>
                </a:solidFill>
                <a:latin typeface="Times New Roman" panose="02020603050405020304" pitchFamily="18" charset="0"/>
                <a:cs typeface="Times New Roman" panose="02020603050405020304" pitchFamily="18" charset="0"/>
              </a:rPr>
              <a:t>Projenin Doğrudan Paydaşları: </a:t>
            </a:r>
            <a:r>
              <a:rPr lang="tr-TR" sz="2400" dirty="0">
                <a:solidFill>
                  <a:schemeClr val="tx2">
                    <a:lumMod val="75000"/>
                  </a:schemeClr>
                </a:solidFill>
                <a:latin typeface="Times New Roman" panose="02020603050405020304" pitchFamily="18" charset="0"/>
                <a:cs typeface="Times New Roman" panose="02020603050405020304" pitchFamily="18" charset="0"/>
              </a:rPr>
              <a:t>Valilik, Kaymakamlıklar,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İl Sağlık Müdürlüğü</a:t>
            </a:r>
          </a:p>
          <a:p>
            <a:pPr algn="just"/>
            <a:r>
              <a:rPr lang="tr-TR" sz="2400" dirty="0">
                <a:solidFill>
                  <a:schemeClr val="tx2">
                    <a:lumMod val="75000"/>
                  </a:schemeClr>
                </a:solidFill>
                <a:latin typeface="Times New Roman" panose="02020603050405020304" pitchFamily="18" charset="0"/>
                <a:cs typeface="Times New Roman" panose="02020603050405020304" pitchFamily="18" charset="0"/>
              </a:rPr>
              <a:t>-</a:t>
            </a:r>
            <a:r>
              <a:rPr lang="tr-TR" sz="2400" b="1" u="sng" dirty="0" smtClean="0">
                <a:solidFill>
                  <a:schemeClr val="tx2">
                    <a:lumMod val="75000"/>
                  </a:schemeClr>
                </a:solidFill>
                <a:latin typeface="Times New Roman" panose="02020603050405020304" pitchFamily="18" charset="0"/>
                <a:cs typeface="Times New Roman" panose="02020603050405020304" pitchFamily="18" charset="0"/>
              </a:rPr>
              <a:t>Projenin </a:t>
            </a:r>
            <a:r>
              <a:rPr lang="tr-TR" sz="2400" b="1" u="sng" dirty="0">
                <a:solidFill>
                  <a:schemeClr val="tx2">
                    <a:lumMod val="75000"/>
                  </a:schemeClr>
                </a:solidFill>
                <a:latin typeface="Times New Roman" panose="02020603050405020304" pitchFamily="18" charset="0"/>
                <a:cs typeface="Times New Roman" panose="02020603050405020304" pitchFamily="18" charset="0"/>
              </a:rPr>
              <a:t>Dolaylı </a:t>
            </a:r>
            <a:r>
              <a:rPr lang="tr-TR" sz="2400" b="1" u="sng" dirty="0" smtClean="0">
                <a:solidFill>
                  <a:schemeClr val="tx2">
                    <a:lumMod val="75000"/>
                  </a:schemeClr>
                </a:solidFill>
                <a:latin typeface="Times New Roman" panose="02020603050405020304" pitchFamily="18" charset="0"/>
                <a:cs typeface="Times New Roman" panose="02020603050405020304" pitchFamily="18" charset="0"/>
              </a:rPr>
              <a:t>Paydaşları: </a:t>
            </a:r>
            <a:r>
              <a:rPr lang="tr-TR" sz="2400" dirty="0">
                <a:solidFill>
                  <a:schemeClr val="tx2">
                    <a:lumMod val="75000"/>
                  </a:schemeClr>
                </a:solidFill>
                <a:latin typeface="Times New Roman" panose="02020603050405020304" pitchFamily="18" charset="0"/>
                <a:cs typeface="Times New Roman" panose="02020603050405020304" pitchFamily="18" charset="0"/>
              </a:rPr>
              <a:t>Çevre Dernekleri, Ticaret ve Sanayi Odası, Üniversiteler,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TÜİK, BEBKA</a:t>
            </a:r>
            <a:r>
              <a:rPr lang="tr-TR" sz="2400" dirty="0">
                <a:solidFill>
                  <a:schemeClr val="tx2">
                    <a:lumMod val="75000"/>
                  </a:schemeClr>
                </a:solidFill>
                <a:latin typeface="Times New Roman" panose="02020603050405020304" pitchFamily="18" charset="0"/>
                <a:cs typeface="Times New Roman" panose="02020603050405020304" pitchFamily="18" charset="0"/>
              </a:rPr>
              <a:t>,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tüm Eskişehir </a:t>
            </a:r>
            <a:r>
              <a:rPr lang="tr-TR" sz="2400" dirty="0">
                <a:solidFill>
                  <a:schemeClr val="tx2">
                    <a:lumMod val="75000"/>
                  </a:schemeClr>
                </a:solidFill>
                <a:latin typeface="Times New Roman" panose="02020603050405020304" pitchFamily="18" charset="0"/>
                <a:cs typeface="Times New Roman" panose="02020603050405020304" pitchFamily="18" charset="0"/>
              </a:rPr>
              <a:t>halkı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64553610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latin typeface="Times New Roman" panose="02020603050405020304" pitchFamily="18" charset="0"/>
                <a:cs typeface="Times New Roman" panose="02020603050405020304" pitchFamily="18" charset="0"/>
              </a:rPr>
              <a:t>PROJE KAPSAMINDAKİ FAALİYETLER</a:t>
            </a:r>
            <a:endParaRPr lang="tr-TR" b="1" dirty="0">
              <a:latin typeface="Times New Roman" panose="02020603050405020304" pitchFamily="18" charset="0"/>
              <a:cs typeface="Times New Roman" panose="02020603050405020304" pitchFamily="18" charset="0"/>
            </a:endParaRPr>
          </a:p>
        </p:txBody>
      </p:sp>
      <p:graphicFrame>
        <p:nvGraphicFramePr>
          <p:cNvPr id="5" name="İçerik Yer Tutucusu 4"/>
          <p:cNvGraphicFramePr>
            <a:graphicFrameLocks noGrp="1"/>
          </p:cNvGraphicFramePr>
          <p:nvPr>
            <p:ph sz="quarter" idx="13"/>
            <p:extLst>
              <p:ext uri="{D42A27DB-BD31-4B8C-83A1-F6EECF244321}">
                <p14:modId xmlns:p14="http://schemas.microsoft.com/office/powerpoint/2010/main" val="986893158"/>
              </p:ext>
            </p:extLst>
          </p:nvPr>
        </p:nvGraphicFramePr>
        <p:xfrm>
          <a:off x="323528" y="1628801"/>
          <a:ext cx="8424936" cy="4947279"/>
        </p:xfrm>
        <a:graphic>
          <a:graphicData uri="http://schemas.openxmlformats.org/drawingml/2006/table">
            <a:tbl>
              <a:tblPr firstRow="1" bandRow="1">
                <a:tableStyleId>{5C22544A-7EE6-4342-B048-85BDC9FD1C3A}</a:tableStyleId>
              </a:tblPr>
              <a:tblGrid>
                <a:gridCol w="1295040"/>
                <a:gridCol w="4753632"/>
                <a:gridCol w="2376264"/>
              </a:tblGrid>
              <a:tr h="399946">
                <a:tc>
                  <a:txBody>
                    <a:bodyPr/>
                    <a:lstStyle/>
                    <a:p>
                      <a:r>
                        <a:rPr lang="tr-TR" dirty="0" smtClean="0">
                          <a:latin typeface="Times New Roman" panose="02020603050405020304" pitchFamily="18" charset="0"/>
                          <a:cs typeface="Times New Roman" panose="02020603050405020304" pitchFamily="18" charset="0"/>
                        </a:rPr>
                        <a:t>SIRA NO</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FAALİYET ADI</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PROJENİN SÜRESİ</a:t>
                      </a:r>
                      <a:endParaRPr lang="tr-TR" dirty="0">
                        <a:latin typeface="Times New Roman" panose="02020603050405020304" pitchFamily="18" charset="0"/>
                        <a:cs typeface="Times New Roman" panose="02020603050405020304" pitchFamily="18" charset="0"/>
                      </a:endParaRPr>
                    </a:p>
                  </a:txBody>
                  <a:tcPr/>
                </a:tc>
              </a:tr>
              <a:tr h="399946">
                <a:tc>
                  <a:txBody>
                    <a:bodyPr/>
                    <a:lstStyle/>
                    <a:p>
                      <a:r>
                        <a:rPr lang="tr-TR" dirty="0" smtClean="0">
                          <a:latin typeface="Times New Roman" panose="02020603050405020304" pitchFamily="18" charset="0"/>
                          <a:cs typeface="Times New Roman" panose="02020603050405020304" pitchFamily="18" charset="0"/>
                        </a:rPr>
                        <a:t>1</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Proje Ekibinin Kurulması</a:t>
                      </a:r>
                      <a:endParaRPr lang="tr-TR" dirty="0">
                        <a:latin typeface="Times New Roman" panose="02020603050405020304" pitchFamily="18" charset="0"/>
                        <a:cs typeface="Times New Roman" panose="02020603050405020304" pitchFamily="18" charset="0"/>
                      </a:endParaRPr>
                    </a:p>
                  </a:txBody>
                  <a:tcPr/>
                </a:tc>
                <a:tc rowSpan="7">
                  <a:txBody>
                    <a:bodyPr/>
                    <a:lstStyle/>
                    <a:p>
                      <a:pPr algn="ct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pPr algn="ctr"/>
                      <a:r>
                        <a:rPr lang="tr-TR" dirty="0" smtClean="0">
                          <a:latin typeface="Times New Roman" panose="02020603050405020304" pitchFamily="18" charset="0"/>
                          <a:cs typeface="Times New Roman" panose="02020603050405020304" pitchFamily="18" charset="0"/>
                        </a:rPr>
                        <a:t>18 ay</a:t>
                      </a:r>
                      <a:endParaRPr lang="tr-TR" dirty="0">
                        <a:latin typeface="Times New Roman" panose="02020603050405020304" pitchFamily="18" charset="0"/>
                        <a:cs typeface="Times New Roman" panose="02020603050405020304" pitchFamily="18" charset="0"/>
                      </a:endParaRPr>
                    </a:p>
                  </a:txBody>
                  <a:tcPr/>
                </a:tc>
              </a:tr>
              <a:tr h="690318">
                <a:tc>
                  <a:txBody>
                    <a:bodyPr/>
                    <a:lstStyle/>
                    <a:p>
                      <a:r>
                        <a:rPr lang="tr-TR" dirty="0" smtClean="0">
                          <a:latin typeface="Times New Roman" panose="02020603050405020304" pitchFamily="18" charset="0"/>
                          <a:cs typeface="Times New Roman" panose="02020603050405020304" pitchFamily="18" charset="0"/>
                        </a:rPr>
                        <a:t>2</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Projenin  Açılış </a:t>
                      </a:r>
                      <a:r>
                        <a:rPr lang="tr-TR" baseline="0" dirty="0" smtClean="0">
                          <a:latin typeface="Times New Roman" panose="02020603050405020304" pitchFamily="18" charset="0"/>
                          <a:cs typeface="Times New Roman" panose="02020603050405020304" pitchFamily="18" charset="0"/>
                        </a:rPr>
                        <a:t> ve Kapanış Toplantılarının Yapılması</a:t>
                      </a:r>
                      <a:endParaRPr lang="tr-TR" dirty="0">
                        <a:latin typeface="Times New Roman" panose="02020603050405020304" pitchFamily="18" charset="0"/>
                        <a:cs typeface="Times New Roman" panose="02020603050405020304" pitchFamily="18" charset="0"/>
                      </a:endParaRPr>
                    </a:p>
                  </a:txBody>
                  <a:tcPr/>
                </a:tc>
                <a:tc vMerge="1">
                  <a:txBody>
                    <a:bodyPr/>
                    <a:lstStyle/>
                    <a:p>
                      <a:endParaRPr lang="tr-TR" dirty="0">
                        <a:latin typeface="Times New Roman" panose="02020603050405020304" pitchFamily="18" charset="0"/>
                        <a:cs typeface="Times New Roman" panose="02020603050405020304" pitchFamily="18" charset="0"/>
                      </a:endParaRPr>
                    </a:p>
                  </a:txBody>
                  <a:tcPr/>
                </a:tc>
              </a:tr>
              <a:tr h="986169">
                <a:tc>
                  <a:txBody>
                    <a:bodyPr/>
                    <a:lstStyle/>
                    <a:p>
                      <a:r>
                        <a:rPr lang="tr-TR" dirty="0" smtClean="0">
                          <a:latin typeface="Times New Roman" panose="02020603050405020304" pitchFamily="18" charset="0"/>
                          <a:cs typeface="Times New Roman" panose="02020603050405020304" pitchFamily="18" charset="0"/>
                        </a:rPr>
                        <a:t>3</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Mobil Hava Kalitesi Ölçüm İstasyonunun</a:t>
                      </a:r>
                      <a:r>
                        <a:rPr lang="tr-TR" baseline="0"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Kurulması ve Ölçüm Yapılabilir Düzeye Getirilmesi</a:t>
                      </a:r>
                      <a:endParaRPr lang="tr-TR" dirty="0">
                        <a:latin typeface="Times New Roman" panose="02020603050405020304" pitchFamily="18" charset="0"/>
                        <a:cs typeface="Times New Roman" panose="02020603050405020304" pitchFamily="18" charset="0"/>
                      </a:endParaRPr>
                    </a:p>
                  </a:txBody>
                  <a:tcPr/>
                </a:tc>
                <a:tc vMerge="1">
                  <a:txBody>
                    <a:bodyPr/>
                    <a:lstStyle/>
                    <a:p>
                      <a:endParaRPr lang="tr-TR" dirty="0">
                        <a:latin typeface="Times New Roman" panose="02020603050405020304" pitchFamily="18" charset="0"/>
                        <a:cs typeface="Times New Roman" panose="02020603050405020304" pitchFamily="18" charset="0"/>
                      </a:endParaRPr>
                    </a:p>
                  </a:txBody>
                  <a:tcPr/>
                </a:tc>
              </a:tr>
              <a:tr h="690318">
                <a:tc>
                  <a:txBody>
                    <a:bodyPr/>
                    <a:lstStyle/>
                    <a:p>
                      <a:r>
                        <a:rPr lang="tr-TR" dirty="0" smtClean="0">
                          <a:latin typeface="Times New Roman" panose="02020603050405020304" pitchFamily="18" charset="0"/>
                          <a:cs typeface="Times New Roman" panose="02020603050405020304" pitchFamily="18" charset="0"/>
                        </a:rPr>
                        <a:t>4</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Hava İzleme Merkezinin Kurulması ve Veri Paylaşımına</a:t>
                      </a:r>
                      <a:r>
                        <a:rPr lang="tr-TR" baseline="0" dirty="0" smtClean="0">
                          <a:latin typeface="Times New Roman" panose="02020603050405020304" pitchFamily="18" charset="0"/>
                          <a:cs typeface="Times New Roman" panose="02020603050405020304" pitchFamily="18" charset="0"/>
                        </a:rPr>
                        <a:t> Başlanması</a:t>
                      </a:r>
                      <a:endParaRPr lang="tr-TR" dirty="0">
                        <a:latin typeface="Times New Roman" panose="02020603050405020304" pitchFamily="18" charset="0"/>
                        <a:cs typeface="Times New Roman" panose="02020603050405020304" pitchFamily="18" charset="0"/>
                      </a:endParaRPr>
                    </a:p>
                  </a:txBody>
                  <a:tcPr/>
                </a:tc>
                <a:tc vMerge="1">
                  <a:txBody>
                    <a:bodyPr/>
                    <a:lstStyle/>
                    <a:p>
                      <a:endParaRPr lang="tr-TR" dirty="0">
                        <a:latin typeface="Times New Roman" panose="02020603050405020304" pitchFamily="18" charset="0"/>
                        <a:cs typeface="Times New Roman" panose="02020603050405020304" pitchFamily="18" charset="0"/>
                      </a:endParaRPr>
                    </a:p>
                  </a:txBody>
                  <a:tcPr/>
                </a:tc>
              </a:tr>
              <a:tr h="399946">
                <a:tc>
                  <a:txBody>
                    <a:bodyPr/>
                    <a:lstStyle/>
                    <a:p>
                      <a:r>
                        <a:rPr lang="tr-TR" dirty="0" smtClean="0">
                          <a:latin typeface="Times New Roman" panose="02020603050405020304" pitchFamily="18" charset="0"/>
                          <a:cs typeface="Times New Roman" panose="02020603050405020304" pitchFamily="18" charset="0"/>
                        </a:rPr>
                        <a:t>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Teknik Personelin Eğitilmesi</a:t>
                      </a:r>
                      <a:endParaRPr lang="tr-TR" dirty="0">
                        <a:latin typeface="Times New Roman" panose="02020603050405020304" pitchFamily="18" charset="0"/>
                        <a:cs typeface="Times New Roman" panose="02020603050405020304" pitchFamily="18" charset="0"/>
                      </a:endParaRPr>
                    </a:p>
                  </a:txBody>
                  <a:tcPr/>
                </a:tc>
                <a:tc vMerge="1">
                  <a:txBody>
                    <a:bodyPr/>
                    <a:lstStyle/>
                    <a:p>
                      <a:endParaRPr lang="tr-TR" dirty="0">
                        <a:latin typeface="Times New Roman" panose="02020603050405020304" pitchFamily="18" charset="0"/>
                        <a:cs typeface="Times New Roman" panose="02020603050405020304" pitchFamily="18" charset="0"/>
                      </a:endParaRPr>
                    </a:p>
                  </a:txBody>
                  <a:tcPr/>
                </a:tc>
              </a:tr>
              <a:tr h="690318">
                <a:tc>
                  <a:txBody>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Eskişehir Yerel Emisyon Envanteri</a:t>
                      </a:r>
                      <a:r>
                        <a:rPr lang="tr-TR" baseline="0" dirty="0" smtClean="0">
                          <a:latin typeface="Times New Roman" panose="02020603050405020304" pitchFamily="18" charset="0"/>
                          <a:cs typeface="Times New Roman" panose="02020603050405020304" pitchFamily="18" charset="0"/>
                        </a:rPr>
                        <a:t> Kitabının Hazırlanılması</a:t>
                      </a:r>
                      <a:endParaRPr lang="tr-TR" dirty="0">
                        <a:latin typeface="Times New Roman" panose="02020603050405020304" pitchFamily="18" charset="0"/>
                        <a:cs typeface="Times New Roman" panose="02020603050405020304" pitchFamily="18" charset="0"/>
                      </a:endParaRPr>
                    </a:p>
                  </a:txBody>
                  <a:tcPr/>
                </a:tc>
                <a:tc vMerge="1">
                  <a:txBody>
                    <a:bodyPr/>
                    <a:lstStyle/>
                    <a:p>
                      <a:endParaRPr lang="tr-TR" dirty="0">
                        <a:latin typeface="Times New Roman" panose="02020603050405020304" pitchFamily="18" charset="0"/>
                        <a:cs typeface="Times New Roman" panose="02020603050405020304" pitchFamily="18" charset="0"/>
                      </a:endParaRPr>
                    </a:p>
                  </a:txBody>
                  <a:tcPr/>
                </a:tc>
              </a:tr>
              <a:tr h="690318">
                <a:tc>
                  <a:txBody>
                    <a:bodyPr/>
                    <a:lstStyle/>
                    <a:p>
                      <a:r>
                        <a:rPr lang="tr-TR" dirty="0" smtClean="0">
                          <a:latin typeface="Times New Roman" panose="02020603050405020304" pitchFamily="18" charset="0"/>
                          <a:cs typeface="Times New Roman" panose="02020603050405020304" pitchFamily="18" charset="0"/>
                        </a:rPr>
                        <a:t>7</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İlgili Paydaşlara Yönelik</a:t>
                      </a:r>
                      <a:r>
                        <a:rPr lang="tr-TR" baseline="0" dirty="0" smtClean="0">
                          <a:latin typeface="Times New Roman" panose="02020603050405020304" pitchFamily="18" charset="0"/>
                          <a:cs typeface="Times New Roman" panose="02020603050405020304" pitchFamily="18" charset="0"/>
                        </a:rPr>
                        <a:t> Tanıtıcı Seminerler Düzenlenmesi</a:t>
                      </a:r>
                      <a:endParaRPr lang="tr-TR" dirty="0">
                        <a:latin typeface="Times New Roman" panose="02020603050405020304" pitchFamily="18" charset="0"/>
                        <a:cs typeface="Times New Roman" panose="02020603050405020304" pitchFamily="18" charset="0"/>
                      </a:endParaRPr>
                    </a:p>
                  </a:txBody>
                  <a:tcPr/>
                </a:tc>
                <a:tc vMerge="1">
                  <a:txBody>
                    <a:bodyPr/>
                    <a:lstStyle/>
                    <a:p>
                      <a:endParaRPr lang="tr-TR"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5710193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620688"/>
            <a:ext cx="7772400" cy="893432"/>
          </a:xfrm>
        </p:spPr>
        <p:txBody>
          <a:bodyPr/>
          <a:lstStyle/>
          <a:p>
            <a:r>
              <a:rPr lang="tr-TR" b="1" dirty="0" smtClean="0">
                <a:latin typeface="Times New Roman" panose="02020603050405020304" pitchFamily="18" charset="0"/>
                <a:cs typeface="Times New Roman" panose="02020603050405020304" pitchFamily="18" charset="0"/>
              </a:rPr>
              <a:t>PROJE EKİBİ</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611560" y="1628800"/>
            <a:ext cx="8064896" cy="3384376"/>
          </a:xfrm>
        </p:spPr>
        <p:txBody>
          <a:bodyPr>
            <a:noAutofit/>
          </a:bodyPr>
          <a:lstStyle/>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30/06/2014 </a:t>
            </a:r>
            <a:r>
              <a:rPr lang="tr-TR" sz="2800" dirty="0">
                <a:solidFill>
                  <a:schemeClr val="tx2">
                    <a:lumMod val="75000"/>
                  </a:schemeClr>
                </a:solidFill>
                <a:latin typeface="Times New Roman" panose="02020603050405020304" pitchFamily="18" charset="0"/>
                <a:cs typeface="Times New Roman" panose="02020603050405020304" pitchFamily="18" charset="0"/>
              </a:rPr>
              <a:t>t</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arih ve 4927  sayılı  Müdürlüğümüz Olur’u  proje ekibinin görevlendirmeleri yapılmıştır.</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Proje koordinatörü</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Proje asistanı (</a:t>
            </a:r>
            <a:r>
              <a:rPr lang="tr-TR" sz="2800" dirty="0">
                <a:solidFill>
                  <a:schemeClr val="tx2">
                    <a:lumMod val="75000"/>
                  </a:schemeClr>
                </a:solidFill>
                <a:latin typeface="Times New Roman" panose="02020603050405020304" pitchFamily="18" charset="0"/>
                <a:cs typeface="Times New Roman" panose="02020603050405020304" pitchFamily="18" charset="0"/>
              </a:rPr>
              <a:t>2 kişi</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Proje danışmanı (2 kişi)</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Satın Alma Uzmanı/Muhasebeci</a:t>
            </a:r>
            <a:endParaRPr lang="tr-TR"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321155112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424936" cy="1512168"/>
          </a:xfrm>
        </p:spPr>
        <p:txBody>
          <a:bodyPr>
            <a:noAutofit/>
          </a:bodyPr>
          <a:lstStyle/>
          <a:p>
            <a:r>
              <a:rPr lang="tr-TR" b="1" dirty="0" smtClean="0">
                <a:latin typeface="Times New Roman" panose="02020603050405020304" pitchFamily="18" charset="0"/>
                <a:cs typeface="Times New Roman" panose="02020603050405020304" pitchFamily="18" charset="0"/>
              </a:rPr>
              <a:t>PROJE TANITIM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TOPLANTILARI</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683568" y="2132856"/>
            <a:ext cx="7848872" cy="2880320"/>
          </a:xfrm>
        </p:spPr>
        <p:txBody>
          <a:bodyPr>
            <a:noAutofit/>
          </a:bodyPr>
          <a:lstStyle/>
          <a:p>
            <a:pPr algn="just"/>
            <a:r>
              <a:rPr lang="tr-TR" sz="3200" dirty="0" smtClean="0">
                <a:solidFill>
                  <a:schemeClr val="tx2">
                    <a:lumMod val="75000"/>
                  </a:schemeClr>
                </a:solidFill>
                <a:latin typeface="Times New Roman" panose="02020603050405020304" pitchFamily="18" charset="0"/>
                <a:cs typeface="Times New Roman" panose="02020603050405020304" pitchFamily="18" charset="0"/>
              </a:rPr>
              <a:t>	Projenin verimli bir şekilde ilerlemesini sağlamak ve projenin </a:t>
            </a:r>
            <a:r>
              <a:rPr lang="tr-TR" sz="3200" dirty="0">
                <a:solidFill>
                  <a:schemeClr val="tx2">
                    <a:lumMod val="75000"/>
                  </a:schemeClr>
                </a:solidFill>
                <a:latin typeface="Times New Roman" panose="02020603050405020304" pitchFamily="18" charset="0"/>
                <a:cs typeface="Times New Roman" panose="02020603050405020304" pitchFamily="18" charset="0"/>
              </a:rPr>
              <a:t>başarılı olması </a:t>
            </a:r>
            <a:r>
              <a:rPr lang="tr-TR" sz="3200" dirty="0" smtClean="0">
                <a:solidFill>
                  <a:schemeClr val="tx2">
                    <a:lumMod val="75000"/>
                  </a:schemeClr>
                </a:solidFill>
                <a:latin typeface="Times New Roman" panose="02020603050405020304" pitchFamily="18" charset="0"/>
                <a:cs typeface="Times New Roman" panose="02020603050405020304" pitchFamily="18" charset="0"/>
              </a:rPr>
              <a:t>için; İl Müdürlüğümüz tarafından, projenin başlangıcında açılış, projenin sona ermesinde ise  kapanış toplantısı düzenlenerek bilgilendirme toplantısı yapılacaktır.</a:t>
            </a:r>
            <a:r>
              <a:rPr lang="tr-TR" sz="3200" dirty="0">
                <a:solidFill>
                  <a:schemeClr val="tx2">
                    <a:lumMod val="75000"/>
                  </a:schemeClr>
                </a:solidFill>
                <a:latin typeface="Times New Roman" panose="02020603050405020304" pitchFamily="18" charset="0"/>
                <a:cs typeface="Times New Roman" panose="02020603050405020304" pitchFamily="18" charset="0"/>
              </a:rPr>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45012494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3" y="404664"/>
            <a:ext cx="8790294" cy="1800200"/>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MOBİL HAVA KALİTESİ ÖLÇÜM </a:t>
            </a:r>
            <a:r>
              <a:rPr lang="tr-TR" b="1" dirty="0" smtClean="0">
                <a:latin typeface="Times New Roman" panose="02020603050405020304" pitchFamily="18" charset="0"/>
                <a:cs typeface="Times New Roman" panose="02020603050405020304" pitchFamily="18" charset="0"/>
              </a:rPr>
              <a:t>İ</a:t>
            </a:r>
            <a:r>
              <a:rPr lang="fi-FI" b="1" dirty="0" smtClean="0">
                <a:latin typeface="Times New Roman" panose="02020603050405020304" pitchFamily="18" charset="0"/>
                <a:cs typeface="Times New Roman" panose="02020603050405020304" pitchFamily="18" charset="0"/>
              </a:rPr>
              <a:t>STASYONUNUN KURULMASI</a:t>
            </a:r>
            <a:endParaRPr lang="tr-TR"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79513" y="1956922"/>
            <a:ext cx="8790294" cy="4320480"/>
          </a:xfrm>
        </p:spPr>
        <p:txBody>
          <a:bodyPr>
            <a:noAutofit/>
          </a:bodyPr>
          <a:lstStyle/>
          <a:p>
            <a:pPr algn="just"/>
            <a:r>
              <a:rPr lang="tr-TR" dirty="0" smtClean="0">
                <a:solidFill>
                  <a:schemeClr val="tx2">
                    <a:lumMod val="75000"/>
                  </a:schemeClr>
                </a:solidFill>
                <a:latin typeface="Times New Roman" panose="02020603050405020304" pitchFamily="18" charset="0"/>
                <a:cs typeface="Times New Roman" panose="02020603050405020304" pitchFamily="18" charset="0"/>
              </a:rPr>
              <a:t>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Öncelikle </a:t>
            </a:r>
            <a:r>
              <a:rPr lang="tr-TR" sz="2400" dirty="0">
                <a:solidFill>
                  <a:schemeClr val="tx2">
                    <a:lumMod val="75000"/>
                  </a:schemeClr>
                </a:solidFill>
                <a:latin typeface="Times New Roman" panose="02020603050405020304" pitchFamily="18" charset="0"/>
                <a:cs typeface="Times New Roman" panose="02020603050405020304" pitchFamily="18" charset="0"/>
              </a:rPr>
              <a:t>aracın teknik kapasitesi, hangi parametrelerin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ölçümünün yapılacağı, </a:t>
            </a:r>
            <a:r>
              <a:rPr lang="tr-TR" sz="2400" dirty="0">
                <a:solidFill>
                  <a:schemeClr val="tx2">
                    <a:lumMod val="75000"/>
                  </a:schemeClr>
                </a:solidFill>
                <a:latin typeface="Times New Roman" panose="02020603050405020304" pitchFamily="18" charset="0"/>
                <a:cs typeface="Times New Roman" panose="02020603050405020304" pitchFamily="18" charset="0"/>
              </a:rPr>
              <a:t>fiyatının ne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olacağı </a:t>
            </a:r>
            <a:r>
              <a:rPr lang="tr-TR" sz="2400" dirty="0">
                <a:solidFill>
                  <a:schemeClr val="tx2">
                    <a:lumMod val="75000"/>
                  </a:schemeClr>
                </a:solidFill>
                <a:latin typeface="Times New Roman" panose="02020603050405020304" pitchFamily="18" charset="0"/>
                <a:cs typeface="Times New Roman" panose="02020603050405020304" pitchFamily="18" charset="0"/>
              </a:rPr>
              <a:t>vb. konularda piyasa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araştırması </a:t>
            </a:r>
            <a:r>
              <a:rPr lang="tr-TR" sz="2400" dirty="0">
                <a:solidFill>
                  <a:schemeClr val="tx2">
                    <a:lumMod val="75000"/>
                  </a:schemeClr>
                </a:solidFill>
                <a:latin typeface="Times New Roman" panose="02020603050405020304" pitchFamily="18" charset="0"/>
                <a:cs typeface="Times New Roman" panose="02020603050405020304" pitchFamily="18" charset="0"/>
              </a:rPr>
              <a:t>yapılacaktır. Yapılacak ön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inceleme sonrasında </a:t>
            </a:r>
            <a:r>
              <a:rPr lang="tr-TR" sz="2400" dirty="0">
                <a:solidFill>
                  <a:schemeClr val="tx2">
                    <a:lumMod val="75000"/>
                  </a:schemeClr>
                </a:solidFill>
                <a:latin typeface="Times New Roman" panose="02020603050405020304" pitchFamily="18" charset="0"/>
                <a:cs typeface="Times New Roman" panose="02020603050405020304" pitchFamily="18" charset="0"/>
              </a:rPr>
              <a:t>teknik ş</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artname </a:t>
            </a:r>
            <a:r>
              <a:rPr lang="tr-TR" sz="2400" dirty="0">
                <a:solidFill>
                  <a:schemeClr val="tx2">
                    <a:lumMod val="75000"/>
                  </a:schemeClr>
                </a:solidFill>
                <a:latin typeface="Times New Roman" panose="02020603050405020304" pitchFamily="18" charset="0"/>
                <a:cs typeface="Times New Roman" panose="02020603050405020304" pitchFamily="18" charset="0"/>
              </a:rPr>
              <a:t>ve ihale dokümanları hazırlanarak aracın alımına yönelik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ihaleye çıkılacaktır.</a:t>
            </a:r>
          </a:p>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	İhale sürecinin </a:t>
            </a:r>
            <a:r>
              <a:rPr lang="tr-TR" sz="2400" dirty="0">
                <a:solidFill>
                  <a:schemeClr val="tx2">
                    <a:lumMod val="75000"/>
                  </a:schemeClr>
                </a:solidFill>
                <a:latin typeface="Times New Roman" panose="02020603050405020304" pitchFamily="18" charset="0"/>
                <a:cs typeface="Times New Roman" panose="02020603050405020304" pitchFamily="18" charset="0"/>
              </a:rPr>
              <a:t>tamamlanmasına müteakip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ölçüm istasyonu İl Müdürlüğümüze </a:t>
            </a:r>
            <a:r>
              <a:rPr lang="tr-TR" sz="2400" dirty="0">
                <a:solidFill>
                  <a:schemeClr val="tx2">
                    <a:lumMod val="75000"/>
                  </a:schemeClr>
                </a:solidFill>
                <a:latin typeface="Times New Roman" panose="02020603050405020304" pitchFamily="18" charset="0"/>
                <a:cs typeface="Times New Roman" panose="02020603050405020304" pitchFamily="18" charset="0"/>
              </a:rPr>
              <a:t>teslim edilecek ve ihaleyi alan firma tarafından cihazların kalibrasyonları yapılacaktır</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a:t>
            </a:r>
          </a:p>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	Proje </a:t>
            </a:r>
            <a:r>
              <a:rPr lang="tr-TR" sz="2400" dirty="0">
                <a:solidFill>
                  <a:schemeClr val="tx2">
                    <a:lumMod val="75000"/>
                  </a:schemeClr>
                </a:solidFill>
                <a:latin typeface="Times New Roman" panose="02020603050405020304" pitchFamily="18" charset="0"/>
                <a:cs typeface="Times New Roman" panose="02020603050405020304" pitchFamily="18" charset="0"/>
              </a:rPr>
              <a:t>kapsamında satın alınacak tüm ekipman ve cihazlar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Eskişehir </a:t>
            </a:r>
            <a:r>
              <a:rPr lang="tr-TR" sz="2400" dirty="0">
                <a:solidFill>
                  <a:schemeClr val="tx2">
                    <a:lumMod val="75000"/>
                  </a:schemeClr>
                </a:solidFill>
                <a:latin typeface="Times New Roman" panose="02020603050405020304" pitchFamily="18" charset="0"/>
                <a:cs typeface="Times New Roman" panose="02020603050405020304" pitchFamily="18" charset="0"/>
              </a:rPr>
              <a:t>Çevre ve </a:t>
            </a:r>
            <a:r>
              <a:rPr lang="tr-TR" sz="2400" dirty="0" smtClean="0">
                <a:solidFill>
                  <a:schemeClr val="tx2">
                    <a:lumMod val="75000"/>
                  </a:schemeClr>
                </a:solidFill>
                <a:latin typeface="Times New Roman" panose="02020603050405020304" pitchFamily="18" charset="0"/>
                <a:cs typeface="Times New Roman" panose="02020603050405020304" pitchFamily="18" charset="0"/>
              </a:rPr>
              <a:t>Şehircilik İl Müdürlüğü demirbaş listesine kaydedilecektir.</a:t>
            </a:r>
            <a:endParaRPr lang="tr-TR" sz="24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287481286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980728"/>
            <a:ext cx="6837089" cy="467293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430253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24744"/>
            <a:ext cx="2952328" cy="4752528"/>
          </a:xfrm>
        </p:spPr>
        <p:txBody>
          <a:bodyPr>
            <a:normAutofit/>
          </a:bodyPr>
          <a:lstStyle/>
          <a:p>
            <a:r>
              <a:rPr lang="tr-TR" sz="2400" dirty="0" smtClean="0">
                <a:solidFill>
                  <a:srgbClr val="002060"/>
                </a:solidFill>
                <a:latin typeface="Times New Roman" panose="02020603050405020304" pitchFamily="18" charset="0"/>
                <a:cs typeface="Times New Roman" panose="02020603050405020304" pitchFamily="18" charset="0"/>
              </a:rPr>
              <a:t>Ölçüm yapılan parametreler:</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smtClean="0">
                <a:solidFill>
                  <a:srgbClr val="002060"/>
                </a:solidFill>
                <a:latin typeface="Times New Roman" panose="02020603050405020304" pitchFamily="18" charset="0"/>
                <a:cs typeface="Times New Roman" panose="02020603050405020304" pitchFamily="18" charset="0"/>
              </a:rPr>
              <a:t>PM</a:t>
            </a:r>
            <a:r>
              <a:rPr lang="tr-TR" sz="2400" baseline="-25000" dirty="0" smtClean="0">
                <a:solidFill>
                  <a:srgbClr val="002060"/>
                </a:solidFill>
                <a:latin typeface="Times New Roman" panose="02020603050405020304" pitchFamily="18" charset="0"/>
                <a:cs typeface="Times New Roman" panose="02020603050405020304" pitchFamily="18" charset="0"/>
              </a:rPr>
              <a:t>10</a:t>
            </a:r>
            <a:r>
              <a:rPr lang="tr-TR" sz="2400" dirty="0" smtClean="0">
                <a:solidFill>
                  <a:srgbClr val="002060"/>
                </a:solidFill>
                <a:latin typeface="Times New Roman" panose="02020603050405020304" pitchFamily="18" charset="0"/>
                <a:cs typeface="Times New Roman" panose="02020603050405020304" pitchFamily="18" charset="0"/>
              </a:rPr>
              <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smtClean="0">
                <a:solidFill>
                  <a:srgbClr val="002060"/>
                </a:solidFill>
                <a:latin typeface="Times New Roman" panose="02020603050405020304" pitchFamily="18" charset="0"/>
                <a:cs typeface="Times New Roman" panose="02020603050405020304" pitchFamily="18" charset="0"/>
              </a:rPr>
              <a:t>SO</a:t>
            </a:r>
            <a:r>
              <a:rPr lang="tr-TR" sz="2400" baseline="-25000" dirty="0" smtClean="0">
                <a:solidFill>
                  <a:srgbClr val="002060"/>
                </a:solidFill>
                <a:latin typeface="Times New Roman" panose="02020603050405020304" pitchFamily="18" charset="0"/>
                <a:cs typeface="Times New Roman" panose="02020603050405020304" pitchFamily="18" charset="0"/>
              </a:rPr>
              <a:t>2</a:t>
            </a:r>
            <a:r>
              <a:rPr lang="tr-TR" sz="2400" dirty="0" smtClean="0">
                <a:solidFill>
                  <a:srgbClr val="002060"/>
                </a:solidFill>
                <a:latin typeface="Times New Roman" panose="02020603050405020304" pitchFamily="18" charset="0"/>
                <a:cs typeface="Times New Roman" panose="02020603050405020304" pitchFamily="18" charset="0"/>
              </a:rPr>
              <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err="1" smtClean="0">
                <a:solidFill>
                  <a:srgbClr val="002060"/>
                </a:solidFill>
                <a:latin typeface="Times New Roman" panose="02020603050405020304" pitchFamily="18" charset="0"/>
                <a:cs typeface="Times New Roman" panose="02020603050405020304" pitchFamily="18" charset="0"/>
              </a:rPr>
              <a:t>NOx</a:t>
            </a:r>
            <a:r>
              <a:rPr lang="tr-TR" sz="2400" dirty="0" smtClean="0">
                <a:solidFill>
                  <a:srgbClr val="002060"/>
                </a:solidFill>
                <a:latin typeface="Times New Roman" panose="02020603050405020304" pitchFamily="18" charset="0"/>
                <a:cs typeface="Times New Roman" panose="02020603050405020304" pitchFamily="18" charset="0"/>
              </a:rPr>
              <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smtClean="0">
                <a:solidFill>
                  <a:srgbClr val="002060"/>
                </a:solidFill>
                <a:latin typeface="Times New Roman" panose="02020603050405020304" pitchFamily="18" charset="0"/>
                <a:cs typeface="Times New Roman" panose="02020603050405020304" pitchFamily="18" charset="0"/>
              </a:rPr>
              <a:t>O</a:t>
            </a:r>
            <a:r>
              <a:rPr lang="tr-TR" sz="2400" baseline="-25000" dirty="0" smtClean="0">
                <a:solidFill>
                  <a:srgbClr val="002060"/>
                </a:solidFill>
                <a:latin typeface="Times New Roman" panose="02020603050405020304" pitchFamily="18" charset="0"/>
                <a:cs typeface="Times New Roman" panose="02020603050405020304" pitchFamily="18" charset="0"/>
              </a:rPr>
              <a:t>3</a:t>
            </a:r>
            <a:r>
              <a:rPr lang="tr-TR" sz="2400" dirty="0" smtClean="0">
                <a:solidFill>
                  <a:srgbClr val="002060"/>
                </a:solidFill>
                <a:latin typeface="Times New Roman" panose="02020603050405020304" pitchFamily="18" charset="0"/>
                <a:cs typeface="Times New Roman" panose="02020603050405020304" pitchFamily="18" charset="0"/>
              </a:rPr>
              <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smtClean="0">
                <a:solidFill>
                  <a:srgbClr val="002060"/>
                </a:solidFill>
                <a:latin typeface="Times New Roman" panose="02020603050405020304" pitchFamily="18" charset="0"/>
                <a:cs typeface="Times New Roman" panose="02020603050405020304" pitchFamily="18" charset="0"/>
              </a:rPr>
              <a:t>CO</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smtClean="0">
                <a:solidFill>
                  <a:srgbClr val="002060"/>
                </a:solidFill>
                <a:latin typeface="Times New Roman" panose="02020603050405020304" pitchFamily="18" charset="0"/>
                <a:cs typeface="Times New Roman" panose="02020603050405020304" pitchFamily="18" charset="0"/>
              </a:rPr>
              <a:t>Meteorolojik veriler</a:t>
            </a:r>
            <a:br>
              <a:rPr lang="tr-TR" sz="2400" dirty="0" smtClean="0">
                <a:solidFill>
                  <a:srgbClr val="002060"/>
                </a:solidFill>
                <a:latin typeface="Times New Roman" panose="02020603050405020304" pitchFamily="18" charset="0"/>
                <a:cs typeface="Times New Roman" panose="02020603050405020304" pitchFamily="18" charset="0"/>
              </a:rPr>
            </a:br>
            <a:r>
              <a:rPr lang="tr-TR" sz="2400" dirty="0" smtClean="0">
                <a:solidFill>
                  <a:srgbClr val="002060"/>
                </a:solidFill>
                <a:latin typeface="Times New Roman" panose="02020603050405020304" pitchFamily="18" charset="0"/>
                <a:cs typeface="Times New Roman" panose="02020603050405020304" pitchFamily="18" charset="0"/>
              </a:rPr>
              <a:t>(sıcaklık, basınç, nem, rüzgar)</a:t>
            </a:r>
            <a:br>
              <a:rPr lang="tr-TR" sz="2400" dirty="0" smtClean="0">
                <a:solidFill>
                  <a:srgbClr val="002060"/>
                </a:solidFill>
                <a:latin typeface="Times New Roman" panose="02020603050405020304" pitchFamily="18" charset="0"/>
                <a:cs typeface="Times New Roman" panose="02020603050405020304" pitchFamily="18" charset="0"/>
              </a:rPr>
            </a:b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4" name="Resim 3" descr="http://www.soma.bel.tr/userfiles/olcmechz1.JPG"/>
          <p:cNvPicPr/>
          <p:nvPr/>
        </p:nvPicPr>
        <p:blipFill>
          <a:blip r:embed="rId2">
            <a:extLst>
              <a:ext uri="{28A0092B-C50C-407E-A947-70E740481C1C}">
                <a14:useLocalDpi xmlns:a14="http://schemas.microsoft.com/office/drawing/2010/main" val="0"/>
              </a:ext>
            </a:extLst>
          </a:blip>
          <a:srcRect/>
          <a:stretch>
            <a:fillRect/>
          </a:stretch>
        </p:blipFill>
        <p:spPr bwMode="auto">
          <a:xfrm>
            <a:off x="3203848" y="836712"/>
            <a:ext cx="5124623" cy="5045809"/>
          </a:xfrm>
          <a:prstGeom prst="rect">
            <a:avLst/>
          </a:prstGeom>
          <a:noFill/>
          <a:ln>
            <a:noFill/>
          </a:ln>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249793353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www.soma.bel.tr/userfiles/olcmechz3.JPG"/>
          <p:cNvPicPr/>
          <p:nvPr/>
        </p:nvPicPr>
        <p:blipFill>
          <a:blip r:embed="rId2">
            <a:extLst>
              <a:ext uri="{28A0092B-C50C-407E-A947-70E740481C1C}">
                <a14:useLocalDpi xmlns:a14="http://schemas.microsoft.com/office/drawing/2010/main" val="0"/>
              </a:ext>
            </a:extLst>
          </a:blip>
          <a:srcRect/>
          <a:stretch>
            <a:fillRect/>
          </a:stretch>
        </p:blipFill>
        <p:spPr bwMode="auto">
          <a:xfrm>
            <a:off x="321009" y="260648"/>
            <a:ext cx="5400600" cy="3456384"/>
          </a:xfrm>
          <a:prstGeom prst="rect">
            <a:avLst/>
          </a:prstGeom>
          <a:noFill/>
          <a:ln>
            <a:noFill/>
          </a:ln>
        </p:spPr>
      </p:pic>
      <p:pic>
        <p:nvPicPr>
          <p:cNvPr id="5" name="Resim 4" descr="http://www.soma.bel.tr/userfiles/olcmechz4.JPG"/>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924944"/>
            <a:ext cx="4752528" cy="3289548"/>
          </a:xfrm>
          <a:prstGeom prst="rect">
            <a:avLst/>
          </a:prstGeom>
          <a:noFill/>
          <a:ln>
            <a:noFill/>
          </a:ln>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116" y="6111044"/>
            <a:ext cx="3605719" cy="614449"/>
          </a:xfrm>
          <a:prstGeom prst="rect">
            <a:avLst/>
          </a:prstGeom>
        </p:spPr>
      </p:pic>
    </p:spTree>
    <p:extLst>
      <p:ext uri="{BB962C8B-B14F-4D97-AF65-F5344CB8AC3E}">
        <p14:creationId xmlns:p14="http://schemas.microsoft.com/office/powerpoint/2010/main" val="18369992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9" y="2060848"/>
            <a:ext cx="8424936" cy="4065315"/>
          </a:xfrm>
        </p:spPr>
        <p:txBody>
          <a:bodyPr>
            <a:normAutofit fontScale="62500" lnSpcReduction="20000"/>
          </a:bodyPr>
          <a:lstStyle/>
          <a:p>
            <a:pPr marL="0" indent="0" algn="just">
              <a:buNone/>
            </a:pPr>
            <a:r>
              <a:rPr lang="tr-TR" dirty="0" smtClean="0"/>
              <a:t>	</a:t>
            </a:r>
            <a:r>
              <a:rPr lang="tr-TR" sz="3700" dirty="0">
                <a:latin typeface="Times New Roman" panose="02020603050405020304" pitchFamily="18" charset="0"/>
                <a:cs typeface="Times New Roman" panose="02020603050405020304" pitchFamily="18" charset="0"/>
              </a:rPr>
              <a:t>Günümüzde, her geçen gün artan çevre sorunlarının başında gelen hava kirliliği, geleceğin dünyasını ciddi bir şekilde tehdit etmekte, ekolojik tehlikelerle karşı karşıya bırakmaktadır. Dünya nüfusunun hızla artmasına paralel olarak, artan enerji kullanımı, endüstrinin gelişimi ve şehirleşmeyle ortaya çıkan hava </a:t>
            </a:r>
            <a:r>
              <a:rPr lang="tr-TR" sz="3700" dirty="0" smtClean="0">
                <a:latin typeface="Times New Roman" panose="02020603050405020304" pitchFamily="18" charset="0"/>
                <a:cs typeface="Times New Roman" panose="02020603050405020304" pitchFamily="18" charset="0"/>
              </a:rPr>
              <a:t>kirliliği, </a:t>
            </a:r>
            <a:r>
              <a:rPr lang="tr-TR" sz="3700" dirty="0">
                <a:latin typeface="Times New Roman" panose="02020603050405020304" pitchFamily="18" charset="0"/>
                <a:cs typeface="Times New Roman" panose="02020603050405020304" pitchFamily="18" charset="0"/>
              </a:rPr>
              <a:t>insan sağlığı ve diğer canlılar üzerinde olumsuz etkiler yaratmaktadır</a:t>
            </a:r>
            <a:r>
              <a:rPr lang="tr-TR" sz="3700" dirty="0" smtClean="0">
                <a:latin typeface="Times New Roman" panose="02020603050405020304" pitchFamily="18" charset="0"/>
                <a:cs typeface="Times New Roman" panose="02020603050405020304" pitchFamily="18" charset="0"/>
              </a:rPr>
              <a:t>.</a:t>
            </a:r>
          </a:p>
          <a:p>
            <a:pPr marL="0" indent="0" algn="just">
              <a:buNone/>
            </a:pPr>
            <a:endParaRPr lang="tr-TR" sz="3700" dirty="0">
              <a:latin typeface="Times New Roman" panose="02020603050405020304" pitchFamily="18" charset="0"/>
              <a:cs typeface="Times New Roman" panose="02020603050405020304" pitchFamily="18" charset="0"/>
            </a:endParaRPr>
          </a:p>
          <a:p>
            <a:pPr marL="0" indent="0" algn="just">
              <a:buNone/>
            </a:pPr>
            <a:r>
              <a:rPr lang="tr-TR" sz="3700" dirty="0" smtClean="0">
                <a:latin typeface="Times New Roman" panose="02020603050405020304" pitchFamily="18" charset="0"/>
                <a:cs typeface="Times New Roman" panose="02020603050405020304" pitchFamily="18" charset="0"/>
              </a:rPr>
              <a:t>	Modern </a:t>
            </a:r>
            <a:r>
              <a:rPr lang="tr-TR" sz="3700" dirty="0">
                <a:latin typeface="Times New Roman" panose="02020603050405020304" pitchFamily="18" charset="0"/>
                <a:cs typeface="Times New Roman" panose="02020603050405020304" pitchFamily="18" charset="0"/>
              </a:rPr>
              <a:t>yaşamın getirdiği şehirleşmenin bir sonucu olan hava kirliliği, yerel ve bölgesel olduğu kadar küresel ölçekte de etki alanına sahiptir. Hava kirliliğinin insan sağlığına önemli etkileri olması sebebiyle, hava kalitesi konusuna tüm dünyada büyük önem verilmektedir. </a:t>
            </a:r>
            <a:endParaRPr lang="tr-TR" sz="3700" dirty="0" smtClean="0">
              <a:latin typeface="Times New Roman" panose="02020603050405020304" pitchFamily="18" charset="0"/>
              <a:cs typeface="Times New Roman" panose="02020603050405020304" pitchFamily="18" charset="0"/>
            </a:endParaRPr>
          </a:p>
          <a:p>
            <a:pPr marL="0" indent="0" algn="just">
              <a:buNone/>
            </a:pPr>
            <a:r>
              <a:rPr lang="tr-TR" sz="3200" dirty="0">
                <a:latin typeface="Times New Roman" panose="02020603050405020304" pitchFamily="18" charset="0"/>
                <a:cs typeface="Times New Roman" panose="02020603050405020304" pitchFamily="18" charset="0"/>
              </a:rPr>
              <a:t>	</a:t>
            </a:r>
            <a:endParaRPr lang="tr-TR" dirty="0"/>
          </a:p>
          <a:p>
            <a:endParaRPr lang="tr-TR" dirty="0"/>
          </a:p>
        </p:txBody>
      </p:sp>
      <p:sp>
        <p:nvSpPr>
          <p:cNvPr id="3" name="Başlık 2"/>
          <p:cNvSpPr>
            <a:spLocks noGrp="1"/>
          </p:cNvSpPr>
          <p:nvPr>
            <p:ph type="title"/>
          </p:nvPr>
        </p:nvSpPr>
        <p:spPr>
          <a:xfrm>
            <a:off x="467544" y="260648"/>
            <a:ext cx="8229600" cy="1506496"/>
          </a:xfrm>
        </p:spPr>
        <p:txBody>
          <a:bodyPr>
            <a:normAutofit fontScale="90000"/>
          </a:bodyPr>
          <a:lstStyle/>
          <a:p>
            <a:r>
              <a:rPr lang="tr-TR" sz="3600" b="1" dirty="0" smtClean="0">
                <a:latin typeface="Times New Roman" panose="02020603050405020304" pitchFamily="18" charset="0"/>
                <a:cs typeface="Times New Roman" panose="02020603050405020304" pitchFamily="18" charset="0"/>
              </a:rPr>
              <a:t>ÇEVRE VE ŞEHİRCİLİK BAKANLIĞI OLARAK HAVA KALİTESİ KONUSUNDA YÜRÜTÜLEN ÇALIŞMALAR</a:t>
            </a:r>
            <a:endParaRPr lang="tr-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65348"/>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7772400" cy="1944216"/>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HAVA KALİTESİ İZLEME MERKEZİNİN KURULMASI VE VERİ PAYLAŞIMI</a:t>
            </a:r>
            <a:endParaRPr lang="tr-TR"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467544" y="1844824"/>
            <a:ext cx="8280920" cy="4104456"/>
          </a:xfrm>
        </p:spPr>
        <p:txBody>
          <a:bodyPr>
            <a:noAutofit/>
          </a:bodyPr>
          <a:lstStyle/>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İzleme </a:t>
            </a:r>
            <a:r>
              <a:rPr lang="tr-TR" sz="2800" dirty="0">
                <a:solidFill>
                  <a:schemeClr val="tx2">
                    <a:lumMod val="75000"/>
                  </a:schemeClr>
                </a:solidFill>
                <a:latin typeface="Times New Roman" panose="02020603050405020304" pitchFamily="18" charset="0"/>
                <a:cs typeface="Times New Roman" panose="02020603050405020304" pitchFamily="18" charset="0"/>
              </a:rPr>
              <a:t>merkezinin kurulması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amacıyla, proje merkezinin altyapısı planlanarak; merkezin boya</a:t>
            </a:r>
            <a:r>
              <a:rPr lang="tr-TR" sz="2800" dirty="0">
                <a:solidFill>
                  <a:schemeClr val="tx2">
                    <a:lumMod val="75000"/>
                  </a:schemeClr>
                </a:solidFill>
                <a:latin typeface="Times New Roman" panose="02020603050405020304" pitchFamily="18" charset="0"/>
                <a:cs typeface="Times New Roman" panose="02020603050405020304" pitchFamily="18" charset="0"/>
              </a:rPr>
              <a:t>, zemin kaplaması, elektrik donanımı vb. konularda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inşaat </a:t>
            </a:r>
            <a:r>
              <a:rPr lang="tr-TR" sz="2800" dirty="0">
                <a:solidFill>
                  <a:schemeClr val="tx2">
                    <a:lumMod val="75000"/>
                  </a:schemeClr>
                </a:solidFill>
                <a:latin typeface="Times New Roman" panose="02020603050405020304" pitchFamily="18" charset="0"/>
                <a:cs typeface="Times New Roman" panose="02020603050405020304" pitchFamily="18" charset="0"/>
              </a:rPr>
              <a:t>faaliyetleri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tamamlanmıştır. </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Bundan sonraki süreçte,  mobil ölçüm aracının alınmasını müteakip izleme ağı </a:t>
            </a:r>
            <a:r>
              <a:rPr lang="tr-TR" sz="2800" dirty="0">
                <a:solidFill>
                  <a:schemeClr val="tx2">
                    <a:lumMod val="75000"/>
                  </a:schemeClr>
                </a:solidFill>
                <a:latin typeface="Times New Roman" panose="02020603050405020304" pitchFamily="18" charset="0"/>
                <a:cs typeface="Times New Roman" panose="02020603050405020304" pitchFamily="18" charset="0"/>
              </a:rPr>
              <a:t>yazılımı kurulacak ve mobil ölçüm aracından elde edilen veriler analiz edilerek merkez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veri paylaşımına </a:t>
            </a:r>
            <a:r>
              <a:rPr lang="tr-TR" sz="2800" dirty="0">
                <a:solidFill>
                  <a:schemeClr val="tx2">
                    <a:lumMod val="75000"/>
                  </a:schemeClr>
                </a:solidFill>
                <a:latin typeface="Times New Roman" panose="02020603050405020304" pitchFamily="18" charset="0"/>
                <a:cs typeface="Times New Roman" panose="02020603050405020304" pitchFamily="18" charset="0"/>
              </a:rPr>
              <a:t>hazır hale getirilecektir.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1828455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90032" y="383348"/>
            <a:ext cx="7772400" cy="1524000"/>
          </a:xfrm>
        </p:spPr>
        <p:txBody>
          <a:bodyPr/>
          <a:lstStyle/>
          <a:p>
            <a:r>
              <a:rPr lang="tr-TR" b="1" dirty="0" smtClean="0">
                <a:latin typeface="Times New Roman" panose="02020603050405020304" pitchFamily="18" charset="0"/>
                <a:cs typeface="Times New Roman" panose="02020603050405020304" pitchFamily="18" charset="0"/>
              </a:rPr>
              <a:t>Hava Kalitesi İzleme Merkezi</a:t>
            </a:r>
            <a:endParaRPr lang="tr-TR"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15064"/>
            <a:ext cx="3895783" cy="2921837"/>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9523" y="3014603"/>
            <a:ext cx="4860032" cy="3645024"/>
          </a:xfrm>
          <a:prstGeom prst="rect">
            <a:avLst/>
          </a:prstGeom>
          <a:effectLst>
            <a:softEdge rad="31750"/>
          </a:effectLst>
        </p:spPr>
      </p:pic>
    </p:spTree>
    <p:extLst>
      <p:ext uri="{BB962C8B-B14F-4D97-AF65-F5344CB8AC3E}">
        <p14:creationId xmlns:p14="http://schemas.microsoft.com/office/powerpoint/2010/main" val="9259476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76672"/>
            <a:ext cx="7772400" cy="1296144"/>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TEKNİK PERSONELİN EĞİTİLMESİ</a:t>
            </a:r>
            <a:endParaRPr lang="tr-TR"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329472" y="1124744"/>
            <a:ext cx="8624608" cy="4176464"/>
          </a:xfrm>
        </p:spPr>
        <p:txBody>
          <a:bodyPr>
            <a:noAutofit/>
          </a:bodyPr>
          <a:lstStyle/>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Mobil </a:t>
            </a:r>
            <a:r>
              <a:rPr lang="tr-TR" sz="2800" dirty="0">
                <a:solidFill>
                  <a:schemeClr val="tx2">
                    <a:lumMod val="75000"/>
                  </a:schemeClr>
                </a:solidFill>
                <a:latin typeface="Times New Roman" panose="02020603050405020304" pitchFamily="18" charset="0"/>
                <a:cs typeface="Times New Roman" panose="02020603050405020304" pitchFamily="18" charset="0"/>
              </a:rPr>
              <a:t>Hava Kalitesi Ölçüm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İstasyonlarının </a:t>
            </a:r>
            <a:r>
              <a:rPr lang="tr-TR" sz="2800" dirty="0">
                <a:solidFill>
                  <a:schemeClr val="tx2">
                    <a:lumMod val="75000"/>
                  </a:schemeClr>
                </a:solidFill>
                <a:latin typeface="Times New Roman" panose="02020603050405020304" pitchFamily="18" charset="0"/>
                <a:cs typeface="Times New Roman" panose="02020603050405020304" pitchFamily="18" charset="0"/>
              </a:rPr>
              <a:t>kompleks olması ve farklı parametreleri ölçecek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cihazları barındırmaları </a:t>
            </a:r>
            <a:r>
              <a:rPr lang="tr-TR" sz="2800" dirty="0">
                <a:solidFill>
                  <a:schemeClr val="tx2">
                    <a:lumMod val="75000"/>
                  </a:schemeClr>
                </a:solidFill>
                <a:latin typeface="Times New Roman" panose="02020603050405020304" pitchFamily="18" charset="0"/>
                <a:cs typeface="Times New Roman" panose="02020603050405020304" pitchFamily="18" charset="0"/>
              </a:rPr>
              <a:t>sebebiyle ilgili personelin teknik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eğitim </a:t>
            </a:r>
            <a:r>
              <a:rPr lang="tr-TR" sz="2800" dirty="0">
                <a:solidFill>
                  <a:schemeClr val="tx2">
                    <a:lumMod val="75000"/>
                  </a:schemeClr>
                </a:solidFill>
                <a:latin typeface="Times New Roman" panose="02020603050405020304" pitchFamily="18" charset="0"/>
                <a:cs typeface="Times New Roman" panose="02020603050405020304" pitchFamily="18" charset="0"/>
              </a:rPr>
              <a:t>alması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gerekmektedir. </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Eğitimler, Bakanlığımız ve Üniversite bünyesindeki </a:t>
            </a:r>
            <a:r>
              <a:rPr lang="tr-TR" sz="2800" dirty="0">
                <a:solidFill>
                  <a:schemeClr val="tx2">
                    <a:lumMod val="75000"/>
                  </a:schemeClr>
                </a:solidFill>
                <a:latin typeface="Times New Roman" panose="02020603050405020304" pitchFamily="18" charset="0"/>
                <a:cs typeface="Times New Roman" panose="02020603050405020304" pitchFamily="18" charset="0"/>
              </a:rPr>
              <a:t>akademik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personel tarafından gerçekleştirilecektir. </a:t>
            </a:r>
            <a:r>
              <a:rPr lang="tr-TR" sz="2800" dirty="0">
                <a:solidFill>
                  <a:schemeClr val="tx2">
                    <a:lumMod val="75000"/>
                  </a:schemeClr>
                </a:solidFill>
                <a:latin typeface="Times New Roman" panose="02020603050405020304" pitchFamily="18" charset="0"/>
                <a:cs typeface="Times New Roman" panose="02020603050405020304" pitchFamily="18" charset="0"/>
              </a:rPr>
              <a:t>Ayrıca ölçüm istasyonunun temin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edildiği firma </a:t>
            </a:r>
            <a:r>
              <a:rPr lang="tr-TR" sz="2800" dirty="0">
                <a:solidFill>
                  <a:schemeClr val="tx2">
                    <a:lumMod val="75000"/>
                  </a:schemeClr>
                </a:solidFill>
                <a:latin typeface="Times New Roman" panose="02020603050405020304" pitchFamily="18" charset="0"/>
                <a:cs typeface="Times New Roman" panose="02020603050405020304" pitchFamily="18" charset="0"/>
              </a:rPr>
              <a:t>yetkilileri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tarafından bu süreçte destek alınacaktır.</a:t>
            </a:r>
            <a:endParaRPr lang="tr-TR"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pic>
        <p:nvPicPr>
          <p:cNvPr id="1032" name="Picture 8" descr="C:\Users\gabes\AppData\Local\Microsoft\Windows\Temporary Internet Files\Content.IE5\VMR79ZOC\MC9004326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242" y="530120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4705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332656"/>
            <a:ext cx="8532440" cy="2016224"/>
          </a:xfrm>
        </p:spPr>
        <p:txBody>
          <a:bodyPr>
            <a:normAutofit/>
          </a:bodyPr>
          <a:lstStyle/>
          <a:p>
            <a:r>
              <a:rPr lang="tr-TR" sz="3200" b="1" dirty="0" smtClean="0">
                <a:latin typeface="Times New Roman" panose="02020603050405020304" pitchFamily="18" charset="0"/>
                <a:cs typeface="Times New Roman" panose="02020603050405020304" pitchFamily="18" charset="0"/>
              </a:rPr>
              <a:t>ESKİŞEHİR YEREL EMİSYON ENVANTERİ KİTABININ HAZIRLANMASI</a:t>
            </a:r>
            <a:endParaRPr lang="tr-TR" sz="3200"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611560" y="1772816"/>
            <a:ext cx="8277356" cy="4392488"/>
          </a:xfrm>
        </p:spPr>
        <p:txBody>
          <a:bodyPr>
            <a:noAutofit/>
          </a:bodyPr>
          <a:lstStyle/>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	</a:t>
            </a:r>
            <a:r>
              <a:rPr lang="tr-TR" sz="2800" b="1" u="sng" dirty="0" smtClean="0">
                <a:solidFill>
                  <a:schemeClr val="tx2">
                    <a:lumMod val="75000"/>
                  </a:schemeClr>
                </a:solidFill>
                <a:latin typeface="Times New Roman" panose="02020603050405020304" pitchFamily="18" charset="0"/>
                <a:cs typeface="Times New Roman" panose="02020603050405020304" pitchFamily="18" charset="0"/>
              </a:rPr>
              <a:t>Emisyon </a:t>
            </a:r>
            <a:r>
              <a:rPr lang="tr-TR" sz="2800" b="1" u="sng" dirty="0">
                <a:solidFill>
                  <a:schemeClr val="tx2">
                    <a:lumMod val="75000"/>
                  </a:schemeClr>
                </a:solidFill>
                <a:latin typeface="Times New Roman" panose="02020603050405020304" pitchFamily="18" charset="0"/>
                <a:cs typeface="Times New Roman" panose="02020603050405020304" pitchFamily="18" charset="0"/>
              </a:rPr>
              <a:t>envanteri; </a:t>
            </a:r>
            <a:r>
              <a:rPr lang="tr-TR" sz="2800" dirty="0">
                <a:solidFill>
                  <a:schemeClr val="tx2">
                    <a:lumMod val="75000"/>
                  </a:schemeClr>
                </a:solidFill>
                <a:latin typeface="Times New Roman" panose="02020603050405020304" pitchFamily="18" charset="0"/>
                <a:cs typeface="Times New Roman" panose="02020603050405020304" pitchFamily="18" charset="0"/>
              </a:rPr>
              <a:t>belirli bir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coğrafi </a:t>
            </a:r>
            <a:r>
              <a:rPr lang="tr-TR" sz="2800" dirty="0">
                <a:solidFill>
                  <a:schemeClr val="tx2">
                    <a:lumMod val="75000"/>
                  </a:schemeClr>
                </a:solidFill>
                <a:latin typeface="Times New Roman" panose="02020603050405020304" pitchFamily="18" charset="0"/>
                <a:cs typeface="Times New Roman" panose="02020603050405020304" pitchFamily="18" charset="0"/>
              </a:rPr>
              <a:t>alanda mevcut kirletici kaynaklardan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havaya verilen başlıca hava kirleticilerinin </a:t>
            </a:r>
            <a:r>
              <a:rPr lang="tr-TR" sz="2800" dirty="0">
                <a:solidFill>
                  <a:schemeClr val="tx2">
                    <a:lumMod val="75000"/>
                  </a:schemeClr>
                </a:solidFill>
                <a:latin typeface="Times New Roman" panose="02020603050405020304" pitchFamily="18" charset="0"/>
                <a:cs typeface="Times New Roman" panose="02020603050405020304" pitchFamily="18" charset="0"/>
              </a:rPr>
              <a:t>emisyonlarının belirli bir zaman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aralığı </a:t>
            </a:r>
            <a:r>
              <a:rPr lang="tr-TR" sz="2800" dirty="0">
                <a:solidFill>
                  <a:schemeClr val="tx2">
                    <a:lumMod val="75000"/>
                  </a:schemeClr>
                </a:solidFill>
                <a:latin typeface="Times New Roman" panose="02020603050405020304" pitchFamily="18" charset="0"/>
                <a:cs typeface="Times New Roman" panose="02020603050405020304" pitchFamily="18" charset="0"/>
              </a:rPr>
              <a:t>için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kütlesel miktar </a:t>
            </a:r>
            <a:r>
              <a:rPr lang="tr-TR" sz="2800" dirty="0">
                <a:solidFill>
                  <a:schemeClr val="tx2">
                    <a:lumMod val="75000"/>
                  </a:schemeClr>
                </a:solidFill>
                <a:latin typeface="Times New Roman" panose="02020603050405020304" pitchFamily="18" charset="0"/>
                <a:cs typeface="Times New Roman" panose="02020603050405020304" pitchFamily="18" charset="0"/>
              </a:rPr>
              <a:t>olarak listelenmesi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olarak tanımlanabilir</a:t>
            </a:r>
            <a:r>
              <a:rPr lang="tr-TR" sz="2800" dirty="0">
                <a:solidFill>
                  <a:schemeClr val="tx2">
                    <a:lumMod val="75000"/>
                  </a:schemeClr>
                </a:solidFill>
                <a:latin typeface="Times New Roman" panose="02020603050405020304" pitchFamily="18" charset="0"/>
                <a:cs typeface="Times New Roman" panose="02020603050405020304" pitchFamily="18" charset="0"/>
              </a:rPr>
              <a:t>. </a:t>
            </a:r>
            <a:endParaRPr lang="tr-TR" sz="28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Envanter oluşturma aşamasında akademik destek alınması planlanmaktadır</a:t>
            </a:r>
            <a:r>
              <a:rPr lang="tr-TR" sz="2800" dirty="0">
                <a:solidFill>
                  <a:schemeClr val="tx2">
                    <a:lumMod val="75000"/>
                  </a:schemeClr>
                </a:solidFill>
                <a:latin typeface="Times New Roman" panose="02020603050405020304" pitchFamily="18" charset="0"/>
                <a:cs typeface="Times New Roman" panose="02020603050405020304" pitchFamily="18" charset="0"/>
              </a:rPr>
              <a:t>. Proje ekibinde, üniversite ve Çevre ve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Şehircilik Bakanlığı bünyesinden </a:t>
            </a:r>
            <a:r>
              <a:rPr lang="tr-TR" sz="2800" dirty="0">
                <a:solidFill>
                  <a:schemeClr val="tx2">
                    <a:lumMod val="75000"/>
                  </a:schemeClr>
                </a:solidFill>
                <a:latin typeface="Times New Roman" panose="02020603050405020304" pitchFamily="18" charset="0"/>
                <a:cs typeface="Times New Roman" panose="02020603050405020304" pitchFamily="18" charset="0"/>
              </a:rPr>
              <a:t>görevlendirilecek 2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danışman </a:t>
            </a:r>
            <a:r>
              <a:rPr lang="tr-TR" sz="2800" dirty="0">
                <a:solidFill>
                  <a:schemeClr val="tx2">
                    <a:lumMod val="75000"/>
                  </a:schemeClr>
                </a:solidFill>
                <a:latin typeface="Times New Roman" panose="02020603050405020304" pitchFamily="18" charset="0"/>
                <a:cs typeface="Times New Roman" panose="02020603050405020304" pitchFamily="18" charset="0"/>
              </a:rPr>
              <a:t>bu süreci yönlendireceklerdir.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25654433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04664"/>
            <a:ext cx="8712968" cy="1944216"/>
          </a:xfrm>
        </p:spPr>
        <p:txBody>
          <a:bodyPr>
            <a:normAutofit fontScale="90000"/>
          </a:bodyPr>
          <a:lstStyle/>
          <a:p>
            <a:r>
              <a:rPr lang="tr-TR" b="1" dirty="0">
                <a:latin typeface="Times New Roman" panose="02020603050405020304" pitchFamily="18" charset="0"/>
                <a:cs typeface="Times New Roman" panose="02020603050405020304" pitchFamily="18" charset="0"/>
              </a:rPr>
              <a:t>İ</a:t>
            </a:r>
            <a:r>
              <a:rPr lang="tr-TR" b="1" dirty="0" smtClean="0">
                <a:latin typeface="Times New Roman" panose="02020603050405020304" pitchFamily="18" charset="0"/>
                <a:cs typeface="Times New Roman" panose="02020603050405020304" pitchFamily="18" charset="0"/>
              </a:rPr>
              <a:t>LGİLİ PAYDAŞLARA YÖNELİK TANITICI SEMİNERLERİN DÜZENLENMESİ</a:t>
            </a:r>
            <a:endParaRPr lang="tr-TR"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67815" y="1988840"/>
            <a:ext cx="8784976" cy="3888432"/>
          </a:xfrm>
        </p:spPr>
        <p:txBody>
          <a:bodyPr>
            <a:noAutofit/>
          </a:bodyPr>
          <a:lstStyle/>
          <a:p>
            <a:pPr algn="just"/>
            <a:r>
              <a:rPr lang="tr-TR" sz="2400" dirty="0" smtClean="0">
                <a:solidFill>
                  <a:schemeClr val="tx2">
                    <a:lumMod val="75000"/>
                  </a:schemeClr>
                </a:solidFill>
                <a:latin typeface="Times New Roman" panose="02020603050405020304" pitchFamily="18" charset="0"/>
                <a:cs typeface="Times New Roman" panose="02020603050405020304" pitchFamily="18" charset="0"/>
              </a:rPr>
              <a:t>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Proje</a:t>
            </a:r>
            <a:r>
              <a:rPr lang="tr-TR" sz="2600" dirty="0">
                <a:solidFill>
                  <a:schemeClr val="tx2">
                    <a:lumMod val="75000"/>
                  </a:schemeClr>
                </a:solidFill>
                <a:latin typeface="Times New Roman" panose="02020603050405020304" pitchFamily="18" charset="0"/>
                <a:cs typeface="Times New Roman" panose="02020603050405020304" pitchFamily="18" charset="0"/>
              </a:rPr>
              <a:t>; halk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sağlığı </a:t>
            </a:r>
            <a:r>
              <a:rPr lang="tr-TR" sz="2600" dirty="0">
                <a:solidFill>
                  <a:schemeClr val="tx2">
                    <a:lumMod val="75000"/>
                  </a:schemeClr>
                </a:solidFill>
                <a:latin typeface="Times New Roman" panose="02020603050405020304" pitchFamily="18" charset="0"/>
                <a:cs typeface="Times New Roman" panose="02020603050405020304" pitchFamily="18" charset="0"/>
              </a:rPr>
              <a:t>ve konuyla ilgili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paydaşların </a:t>
            </a:r>
            <a:r>
              <a:rPr lang="tr-TR" sz="2600" dirty="0">
                <a:solidFill>
                  <a:schemeClr val="tx2">
                    <a:lumMod val="75000"/>
                  </a:schemeClr>
                </a:solidFill>
                <a:latin typeface="Times New Roman" panose="02020603050405020304" pitchFamily="18" charset="0"/>
                <a:cs typeface="Times New Roman" panose="02020603050405020304" pitchFamily="18" charset="0"/>
              </a:rPr>
              <a:t>hizmet kalitesinin artırılması açısından ele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alındığında tanıtıcı </a:t>
            </a:r>
            <a:r>
              <a:rPr lang="tr-TR" sz="2600" dirty="0">
                <a:solidFill>
                  <a:schemeClr val="tx2">
                    <a:lumMod val="75000"/>
                  </a:schemeClr>
                </a:solidFill>
                <a:latin typeface="Times New Roman" panose="02020603050405020304" pitchFamily="18" charset="0"/>
                <a:cs typeface="Times New Roman" panose="02020603050405020304" pitchFamily="18" charset="0"/>
              </a:rPr>
              <a:t>ve farkındalık artırıcı faaliyetler önem kazanmaktadır. </a:t>
            </a:r>
            <a:endParaRPr lang="tr-TR" sz="26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tr-TR" sz="2600" dirty="0">
                <a:solidFill>
                  <a:schemeClr val="tx2">
                    <a:lumMod val="75000"/>
                  </a:schemeClr>
                </a:solidFill>
                <a:latin typeface="Times New Roman" panose="02020603050405020304" pitchFamily="18" charset="0"/>
                <a:cs typeface="Times New Roman" panose="02020603050405020304" pitchFamily="18" charset="0"/>
              </a:rPr>
              <a:t>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Emisyon </a:t>
            </a:r>
            <a:r>
              <a:rPr lang="tr-TR" sz="2600" dirty="0">
                <a:solidFill>
                  <a:schemeClr val="tx2">
                    <a:lumMod val="75000"/>
                  </a:schemeClr>
                </a:solidFill>
                <a:latin typeface="Times New Roman" panose="02020603050405020304" pitchFamily="18" charset="0"/>
                <a:cs typeface="Times New Roman" panose="02020603050405020304" pitchFamily="18" charset="0"/>
              </a:rPr>
              <a:t>envanterinin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hazırlanarak Eskişehir'de </a:t>
            </a:r>
            <a:r>
              <a:rPr lang="tr-TR" sz="2600" dirty="0">
                <a:solidFill>
                  <a:schemeClr val="tx2">
                    <a:lumMod val="75000"/>
                  </a:schemeClr>
                </a:solidFill>
                <a:latin typeface="Times New Roman" panose="02020603050405020304" pitchFamily="18" charset="0"/>
                <a:cs typeface="Times New Roman" panose="02020603050405020304" pitchFamily="18" charset="0"/>
              </a:rPr>
              <a:t>hava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kirliliğine </a:t>
            </a:r>
            <a:r>
              <a:rPr lang="tr-TR" sz="2600" dirty="0">
                <a:solidFill>
                  <a:schemeClr val="tx2">
                    <a:lumMod val="75000"/>
                  </a:schemeClr>
                </a:solidFill>
                <a:latin typeface="Times New Roman" panose="02020603050405020304" pitchFamily="18" charset="0"/>
                <a:cs typeface="Times New Roman" panose="02020603050405020304" pitchFamily="18" charset="0"/>
              </a:rPr>
              <a:t>yönelik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bulguların </a:t>
            </a:r>
            <a:r>
              <a:rPr lang="tr-TR" sz="2600" dirty="0">
                <a:solidFill>
                  <a:schemeClr val="tx2">
                    <a:lumMod val="75000"/>
                  </a:schemeClr>
                </a:solidFill>
                <a:latin typeface="Times New Roman" panose="02020603050405020304" pitchFamily="18" charset="0"/>
                <a:cs typeface="Times New Roman" panose="02020603050405020304" pitchFamily="18" charset="0"/>
              </a:rPr>
              <a:t>elde edilmesinden sonra proje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paydaşları ile Eskişehir'de </a:t>
            </a:r>
            <a:r>
              <a:rPr lang="tr-TR" sz="2600" dirty="0">
                <a:solidFill>
                  <a:schemeClr val="tx2">
                    <a:lumMod val="75000"/>
                  </a:schemeClr>
                </a:solidFill>
                <a:latin typeface="Times New Roman" panose="02020603050405020304" pitchFamily="18" charset="0"/>
                <a:cs typeface="Times New Roman" panose="02020603050405020304" pitchFamily="18" charset="0"/>
              </a:rPr>
              <a:t>4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adet seminer </a:t>
            </a:r>
            <a:r>
              <a:rPr lang="tr-TR" sz="2600" dirty="0">
                <a:solidFill>
                  <a:schemeClr val="tx2">
                    <a:lumMod val="75000"/>
                  </a:schemeClr>
                </a:solidFill>
                <a:latin typeface="Times New Roman" panose="02020603050405020304" pitchFamily="18" charset="0"/>
                <a:cs typeface="Times New Roman" panose="02020603050405020304" pitchFamily="18" charset="0"/>
              </a:rPr>
              <a:t>düzenlenecektir.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Seminerlerde </a:t>
            </a:r>
            <a:r>
              <a:rPr lang="tr-TR" sz="2600" dirty="0">
                <a:solidFill>
                  <a:schemeClr val="tx2">
                    <a:lumMod val="75000"/>
                  </a:schemeClr>
                </a:solidFill>
                <a:latin typeface="Times New Roman" panose="02020603050405020304" pitchFamily="18" charset="0"/>
                <a:cs typeface="Times New Roman" panose="02020603050405020304" pitchFamily="18" charset="0"/>
              </a:rPr>
              <a:t>emisyon envanteri ile elde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edilen bulgular </a:t>
            </a:r>
            <a:r>
              <a:rPr lang="tr-TR" sz="2600" dirty="0">
                <a:solidFill>
                  <a:schemeClr val="tx2">
                    <a:lumMod val="75000"/>
                  </a:schemeClr>
                </a:solidFill>
                <a:latin typeface="Times New Roman" panose="02020603050405020304" pitchFamily="18" charset="0"/>
                <a:cs typeface="Times New Roman" panose="02020603050405020304" pitchFamily="18" charset="0"/>
              </a:rPr>
              <a:t>ele alınacak ve çözüm önerileri </a:t>
            </a:r>
            <a:r>
              <a:rPr lang="tr-TR" sz="2600" dirty="0" smtClean="0">
                <a:solidFill>
                  <a:schemeClr val="tx2">
                    <a:lumMod val="75000"/>
                  </a:schemeClr>
                </a:solidFill>
                <a:latin typeface="Times New Roman" panose="02020603050405020304" pitchFamily="18" charset="0"/>
                <a:cs typeface="Times New Roman" panose="02020603050405020304" pitchFamily="18" charset="0"/>
              </a:rPr>
              <a:t>görüşülecektir.</a:t>
            </a:r>
            <a:endParaRPr lang="tr-TR" sz="26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Tree>
    <p:extLst>
      <p:ext uri="{BB962C8B-B14F-4D97-AF65-F5344CB8AC3E}">
        <p14:creationId xmlns:p14="http://schemas.microsoft.com/office/powerpoint/2010/main" val="7936380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7772400" cy="936104"/>
          </a:xfrm>
        </p:spPr>
        <p:txBody>
          <a:bodyPr/>
          <a:lstStyle/>
          <a:p>
            <a:r>
              <a:rPr lang="tr-TR" b="1" dirty="0" smtClean="0">
                <a:latin typeface="Times New Roman" panose="02020603050405020304" pitchFamily="18" charset="0"/>
                <a:cs typeface="Times New Roman" panose="02020603050405020304" pitchFamily="18" charset="0"/>
              </a:rPr>
              <a:t>SONUÇ</a:t>
            </a:r>
            <a:endParaRPr lang="tr-TR" b="1" dirty="0">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251520" y="1832965"/>
            <a:ext cx="8496944" cy="4680520"/>
          </a:xfrm>
        </p:spPr>
        <p:txBody>
          <a:bodyPr>
            <a:normAutofit fontScale="92500" lnSpcReduction="10000"/>
          </a:bodyPr>
          <a:lstStyle/>
          <a:p>
            <a:pPr algn="just"/>
            <a:r>
              <a:rPr lang="tr-TR" dirty="0" smtClean="0">
                <a:solidFill>
                  <a:schemeClr val="tx2">
                    <a:lumMod val="75000"/>
                  </a:schemeClr>
                </a:solidFill>
                <a:latin typeface="Times New Roman" panose="02020603050405020304" pitchFamily="18" charset="0"/>
                <a:cs typeface="Times New Roman" panose="02020603050405020304" pitchFamily="18" charset="0"/>
              </a:rPr>
              <a:t>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Proje </a:t>
            </a:r>
            <a:r>
              <a:rPr lang="tr-TR" sz="2800" dirty="0">
                <a:solidFill>
                  <a:schemeClr val="tx2">
                    <a:lumMod val="75000"/>
                  </a:schemeClr>
                </a:solidFill>
                <a:latin typeface="Times New Roman" panose="02020603050405020304" pitchFamily="18" charset="0"/>
                <a:cs typeface="Times New Roman" panose="02020603050405020304" pitchFamily="18" charset="0"/>
              </a:rPr>
              <a:t>sayesinde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Eskişehir </a:t>
            </a:r>
            <a:r>
              <a:rPr lang="tr-TR" sz="2800" dirty="0">
                <a:solidFill>
                  <a:schemeClr val="tx2">
                    <a:lumMod val="75000"/>
                  </a:schemeClr>
                </a:solidFill>
                <a:latin typeface="Times New Roman" panose="02020603050405020304" pitchFamily="18" charset="0"/>
                <a:cs typeface="Times New Roman" panose="02020603050405020304" pitchFamily="18" charset="0"/>
              </a:rPr>
              <a:t>halkı, nasıl bir hava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soluduğunu </a:t>
            </a:r>
            <a:r>
              <a:rPr lang="tr-TR" sz="2800" dirty="0">
                <a:solidFill>
                  <a:schemeClr val="tx2">
                    <a:lumMod val="75000"/>
                  </a:schemeClr>
                </a:solidFill>
                <a:latin typeface="Times New Roman" panose="02020603050405020304" pitchFamily="18" charset="0"/>
                <a:cs typeface="Times New Roman" panose="02020603050405020304" pitchFamily="18" charset="0"/>
              </a:rPr>
              <a:t>bilecek ve günlük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yaşamını düzenleyebilecektir</a:t>
            </a:r>
            <a:r>
              <a:rPr lang="tr-TR" sz="2800" dirty="0">
                <a:solidFill>
                  <a:schemeClr val="tx2">
                    <a:lumMod val="75000"/>
                  </a:schemeClr>
                </a:solidFill>
                <a:latin typeface="Times New Roman" panose="02020603050405020304" pitchFamily="18" charset="0"/>
                <a:cs typeface="Times New Roman" panose="02020603050405020304" pitchFamily="18" charset="0"/>
              </a:rPr>
              <a:t>. </a:t>
            </a:r>
            <a:r>
              <a:rPr lang="tr-TR" sz="2800" dirty="0">
                <a:solidFill>
                  <a:schemeClr val="tx2">
                    <a:lumMod val="75000"/>
                  </a:schemeClr>
                </a:solidFill>
                <a:latin typeface="Times New Roman" panose="02020603050405020304" pitchFamily="18" charset="0"/>
                <a:cs typeface="Times New Roman" panose="02020603050405020304" pitchFamily="18" charset="0"/>
              </a:rPr>
              <a:t>Eskişehir halkı içerisinde yaşlı, çocuk veya solunum yolu hastalığı olan kişiler vb.  şehrin hava kalitesi hakkında kolayca bilgi sahibi olabilecektir. </a:t>
            </a:r>
            <a:endParaRPr lang="tr-TR" sz="28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Proje kapsamında oluşturulacak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Hava </a:t>
            </a:r>
            <a:r>
              <a:rPr lang="tr-TR" sz="2800" dirty="0">
                <a:solidFill>
                  <a:schemeClr val="tx2">
                    <a:lumMod val="75000"/>
                  </a:schemeClr>
                </a:solidFill>
                <a:latin typeface="Times New Roman" panose="02020603050405020304" pitchFamily="18" charset="0"/>
                <a:cs typeface="Times New Roman" panose="02020603050405020304" pitchFamily="18" charset="0"/>
              </a:rPr>
              <a:t>Kalitesi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İzleme Ağı sayesinde paydaşlar </a:t>
            </a:r>
            <a:r>
              <a:rPr lang="tr-TR" sz="2800" dirty="0">
                <a:solidFill>
                  <a:schemeClr val="tx2">
                    <a:lumMod val="75000"/>
                  </a:schemeClr>
                </a:solidFill>
                <a:latin typeface="Times New Roman" panose="02020603050405020304" pitchFamily="18" charset="0"/>
                <a:cs typeface="Times New Roman" panose="02020603050405020304" pitchFamily="18" charset="0"/>
              </a:rPr>
              <a:t>arasında bilgi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akışı sağlanacaktır. </a:t>
            </a:r>
          </a:p>
          <a:p>
            <a:pPr algn="just"/>
            <a:r>
              <a:rPr lang="tr-TR" sz="2800" dirty="0" smtClean="0">
                <a:solidFill>
                  <a:schemeClr val="tx2">
                    <a:lumMod val="75000"/>
                  </a:schemeClr>
                </a:solidFill>
                <a:latin typeface="Times New Roman" panose="02020603050405020304" pitchFamily="18" charset="0"/>
                <a:cs typeface="Times New Roman" panose="02020603050405020304" pitchFamily="18" charset="0"/>
              </a:rPr>
              <a:t>	Yapılacak </a:t>
            </a:r>
            <a:r>
              <a:rPr lang="tr-TR" sz="2800" dirty="0">
                <a:solidFill>
                  <a:schemeClr val="tx2">
                    <a:lumMod val="75000"/>
                  </a:schemeClr>
                </a:solidFill>
                <a:latin typeface="Times New Roman" panose="02020603050405020304" pitchFamily="18" charset="0"/>
                <a:cs typeface="Times New Roman" panose="02020603050405020304" pitchFamily="18" charset="0"/>
              </a:rPr>
              <a:t>ölçümler neticesinde ortaya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konan </a:t>
            </a:r>
            <a:r>
              <a:rPr lang="nb-NO" sz="2800" dirty="0" smtClean="0">
                <a:solidFill>
                  <a:schemeClr val="tx2">
                    <a:lumMod val="75000"/>
                  </a:schemeClr>
                </a:solidFill>
                <a:latin typeface="Times New Roman" panose="02020603050405020304" pitchFamily="18" charset="0"/>
                <a:cs typeface="Times New Roman" panose="02020603050405020304" pitchFamily="18" charset="0"/>
              </a:rPr>
              <a:t>"</a:t>
            </a:r>
            <a:r>
              <a:rPr lang="nb-NO" sz="2800" dirty="0" smtClean="0">
                <a:solidFill>
                  <a:schemeClr val="tx2">
                    <a:lumMod val="75000"/>
                  </a:schemeClr>
                </a:solidFill>
                <a:latin typeface="Times New Roman" panose="02020603050405020304" pitchFamily="18" charset="0"/>
                <a:cs typeface="Times New Roman" panose="02020603050405020304" pitchFamily="18" charset="0"/>
              </a:rPr>
              <a:t>Eski</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ş</a:t>
            </a:r>
            <a:r>
              <a:rPr lang="nb-NO" sz="2800" dirty="0" smtClean="0">
                <a:solidFill>
                  <a:schemeClr val="tx2">
                    <a:lumMod val="75000"/>
                  </a:schemeClr>
                </a:solidFill>
                <a:latin typeface="Times New Roman" panose="02020603050405020304" pitchFamily="18" charset="0"/>
                <a:cs typeface="Times New Roman" panose="02020603050405020304" pitchFamily="18" charset="0"/>
              </a:rPr>
              <a:t>ehir </a:t>
            </a:r>
            <a:r>
              <a:rPr lang="nb-NO" sz="2800" dirty="0">
                <a:solidFill>
                  <a:schemeClr val="tx2">
                    <a:lumMod val="75000"/>
                  </a:schemeClr>
                </a:solidFill>
                <a:latin typeface="Times New Roman" panose="02020603050405020304" pitchFamily="18" charset="0"/>
                <a:cs typeface="Times New Roman" panose="02020603050405020304" pitchFamily="18" charset="0"/>
              </a:rPr>
              <a:t>Yerel Emisyon Envanteri" sayesinde hava </a:t>
            </a:r>
            <a:r>
              <a:rPr lang="nb-NO" sz="2800" dirty="0" smtClean="0">
                <a:solidFill>
                  <a:schemeClr val="tx2">
                    <a:lumMod val="75000"/>
                  </a:schemeClr>
                </a:solidFill>
                <a:latin typeface="Times New Roman" panose="02020603050405020304" pitchFamily="18" charset="0"/>
                <a:cs typeface="Times New Roman" panose="02020603050405020304" pitchFamily="18" charset="0"/>
              </a:rPr>
              <a:t>kirlili</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ğ</a:t>
            </a:r>
            <a:r>
              <a:rPr lang="nb-NO" sz="2800" dirty="0" smtClean="0">
                <a:solidFill>
                  <a:schemeClr val="tx2">
                    <a:lumMod val="75000"/>
                  </a:schemeClr>
                </a:solidFill>
                <a:latin typeface="Times New Roman" panose="02020603050405020304" pitchFamily="18" charset="0"/>
                <a:cs typeface="Times New Roman" panose="02020603050405020304" pitchFamily="18" charset="0"/>
              </a:rPr>
              <a:t>inin </a:t>
            </a:r>
            <a:r>
              <a:rPr lang="nb-NO" sz="2800" dirty="0">
                <a:solidFill>
                  <a:schemeClr val="tx2">
                    <a:lumMod val="75000"/>
                  </a:schemeClr>
                </a:solidFill>
                <a:latin typeface="Times New Roman" panose="02020603050405020304" pitchFamily="18" charset="0"/>
                <a:cs typeface="Times New Roman" panose="02020603050405020304" pitchFamily="18" charset="0"/>
              </a:rPr>
              <a:t>nedenleri nitel ve nicel </a:t>
            </a:r>
            <a:r>
              <a:rPr lang="nb-NO" sz="2800" dirty="0" smtClean="0">
                <a:solidFill>
                  <a:schemeClr val="tx2">
                    <a:lumMod val="75000"/>
                  </a:schemeClr>
                </a:solidFill>
                <a:latin typeface="Times New Roman" panose="02020603050405020304" pitchFamily="18" charset="0"/>
                <a:cs typeface="Times New Roman" panose="02020603050405020304" pitchFamily="18" charset="0"/>
              </a:rPr>
              <a:t>olarak</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 kategorize </a:t>
            </a:r>
            <a:r>
              <a:rPr lang="tr-TR" sz="2800" dirty="0">
                <a:solidFill>
                  <a:schemeClr val="tx2">
                    <a:lumMod val="75000"/>
                  </a:schemeClr>
                </a:solidFill>
                <a:latin typeface="Times New Roman" panose="02020603050405020304" pitchFamily="18" charset="0"/>
                <a:cs typeface="Times New Roman" panose="02020603050405020304" pitchFamily="18" charset="0"/>
              </a:rPr>
              <a:t>edilerek, hava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kirliliğinin </a:t>
            </a:r>
            <a:r>
              <a:rPr lang="tr-TR" sz="2800" dirty="0">
                <a:solidFill>
                  <a:schemeClr val="tx2">
                    <a:lumMod val="75000"/>
                  </a:schemeClr>
                </a:solidFill>
                <a:latin typeface="Times New Roman" panose="02020603050405020304" pitchFamily="18" charset="0"/>
                <a:cs typeface="Times New Roman" panose="02020603050405020304" pitchFamily="18" charset="0"/>
              </a:rPr>
              <a:t>önlenmesine yönelik öncelikler ve stratejiler </a:t>
            </a:r>
            <a:r>
              <a:rPr lang="tr-TR" sz="2800" dirty="0" smtClean="0">
                <a:solidFill>
                  <a:schemeClr val="tx2">
                    <a:lumMod val="75000"/>
                  </a:schemeClr>
                </a:solidFill>
                <a:latin typeface="Times New Roman" panose="02020603050405020304" pitchFamily="18" charset="0"/>
                <a:cs typeface="Times New Roman" panose="02020603050405020304" pitchFamily="18" charset="0"/>
              </a:rPr>
              <a:t>belirlenecektir.</a:t>
            </a:r>
            <a:endParaRPr lang="tr-TR"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206261"/>
            <a:ext cx="3605719" cy="614449"/>
          </a:xfrm>
          <a:prstGeom prst="rect">
            <a:avLst/>
          </a:prstGeom>
        </p:spPr>
      </p:pic>
      <p:pic>
        <p:nvPicPr>
          <p:cNvPr id="5" name="Picture 2" descr="C:\Program Files\Microsoft Office\MEDIA\CAGCAT10\j028536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812" y="204332"/>
            <a:ext cx="1446995" cy="178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008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078864"/>
            <a:ext cx="3605719" cy="614449"/>
          </a:xfrm>
          <a:prstGeom prst="rect">
            <a:avLst/>
          </a:prstGeom>
        </p:spPr>
      </p:pic>
      <p:sp>
        <p:nvSpPr>
          <p:cNvPr id="3" name="Dikdörtgen 2"/>
          <p:cNvSpPr/>
          <p:nvPr/>
        </p:nvSpPr>
        <p:spPr>
          <a:xfrm>
            <a:off x="4067944" y="4221088"/>
            <a:ext cx="45111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TEŞEKKÜRLER</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37" y="1560959"/>
            <a:ext cx="4409054" cy="2660129"/>
          </a:xfrm>
          <a:prstGeom prst="rect">
            <a:avLst/>
          </a:prstGeom>
        </p:spPr>
      </p:pic>
    </p:spTree>
    <p:extLst>
      <p:ext uri="{BB962C8B-B14F-4D97-AF65-F5344CB8AC3E}">
        <p14:creationId xmlns:p14="http://schemas.microsoft.com/office/powerpoint/2010/main" val="29594286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988840"/>
            <a:ext cx="8784976" cy="4608512"/>
          </a:xfrm>
        </p:spPr>
        <p:txBody>
          <a:bodyPr>
            <a:normAutofit fontScale="40000" lnSpcReduction="20000"/>
          </a:bodyPr>
          <a:lstStyle/>
          <a:p>
            <a:pPr marL="0" indent="0" algn="just">
              <a:buNone/>
            </a:pPr>
            <a:r>
              <a:rPr lang="tr-TR" dirty="0" smtClean="0">
                <a:latin typeface="Times New Roman" panose="02020603050405020304" pitchFamily="18" charset="0"/>
                <a:cs typeface="Times New Roman" panose="02020603050405020304" pitchFamily="18" charset="0"/>
              </a:rPr>
              <a:t>	</a:t>
            </a:r>
            <a:r>
              <a:rPr lang="tr-TR" sz="6800" dirty="0">
                <a:latin typeface="Times New Roman" panose="02020603050405020304" pitchFamily="18" charset="0"/>
                <a:cs typeface="Times New Roman" panose="02020603050405020304" pitchFamily="18" charset="0"/>
              </a:rPr>
              <a:t>Ülkemizde hava kirliliği genel olarak ısınma, sanayi ve motorlu taşıtlardan kaynaklanmaktadır. Bunların yanında </a:t>
            </a:r>
            <a:r>
              <a:rPr lang="tr-TR" sz="6800" dirty="0" smtClean="0">
                <a:latin typeface="Times New Roman" panose="02020603050405020304" pitchFamily="18" charset="0"/>
                <a:cs typeface="Times New Roman" panose="02020603050405020304" pitchFamily="18" charset="0"/>
              </a:rPr>
              <a:t>büyükşehirlerimizde </a:t>
            </a:r>
            <a:r>
              <a:rPr lang="tr-TR" sz="6800" dirty="0">
                <a:latin typeface="Times New Roman" panose="02020603050405020304" pitchFamily="18" charset="0"/>
                <a:cs typeface="Times New Roman" panose="02020603050405020304" pitchFamily="18" charset="0"/>
              </a:rPr>
              <a:t>çarpık kentleşme, şehirlerin topoğrafik yapısı, atmosferik şartlar (</a:t>
            </a:r>
            <a:r>
              <a:rPr lang="tr-TR" sz="6800" dirty="0" err="1">
                <a:latin typeface="Times New Roman" panose="02020603050405020304" pitchFamily="18" charset="0"/>
                <a:cs typeface="Times New Roman" panose="02020603050405020304" pitchFamily="18" charset="0"/>
              </a:rPr>
              <a:t>inversiyon</a:t>
            </a:r>
            <a:r>
              <a:rPr lang="tr-TR" sz="6800" dirty="0">
                <a:latin typeface="Times New Roman" panose="02020603050405020304" pitchFamily="18" charset="0"/>
                <a:cs typeface="Times New Roman" panose="02020603050405020304" pitchFamily="18" charset="0"/>
              </a:rPr>
              <a:t>) ve meteorolojik parametreler (rüzgar hızı vb.), bina ve nüfus yoğunluğu gibi etkenler de özellikle kış sezonunda kirliliğin artmasına katkıda bulunmaktadır</a:t>
            </a:r>
            <a:r>
              <a:rPr lang="tr-TR" sz="6800" dirty="0" smtClean="0">
                <a:latin typeface="Times New Roman" panose="02020603050405020304" pitchFamily="18" charset="0"/>
                <a:cs typeface="Times New Roman" panose="02020603050405020304" pitchFamily="18" charset="0"/>
              </a:rPr>
              <a:t>.</a:t>
            </a:r>
          </a:p>
          <a:p>
            <a:pPr marL="0" indent="0" algn="just">
              <a:buNone/>
            </a:pPr>
            <a:endParaRPr lang="tr-TR" sz="6800" dirty="0">
              <a:latin typeface="Times New Roman" panose="02020603050405020304" pitchFamily="18" charset="0"/>
              <a:cs typeface="Times New Roman" panose="02020603050405020304" pitchFamily="18" charset="0"/>
            </a:endParaRPr>
          </a:p>
          <a:p>
            <a:pPr marL="0" indent="0" algn="just">
              <a:buNone/>
            </a:pPr>
            <a:r>
              <a:rPr lang="tr-TR" sz="6800" dirty="0" smtClean="0">
                <a:latin typeface="Times New Roman" panose="02020603050405020304" pitchFamily="18" charset="0"/>
                <a:cs typeface="Times New Roman" panose="02020603050405020304" pitchFamily="18" charset="0"/>
              </a:rPr>
              <a:t>	Bütün </a:t>
            </a:r>
            <a:r>
              <a:rPr lang="tr-TR" sz="6800" dirty="0">
                <a:latin typeface="Times New Roman" panose="02020603050405020304" pitchFamily="18" charset="0"/>
                <a:cs typeface="Times New Roman" panose="02020603050405020304" pitchFamily="18" charset="0"/>
              </a:rPr>
              <a:t>bu sorunlarla ilgili yerel, ulusal ve </a:t>
            </a:r>
            <a:r>
              <a:rPr lang="tr-TR" sz="6800" dirty="0" smtClean="0">
                <a:latin typeface="Times New Roman" panose="02020603050405020304" pitchFamily="18" charset="0"/>
                <a:cs typeface="Times New Roman" panose="02020603050405020304" pitchFamily="18" charset="0"/>
              </a:rPr>
              <a:t>uluslararası </a:t>
            </a:r>
            <a:r>
              <a:rPr lang="tr-TR" sz="6800" dirty="0">
                <a:latin typeface="Times New Roman" panose="02020603050405020304" pitchFamily="18" charset="0"/>
                <a:cs typeface="Times New Roman" panose="02020603050405020304" pitchFamily="18" charset="0"/>
              </a:rPr>
              <a:t>düzeylerde çalışmalar yapılmakta olup, Bakanlığımız tarafından h</a:t>
            </a:r>
            <a:r>
              <a:rPr lang="tr-TR" sz="6800" dirty="0" smtClean="0">
                <a:latin typeface="Times New Roman" panose="02020603050405020304" pitchFamily="18" charset="0"/>
                <a:cs typeface="Times New Roman" panose="02020603050405020304" pitchFamily="18" charset="0"/>
              </a:rPr>
              <a:t>ava kalitesi </a:t>
            </a:r>
            <a:r>
              <a:rPr lang="tr-TR" sz="6800" dirty="0">
                <a:latin typeface="Times New Roman" panose="02020603050405020304" pitchFamily="18" charset="0"/>
                <a:cs typeface="Times New Roman" panose="02020603050405020304" pitchFamily="18" charset="0"/>
              </a:rPr>
              <a:t>konusuna  büyük önem verilmekte  ve bu konuda yoğun çalışmalar yürütülmektedir</a:t>
            </a:r>
            <a:r>
              <a:rPr lang="tr-TR" sz="6800" dirty="0" smtClean="0">
                <a:latin typeface="Times New Roman" panose="02020603050405020304" pitchFamily="18" charset="0"/>
                <a:cs typeface="Times New Roman" panose="02020603050405020304" pitchFamily="18" charset="0"/>
              </a:rPr>
              <a:t>.</a:t>
            </a:r>
          </a:p>
          <a:p>
            <a:pPr marL="0" indent="0" algn="just">
              <a:buNone/>
            </a:pPr>
            <a:r>
              <a:rPr lang="tr-TR" sz="6400" dirty="0" smtClean="0">
                <a:latin typeface="Times New Roman" panose="02020603050405020304" pitchFamily="18" charset="0"/>
                <a:cs typeface="Times New Roman" panose="02020603050405020304" pitchFamily="18" charset="0"/>
              </a:rPr>
              <a:t>	</a:t>
            </a:r>
            <a:endParaRPr lang="tr-TR" sz="6400" dirty="0">
              <a:latin typeface="Times New Roman" panose="02020603050405020304" pitchFamily="18" charset="0"/>
              <a:cs typeface="Times New Roman" panose="02020603050405020304" pitchFamily="18" charset="0"/>
            </a:endParaRPr>
          </a:p>
        </p:txBody>
      </p:sp>
      <p:sp>
        <p:nvSpPr>
          <p:cNvPr id="5" name="Başlık 2"/>
          <p:cNvSpPr txBox="1">
            <a:spLocks/>
          </p:cNvSpPr>
          <p:nvPr/>
        </p:nvSpPr>
        <p:spPr>
          <a:xfrm>
            <a:off x="457201" y="332656"/>
            <a:ext cx="8229600" cy="150649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smtClean="0">
                <a:latin typeface="Times New Roman" panose="02020603050405020304" pitchFamily="18" charset="0"/>
                <a:cs typeface="Times New Roman" panose="02020603050405020304" pitchFamily="18" charset="0"/>
              </a:rPr>
              <a:t>ÇEVRE VE ŞEHİRCİLİK BAKANLIĞI OLARAK HAVA KALİTESİ KONUSUNDA YÜRÜTÜLEN ÇALIŞMALAR</a:t>
            </a:r>
            <a:endParaRPr lang="tr-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440493"/>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3602" y="2132856"/>
            <a:ext cx="8458878" cy="4464496"/>
          </a:xfrm>
        </p:spPr>
        <p:txBody>
          <a:bodyPr>
            <a:normAutofit/>
          </a:bodyPr>
          <a:lstStyle/>
          <a:p>
            <a:pPr marL="0" indent="0" algn="just">
              <a:buNone/>
            </a:pPr>
            <a:r>
              <a:rPr lang="tr-TR" dirty="0" smtClean="0"/>
              <a:t>	</a:t>
            </a:r>
            <a:r>
              <a:rPr lang="tr-TR" sz="2800" dirty="0" smtClean="0">
                <a:latin typeface="Times New Roman" panose="02020603050405020304" pitchFamily="18" charset="0"/>
                <a:cs typeface="Times New Roman" panose="02020603050405020304" pitchFamily="18" charset="0"/>
              </a:rPr>
              <a:t>Bakanlığımız tarafından yürütülen bu çalışmaların başında, </a:t>
            </a:r>
            <a:r>
              <a:rPr lang="tr-TR" dirty="0" smtClean="0"/>
              <a:t>s</a:t>
            </a:r>
            <a:r>
              <a:rPr lang="tr-TR" sz="2800" dirty="0" smtClean="0">
                <a:latin typeface="Times New Roman" panose="02020603050405020304" pitchFamily="18" charset="0"/>
                <a:cs typeface="Times New Roman" panose="02020603050405020304" pitchFamily="18" charset="0"/>
              </a:rPr>
              <a:t>anayi </a:t>
            </a:r>
            <a:r>
              <a:rPr lang="tr-TR" sz="2800" dirty="0">
                <a:latin typeface="Times New Roman" panose="02020603050405020304" pitchFamily="18" charset="0"/>
                <a:cs typeface="Times New Roman" panose="02020603050405020304" pitchFamily="18" charset="0"/>
              </a:rPr>
              <a:t>ve </a:t>
            </a:r>
            <a:r>
              <a:rPr lang="tr-TR" sz="2800" dirty="0" smtClean="0">
                <a:latin typeface="Times New Roman" panose="02020603050405020304" pitchFamily="18" charset="0"/>
                <a:cs typeface="Times New Roman" panose="02020603050405020304" pitchFamily="18" charset="0"/>
              </a:rPr>
              <a:t>enerji </a:t>
            </a:r>
            <a:r>
              <a:rPr lang="tr-TR" sz="2800" dirty="0">
                <a:latin typeface="Times New Roman" panose="02020603050405020304" pitchFamily="18" charset="0"/>
                <a:cs typeface="Times New Roman" panose="02020603050405020304" pitchFamily="18" charset="0"/>
              </a:rPr>
              <a:t>üretim tesislerinin faaliyeti sonucu atmosfere yayılan is, duman, toz, gaz, buhar </a:t>
            </a:r>
            <a:r>
              <a:rPr lang="tr-TR" sz="2800" dirty="0" smtClean="0">
                <a:latin typeface="Times New Roman" panose="02020603050405020304" pitchFamily="18" charset="0"/>
                <a:cs typeface="Times New Roman" panose="02020603050405020304" pitchFamily="18" charset="0"/>
              </a:rPr>
              <a:t>vb. haldeki </a:t>
            </a:r>
            <a:r>
              <a:rPr lang="tr-TR" sz="2800" dirty="0">
                <a:latin typeface="Times New Roman" panose="02020603050405020304" pitchFamily="18" charset="0"/>
                <a:cs typeface="Times New Roman" panose="02020603050405020304" pitchFamily="18" charset="0"/>
              </a:rPr>
              <a:t>emisyonları kontrol altına </a:t>
            </a:r>
            <a:r>
              <a:rPr lang="tr-TR" sz="2800" dirty="0" smtClean="0">
                <a:latin typeface="Times New Roman" panose="02020603050405020304" pitchFamily="18" charset="0"/>
                <a:cs typeface="Times New Roman" panose="02020603050405020304" pitchFamily="18" charset="0"/>
              </a:rPr>
              <a:t>almak, </a:t>
            </a:r>
            <a:r>
              <a:rPr lang="tr-TR" sz="2800" dirty="0">
                <a:latin typeface="Times New Roman" panose="02020603050405020304" pitchFamily="18" charset="0"/>
                <a:cs typeface="Times New Roman" panose="02020603050405020304" pitchFamily="18" charset="0"/>
              </a:rPr>
              <a:t>insanı ve çevresini hava alıcı ortamındaki kirlenmelerden doğacak tehlikelerden </a:t>
            </a:r>
            <a:r>
              <a:rPr lang="tr-TR" sz="2800" dirty="0" smtClean="0">
                <a:latin typeface="Times New Roman" panose="02020603050405020304" pitchFamily="18" charset="0"/>
                <a:cs typeface="Times New Roman" panose="02020603050405020304" pitchFamily="18" charset="0"/>
              </a:rPr>
              <a:t>korumak amacıyla hava </a:t>
            </a:r>
            <a:r>
              <a:rPr lang="tr-TR" sz="2800" dirty="0">
                <a:latin typeface="Times New Roman" panose="02020603050405020304" pitchFamily="18" charset="0"/>
                <a:cs typeface="Times New Roman" panose="02020603050405020304" pitchFamily="18" charset="0"/>
              </a:rPr>
              <a:t>emisyonu olan ve Çevre Kanununca Alınması Gereken İzin ve Lisanslar Hakkında Yönetmelik </a:t>
            </a:r>
            <a:r>
              <a:rPr lang="tr-TR" sz="2800" dirty="0" smtClean="0">
                <a:latin typeface="Times New Roman" panose="02020603050405020304" pitchFamily="18" charset="0"/>
                <a:cs typeface="Times New Roman" panose="02020603050405020304" pitchFamily="18" charset="0"/>
              </a:rPr>
              <a:t>(ÇKAGİLHY) kapsamında </a:t>
            </a:r>
            <a:r>
              <a:rPr lang="tr-TR" sz="2800" dirty="0">
                <a:latin typeface="Times New Roman" panose="02020603050405020304" pitchFamily="18" charset="0"/>
                <a:cs typeface="Times New Roman" panose="02020603050405020304" pitchFamily="18" charset="0"/>
              </a:rPr>
              <a:t>yer alan işletmelerin kurulması ve işletilmesi için </a:t>
            </a:r>
            <a:r>
              <a:rPr lang="tr-TR" sz="2800" b="1" u="sng" dirty="0" smtClean="0">
                <a:latin typeface="Times New Roman" panose="02020603050405020304" pitchFamily="18" charset="0"/>
                <a:cs typeface="Times New Roman" panose="02020603050405020304" pitchFamily="18" charset="0"/>
              </a:rPr>
              <a:t>çevre izni </a:t>
            </a:r>
            <a:r>
              <a:rPr lang="tr-TR" sz="2800" dirty="0" smtClean="0">
                <a:latin typeface="Times New Roman" panose="02020603050405020304" pitchFamily="18" charset="0"/>
                <a:cs typeface="Times New Roman" panose="02020603050405020304" pitchFamily="18" charset="0"/>
              </a:rPr>
              <a:t>verilmesi gelmektedir.</a:t>
            </a:r>
            <a:endParaRPr lang="tr-TR" sz="28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HAVA KALİTESİ KONUSUNDA YÜRÜTÜLEN ÇALIŞMALAR</a:t>
            </a:r>
            <a:endParaRPr lang="tr-TR" dirty="0"/>
          </a:p>
        </p:txBody>
      </p:sp>
    </p:spTree>
    <p:extLst>
      <p:ext uri="{BB962C8B-B14F-4D97-AF65-F5344CB8AC3E}">
        <p14:creationId xmlns:p14="http://schemas.microsoft.com/office/powerpoint/2010/main" val="410593574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1" y="2060848"/>
            <a:ext cx="8435280" cy="4608512"/>
          </a:xfrm>
        </p:spPr>
        <p:txBody>
          <a:bodyPr/>
          <a:lstStyle/>
          <a:p>
            <a:pPr marL="0" indent="0" algn="just">
              <a:buNone/>
            </a:pPr>
            <a:r>
              <a:rPr lang="tr-TR" dirty="0" smtClean="0"/>
              <a:t>	</a:t>
            </a:r>
            <a:r>
              <a:rPr lang="tr-TR" dirty="0" smtClean="0">
                <a:latin typeface="Times New Roman" panose="02020603050405020304" pitchFamily="18" charset="0"/>
                <a:cs typeface="Times New Roman" panose="02020603050405020304" pitchFamily="18" charset="0"/>
              </a:rPr>
              <a:t>Bu kapsamda, ÇKAGİLHY Ek-1 listede yer alan ve kirletici etkisi yüksek olan tesislerin çevre izin işlemleri Bakanlığımız, Ek-2 listede yer alan işletmelerin çevre izinleri ise İl Müdürlüğümüz tarafından yürütülmektedir.</a:t>
            </a:r>
          </a:p>
          <a:p>
            <a:pPr marL="0" indent="0" algn="just">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ÇKAGİLHY yürürlüğe giriş tarihi itibari ile İlimizde faaliyet gösteren ve hava emisyonu konusunda Geçici Faaliyet Belgesi ve Çevre İzni almış tesis sayısı:</a:t>
            </a:r>
          </a:p>
          <a:p>
            <a:pPr marL="0" indent="0">
              <a:buNone/>
            </a:pPr>
            <a:endParaRPr lang="tr-TR"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HAVA KALİTESİ KONUSUNDA YÜRÜTÜLEN ÇALIŞMALAR</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177673390"/>
              </p:ext>
            </p:extLst>
          </p:nvPr>
        </p:nvGraphicFramePr>
        <p:xfrm>
          <a:off x="1979712" y="4941168"/>
          <a:ext cx="5328591" cy="1296144"/>
        </p:xfrm>
        <a:graphic>
          <a:graphicData uri="http://schemas.openxmlformats.org/drawingml/2006/table">
            <a:tbl>
              <a:tblPr firstRow="1" bandRow="1">
                <a:tableStyleId>{5C22544A-7EE6-4342-B048-85BDC9FD1C3A}</a:tableStyleId>
              </a:tblPr>
              <a:tblGrid>
                <a:gridCol w="1776197"/>
                <a:gridCol w="1776197"/>
                <a:gridCol w="1776197"/>
              </a:tblGrid>
              <a:tr h="432048">
                <a:tc>
                  <a:txBody>
                    <a:bodyPr/>
                    <a:lstStyle/>
                    <a:p>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Ek-1</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Ek-2</a:t>
                      </a:r>
                      <a:endParaRPr lang="tr-TR" dirty="0">
                        <a:latin typeface="Times New Roman" panose="02020603050405020304" pitchFamily="18" charset="0"/>
                        <a:cs typeface="Times New Roman" panose="02020603050405020304" pitchFamily="18" charset="0"/>
                      </a:endParaRPr>
                    </a:p>
                  </a:txBody>
                  <a:tcPr/>
                </a:tc>
              </a:tr>
              <a:tr h="432048">
                <a:tc>
                  <a:txBody>
                    <a:bodyPr/>
                    <a:lstStyle/>
                    <a:p>
                      <a:r>
                        <a:rPr lang="tr-TR" dirty="0" smtClean="0">
                          <a:latin typeface="Times New Roman" panose="02020603050405020304" pitchFamily="18" charset="0"/>
                          <a:cs typeface="Times New Roman" panose="02020603050405020304" pitchFamily="18" charset="0"/>
                        </a:rPr>
                        <a:t>GFB</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23</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193</a:t>
                      </a:r>
                      <a:endParaRPr lang="tr-TR" dirty="0">
                        <a:latin typeface="Times New Roman" panose="02020603050405020304" pitchFamily="18" charset="0"/>
                        <a:cs typeface="Times New Roman" panose="02020603050405020304" pitchFamily="18" charset="0"/>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Çevre İzni</a:t>
                      </a:r>
                    </a:p>
                  </a:txBody>
                  <a:tcPr/>
                </a:tc>
                <a:tc>
                  <a:txBody>
                    <a:bodyPr/>
                    <a:lstStyle/>
                    <a:p>
                      <a:pPr algn="ctr"/>
                      <a:r>
                        <a:rPr lang="tr-TR" dirty="0" smtClean="0">
                          <a:latin typeface="Times New Roman" panose="02020603050405020304" pitchFamily="18" charset="0"/>
                          <a:cs typeface="Times New Roman" panose="02020603050405020304" pitchFamily="18" charset="0"/>
                        </a:rPr>
                        <a:t>21</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141</a:t>
                      </a:r>
                      <a:endParaRPr lang="tr-TR"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0723227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1" y="1700808"/>
            <a:ext cx="8208912" cy="4968552"/>
          </a:xfrm>
        </p:spPr>
        <p:txBody>
          <a:bodyPr>
            <a:normAutofit lnSpcReduction="10000"/>
          </a:bodyPr>
          <a:lstStyle/>
          <a:p>
            <a:pPr marL="0" indent="0" algn="just">
              <a:buNone/>
            </a:pPr>
            <a:endParaRPr lang="tr-TR" dirty="0" smtClean="0">
              <a:latin typeface="Times New Roman" panose="02020603050405020304" pitchFamily="18" charset="0"/>
              <a:cs typeface="Times New Roman" panose="02020603050405020304" pitchFamily="18" charset="0"/>
            </a:endParaRPr>
          </a:p>
          <a:p>
            <a:pPr marL="0" indent="0" algn="just">
              <a:buNone/>
            </a:pPr>
            <a:r>
              <a:rPr lang="tr-TR"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Ayrıca, Büyük Yakma Tesisleri Yönetmeliğine göre ısıl gücü 50 MW ve daha fazla olan yakma tesisleri ile Sanayi Kaynaklı Hava Kirliliğinin Kontrolü Yönetmeliği Ek-3’de belirtilen sınır değerleri aşan parametreleri bulunan tesisler ve Atıkların Yakılmasına İlişkin Yönetmelik gereği sürekli ölçüm cihazı takma zorunluluğu bulunan tesisler ise 2014/12 </a:t>
            </a:r>
            <a:r>
              <a:rPr lang="tr-TR" sz="2800" dirty="0">
                <a:latin typeface="Times New Roman" panose="02020603050405020304" pitchFamily="18" charset="0"/>
                <a:cs typeface="Times New Roman" panose="02020603050405020304" pitchFamily="18" charset="0"/>
              </a:rPr>
              <a:t>sayılı Sürekli Emisyon Ölçüm Sistemleri </a:t>
            </a:r>
            <a:r>
              <a:rPr lang="tr-TR" sz="2800" dirty="0" smtClean="0">
                <a:latin typeface="Times New Roman" panose="02020603050405020304" pitchFamily="18" charset="0"/>
                <a:cs typeface="Times New Roman" panose="02020603050405020304" pitchFamily="18" charset="0"/>
              </a:rPr>
              <a:t>Çevrimiçi </a:t>
            </a:r>
            <a:r>
              <a:rPr lang="tr-TR" sz="2800" dirty="0">
                <a:latin typeface="Times New Roman" panose="02020603050405020304" pitchFamily="18" charset="0"/>
                <a:cs typeface="Times New Roman" panose="02020603050405020304" pitchFamily="18" charset="0"/>
              </a:rPr>
              <a:t>İzleme Genelgesi </a:t>
            </a:r>
            <a:r>
              <a:rPr lang="tr-TR" sz="2800" dirty="0" smtClean="0">
                <a:latin typeface="Times New Roman" panose="02020603050405020304" pitchFamily="18" charset="0"/>
                <a:cs typeface="Times New Roman" panose="02020603050405020304" pitchFamily="18" charset="0"/>
              </a:rPr>
              <a:t>uyarınca sürekli ölçüm sistemlerinden elde edilen verilerini Bakanlığımız sistemine iletmeye başlayacaklardır.</a:t>
            </a:r>
            <a:endParaRPr lang="tr-TR" sz="2800" dirty="0">
              <a:solidFill>
                <a:srgbClr val="FF0000"/>
              </a:solidFill>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HAVA KALİTESİ KONUSUNDA YÜRÜTÜLEN ÇALIŞMALAR</a:t>
            </a:r>
            <a:endParaRPr lang="tr-TR" dirty="0"/>
          </a:p>
        </p:txBody>
      </p:sp>
    </p:spTree>
    <p:extLst>
      <p:ext uri="{BB962C8B-B14F-4D97-AF65-F5344CB8AC3E}">
        <p14:creationId xmlns:p14="http://schemas.microsoft.com/office/powerpoint/2010/main" val="16443183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sz="2800" dirty="0" smtClean="0">
                <a:latin typeface="Times New Roman" panose="02020603050405020304" pitchFamily="18" charset="0"/>
                <a:cs typeface="Times New Roman" panose="02020603050405020304" pitchFamily="18" charset="0"/>
              </a:rPr>
              <a:t>İlimizde faaliyet gösteren </a:t>
            </a:r>
            <a:r>
              <a:rPr lang="tr-TR" sz="2800" b="1" dirty="0" smtClean="0">
                <a:solidFill>
                  <a:srgbClr val="FF0000"/>
                </a:solidFill>
                <a:latin typeface="Times New Roman" panose="02020603050405020304" pitchFamily="18" charset="0"/>
                <a:cs typeface="Times New Roman" panose="02020603050405020304" pitchFamily="18" charset="0"/>
              </a:rPr>
              <a:t>5 (beş) </a:t>
            </a:r>
            <a:r>
              <a:rPr lang="tr-TR" sz="2800" dirty="0" smtClean="0">
                <a:latin typeface="Times New Roman" panose="02020603050405020304" pitchFamily="18" charset="0"/>
                <a:cs typeface="Times New Roman" panose="02020603050405020304" pitchFamily="18" charset="0"/>
              </a:rPr>
              <a:t>tesiste yer alan toplam </a:t>
            </a:r>
            <a:r>
              <a:rPr lang="tr-TR" sz="2800" b="1" dirty="0" smtClean="0">
                <a:solidFill>
                  <a:srgbClr val="FF0000"/>
                </a:solidFill>
                <a:latin typeface="Times New Roman" panose="02020603050405020304" pitchFamily="18" charset="0"/>
                <a:cs typeface="Times New Roman" panose="02020603050405020304" pitchFamily="18" charset="0"/>
              </a:rPr>
              <a:t>8 (sekiz) </a:t>
            </a:r>
            <a:r>
              <a:rPr lang="tr-TR" sz="2800" dirty="0" smtClean="0">
                <a:latin typeface="Times New Roman" panose="02020603050405020304" pitchFamily="18" charset="0"/>
                <a:cs typeface="Times New Roman" panose="02020603050405020304" pitchFamily="18" charset="0"/>
              </a:rPr>
              <a:t>adet bacada bulunan sürekli ölçüm cihazı, Sürekli </a:t>
            </a:r>
            <a:r>
              <a:rPr lang="tr-TR" sz="2800" dirty="0">
                <a:latin typeface="Times New Roman" panose="02020603050405020304" pitchFamily="18" charset="0"/>
                <a:cs typeface="Times New Roman" panose="02020603050405020304" pitchFamily="18" charset="0"/>
              </a:rPr>
              <a:t>Emisyon Ölçüm Sistemleri Tebliğine tabi </a:t>
            </a:r>
            <a:r>
              <a:rPr lang="tr-TR" sz="2800" dirty="0" smtClean="0">
                <a:latin typeface="Times New Roman" panose="02020603050405020304" pitchFamily="18" charset="0"/>
                <a:cs typeface="Times New Roman" panose="02020603050405020304" pitchFamily="18" charset="0"/>
              </a:rPr>
              <a:t>olup, 2014/12 sayılı Genelge gereğince genelgede belirtilen tarihlerde Bakanlık sistemine bağlanarak </a:t>
            </a:r>
            <a:r>
              <a:rPr lang="tr-TR" sz="2800" dirty="0">
                <a:latin typeface="Times New Roman" panose="02020603050405020304" pitchFamily="18" charset="0"/>
                <a:cs typeface="Times New Roman" panose="02020603050405020304" pitchFamily="18" charset="0"/>
              </a:rPr>
              <a:t>Bakanlık merkezine veri iletimine </a:t>
            </a:r>
            <a:r>
              <a:rPr lang="tr-TR" sz="2800" dirty="0" smtClean="0">
                <a:latin typeface="Times New Roman" panose="02020603050405020304" pitchFamily="18" charset="0"/>
                <a:cs typeface="Times New Roman" panose="02020603050405020304" pitchFamily="18" charset="0"/>
              </a:rPr>
              <a:t>başlayacaktır.</a:t>
            </a:r>
            <a:endParaRPr lang="tr-TR" sz="2800" dirty="0">
              <a:latin typeface="Times New Roman" panose="02020603050405020304" pitchFamily="18" charset="0"/>
              <a:cs typeface="Times New Roman" panose="02020603050405020304" pitchFamily="18" charset="0"/>
            </a:endParaRP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HAVA KALİTESİ KONUSUNDA YÜRÜTÜLEN ÇALIŞMALAR</a:t>
            </a:r>
            <a:endParaRPr lang="tr-TR" dirty="0"/>
          </a:p>
        </p:txBody>
      </p:sp>
    </p:spTree>
    <p:extLst>
      <p:ext uri="{BB962C8B-B14F-4D97-AF65-F5344CB8AC3E}">
        <p14:creationId xmlns:p14="http://schemas.microsoft.com/office/powerpoint/2010/main" val="4149511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631608"/>
            <a:ext cx="8507287" cy="5006296"/>
          </a:xfrm>
        </p:spPr>
        <p:txBody>
          <a:bodyPr>
            <a:normAutofit/>
          </a:bodyPr>
          <a:lstStyle/>
          <a:p>
            <a:pPr marL="0" indent="0" algn="just">
              <a:buNone/>
            </a:pPr>
            <a:r>
              <a:rPr lang="tr-TR"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Hava </a:t>
            </a:r>
            <a:r>
              <a:rPr lang="tr-TR" sz="2800" dirty="0">
                <a:latin typeface="Times New Roman" panose="02020603050405020304" pitchFamily="18" charset="0"/>
                <a:cs typeface="Times New Roman" panose="02020603050405020304" pitchFamily="18" charset="0"/>
              </a:rPr>
              <a:t>kirliliğinin doğru bir şekilde ölçülmesi, tüm illerimizde hava kirliliği politikaları oluşturulması ve bu politikalar çerçevesinde illerin hava kalitesinin bir önceki yılın değerlerinden daha iyi durumlara getirilebilmesi amacıyla, Bakanlığımız tarafından 2005-2007 yılları arasında 81 ilde hava kalitesi ölçüm </a:t>
            </a:r>
            <a:r>
              <a:rPr lang="tr-TR" sz="2800" dirty="0" smtClean="0">
                <a:latin typeface="Times New Roman" panose="02020603050405020304" pitchFamily="18" charset="0"/>
                <a:cs typeface="Times New Roman" panose="02020603050405020304" pitchFamily="18" charset="0"/>
              </a:rPr>
              <a:t>istasyonu </a:t>
            </a:r>
            <a:r>
              <a:rPr lang="tr-TR" sz="2800" dirty="0">
                <a:latin typeface="Times New Roman" panose="02020603050405020304" pitchFamily="18" charset="0"/>
                <a:cs typeface="Times New Roman" panose="02020603050405020304" pitchFamily="18" charset="0"/>
              </a:rPr>
              <a:t>kurulmuş ve Türkiye genelinde Ulusal Hava Kalitesi İzleme Ağı oluşturulmuştur. </a:t>
            </a:r>
            <a:r>
              <a:rPr lang="tr-TR" sz="2800" dirty="0" smtClean="0">
                <a:latin typeface="Times New Roman" panose="02020603050405020304" pitchFamily="18" charset="0"/>
                <a:cs typeface="Times New Roman" panose="02020603050405020304" pitchFamily="18" charset="0"/>
              </a:rPr>
              <a:t>Söz konusu izleme ağına iletilen veriler </a:t>
            </a:r>
            <a:r>
              <a:rPr lang="tr-TR" sz="2800" u="sng" dirty="0" smtClean="0">
                <a:latin typeface="Times New Roman" panose="02020603050405020304" pitchFamily="18" charset="0"/>
                <a:cs typeface="Times New Roman" panose="02020603050405020304" pitchFamily="18" charset="0"/>
                <a:hlinkClick r:id="rId2"/>
              </a:rPr>
              <a:t>www.havaizleme.gov.tr</a:t>
            </a:r>
            <a:r>
              <a:rPr lang="tr-TR" sz="2800" dirty="0">
                <a:latin typeface="Times New Roman" panose="02020603050405020304" pitchFamily="18" charset="0"/>
                <a:cs typeface="Times New Roman" panose="02020603050405020304" pitchFamily="18" charset="0"/>
              </a:rPr>
              <a:t> adresinde eşzamanlı olarak yayınlanmaktadır.</a:t>
            </a:r>
          </a:p>
          <a:p>
            <a:pPr marL="0" indent="0" algn="just">
              <a:buNone/>
            </a:pPr>
            <a:r>
              <a:rPr lang="tr-TR" sz="2600" dirty="0">
                <a:latin typeface="Times New Roman" panose="02020603050405020304" pitchFamily="18" charset="0"/>
                <a:cs typeface="Times New Roman" panose="02020603050405020304" pitchFamily="18" charset="0"/>
              </a:rPr>
              <a:t>	</a:t>
            </a:r>
          </a:p>
        </p:txBody>
      </p:sp>
      <p:sp>
        <p:nvSpPr>
          <p:cNvPr id="3" name="Başlık 2"/>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HAVA KALİTESİ KONUSUNDA YÜRÜTÜLEN ÇALIŞMALAR</a:t>
            </a:r>
            <a:endParaRPr lang="tr-TR" dirty="0"/>
          </a:p>
        </p:txBody>
      </p:sp>
    </p:spTree>
    <p:extLst>
      <p:ext uri="{BB962C8B-B14F-4D97-AF65-F5344CB8AC3E}">
        <p14:creationId xmlns:p14="http://schemas.microsoft.com/office/powerpoint/2010/main" val="3197701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1339</TotalTime>
  <Words>614</Words>
  <Application>Microsoft Office PowerPoint</Application>
  <PresentationFormat>Ekran Gösterisi (4:3)</PresentationFormat>
  <Paragraphs>165</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Dalga Biçimi</vt:lpstr>
      <vt:lpstr>PowerPoint Sunusu</vt:lpstr>
      <vt:lpstr>PowerPoint Sunusu</vt:lpstr>
      <vt:lpstr>ÇEVRE VE ŞEHİRCİLİK BAKANLIĞI OLARAK HAVA KALİTESİ KONUSUNDA YÜRÜTÜLEN ÇALIŞMALAR</vt:lpstr>
      <vt:lpstr>PowerPoint Sunusu</vt:lpstr>
      <vt:lpstr>HAVA KALİTESİ KONUSUNDA YÜRÜTÜLEN ÇALIŞMALAR</vt:lpstr>
      <vt:lpstr>HAVA KALİTESİ KONUSUNDA YÜRÜTÜLEN ÇALIŞMALAR</vt:lpstr>
      <vt:lpstr>HAVA KALİTESİ KONUSUNDA YÜRÜTÜLEN ÇALIŞMALAR</vt:lpstr>
      <vt:lpstr>HAVA KALİTESİ KONUSUNDA YÜRÜTÜLEN ÇALIŞMALAR</vt:lpstr>
      <vt:lpstr>HAVA KALİTESİ KONUSUNDA YÜRÜTÜLEN ÇALIŞMALAR</vt:lpstr>
      <vt:lpstr>HAVA KALİTESİ KONUSUNDA YÜRÜTÜLEN ÇALIŞMALAR</vt:lpstr>
      <vt:lpstr>Mevcut Hava Kalitesi İzleme İstasyonu</vt:lpstr>
      <vt:lpstr>Mevcut Hava Kalitesi İzleme İstasyonu</vt:lpstr>
      <vt:lpstr>Hava Kalitesi Ön Değerlendirme Projesi</vt:lpstr>
      <vt:lpstr>Temiz Hava Eylem Planı</vt:lpstr>
      <vt:lpstr>PowerPoint Sunusu</vt:lpstr>
      <vt:lpstr>GİRİŞ</vt:lpstr>
      <vt:lpstr>PROJENİN KÜNYESİ</vt:lpstr>
      <vt:lpstr>PROJE ORTAKLARIMIZ</vt:lpstr>
      <vt:lpstr>PROJENİN AMAÇLARI</vt:lpstr>
      <vt:lpstr>GENEL  AMAÇLAR</vt:lpstr>
      <vt:lpstr>ÖZEL  AMAÇLAR</vt:lpstr>
      <vt:lpstr>HEDEF  GRUPLARI  VE  NİHAİ YARARLANICILAR</vt:lpstr>
      <vt:lpstr>PROJE KAPSAMINDAKİ FAALİYETLER</vt:lpstr>
      <vt:lpstr>PROJE EKİBİ</vt:lpstr>
      <vt:lpstr>PROJE TANITIM  TOPLANTILARI</vt:lpstr>
      <vt:lpstr>MOBİL HAVA KALİTESİ ÖLÇÜM İSTASYONUNUN KURULMASI</vt:lpstr>
      <vt:lpstr>PowerPoint Sunusu</vt:lpstr>
      <vt:lpstr>Ölçüm yapılan parametreler: PM10 SO2 NOx O3 CO Meteorolojik veriler (sıcaklık, basınç, nem, rüzgar) </vt:lpstr>
      <vt:lpstr>PowerPoint Sunusu</vt:lpstr>
      <vt:lpstr>HAVA KALİTESİ İZLEME MERKEZİNİN KURULMASI VE VERİ PAYLAŞIMI</vt:lpstr>
      <vt:lpstr>Hava Kalitesi İzleme Merkezi</vt:lpstr>
      <vt:lpstr>TEKNİK PERSONELİN EĞİTİLMESİ</vt:lpstr>
      <vt:lpstr>ESKİŞEHİR YEREL EMİSYON ENVANTERİ KİTABININ HAZIRLANMASI</vt:lpstr>
      <vt:lpstr>İLGİLİ PAYDAŞLARA YÖNELİK TANITICI SEMİNERLERİN DÜZENLENMESİ</vt:lpstr>
      <vt:lpstr>SONUÇ</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gabes</cp:lastModifiedBy>
  <cp:revision>94</cp:revision>
  <dcterms:created xsi:type="dcterms:W3CDTF">2014-08-21T21:13:01Z</dcterms:created>
  <dcterms:modified xsi:type="dcterms:W3CDTF">2014-09-17T08:07:12Z</dcterms:modified>
</cp:coreProperties>
</file>