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366" r:id="rId6"/>
    <p:sldId id="260" r:id="rId7"/>
    <p:sldId id="261" r:id="rId8"/>
    <p:sldId id="367" r:id="rId9"/>
    <p:sldId id="263" r:id="rId10"/>
    <p:sldId id="264" r:id="rId11"/>
    <p:sldId id="368" r:id="rId12"/>
    <p:sldId id="265" r:id="rId13"/>
    <p:sldId id="266" r:id="rId14"/>
    <p:sldId id="369" r:id="rId15"/>
    <p:sldId id="267" r:id="rId16"/>
    <p:sldId id="268" r:id="rId17"/>
    <p:sldId id="370" r:id="rId18"/>
    <p:sldId id="269" r:id="rId19"/>
    <p:sldId id="270" r:id="rId20"/>
    <p:sldId id="272" r:id="rId21"/>
    <p:sldId id="274" r:id="rId22"/>
    <p:sldId id="275" r:id="rId23"/>
    <p:sldId id="276" r:id="rId24"/>
    <p:sldId id="371" r:id="rId25"/>
    <p:sldId id="277" r:id="rId26"/>
    <p:sldId id="372" r:id="rId27"/>
    <p:sldId id="278" r:id="rId28"/>
    <p:sldId id="280" r:id="rId29"/>
    <p:sldId id="281" r:id="rId30"/>
    <p:sldId id="282" r:id="rId31"/>
    <p:sldId id="283" r:id="rId32"/>
    <p:sldId id="373" r:id="rId33"/>
    <p:sldId id="284" r:id="rId34"/>
    <p:sldId id="285" r:id="rId35"/>
    <p:sldId id="273" r:id="rId36"/>
    <p:sldId id="286" r:id="rId37"/>
    <p:sldId id="287" r:id="rId38"/>
    <p:sldId id="374" r:id="rId39"/>
    <p:sldId id="288" r:id="rId40"/>
    <p:sldId id="289" r:id="rId41"/>
    <p:sldId id="290" r:id="rId42"/>
    <p:sldId id="291" r:id="rId43"/>
    <p:sldId id="292" r:id="rId44"/>
    <p:sldId id="293" r:id="rId45"/>
    <p:sldId id="375" r:id="rId46"/>
    <p:sldId id="294" r:id="rId47"/>
    <p:sldId id="295" r:id="rId48"/>
    <p:sldId id="296" r:id="rId49"/>
    <p:sldId id="297" r:id="rId50"/>
    <p:sldId id="376" r:id="rId51"/>
    <p:sldId id="302" r:id="rId52"/>
    <p:sldId id="298" r:id="rId53"/>
    <p:sldId id="377" r:id="rId54"/>
    <p:sldId id="303" r:id="rId55"/>
    <p:sldId id="304" r:id="rId56"/>
    <p:sldId id="299" r:id="rId57"/>
    <p:sldId id="378" r:id="rId58"/>
    <p:sldId id="300" r:id="rId59"/>
    <p:sldId id="301" r:id="rId60"/>
    <p:sldId id="379" r:id="rId61"/>
    <p:sldId id="305" r:id="rId62"/>
    <p:sldId id="306" r:id="rId63"/>
    <p:sldId id="307" r:id="rId64"/>
    <p:sldId id="380" r:id="rId65"/>
    <p:sldId id="308" r:id="rId66"/>
    <p:sldId id="309" r:id="rId67"/>
    <p:sldId id="310" r:id="rId68"/>
    <p:sldId id="311" r:id="rId69"/>
    <p:sldId id="312" r:id="rId70"/>
    <p:sldId id="381" r:id="rId71"/>
    <p:sldId id="313" r:id="rId72"/>
    <p:sldId id="382" r:id="rId73"/>
    <p:sldId id="314" r:id="rId74"/>
    <p:sldId id="315" r:id="rId75"/>
    <p:sldId id="316" r:id="rId76"/>
    <p:sldId id="317" r:id="rId77"/>
    <p:sldId id="319" r:id="rId78"/>
    <p:sldId id="320" r:id="rId79"/>
    <p:sldId id="321" r:id="rId80"/>
    <p:sldId id="322" r:id="rId81"/>
    <p:sldId id="323" r:id="rId82"/>
    <p:sldId id="324" r:id="rId83"/>
    <p:sldId id="325" r:id="rId84"/>
    <p:sldId id="326" r:id="rId85"/>
    <p:sldId id="383" r:id="rId86"/>
    <p:sldId id="327" r:id="rId87"/>
    <p:sldId id="328" r:id="rId88"/>
    <p:sldId id="329" r:id="rId89"/>
    <p:sldId id="330" r:id="rId90"/>
    <p:sldId id="331" r:id="rId91"/>
    <p:sldId id="332" r:id="rId92"/>
    <p:sldId id="333" r:id="rId93"/>
    <p:sldId id="384" r:id="rId94"/>
    <p:sldId id="334" r:id="rId95"/>
    <p:sldId id="335" r:id="rId96"/>
    <p:sldId id="336" r:id="rId97"/>
    <p:sldId id="337" r:id="rId98"/>
    <p:sldId id="338" r:id="rId99"/>
    <p:sldId id="339" r:id="rId100"/>
    <p:sldId id="340" r:id="rId101"/>
    <p:sldId id="341" r:id="rId102"/>
    <p:sldId id="342" r:id="rId103"/>
    <p:sldId id="344" r:id="rId104"/>
    <p:sldId id="345" r:id="rId105"/>
    <p:sldId id="347" r:id="rId106"/>
    <p:sldId id="348" r:id="rId107"/>
    <p:sldId id="349" r:id="rId108"/>
    <p:sldId id="350" r:id="rId109"/>
    <p:sldId id="351" r:id="rId110"/>
    <p:sldId id="352" r:id="rId111"/>
    <p:sldId id="353" r:id="rId112"/>
    <p:sldId id="354" r:id="rId113"/>
    <p:sldId id="385" r:id="rId114"/>
    <p:sldId id="355" r:id="rId115"/>
    <p:sldId id="386" r:id="rId116"/>
    <p:sldId id="356" r:id="rId117"/>
    <p:sldId id="357" r:id="rId118"/>
    <p:sldId id="358" r:id="rId119"/>
    <p:sldId id="359" r:id="rId120"/>
    <p:sldId id="360" r:id="rId121"/>
    <p:sldId id="361" r:id="rId122"/>
    <p:sldId id="362" r:id="rId123"/>
    <p:sldId id="387" r:id="rId124"/>
    <p:sldId id="363" r:id="rId125"/>
    <p:sldId id="364" r:id="rId126"/>
    <p:sldId id="365" r:id="rId1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94629" autoAdjust="0"/>
  </p:normalViewPr>
  <p:slideViewPr>
    <p:cSldViewPr>
      <p:cViewPr>
        <p:scale>
          <a:sx n="89" d="100"/>
          <a:sy n="89" d="100"/>
        </p:scale>
        <p:origin x="-2250" y="-570"/>
      </p:cViewPr>
      <p:guideLst>
        <p:guide orient="horz" pos="2160"/>
        <p:guide pos="2880"/>
      </p:guideLst>
    </p:cSldViewPr>
  </p:slideViewPr>
  <p:notesTextViewPr>
    <p:cViewPr>
      <p:scale>
        <a:sx n="1" d="1"/>
        <a:sy n="1" d="1"/>
      </p:scale>
      <p:origin x="0" y="0"/>
    </p:cViewPr>
  </p:notesTextViewPr>
  <p:sorterViewPr>
    <p:cViewPr>
      <p:scale>
        <a:sx n="100" d="100"/>
        <a:sy n="100" d="100"/>
      </p:scale>
      <p:origin x="0" y="149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9F2D974-856F-4F8D-8F51-D893F9AC3E2C}" type="datetimeFigureOut">
              <a:rPr lang="tr-TR" smtClean="0"/>
              <a:t>02.04.2015</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859F01D4-D938-4148-AF4E-DA8E27A0490B}"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F2D974-856F-4F8D-8F51-D893F9AC3E2C}" type="datetimeFigureOut">
              <a:rPr lang="tr-TR" smtClean="0"/>
              <a:t>02.04.2015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F2D974-856F-4F8D-8F51-D893F9AC3E2C}" type="datetimeFigureOut">
              <a:rPr lang="tr-TR" smtClean="0"/>
              <a:t>02.04.2015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9F2D974-856F-4F8D-8F51-D893F9AC3E2C}" type="datetimeFigureOut">
              <a:rPr lang="tr-TR" smtClean="0"/>
              <a:t>02.04.2015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9F2D974-856F-4F8D-8F51-D893F9AC3E2C}" type="datetimeFigureOut">
              <a:rPr lang="tr-TR" smtClean="0"/>
              <a:t>02.04.2015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59F01D4-D938-4148-AF4E-DA8E27A0490B}"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9F2D974-856F-4F8D-8F51-D893F9AC3E2C}" type="datetimeFigureOut">
              <a:rPr lang="tr-TR" smtClean="0"/>
              <a:t>02.04.2015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9F2D974-856F-4F8D-8F51-D893F9AC3E2C}" type="datetimeFigureOut">
              <a:rPr lang="tr-TR" smtClean="0"/>
              <a:t>02.04.2015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29F2D974-856F-4F8D-8F51-D893F9AC3E2C}" type="datetimeFigureOut">
              <a:rPr lang="tr-TR" smtClean="0"/>
              <a:t>02.04.2015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2D974-856F-4F8D-8F51-D893F9AC3E2C}" type="datetimeFigureOut">
              <a:rPr lang="tr-TR" smtClean="0"/>
              <a:t>02.04.2015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9F2D974-856F-4F8D-8F51-D893F9AC3E2C}" type="datetimeFigureOut">
              <a:rPr lang="tr-TR" smtClean="0"/>
              <a:t>02.04.2015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59F01D4-D938-4148-AF4E-DA8E27A0490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9F2D974-856F-4F8D-8F51-D893F9AC3E2C}" type="datetimeFigureOut">
              <a:rPr lang="tr-TR" smtClean="0"/>
              <a:t>02.04.2015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859F01D4-D938-4148-AF4E-DA8E27A0490B}"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F2D974-856F-4F8D-8F51-D893F9AC3E2C}" type="datetimeFigureOut">
              <a:rPr lang="tr-TR" smtClean="0"/>
              <a:t>02.04.2015</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9F01D4-D938-4148-AF4E-DA8E27A0490B}"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2132856"/>
            <a:ext cx="7851648" cy="2808312"/>
          </a:xfrm>
        </p:spPr>
        <p:txBody>
          <a:bodyPr>
            <a:noAutofit/>
          </a:bodyPr>
          <a:lstStyle/>
          <a:p>
            <a:pPr algn="ctr"/>
            <a:r>
              <a:rPr lang="tr-TR" sz="4800" dirty="0">
                <a:solidFill>
                  <a:srgbClr val="FFFFFF"/>
                </a:solidFill>
                <a:effectLst>
                  <a:outerShdw blurRad="38100" dist="38100" dir="2700000" algn="tl">
                    <a:srgbClr val="000000">
                      <a:alpha val="43137"/>
                    </a:srgbClr>
                  </a:outerShdw>
                </a:effectLst>
              </a:rPr>
              <a:t>RESMÎ YAZIŞMALARDA UYGULANACAK USUL VE ESASLAR </a:t>
            </a:r>
            <a:r>
              <a:rPr lang="tr-TR" sz="4800" dirty="0" smtClean="0">
                <a:solidFill>
                  <a:srgbClr val="FFFFFF"/>
                </a:solidFill>
                <a:effectLst>
                  <a:outerShdw blurRad="38100" dist="38100" dir="2700000" algn="tl">
                    <a:srgbClr val="000000">
                      <a:alpha val="43137"/>
                    </a:srgbClr>
                  </a:outerShdw>
                </a:effectLst>
              </a:rPr>
              <a:t>HAKKINDA YÖNETMELİK</a:t>
            </a:r>
            <a:endParaRPr lang="tr-TR" sz="6000" dirty="0"/>
          </a:p>
        </p:txBody>
      </p:sp>
    </p:spTree>
    <p:extLst>
      <p:ext uri="{BB962C8B-B14F-4D97-AF65-F5344CB8AC3E}">
        <p14:creationId xmlns:p14="http://schemas.microsoft.com/office/powerpoint/2010/main" val="3670266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539552" y="2204864"/>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h)</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şifreleme sertifikası: Elektronik belgelerin şifrelenmesi amacıyla yetkili elektronik sertifika hizmet sağlayıcıları tarafından </a:t>
            </a:r>
            <a:r>
              <a:rPr lang="tr-TR" sz="3000" dirty="0" smtClean="0">
                <a:latin typeface="Times New Roman" pitchFamily="18" charset="0"/>
                <a:cs typeface="Times New Roman" pitchFamily="18" charset="0"/>
              </a:rPr>
              <a:t>üretilen </a:t>
            </a:r>
            <a:r>
              <a:rPr lang="tr-TR" sz="3000" dirty="0" smtClean="0">
                <a:latin typeface="Times New Roman" pitchFamily="18" charset="0"/>
                <a:cs typeface="Times New Roman" pitchFamily="18" charset="0"/>
              </a:rPr>
              <a:t>elektronik sertifikayı</a:t>
            </a:r>
            <a:r>
              <a:rPr lang="tr-TR" sz="3000" dirty="0" smtClean="0">
                <a:latin typeface="Times New Roman" pitchFamily="18" charset="0"/>
                <a:cs typeface="Times New Roman" pitchFamily="18" charset="0"/>
              </a:rPr>
              <a:t>,</a:t>
            </a: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r>
              <a:rPr lang="tr-TR" sz="3000" b="1" dirty="0">
                <a:latin typeface="Times New Roman" pitchFamily="18" charset="0"/>
                <a:cs typeface="Times New Roman" pitchFamily="18" charset="0"/>
              </a:rPr>
              <a:t>ı)</a:t>
            </a:r>
            <a:r>
              <a:rPr lang="tr-TR"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Elektro</a:t>
            </a:r>
            <a:r>
              <a:rPr lang="tr-TR" sz="3000" dirty="0" err="1" smtClean="0">
                <a:latin typeface="Times New Roman" pitchFamily="18" charset="0"/>
                <a:cs typeface="Times New Roman" pitchFamily="18" charset="0"/>
              </a:rPr>
              <a:t>ni</a:t>
            </a:r>
            <a:r>
              <a:rPr lang="en-US" sz="3000" dirty="0" smtClean="0">
                <a:latin typeface="Times New Roman" pitchFamily="18" charset="0"/>
                <a:cs typeface="Times New Roman" pitchFamily="18" charset="0"/>
              </a:rPr>
              <a:t>k </a:t>
            </a:r>
            <a:r>
              <a:rPr lang="tr-TR" sz="3000" dirty="0">
                <a:latin typeface="Times New Roman" pitchFamily="18" charset="0"/>
                <a:cs typeface="Times New Roman" pitchFamily="18" charset="0"/>
              </a:rPr>
              <a:t>veri: Elektronik, optik veya benzeri yollarla üretilen, taşman veya saklanan kayıtları,</a:t>
            </a:r>
          </a:p>
          <a:p>
            <a:pPr marL="0" indent="0" algn="just">
              <a:buNone/>
            </a:pP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9165213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(3) Süreli </a:t>
            </a:r>
            <a:r>
              <a:rPr lang="tr-TR" sz="3000" dirty="0">
                <a:latin typeface="Times New Roman" pitchFamily="18" charset="0"/>
                <a:cs typeface="Times New Roman" pitchFamily="18" charset="0"/>
              </a:rPr>
              <a:t>belgelerde "ACELE" veya "GÜNLÜDÜR" ibaresi yazı alanının sağ üst köşesinde kırmızı renkli olarak belirtilir. Elektronik ortamda hazırlanan süreli belgelerde "ACELE" veya "GÜNLÜDÜR" ibaresine belge </a:t>
            </a:r>
            <a:r>
              <a:rPr lang="tr-TR" sz="3000" dirty="0" err="1">
                <a:latin typeface="Times New Roman" pitchFamily="18" charset="0"/>
                <a:cs typeface="Times New Roman" pitchFamily="18" charset="0"/>
              </a:rPr>
              <a:t>üstverisinde</a:t>
            </a:r>
            <a:r>
              <a:rPr lang="tr-TR" sz="3000" dirty="0">
                <a:latin typeface="Times New Roman" pitchFamily="18" charset="0"/>
                <a:cs typeface="Times New Roman" pitchFamily="18" charset="0"/>
              </a:rPr>
              <a:t> de yer verilir. Birden fazla sayfalı belgelerde "ACELE" veya "GÜNLÜDÜR" ibaresi sadece birinci sayfada belirtilir (Örnek </a:t>
            </a:r>
            <a:r>
              <a:rPr lang="en-US" sz="3000" dirty="0">
                <a:latin typeface="Times New Roman" pitchFamily="18" charset="0"/>
                <a:cs typeface="Times New Roman" pitchFamily="18" charset="0"/>
              </a:rPr>
              <a:t>8).</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3415827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    Sayfa </a:t>
            </a:r>
            <a:r>
              <a:rPr lang="tr-TR" sz="3000" b="1" dirty="0">
                <a:latin typeface="Times New Roman" pitchFamily="18" charset="0"/>
                <a:cs typeface="Times New Roman" pitchFamily="18" charset="0"/>
              </a:rPr>
              <a:t>numarası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24-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Birden fazla sayfa tutan belgelere sayfa numarası verilir. Sayfa numarası iletişim bilgilerinin altında ve </a:t>
            </a:r>
            <a:r>
              <a:rPr lang="tr-TR" sz="3000" dirty="0" smtClean="0">
                <a:latin typeface="Times New Roman" pitchFamily="18" charset="0"/>
                <a:cs typeface="Times New Roman" pitchFamily="18" charset="0"/>
              </a:rPr>
              <a:t>sayfanın </a:t>
            </a:r>
            <a:r>
              <a:rPr lang="tr-TR" sz="3000" dirty="0">
                <a:latin typeface="Times New Roman" pitchFamily="18" charset="0"/>
                <a:cs typeface="Times New Roman" pitchFamily="18" charset="0"/>
              </a:rPr>
              <a:t>ortasında, toplam sayfa sayısının kaçıncısı olduğunu gösterecek şekilde belirtilir (Örnek </a:t>
            </a:r>
            <a:r>
              <a:rPr lang="en-US" sz="3000" dirty="0">
                <a:latin typeface="Times New Roman" pitchFamily="18" charset="0"/>
                <a:cs typeface="Times New Roman" pitchFamily="18" charset="0"/>
              </a:rPr>
              <a:t>8).</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2315150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789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4286" y="273783"/>
            <a:ext cx="8363272" cy="1572784"/>
          </a:xfrm>
        </p:spPr>
        <p:txBody>
          <a:bodyPr>
            <a:noAutofit/>
          </a:bodyPr>
          <a:lstStyle/>
          <a:p>
            <a:pPr algn="ctr"/>
            <a:r>
              <a:rPr lang="tr-TR" sz="3200" b="1" dirty="0" smtClean="0"/>
              <a:t/>
            </a:r>
            <a:br>
              <a:rPr lang="tr-TR" sz="3200" b="1" dirty="0" smtClean="0"/>
            </a:br>
            <a:r>
              <a:rPr lang="tr-TR" sz="3200" b="1" dirty="0"/>
              <a:t/>
            </a:r>
            <a:br>
              <a:rPr lang="tr-TR" sz="3200" b="1" dirty="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Belgenin </a:t>
            </a:r>
            <a:r>
              <a:rPr lang="tr-TR" sz="3000" b="1" dirty="0">
                <a:latin typeface="Times New Roman" pitchFamily="18" charset="0"/>
                <a:cs typeface="Times New Roman" pitchFamily="18" charset="0"/>
              </a:rPr>
              <a:t>çoğaltılması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26-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Fiziksel ortamda hazırlanan ve gizlilik derecesi taşımayan bir belgeden örnek çıkartılması hâlinde, örneğin uygun bir yerine "ASLI GİBİDİR" ibaresi konulur ve idarece yetkilendirilmiş görevli tarafından ad, soyadı, unvan ve tarih belirtilmek suretiyle imzalanır. Bu şekilde çoğaltılan belge, asıl belge gibi kabul edilir.</a:t>
            </a:r>
          </a:p>
        </p:txBody>
      </p:sp>
    </p:spTree>
    <p:extLst>
      <p:ext uri="{BB962C8B-B14F-4D97-AF65-F5344CB8AC3E}">
        <p14:creationId xmlns:p14="http://schemas.microsoft.com/office/powerpoint/2010/main" val="42787027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363272" cy="1572784"/>
          </a:xfrm>
        </p:spPr>
        <p:txBody>
          <a:bodyPr>
            <a:noAutofit/>
          </a:bodyPr>
          <a:lstStyle/>
          <a:p>
            <a:pPr algn="ctr"/>
            <a:r>
              <a:rPr lang="tr-TR" sz="3200" b="1" dirty="0" smtClean="0"/>
              <a:t/>
            </a:r>
            <a:br>
              <a:rPr lang="tr-TR" sz="3200" b="1" dirty="0" smtClean="0"/>
            </a:br>
            <a:r>
              <a:rPr lang="tr-TR" sz="3200" b="1" dirty="0"/>
              <a:t/>
            </a:r>
            <a:br>
              <a:rPr lang="tr-TR" sz="3200" b="1" dirty="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a:xfrm>
            <a:off x="467544" y="2132856"/>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(2) Güvenli </a:t>
            </a:r>
            <a:r>
              <a:rPr lang="tr-TR" sz="3000" dirty="0">
                <a:latin typeface="Times New Roman" pitchFamily="18" charset="0"/>
                <a:cs typeface="Times New Roman" pitchFamily="18" charset="0"/>
              </a:rPr>
              <a:t>elektronik imza ile imzalanarak hazırlanmış bir belgeden çıktı alınmasına ihtiyaç duyulması hâlinde bu işlem sadece idarece yetkilendirilmiş görevli tarafından gerçekleştirilir. Çıktının uygun bir yerine "BELGENİN ASLI ELEKTRONİK İMZALIDIR" ibaresi konulur. Tarih ve sayı bilgileri EBYS aracılığı ile belge çıktısı üzerine yazdırılır.</a:t>
            </a:r>
          </a:p>
        </p:txBody>
      </p:sp>
    </p:spTree>
    <p:extLst>
      <p:ext uri="{BB962C8B-B14F-4D97-AF65-F5344CB8AC3E}">
        <p14:creationId xmlns:p14="http://schemas.microsoft.com/office/powerpoint/2010/main" val="39851130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8363272" cy="1572784"/>
          </a:xfrm>
        </p:spPr>
        <p:txBody>
          <a:bodyPr>
            <a:noAutofit/>
          </a:bodyPr>
          <a:lstStyle/>
          <a:p>
            <a:pPr algn="ctr"/>
            <a:r>
              <a:rPr lang="tr-TR" sz="3200" b="1" dirty="0" smtClean="0"/>
              <a:t/>
            </a:r>
            <a:br>
              <a:rPr lang="tr-TR" sz="3200" b="1" dirty="0" smtClean="0"/>
            </a:br>
            <a:r>
              <a:rPr lang="tr-TR" sz="3200" b="1" dirty="0"/>
              <a:t/>
            </a:r>
            <a:br>
              <a:rPr lang="tr-TR" sz="3200" b="1" dirty="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a:xfrm>
            <a:off x="467544" y="2204864"/>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(3) Güvenli </a:t>
            </a:r>
            <a:r>
              <a:rPr lang="tr-TR" sz="3000" dirty="0">
                <a:latin typeface="Times New Roman" pitchFamily="18" charset="0"/>
                <a:cs typeface="Times New Roman" pitchFamily="18" charset="0"/>
              </a:rPr>
              <a:t>elektronik imza ile imzalanarak hazırlanmış belgelerin elektronik ortamda kaydedilmesi, gönderilmesi ve dosyalanarak saklanması esastır. Bu belgeler, zorunlu olmadıkça ayrıca çıktısı alınarak el yazısıyla atılan imza ile imzalanmaz ve fiziksel ortamda saklanmaz.</a:t>
            </a:r>
          </a:p>
        </p:txBody>
      </p:sp>
    </p:spTree>
    <p:extLst>
      <p:ext uri="{BB962C8B-B14F-4D97-AF65-F5344CB8AC3E}">
        <p14:creationId xmlns:p14="http://schemas.microsoft.com/office/powerpoint/2010/main" val="28215797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99392"/>
            <a:ext cx="8363272" cy="1572784"/>
          </a:xfrm>
        </p:spPr>
        <p:txBody>
          <a:bodyPr>
            <a:noAutofit/>
          </a:bodyPr>
          <a:lstStyle/>
          <a:p>
            <a:pPr algn="ctr"/>
            <a:r>
              <a:rPr lang="tr-TR" sz="3200" b="1" dirty="0" smtClean="0"/>
              <a:t/>
            </a:r>
            <a:br>
              <a:rPr lang="tr-TR" sz="3200" b="1" dirty="0" smtClean="0"/>
            </a:br>
            <a:r>
              <a:rPr lang="tr-TR" sz="2900" b="1" dirty="0" smtClean="0">
                <a:cs typeface="Times New Roman" pitchFamily="18" charset="0"/>
              </a:rPr>
              <a:t>DÖRDÜNCÜ BÖLÜM</a:t>
            </a:r>
            <a:br>
              <a:rPr lang="tr-TR" sz="2900" b="1" dirty="0" smtClean="0">
                <a:cs typeface="Times New Roman" pitchFamily="18" charset="0"/>
              </a:rPr>
            </a:br>
            <a:r>
              <a:rPr lang="tr-TR" sz="2900" b="1" dirty="0" smtClean="0">
                <a:cs typeface="Times New Roman" pitchFamily="18" charset="0"/>
              </a:rPr>
              <a:t> </a:t>
            </a:r>
            <a:r>
              <a:rPr lang="tr-TR" sz="2900" b="1" dirty="0">
                <a:cs typeface="Times New Roman" pitchFamily="18" charset="0"/>
              </a:rPr>
              <a:t>Belgenin </a:t>
            </a:r>
            <a:r>
              <a:rPr lang="tr-TR" sz="2900" b="1" dirty="0" smtClean="0">
                <a:cs typeface="Times New Roman" pitchFamily="18" charset="0"/>
              </a:rPr>
              <a:t>Çoğaltılması</a:t>
            </a:r>
            <a:br>
              <a:rPr lang="tr-TR" sz="2900" b="1" dirty="0" smtClean="0">
                <a:cs typeface="Times New Roman" pitchFamily="18" charset="0"/>
              </a:rPr>
            </a:br>
            <a:r>
              <a:rPr lang="tr-TR" sz="2900" b="1" dirty="0" smtClean="0">
                <a:cs typeface="Times New Roman" pitchFamily="18" charset="0"/>
              </a:rPr>
              <a:t>Gönderilmesi ve İade Edilmesi</a:t>
            </a:r>
            <a:endParaRPr lang="tr-TR" sz="2900" dirty="0">
              <a:cs typeface="Times New Roman" pitchFamily="18" charset="0"/>
            </a:endParaRPr>
          </a:p>
        </p:txBody>
      </p:sp>
      <p:sp>
        <p:nvSpPr>
          <p:cNvPr id="3" name="İçerik Yer Tutucusu 2"/>
          <p:cNvSpPr>
            <a:spLocks noGrp="1"/>
          </p:cNvSpPr>
          <p:nvPr>
            <p:ph idx="1"/>
          </p:nvPr>
        </p:nvSpPr>
        <p:spPr>
          <a:xfrm>
            <a:off x="467544" y="1484784"/>
            <a:ext cx="8229600" cy="4389120"/>
          </a:xfrm>
        </p:spPr>
        <p:txBody>
          <a:bodyPr>
            <a:noAutofit/>
          </a:bodyPr>
          <a:lstStyle/>
          <a:p>
            <a:pPr marL="0" indent="0" algn="just">
              <a:buNone/>
            </a:pPr>
            <a:r>
              <a:rPr lang="tr-TR" sz="2400" b="1" dirty="0" smtClean="0"/>
              <a:t>  </a:t>
            </a:r>
            <a:r>
              <a:rPr lang="tr-TR" sz="2900" b="1" dirty="0" smtClean="0">
                <a:latin typeface="Times New Roman" pitchFamily="18" charset="0"/>
                <a:cs typeface="Times New Roman" pitchFamily="18" charset="0"/>
              </a:rPr>
              <a:t>Belgenin </a:t>
            </a:r>
            <a:r>
              <a:rPr lang="tr-TR" sz="2900" b="1" dirty="0">
                <a:latin typeface="Times New Roman" pitchFamily="18" charset="0"/>
                <a:cs typeface="Times New Roman" pitchFamily="18" charset="0"/>
              </a:rPr>
              <a:t>fiziksel ortamda gönderilmesi ve </a:t>
            </a:r>
            <a:r>
              <a:rPr lang="tr-TR" sz="2900" b="1" dirty="0" smtClean="0">
                <a:latin typeface="Times New Roman" pitchFamily="18" charset="0"/>
                <a:cs typeface="Times New Roman" pitchFamily="18" charset="0"/>
              </a:rPr>
              <a:t>  alınması</a:t>
            </a:r>
          </a:p>
          <a:p>
            <a:pPr marL="0" indent="0" algn="just">
              <a:buNone/>
            </a:pPr>
            <a:r>
              <a:rPr lang="tr-TR" sz="2900" b="1" dirty="0" smtClean="0">
                <a:latin typeface="Times New Roman" pitchFamily="18" charset="0"/>
                <a:cs typeface="Times New Roman" pitchFamily="18" charset="0"/>
              </a:rPr>
              <a:t>MADDE </a:t>
            </a:r>
            <a:r>
              <a:rPr lang="en-US" sz="2900" b="1" dirty="0">
                <a:latin typeface="Times New Roman" pitchFamily="18" charset="0"/>
                <a:cs typeface="Times New Roman" pitchFamily="18" charset="0"/>
              </a:rPr>
              <a:t>27- </a:t>
            </a:r>
            <a:r>
              <a:rPr lang="en-US" sz="2900" dirty="0">
                <a:latin typeface="Times New Roman" pitchFamily="18" charset="0"/>
                <a:cs typeface="Times New Roman" pitchFamily="18" charset="0"/>
              </a:rPr>
              <a:t>(1) </a:t>
            </a:r>
            <a:r>
              <a:rPr lang="tr-TR" sz="2900" dirty="0">
                <a:latin typeface="Times New Roman" pitchFamily="18" charset="0"/>
                <a:cs typeface="Times New Roman" pitchFamily="18" charset="0"/>
              </a:rPr>
              <a:t>Gizlilik derecesi taşımayan ve fiziksel ortamda gönderilen belgenin başlık bilgisi, ihtiyaç duyulması hâlinde gönderen idarenin adres bilgisi, belgenin tarihi ve sayısı zarfın sol üst köşesine; muhatabın adı ve ihtiyaç duyulması hâlinde adres bilgisi zarfın ortasına yazılır. Varsa süre ve kişiye özel bilgisi (ACELE, GÜNLÜDÜR, KİŞİYE ÖZEL), kişiye özel bilgisi üstte olmak üzere, zarfın sağ üst köşesinde kırmızı renkli büyük harflerle belirtilir (Örnek </a:t>
            </a:r>
            <a:r>
              <a:rPr lang="en-US" sz="2900" dirty="0">
                <a:latin typeface="Times New Roman" pitchFamily="18" charset="0"/>
                <a:cs typeface="Times New Roman" pitchFamily="18" charset="0"/>
              </a:rPr>
              <a:t>21).</a:t>
            </a:r>
            <a:endParaRPr lang="tr-TR" sz="2900" dirty="0">
              <a:latin typeface="Times New Roman" pitchFamily="18" charset="0"/>
              <a:cs typeface="Times New Roman" pitchFamily="18" charset="0"/>
            </a:endParaRPr>
          </a:p>
        </p:txBody>
      </p:sp>
    </p:spTree>
    <p:extLst>
      <p:ext uri="{BB962C8B-B14F-4D97-AF65-F5344CB8AC3E}">
        <p14:creationId xmlns:p14="http://schemas.microsoft.com/office/powerpoint/2010/main" val="7071265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9520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0"/>
            <a:ext cx="8363272" cy="1788808"/>
          </a:xfrm>
        </p:spPr>
        <p:txBody>
          <a:bodyPr>
            <a:noAutofit/>
          </a:bodyPr>
          <a:lstStyle/>
          <a:p>
            <a:pPr algn="ctr"/>
            <a:r>
              <a:rPr lang="tr-TR" sz="3200" b="1" dirty="0" smtClean="0"/>
              <a:t/>
            </a:r>
            <a:br>
              <a:rPr lang="tr-TR" sz="3200" b="1" dirty="0" smtClean="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(2) Gizlilik </a:t>
            </a:r>
            <a:r>
              <a:rPr lang="tr-TR" sz="3000" dirty="0">
                <a:latin typeface="Times New Roman" pitchFamily="18" charset="0"/>
                <a:cs typeface="Times New Roman" pitchFamily="18" charset="0"/>
              </a:rPr>
              <a:t>dereceli belgelerin gerekli güvenlik tedbirleri alınarak fiziksel ortamda gönderilmesi esastır. Ancak bu belgeler gerekli güvenlik tedbirleri alınması şartıyla güvenli elektronik imza ile imzalanarak elektronik ortamda da gönderilebilir.</a:t>
            </a:r>
          </a:p>
          <a:p>
            <a:pPr marL="0" lvl="0" indent="0" algn="just">
              <a:buNone/>
            </a:pPr>
            <a:r>
              <a:rPr lang="tr-TR" sz="3000" dirty="0" smtClean="0">
                <a:latin typeface="Times New Roman" pitchFamily="18" charset="0"/>
                <a:cs typeface="Times New Roman" pitchFamily="18" charset="0"/>
              </a:rPr>
              <a:t>(3) İdareye </a:t>
            </a:r>
            <a:r>
              <a:rPr lang="tr-TR" sz="3000" dirty="0">
                <a:latin typeface="Times New Roman" pitchFamily="18" charset="0"/>
                <a:cs typeface="Times New Roman" pitchFamily="18" charset="0"/>
              </a:rPr>
              <a:t>fiziksel ortamda gelen belge idare tarafından teslim alınır ve alındığı tarih ile belgeye ait </a:t>
            </a:r>
            <a:r>
              <a:rPr lang="tr-TR" sz="3000" dirty="0" err="1">
                <a:latin typeface="Times New Roman" pitchFamily="18" charset="0"/>
                <a:cs typeface="Times New Roman" pitchFamily="18" charset="0"/>
              </a:rPr>
              <a:t>üstveriler</a:t>
            </a:r>
            <a:r>
              <a:rPr lang="tr-TR" sz="3000" dirty="0">
                <a:latin typeface="Times New Roman" pitchFamily="18" charset="0"/>
                <a:cs typeface="Times New Roman" pitchFamily="18" charset="0"/>
              </a:rPr>
              <a:t> kaydedilir. Gerekli görülmesi hâlinde güvenli </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imza ile gelen belge çıktı alınarak da işleme konulur.</a:t>
            </a:r>
          </a:p>
          <a:p>
            <a:pPr algn="just"/>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8139002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
            </a:r>
            <a:br>
              <a:rPr lang="tr-TR" sz="3200" b="1" dirty="0" smtClean="0"/>
            </a:br>
            <a:r>
              <a:rPr lang="tr-TR" sz="3200" b="1" dirty="0"/>
              <a:t/>
            </a:r>
            <a:br>
              <a:rPr lang="tr-TR" sz="3200" b="1" dirty="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a:xfrm>
            <a:off x="467544" y="1700808"/>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(4) İdareler</a:t>
            </a:r>
            <a:r>
              <a:rPr lang="tr-TR" sz="3000" dirty="0">
                <a:latin typeface="Times New Roman" pitchFamily="18" charset="0"/>
                <a:cs typeface="Times New Roman" pitchFamily="18" charset="0"/>
              </a:rPr>
              <a:t>, fiziksel ortamda </a:t>
            </a:r>
            <a:r>
              <a:rPr lang="tr-TR" sz="3000" dirty="0" smtClean="0">
                <a:latin typeface="Times New Roman" pitchFamily="18" charset="0"/>
                <a:cs typeface="Times New Roman" pitchFamily="18" charset="0"/>
              </a:rPr>
              <a:t>alınan </a:t>
            </a:r>
            <a:r>
              <a:rPr lang="tr-TR" sz="3000" dirty="0">
                <a:latin typeface="Times New Roman" pitchFamily="18" charset="0"/>
                <a:cs typeface="Times New Roman" pitchFamily="18" charset="0"/>
              </a:rPr>
              <a:t>belgeler için gelen evrak kaydında kullanacakları kaşede en az Örnek 22'de belirtilen unsurlara yer verirler. Kaşe üst yazının ilk sayfasının ön veya arka yüzüne basılır.</a:t>
            </a:r>
          </a:p>
          <a:p>
            <a:pPr marL="0" lvl="0" indent="0" algn="just">
              <a:buNone/>
            </a:pPr>
            <a:r>
              <a:rPr lang="tr-TR" sz="3000" dirty="0" smtClean="0">
                <a:latin typeface="Times New Roman" pitchFamily="18" charset="0"/>
                <a:cs typeface="Times New Roman" pitchFamily="18" charset="0"/>
              </a:rPr>
              <a:t>(5) Birime </a:t>
            </a:r>
            <a:r>
              <a:rPr lang="tr-TR" sz="3000" dirty="0">
                <a:latin typeface="Times New Roman" pitchFamily="18" charset="0"/>
                <a:cs typeface="Times New Roman" pitchFamily="18" charset="0"/>
              </a:rPr>
              <a:t>gelen belgelerle ilgili havale, talimat ve benzeri işlemler, üst yazının ilk sayfasının ön veya arka yüzüne kaşe basılarak belge üzerinde gösterilebilir. Bu kaşenin şekli ilgili birimler tarafından belirlenir.</a:t>
            </a:r>
          </a:p>
          <a:p>
            <a:pPr algn="just"/>
            <a:endParaRPr lang="tr-TR" sz="2400" dirty="0"/>
          </a:p>
        </p:txBody>
      </p:sp>
    </p:spTree>
    <p:extLst>
      <p:ext uri="{BB962C8B-B14F-4D97-AF65-F5344CB8AC3E}">
        <p14:creationId xmlns:p14="http://schemas.microsoft.com/office/powerpoint/2010/main" val="310589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2276872"/>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i</a:t>
            </a:r>
            <a:r>
              <a:rPr lang="tr-TR" sz="3000" b="1" dirty="0">
                <a:latin typeface="Times New Roman" pitchFamily="18" charset="0"/>
                <a:cs typeface="Times New Roman" pitchFamily="18" charset="0"/>
              </a:rPr>
              <a:t>)</a:t>
            </a:r>
            <a:r>
              <a:rPr lang="tr-TR" sz="3000" dirty="0">
                <a:latin typeface="Times New Roman" pitchFamily="18" charset="0"/>
                <a:cs typeface="Times New Roman" pitchFamily="18" charset="0"/>
              </a:rPr>
              <a:t> e-Yazışma Teknik Rehberi: </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ortamda yapılacak resmî yazışmalar kapsamında oluşturulan belgelerin yapısı, formatı, imzalama ve şifreleme mekanizmaları gibi teknik hususları tanımlayan ve Başbakanlığın uygun görüşü alınarak Kalkınma Bakanlığı tarafından yayımlanan rehberi,</a:t>
            </a:r>
          </a:p>
        </p:txBody>
      </p:sp>
    </p:spTree>
    <p:extLst>
      <p:ext uri="{BB962C8B-B14F-4D97-AF65-F5344CB8AC3E}">
        <p14:creationId xmlns:p14="http://schemas.microsoft.com/office/powerpoint/2010/main" val="32528874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43"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25"/>
            <a:ext cx="9144000" cy="1471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772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04664"/>
            <a:ext cx="8363272" cy="1572784"/>
          </a:xfrm>
        </p:spPr>
        <p:txBody>
          <a:bodyPr>
            <a:noAutofit/>
          </a:bodyPr>
          <a:lstStyle/>
          <a:p>
            <a:pPr algn="ctr"/>
            <a:r>
              <a:rPr lang="tr-TR" sz="3200" b="1" dirty="0" smtClean="0"/>
              <a:t/>
            </a:r>
            <a:br>
              <a:rPr lang="tr-TR" sz="3200" b="1" dirty="0" smtClean="0"/>
            </a:br>
            <a:r>
              <a:rPr lang="tr-TR" sz="3200" b="1" dirty="0"/>
              <a:t/>
            </a:r>
            <a:br>
              <a:rPr lang="tr-TR" sz="3200" b="1" dirty="0"/>
            </a:br>
            <a:r>
              <a:rPr lang="tr-TR" sz="3200" b="1" dirty="0" smtClean="0"/>
              <a:t>DÖRDÜNCÜ BÖLÜM</a:t>
            </a:r>
            <a:br>
              <a:rPr lang="tr-TR" sz="3200" b="1" dirty="0" smtClean="0"/>
            </a:br>
            <a:r>
              <a:rPr lang="tr-TR" sz="3200" b="1" dirty="0" smtClean="0"/>
              <a:t> </a:t>
            </a:r>
            <a:r>
              <a:rPr lang="tr-TR" sz="3200" b="1" dirty="0"/>
              <a:t>Belgenin </a:t>
            </a:r>
            <a:r>
              <a:rPr lang="tr-TR" sz="3200" b="1" dirty="0" smtClean="0"/>
              <a:t>Çoğaltılması</a:t>
            </a:r>
            <a:br>
              <a:rPr lang="tr-TR" sz="3200" b="1" dirty="0" smtClean="0"/>
            </a:br>
            <a:r>
              <a:rPr lang="tr-TR" sz="3200" b="1" dirty="0" smtClean="0"/>
              <a:t>Gönderilmesi ve İade Edilmesi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(6)"KİŞİYE </a:t>
            </a:r>
            <a:r>
              <a:rPr lang="tr-TR" sz="3000" dirty="0">
                <a:latin typeface="Times New Roman" pitchFamily="18" charset="0"/>
                <a:cs typeface="Times New Roman" pitchFamily="18" charset="0"/>
              </a:rPr>
              <a:t>ÖZEL" ibaresi taşıyan zarf veya belgeler açılmadan ilgiliye teslim edilmek üzere alınır. "KİŞİYE ÖZEL" ibaresi taşıyan belge üzerinde yalnızca ilgili kişi tasarruf hakkına sahiptir ve ilgilinin talebi olmadan kayda alınmaz.</a:t>
            </a:r>
          </a:p>
          <a:p>
            <a:pPr marL="0" indent="0" algn="just">
              <a:buNone/>
            </a:pP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7)</a:t>
            </a:r>
            <a:r>
              <a:rPr lang="tr-TR" sz="3000" dirty="0" smtClean="0">
                <a:latin typeface="Times New Roman" pitchFamily="18" charset="0"/>
                <a:cs typeface="Times New Roman" pitchFamily="18" charset="0"/>
              </a:rPr>
              <a:t>Kişiler </a:t>
            </a:r>
            <a:r>
              <a:rPr lang="tr-TR" sz="3000" dirty="0">
                <a:latin typeface="Times New Roman" pitchFamily="18" charset="0"/>
                <a:cs typeface="Times New Roman" pitchFamily="18" charset="0"/>
              </a:rPr>
              <a:t>tarafından idareye yazılan dilekçelerin;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arz ederim." şeklinde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bitirilmemesi veya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rica ederim." ibaresiyle ya da başka ibarelerle bitirilmesi dilekçenin</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işleme alınmasına engel değildir.</a:t>
            </a:r>
          </a:p>
          <a:p>
            <a:pPr algn="just"/>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42652306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Belgenin </a:t>
            </a:r>
            <a:r>
              <a:rPr lang="tr-TR" sz="3000" b="1" dirty="0">
                <a:latin typeface="Times New Roman" pitchFamily="18" charset="0"/>
                <a:cs typeface="Times New Roman" pitchFamily="18" charset="0"/>
              </a:rPr>
              <a:t>iade edilmesi</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29- </a:t>
            </a:r>
            <a:r>
              <a:rPr lang="en-US" sz="3000" dirty="0">
                <a:latin typeface="Times New Roman" pitchFamily="18" charset="0"/>
                <a:cs typeface="Times New Roman" pitchFamily="18" charset="0"/>
              </a:rPr>
              <a:t>(1)</a:t>
            </a:r>
            <a:r>
              <a:rPr lang="en-US" sz="3000" b="1" dirty="0">
                <a:latin typeface="Times New Roman" pitchFamily="18" charset="0"/>
                <a:cs typeface="Times New Roman" pitchFamily="18" charset="0"/>
              </a:rPr>
              <a:t> </a:t>
            </a:r>
            <a:r>
              <a:rPr lang="tr-TR" sz="3000" dirty="0">
                <a:latin typeface="Times New Roman" pitchFamily="18" charset="0"/>
                <a:cs typeface="Times New Roman" pitchFamily="18" charset="0"/>
              </a:rPr>
              <a:t>İdareye muhatabı olmadığı hâlde fiziksel ortamda gelen bir belge, asıl muhatabı anlaşılamıyorsa gönderene iade edilir. Ancak, asıl muhatabın açıkça belli olması durumunda, gerektiğinde belgenin bir sureti alınarak, aslı muhatabına gönderilir ve belgeyi gönderene de bilgi verilir.</a:t>
            </a:r>
          </a:p>
          <a:p>
            <a:pPr marL="0" indent="0" algn="just">
              <a:buNone/>
            </a:pPr>
            <a:endParaRPr lang="tr-TR" sz="2400" dirty="0"/>
          </a:p>
        </p:txBody>
      </p:sp>
    </p:spTree>
    <p:extLst>
      <p:ext uri="{BB962C8B-B14F-4D97-AF65-F5344CB8AC3E}">
        <p14:creationId xmlns:p14="http://schemas.microsoft.com/office/powerpoint/2010/main" val="39122192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611560" y="2204864"/>
            <a:ext cx="8229600" cy="4389120"/>
          </a:xfrm>
        </p:spPr>
        <p:txBody>
          <a:bodyPr>
            <a:noAutofit/>
          </a:bodyPr>
          <a:lstStyle/>
          <a:p>
            <a:pPr marL="0" indent="0" algn="just">
              <a:buNone/>
            </a:pPr>
            <a:r>
              <a:rPr lang="tr-TR" sz="2400" b="1" dirty="0" smtClean="0"/>
              <a:t>    </a:t>
            </a:r>
            <a:r>
              <a:rPr lang="en-US" sz="3000" dirty="0" smtClean="0">
                <a:latin typeface="Times New Roman" pitchFamily="18" charset="0"/>
                <a:cs typeface="Times New Roman" pitchFamily="18" charset="0"/>
              </a:rPr>
              <a:t>(2)</a:t>
            </a:r>
            <a:r>
              <a:rPr lang="tr-TR" sz="3000" dirty="0" smtClean="0">
                <a:latin typeface="Times New Roman" pitchFamily="18" charset="0"/>
                <a:cs typeface="Times New Roman" pitchFamily="18" charset="0"/>
              </a:rPr>
              <a:t> İdareye </a:t>
            </a:r>
            <a:r>
              <a:rPr lang="tr-TR" sz="3000" dirty="0">
                <a:latin typeface="Times New Roman" pitchFamily="18" charset="0"/>
                <a:cs typeface="Times New Roman" pitchFamily="18" charset="0"/>
              </a:rPr>
              <a:t>muhatabı olmadığı hâlde güvenli elektronik imza ile imzalanarak elektronik ortamda bir belge gelmesi durumunda, belgenin muhatabı olunmadığı bilgisi ve söz konusu belgeye ilişkin tanımlayıcı bilgiler gönderene elektronik ortamda iletilir. Bu durumda belgenin bir kopyası elektronik ortamda muhafaza edilir.</a:t>
            </a:r>
          </a:p>
          <a:p>
            <a:pPr algn="just"/>
            <a:endParaRPr lang="tr-TR" sz="2400" dirty="0"/>
          </a:p>
        </p:txBody>
      </p:sp>
    </p:spTree>
    <p:extLst>
      <p:ext uri="{BB962C8B-B14F-4D97-AF65-F5344CB8AC3E}">
        <p14:creationId xmlns:p14="http://schemas.microsoft.com/office/powerpoint/2010/main" val="8623357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Görüş</a:t>
            </a:r>
            <a:r>
              <a:rPr lang="tr-TR" sz="3000" b="1" dirty="0">
                <a:latin typeface="Times New Roman" pitchFamily="18" charset="0"/>
                <a:cs typeface="Times New Roman" pitchFamily="18" charset="0"/>
              </a:rPr>
              <a:t>, bilgi ve belge taleplerinde süre</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30-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İdare içi ve idare dışı görüş, bilgi ve belge talep yazıları günlü yazılır. İdareler, ilgili mevzuattaki özel hükümler saklı kalmak kaydıyla, süre belirtilmeyen belge taleplerini talebin kendilerine ulaşmasından itibaren en geç beş İş günü; süre belirtilmeyen bilgi ve görüş taleplerini ise talebin kendilerine ulaşmasından itibaren en geç </a:t>
            </a:r>
            <a:r>
              <a:rPr lang="tr-TR" sz="3000" dirty="0" err="1">
                <a:latin typeface="Times New Roman" pitchFamily="18" charset="0"/>
                <a:cs typeface="Times New Roman" pitchFamily="18" charset="0"/>
              </a:rPr>
              <a:t>onbeş</a:t>
            </a:r>
            <a:r>
              <a:rPr lang="tr-TR" sz="3000" dirty="0">
                <a:latin typeface="Times New Roman" pitchFamily="18" charset="0"/>
                <a:cs typeface="Times New Roman" pitchFamily="18" charset="0"/>
              </a:rPr>
              <a:t> iş günü içinde yerine getirir. </a:t>
            </a:r>
            <a:endParaRPr lang="tr-TR" sz="2400" dirty="0"/>
          </a:p>
        </p:txBody>
      </p:sp>
    </p:spTree>
    <p:extLst>
      <p:ext uri="{BB962C8B-B14F-4D97-AF65-F5344CB8AC3E}">
        <p14:creationId xmlns:p14="http://schemas.microsoft.com/office/powerpoint/2010/main" val="5775387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2276872"/>
            <a:ext cx="8229600" cy="4389120"/>
          </a:xfrm>
        </p:spPr>
        <p:txBody>
          <a:bodyPr>
            <a:noAutofit/>
          </a:bodyPr>
          <a:lstStyle/>
          <a:p>
            <a:pPr marL="0" indent="0" algn="just">
              <a:buNone/>
            </a:pPr>
            <a:r>
              <a:rPr lang="tr-TR" sz="3000" dirty="0" smtClean="0">
                <a:latin typeface="Times New Roman" pitchFamily="18" charset="0"/>
                <a:cs typeface="Times New Roman" pitchFamily="18" charset="0"/>
              </a:rPr>
              <a:t>Talebin </a:t>
            </a:r>
            <a:r>
              <a:rPr lang="tr-TR" sz="3000" dirty="0">
                <a:latin typeface="Times New Roman" pitchFamily="18" charset="0"/>
                <a:cs typeface="Times New Roman" pitchFamily="18" charset="0"/>
              </a:rPr>
              <a:t>ulaştığı tarih, fiziki ortamda gelen talepler için ilgili yazının idarenin genel evrak kayıtlarına girdiği zamanı; elektronik ortamda gelen talepler için ise talep yazısının </a:t>
            </a:r>
            <a:r>
              <a:rPr lang="tr-TR" sz="3000" dirty="0" smtClean="0">
                <a:latin typeface="Times New Roman" pitchFamily="18" charset="0"/>
                <a:cs typeface="Times New Roman" pitchFamily="18" charset="0"/>
              </a:rPr>
              <a:t>EBYS’ ye </a:t>
            </a:r>
            <a:r>
              <a:rPr lang="tr-TR" sz="3000" dirty="0">
                <a:latin typeface="Times New Roman" pitchFamily="18" charset="0"/>
                <a:cs typeface="Times New Roman" pitchFamily="18" charset="0"/>
              </a:rPr>
              <a:t>giriş kaydının yapıldığı zamanı ifade eder.</a:t>
            </a:r>
          </a:p>
          <a:p>
            <a:pPr algn="just"/>
            <a:endParaRPr lang="tr-TR" sz="2400" dirty="0"/>
          </a:p>
        </p:txBody>
      </p:sp>
    </p:spTree>
    <p:extLst>
      <p:ext uri="{BB962C8B-B14F-4D97-AF65-F5344CB8AC3E}">
        <p14:creationId xmlns:p14="http://schemas.microsoft.com/office/powerpoint/2010/main" val="23155146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algn="just"/>
            <a:endParaRPr lang="tr-TR" sz="2400" dirty="0" smtClean="0"/>
          </a:p>
          <a:p>
            <a:pPr marL="0" indent="0" algn="just">
              <a:buNone/>
            </a:pPr>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İdareler, bilgi ve görüş isteyen idareye süresi içinde ve gerekçesini bildirmek kaydıyla </a:t>
            </a:r>
            <a:r>
              <a:rPr lang="tr-TR" sz="3000" dirty="0" err="1">
                <a:latin typeface="Times New Roman" pitchFamily="18" charset="0"/>
                <a:cs typeface="Times New Roman" pitchFamily="18" charset="0"/>
              </a:rPr>
              <a:t>onbeş</a:t>
            </a:r>
            <a:r>
              <a:rPr lang="tr-TR" sz="3000" dirty="0">
                <a:latin typeface="Times New Roman" pitchFamily="18" charset="0"/>
                <a:cs typeface="Times New Roman" pitchFamily="18" charset="0"/>
              </a:rPr>
              <a:t> iş gününü geçmemek üzere ek süre kullanabilir.</a:t>
            </a:r>
          </a:p>
          <a:p>
            <a:pPr algn="just"/>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84487673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algn="just"/>
            <a:endParaRPr lang="tr-TR" sz="2400" dirty="0" smtClean="0"/>
          </a:p>
          <a:p>
            <a:pPr algn="just"/>
            <a:endParaRPr lang="tr-TR" sz="2400" dirty="0"/>
          </a:p>
          <a:p>
            <a:pPr marL="0" indent="0" algn="just">
              <a:buNone/>
            </a:pPr>
            <a:r>
              <a:rPr lang="tr-TR" sz="3000" b="1" dirty="0" smtClean="0">
                <a:latin typeface="Times New Roman" pitchFamily="18" charset="0"/>
                <a:cs typeface="Times New Roman" pitchFamily="18" charset="0"/>
              </a:rPr>
              <a:t>    Tekit </a:t>
            </a:r>
            <a:r>
              <a:rPr lang="tr-TR" sz="3000" b="1" dirty="0">
                <a:latin typeface="Times New Roman" pitchFamily="18" charset="0"/>
                <a:cs typeface="Times New Roman" pitchFamily="18" charset="0"/>
              </a:rPr>
              <a:t>yazısı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31-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Belgeye süresi içinde cevap verilmemesi durumunda muhataba tekit yazısı yazılabilir (Örnek </a:t>
            </a:r>
            <a:r>
              <a:rPr lang="en-US" sz="3000" dirty="0">
                <a:latin typeface="Times New Roman" pitchFamily="18" charset="0"/>
                <a:cs typeface="Times New Roman" pitchFamily="18" charset="0"/>
              </a:rPr>
              <a:t>23).</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8750681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5379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algn="just"/>
            <a:endParaRPr lang="tr-TR" sz="2400" dirty="0"/>
          </a:p>
          <a:p>
            <a:pPr marL="0" indent="0" algn="just">
              <a:buNone/>
            </a:pPr>
            <a:r>
              <a:rPr lang="tr-TR" sz="2400" b="1" dirty="0" smtClean="0"/>
              <a:t>    </a:t>
            </a:r>
            <a:r>
              <a:rPr lang="tr-TR" sz="3000" b="1" dirty="0" smtClean="0">
                <a:latin typeface="Times New Roman" pitchFamily="18" charset="0"/>
                <a:cs typeface="Times New Roman" pitchFamily="18" charset="0"/>
              </a:rPr>
              <a:t>Uygun </a:t>
            </a:r>
            <a:r>
              <a:rPr lang="tr-TR" sz="3000" b="1" dirty="0">
                <a:latin typeface="Times New Roman" pitchFamily="18" charset="0"/>
                <a:cs typeface="Times New Roman" pitchFamily="18" charset="0"/>
              </a:rPr>
              <a:t>yazılmayan belgeler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32-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Yönetmeliğe uygun olarak yazılmayan belgelere verilecek cevabi yazılarda, bu Yönetmeliğin ilgili maddeleri belirtilmek suretiyle muhatap uyarılabilir. Söz konusu durumun devam etmesi hâlinde, süreli belgeler hariç müteakip belgeler gerekçesi belirtilerek iade edilebilir.</a:t>
            </a:r>
          </a:p>
        </p:txBody>
      </p:sp>
    </p:spTree>
    <p:extLst>
      <p:ext uri="{BB962C8B-B14F-4D97-AF65-F5344CB8AC3E}">
        <p14:creationId xmlns:p14="http://schemas.microsoft.com/office/powerpoint/2010/main" val="344245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395536" y="1916832"/>
            <a:ext cx="8229600" cy="4389120"/>
          </a:xfrm>
        </p:spPr>
        <p:txBody>
          <a:bodyPr>
            <a:noAutofit/>
          </a:bodyPr>
          <a:lstStyle/>
          <a:p>
            <a:pPr marL="0" indent="0" algn="just">
              <a:buNone/>
            </a:pPr>
            <a:r>
              <a:rPr lang="tr-TR" sz="3000" b="1" dirty="0">
                <a:latin typeface="Times New Roman" pitchFamily="18" charset="0"/>
                <a:cs typeface="Times New Roman" pitchFamily="18" charset="0"/>
              </a:rPr>
              <a:t>j)</a:t>
            </a:r>
            <a:r>
              <a:rPr lang="tr-TR" sz="3000" dirty="0">
                <a:latin typeface="Times New Roman" pitchFamily="18" charset="0"/>
                <a:cs typeface="Times New Roman" pitchFamily="18" charset="0"/>
              </a:rPr>
              <a:t> Fiziksel ortam: Kâğıt ortamında yapılan işlemleri,</a:t>
            </a:r>
          </a:p>
          <a:p>
            <a:pPr marL="0" indent="0" algn="just">
              <a:buNone/>
            </a:pPr>
            <a:r>
              <a:rPr lang="tr-TR" sz="3000" b="1" dirty="0">
                <a:latin typeface="Times New Roman" pitchFamily="18" charset="0"/>
                <a:cs typeface="Times New Roman" pitchFamily="18" charset="0"/>
              </a:rPr>
              <a:t>k)</a:t>
            </a:r>
            <a:r>
              <a:rPr lang="tr-TR" sz="3000" dirty="0">
                <a:latin typeface="Times New Roman" pitchFamily="18" charset="0"/>
                <a:cs typeface="Times New Roman" pitchFamily="18" charset="0"/>
              </a:rPr>
              <a:t> Form: Biçimli belgeyi,</a:t>
            </a:r>
          </a:p>
          <a:p>
            <a:pPr marL="0" indent="0" algn="just">
              <a:buNone/>
            </a:pPr>
            <a:r>
              <a:rPr lang="en-US" sz="3000" b="1" dirty="0">
                <a:latin typeface="Times New Roman" pitchFamily="18" charset="0"/>
                <a:cs typeface="Times New Roman" pitchFamily="18" charset="0"/>
              </a:rPr>
              <a:t>1)</a:t>
            </a:r>
            <a:r>
              <a:rPr lang="en-US" sz="3000" dirty="0">
                <a:latin typeface="Times New Roman" pitchFamily="18" charset="0"/>
                <a:cs typeface="Times New Roman" pitchFamily="18" charset="0"/>
              </a:rPr>
              <a:t> Format: </a:t>
            </a:r>
            <a:r>
              <a:rPr lang="tr-TR" sz="3000" dirty="0">
                <a:latin typeface="Times New Roman" pitchFamily="18" charset="0"/>
                <a:cs typeface="Times New Roman" pitchFamily="18" charset="0"/>
              </a:rPr>
              <a:t>Elektronik dosya türlerini,</a:t>
            </a:r>
          </a:p>
          <a:p>
            <a:pPr marL="0" indent="0" algn="just">
              <a:buNone/>
            </a:pPr>
            <a:r>
              <a:rPr lang="tr-TR" sz="3000" b="1" dirty="0">
                <a:latin typeface="Times New Roman" pitchFamily="18" charset="0"/>
                <a:cs typeface="Times New Roman" pitchFamily="18" charset="0"/>
              </a:rPr>
              <a:t>m)</a:t>
            </a:r>
            <a:r>
              <a:rPr lang="tr-TR" sz="3000" dirty="0">
                <a:latin typeface="Times New Roman" pitchFamily="18" charset="0"/>
                <a:cs typeface="Times New Roman" pitchFamily="18" charset="0"/>
              </a:rPr>
              <a:t> Günlük rapor </a:t>
            </a:r>
            <a:r>
              <a:rPr lang="en-US" sz="3000" dirty="0">
                <a:latin typeface="Times New Roman" pitchFamily="18" charset="0"/>
                <a:cs typeface="Times New Roman" pitchFamily="18" charset="0"/>
              </a:rPr>
              <a:t>(log): </a:t>
            </a:r>
            <a:r>
              <a:rPr lang="tr-TR" sz="3000" dirty="0" smtClean="0">
                <a:latin typeface="Times New Roman" pitchFamily="18" charset="0"/>
                <a:cs typeface="Times New Roman" pitchFamily="18" charset="0"/>
              </a:rPr>
              <a:t>EBYS’ de </a:t>
            </a:r>
            <a:r>
              <a:rPr lang="tr-TR" sz="3000" dirty="0">
                <a:latin typeface="Times New Roman" pitchFamily="18" charset="0"/>
                <a:cs typeface="Times New Roman" pitchFamily="18" charset="0"/>
              </a:rPr>
              <a:t>yapılan ekleme, değiştirme, silme, arama, görüntüleme, gönderme ve alma gibi işlemlerin hangi EBYS elemanı üzerinde ve kimin </a:t>
            </a:r>
            <a:r>
              <a:rPr lang="tr-TR" sz="3000" dirty="0" smtClean="0">
                <a:latin typeface="Times New Roman" pitchFamily="18" charset="0"/>
                <a:cs typeface="Times New Roman" pitchFamily="18" charset="0"/>
              </a:rPr>
              <a:t>tarafından </a:t>
            </a:r>
            <a:r>
              <a:rPr lang="tr-TR" sz="3000" dirty="0">
                <a:latin typeface="Times New Roman" pitchFamily="18" charset="0"/>
                <a:cs typeface="Times New Roman" pitchFamily="18" charset="0"/>
              </a:rPr>
              <a:t>gerçekleştirildiği ile işlemin gerçekleştirildiği tarih ve zaman bilgisini ihtiva eden kayıtları,</a:t>
            </a:r>
          </a:p>
        </p:txBody>
      </p:sp>
    </p:spTree>
    <p:extLst>
      <p:ext uri="{BB962C8B-B14F-4D97-AF65-F5344CB8AC3E}">
        <p14:creationId xmlns:p14="http://schemas.microsoft.com/office/powerpoint/2010/main" val="28962242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772816"/>
            <a:ext cx="8229600" cy="4389120"/>
          </a:xfrm>
        </p:spPr>
        <p:txBody>
          <a:bodyPr>
            <a:noAutofit/>
          </a:bodyPr>
          <a:lstStyle/>
          <a:p>
            <a:pPr algn="just"/>
            <a:endParaRPr lang="tr-TR" sz="2400" dirty="0"/>
          </a:p>
          <a:p>
            <a:pPr marL="0" indent="0" algn="just">
              <a:buNone/>
            </a:pPr>
            <a:r>
              <a:rPr lang="tr-TR" sz="3000" b="1" dirty="0" smtClean="0">
                <a:latin typeface="Times New Roman" pitchFamily="18" charset="0"/>
                <a:cs typeface="Times New Roman" pitchFamily="18" charset="0"/>
              </a:rPr>
              <a:t>    Düzenleme </a:t>
            </a:r>
            <a:r>
              <a:rPr lang="tr-TR" sz="3000" b="1" dirty="0">
                <a:latin typeface="Times New Roman" pitchFamily="18" charset="0"/>
                <a:cs typeface="Times New Roman" pitchFamily="18" charset="0"/>
              </a:rPr>
              <a:t>yetkisi</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33-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İdareler resmî yazışmalarla ilgili olarak bu Yönetmeliğe aykırı olmamak kaydıyla ek düzenleme yapabilir.</a:t>
            </a:r>
          </a:p>
          <a:p>
            <a:pPr algn="just"/>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Bu Yönetmeliğin uygulanması ile ilgili olarak ortaya çıkabilecek tereddütleri gidermeye ve gerektiğinde uygulamaya yönelik esasları belirlemeye Başbakanlık (İdareyi Geliştirme Başkanlığı) yetkilidir.</a:t>
            </a:r>
          </a:p>
        </p:txBody>
      </p:sp>
    </p:spTree>
    <p:extLst>
      <p:ext uri="{BB962C8B-B14F-4D97-AF65-F5344CB8AC3E}">
        <p14:creationId xmlns:p14="http://schemas.microsoft.com/office/powerpoint/2010/main" val="18746410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16632"/>
            <a:ext cx="8352928" cy="1440160"/>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539552" y="1556792"/>
            <a:ext cx="8229600" cy="4389120"/>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Yürürlükten </a:t>
            </a:r>
            <a:r>
              <a:rPr lang="tr-TR" sz="3000" b="1" dirty="0">
                <a:latin typeface="Times New Roman" pitchFamily="18" charset="0"/>
                <a:cs typeface="Times New Roman" pitchFamily="18" charset="0"/>
              </a:rPr>
              <a:t>kaldırılan mevzuat ve atıflar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34- </a:t>
            </a:r>
            <a:r>
              <a:rPr lang="en-US" sz="3000" dirty="0">
                <a:latin typeface="Times New Roman" pitchFamily="18" charset="0"/>
                <a:cs typeface="Times New Roman" pitchFamily="18" charset="0"/>
              </a:rPr>
              <a:t>(1) 18/10/2004 </a:t>
            </a:r>
            <a:r>
              <a:rPr lang="tr-TR" sz="3000" dirty="0">
                <a:latin typeface="Times New Roman" pitchFamily="18" charset="0"/>
                <a:cs typeface="Times New Roman" pitchFamily="18" charset="0"/>
              </a:rPr>
              <a:t>tarihli ve </a:t>
            </a:r>
            <a:r>
              <a:rPr lang="en-US" sz="3000" dirty="0">
                <a:latin typeface="Times New Roman" pitchFamily="18" charset="0"/>
                <a:cs typeface="Times New Roman" pitchFamily="18" charset="0"/>
              </a:rPr>
              <a:t>2004/8125 </a:t>
            </a:r>
            <a:r>
              <a:rPr lang="tr-TR" sz="3000" dirty="0">
                <a:latin typeface="Times New Roman" pitchFamily="18" charset="0"/>
                <a:cs typeface="Times New Roman" pitchFamily="18" charset="0"/>
              </a:rPr>
              <a:t>sayılı Bakanlar </a:t>
            </a:r>
            <a:r>
              <a:rPr lang="tr-TR" sz="3000" dirty="0" smtClean="0">
                <a:latin typeface="Times New Roman" pitchFamily="18" charset="0"/>
                <a:cs typeface="Times New Roman" pitchFamily="18" charset="0"/>
              </a:rPr>
              <a:t>Kurulu </a:t>
            </a:r>
            <a:r>
              <a:rPr lang="tr-TR" sz="3000" dirty="0">
                <a:latin typeface="Times New Roman" pitchFamily="18" charset="0"/>
                <a:cs typeface="Times New Roman" pitchFamily="18" charset="0"/>
              </a:rPr>
              <a:t>Kararı ile yürürlüğe konulan Resmî Yazışmalarda Uygulanacak Esas ve Usuller Hakkında Yönetmelik yürürlükten kaldırılmıştır.</a:t>
            </a:r>
          </a:p>
          <a:p>
            <a:pPr algn="just"/>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Diğer mevzuatta mülga Resmî Yazışmalarda Uygulanacak Esas ve Usuller Hakkında Yönetmeliğe yapılan atıflar bu Yönetmeliğe yapılmış sayılır.</a:t>
            </a:r>
          </a:p>
        </p:txBody>
      </p:sp>
    </p:spTree>
    <p:extLst>
      <p:ext uri="{BB962C8B-B14F-4D97-AF65-F5344CB8AC3E}">
        <p14:creationId xmlns:p14="http://schemas.microsoft.com/office/powerpoint/2010/main" val="25544912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611560" y="1484784"/>
            <a:ext cx="8229600" cy="4389120"/>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Elektronik </a:t>
            </a:r>
            <a:r>
              <a:rPr lang="tr-TR" sz="3000" b="1" dirty="0">
                <a:latin typeface="Times New Roman" pitchFamily="18" charset="0"/>
                <a:cs typeface="Times New Roman" pitchFamily="18" charset="0"/>
              </a:rPr>
              <a:t>altyapının kurulması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GEÇİCİ MADDE </a:t>
            </a:r>
            <a:r>
              <a:rPr lang="en-US" sz="3000" b="1" dirty="0">
                <a:latin typeface="Times New Roman" pitchFamily="18" charset="0"/>
                <a:cs typeface="Times New Roman" pitchFamily="18" charset="0"/>
              </a:rPr>
              <a:t>1-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Yönetmeliğin yürürlüğe girdiği tarihten önce kurulan </a:t>
            </a:r>
            <a:r>
              <a:rPr lang="tr-TR" sz="3000" dirty="0" err="1" smtClean="0">
                <a:latin typeface="Times New Roman" pitchFamily="18" charset="0"/>
                <a:cs typeface="Times New Roman" pitchFamily="18" charset="0"/>
              </a:rPr>
              <a:t>EBYS’ler</a:t>
            </a:r>
            <a:r>
              <a:rPr lang="tr-TR" sz="3000"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idarelerce bir yıl içinde bu Yönetmelik hükümlerine uyumlu hâle getirilir. Bu Yönetmeliğin yürürlüğe girdiği tarihten sonra kurulacak olan </a:t>
            </a:r>
            <a:r>
              <a:rPr lang="tr-TR" sz="3000" dirty="0" err="1" smtClean="0">
                <a:latin typeface="Times New Roman" pitchFamily="18" charset="0"/>
                <a:cs typeface="Times New Roman" pitchFamily="18" charset="0"/>
              </a:rPr>
              <a:t>EBYS’ler</a:t>
            </a:r>
            <a:r>
              <a:rPr lang="tr-TR" sz="3000"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bu Yönetmelik hükümlerine uyumlu şekilde kurulur.</a:t>
            </a:r>
          </a:p>
          <a:p>
            <a:pPr algn="just"/>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1115243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611560" y="1484784"/>
            <a:ext cx="8229600" cy="4389120"/>
          </a:xfrm>
        </p:spPr>
        <p:txBody>
          <a:bodyPr>
            <a:noAutofit/>
          </a:bodyPr>
          <a:lstStyle/>
          <a:p>
            <a:pPr marL="0" indent="0" algn="just">
              <a:buNone/>
            </a:pPr>
            <a:r>
              <a:rPr lang="tr-TR" sz="2400" b="1" dirty="0" smtClean="0"/>
              <a:t>    </a:t>
            </a:r>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2) </a:t>
            </a:r>
            <a:r>
              <a:rPr lang="tr-TR" sz="3000" dirty="0" smtClean="0">
                <a:latin typeface="Times New Roman" pitchFamily="18" charset="0"/>
                <a:cs typeface="Times New Roman" pitchFamily="18" charset="0"/>
              </a:rPr>
              <a:t>İdareler</a:t>
            </a:r>
            <a:r>
              <a:rPr lang="tr-TR" sz="3000" dirty="0">
                <a:latin typeface="Times New Roman" pitchFamily="18" charset="0"/>
                <a:cs typeface="Times New Roman" pitchFamily="18" charset="0"/>
              </a:rPr>
              <a:t>, e-Yazışma Teknik Rehberine uygun olarak güvenli elektronik imzalı belgelerin gönderilmesi ve alınması işlemlerini sağlamak amacıyla </a:t>
            </a:r>
            <a:r>
              <a:rPr lang="en-US" sz="3000" dirty="0">
                <a:latin typeface="Times New Roman" pitchFamily="18" charset="0"/>
                <a:cs typeface="Times New Roman" pitchFamily="18" charset="0"/>
              </a:rPr>
              <a:t>28 </a:t>
            </a:r>
            <a:r>
              <a:rPr lang="tr-TR" sz="3000" dirty="0">
                <a:latin typeface="Times New Roman" pitchFamily="18" charset="0"/>
                <a:cs typeface="Times New Roman" pitchFamily="18" charset="0"/>
              </a:rPr>
              <a:t>inci maddenin sekizinci ve dokuzuncu fıkralarında belirtilen yetki verilmiş üçüncü taraf aracılığıyla oluşturulacak kullanıcı </a:t>
            </a:r>
            <a:r>
              <a:rPr lang="tr-TR" sz="3000" dirty="0" smtClean="0">
                <a:latin typeface="Times New Roman" pitchFamily="18" charset="0"/>
                <a:cs typeface="Times New Roman" pitchFamily="18" charset="0"/>
              </a:rPr>
              <a:t>hesaplarını </a:t>
            </a:r>
            <a:r>
              <a:rPr lang="tr-TR" sz="3000" dirty="0">
                <a:latin typeface="Times New Roman" pitchFamily="18" charset="0"/>
                <a:cs typeface="Times New Roman" pitchFamily="18" charset="0"/>
              </a:rPr>
              <a:t>bu Yönetmeliğin yürürlüğe girdiği tarihten itibaren altı ay içinde alır.</a:t>
            </a:r>
          </a:p>
        </p:txBody>
      </p:sp>
    </p:spTree>
    <p:extLst>
      <p:ext uri="{BB962C8B-B14F-4D97-AF65-F5344CB8AC3E}">
        <p14:creationId xmlns:p14="http://schemas.microsoft.com/office/powerpoint/2010/main" val="19523022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611560" y="1484784"/>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   Sayı </a:t>
            </a:r>
            <a:r>
              <a:rPr lang="tr-TR" sz="3000" b="1" dirty="0">
                <a:latin typeface="Times New Roman" pitchFamily="18" charset="0"/>
                <a:cs typeface="Times New Roman" pitchFamily="18" charset="0"/>
              </a:rPr>
              <a:t>sisteminin uyumlaştırılması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GEÇİCİ MADDE </a:t>
            </a:r>
            <a:r>
              <a:rPr lang="en-US" sz="3000" b="1" dirty="0">
                <a:latin typeface="Times New Roman" pitchFamily="18" charset="0"/>
                <a:cs typeface="Times New Roman" pitchFamily="18" charset="0"/>
              </a:rPr>
              <a:t>2- </a:t>
            </a:r>
            <a:r>
              <a:rPr lang="en-US" sz="3000" dirty="0">
                <a:latin typeface="Times New Roman" pitchFamily="18" charset="0"/>
                <a:cs typeface="Times New Roman" pitchFamily="18" charset="0"/>
              </a:rPr>
              <a:t>(1)</a:t>
            </a:r>
            <a:r>
              <a:rPr lang="en-US" sz="3000" b="1" dirty="0">
                <a:latin typeface="Times New Roman" pitchFamily="18" charset="0"/>
                <a:cs typeface="Times New Roman" pitchFamily="18" charset="0"/>
              </a:rPr>
              <a:t> </a:t>
            </a:r>
            <a:r>
              <a:rPr lang="tr-TR" sz="3000" dirty="0">
                <a:latin typeface="Times New Roman" pitchFamily="18" charset="0"/>
                <a:cs typeface="Times New Roman" pitchFamily="18" charset="0"/>
              </a:rPr>
              <a:t>Bu Yönetmelikte belirtilen sayı sisteminin yanı sıra kendi sayı sistemlerini de kullanan idareler gerekli uyumlaştırma </a:t>
            </a:r>
            <a:r>
              <a:rPr lang="tr-TR" sz="3000" dirty="0" smtClean="0">
                <a:latin typeface="Times New Roman" pitchFamily="18" charset="0"/>
                <a:cs typeface="Times New Roman" pitchFamily="18" charset="0"/>
              </a:rPr>
              <a:t>çalışmalarını </a:t>
            </a:r>
            <a:r>
              <a:rPr lang="tr-TR" sz="3000" dirty="0">
                <a:latin typeface="Times New Roman" pitchFamily="18" charset="0"/>
                <a:cs typeface="Times New Roman" pitchFamily="18" charset="0"/>
              </a:rPr>
              <a:t>bu Yönetmeliğin yürürlüğe girdiği tarihten itibaren bir yıl içinde tamamlar.</a:t>
            </a:r>
          </a:p>
        </p:txBody>
      </p:sp>
    </p:spTree>
    <p:extLst>
      <p:ext uri="{BB962C8B-B14F-4D97-AF65-F5344CB8AC3E}">
        <p14:creationId xmlns:p14="http://schemas.microsoft.com/office/powerpoint/2010/main" val="295580802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71400"/>
            <a:ext cx="8363272" cy="1572784"/>
          </a:xfrm>
        </p:spPr>
        <p:txBody>
          <a:bodyPr>
            <a:noAutofit/>
          </a:bodyPr>
          <a:lstStyle/>
          <a:p>
            <a:pPr algn="ctr"/>
            <a:r>
              <a:rPr lang="tr-TR" sz="3200" b="1" dirty="0" smtClean="0"/>
              <a:t>BEŞİNCİ BÖLÜM</a:t>
            </a:r>
            <a:br>
              <a:rPr lang="tr-TR" sz="3200" b="1" dirty="0" smtClean="0"/>
            </a:br>
            <a:r>
              <a:rPr lang="tr-TR" sz="3200" b="1" dirty="0" smtClean="0"/>
              <a:t>Çeşitli ve Son Hükümler</a:t>
            </a:r>
            <a:endParaRPr lang="tr-TR" sz="3200" dirty="0"/>
          </a:p>
        </p:txBody>
      </p:sp>
      <p:sp>
        <p:nvSpPr>
          <p:cNvPr id="3" name="İçerik Yer Tutucusu 2"/>
          <p:cNvSpPr>
            <a:spLocks noGrp="1"/>
          </p:cNvSpPr>
          <p:nvPr>
            <p:ph idx="1"/>
          </p:nvPr>
        </p:nvSpPr>
        <p:spPr>
          <a:xfrm>
            <a:off x="611560" y="1484784"/>
            <a:ext cx="8229600" cy="4389120"/>
          </a:xfrm>
        </p:spPr>
        <p:txBody>
          <a:bodyPr>
            <a:noAutofit/>
          </a:bodyPr>
          <a:lstStyle/>
          <a:p>
            <a:pPr algn="just"/>
            <a:endParaRPr lang="tr-TR" sz="2400" b="1" dirty="0" smtClean="0"/>
          </a:p>
          <a:p>
            <a:pPr marL="0" indent="0" algn="just">
              <a:buNone/>
            </a:pPr>
            <a:r>
              <a:rPr lang="tr-TR" sz="3000" b="1" dirty="0" smtClean="0">
                <a:latin typeface="Times New Roman" pitchFamily="18" charset="0"/>
                <a:cs typeface="Times New Roman" pitchFamily="18" charset="0"/>
              </a:rPr>
              <a:t>   Yürürlük</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35-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Yönetmelik yayımını takip eden ayın birinci günü yürürlüğe girer.</a:t>
            </a:r>
          </a:p>
          <a:p>
            <a:pPr marL="0" indent="0" algn="just">
              <a:buNone/>
            </a:pPr>
            <a:r>
              <a:rPr lang="tr-TR" sz="3000" b="1" dirty="0" smtClean="0">
                <a:latin typeface="Times New Roman" pitchFamily="18" charset="0"/>
                <a:cs typeface="Times New Roman" pitchFamily="18" charset="0"/>
              </a:rPr>
              <a:t>   Yürütme</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36-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Yönetmelik hükümlerini Bakanlar Kurulu yürütür.</a:t>
            </a:r>
          </a:p>
        </p:txBody>
      </p:sp>
    </p:spTree>
    <p:extLst>
      <p:ext uri="{BB962C8B-B14F-4D97-AF65-F5344CB8AC3E}">
        <p14:creationId xmlns:p14="http://schemas.microsoft.com/office/powerpoint/2010/main" val="415735053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268760"/>
            <a:ext cx="7851648" cy="2808312"/>
          </a:xfrm>
        </p:spPr>
        <p:txBody>
          <a:bodyPr>
            <a:noAutofit/>
          </a:bodyPr>
          <a:lstStyle/>
          <a:p>
            <a:pPr algn="ctr"/>
            <a:r>
              <a:rPr lang="tr-TR" sz="4800" dirty="0" smtClean="0">
                <a:solidFill>
                  <a:srgbClr val="FFFFFF"/>
                </a:solidFill>
                <a:effectLst>
                  <a:outerShdw blurRad="38100" dist="38100" dir="2700000" algn="tl">
                    <a:srgbClr val="000000">
                      <a:alpha val="43137"/>
                    </a:srgbClr>
                  </a:outerShdw>
                </a:effectLst>
              </a:rPr>
              <a:t>TEŞEKKÜR EDERİM.</a:t>
            </a:r>
            <a:endParaRPr lang="tr-TR" sz="6000" dirty="0"/>
          </a:p>
        </p:txBody>
      </p:sp>
    </p:spTree>
    <p:extLst>
      <p:ext uri="{BB962C8B-B14F-4D97-AF65-F5344CB8AC3E}">
        <p14:creationId xmlns:p14="http://schemas.microsoft.com/office/powerpoint/2010/main" val="255736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2060848"/>
            <a:ext cx="8229600" cy="4389120"/>
          </a:xfrm>
        </p:spPr>
        <p:txBody>
          <a:bodyPr>
            <a:noAutofit/>
          </a:bodyPr>
          <a:lstStyle/>
          <a:p>
            <a:pPr marL="0" indent="0" algn="just">
              <a:buNone/>
            </a:pPr>
            <a:r>
              <a:rPr lang="tr-TR" sz="3000" b="1" dirty="0">
                <a:latin typeface="Times New Roman" pitchFamily="18" charset="0"/>
                <a:cs typeface="Times New Roman" pitchFamily="18" charset="0"/>
              </a:rPr>
              <a:t>n)</a:t>
            </a:r>
            <a:r>
              <a:rPr lang="tr-TR" sz="3000" dirty="0">
                <a:latin typeface="Times New Roman" pitchFamily="18" charset="0"/>
                <a:cs typeface="Times New Roman" pitchFamily="18" charset="0"/>
              </a:rPr>
              <a:t> Güvenli elektronik imza: Münhasıran imza sahibine bağlı olan, sadece imza sahibinin tasarrufunda bulunan güvenli elektronik imza oluşturma aracı ile oluşturulan, nitelikli elektronik sertifikaya dayanarak </a:t>
            </a:r>
            <a:r>
              <a:rPr lang="tr-TR" sz="3000" dirty="0" smtClean="0">
                <a:latin typeface="Times New Roman" pitchFamily="18" charset="0"/>
                <a:cs typeface="Times New Roman" pitchFamily="18" charset="0"/>
              </a:rPr>
              <a:t>imza </a:t>
            </a:r>
            <a:r>
              <a:rPr lang="tr-TR" sz="3000" dirty="0">
                <a:latin typeface="Times New Roman" pitchFamily="18" charset="0"/>
                <a:cs typeface="Times New Roman" pitchFamily="18" charset="0"/>
              </a:rPr>
              <a:t>sahibinin kimliğinin ve imzalanmış elektronik veride sonradan herhangi bir değişiklik yapılıp yapılmadığının tespitini sağlayan elektronik imzayı</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89463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1916832"/>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o</a:t>
            </a:r>
            <a:r>
              <a:rPr lang="tr-TR" sz="3000" b="1" dirty="0">
                <a:latin typeface="Times New Roman" pitchFamily="18" charset="0"/>
                <a:cs typeface="Times New Roman" pitchFamily="18" charset="0"/>
              </a:rPr>
              <a:t>)</a:t>
            </a:r>
            <a:r>
              <a:rPr lang="tr-TR" sz="3000" dirty="0">
                <a:latin typeface="Times New Roman" pitchFamily="18" charset="0"/>
                <a:cs typeface="Times New Roman" pitchFamily="18" charset="0"/>
              </a:rPr>
              <a:t> İdare: Kamu kurum ve kuruluşlarını,</a:t>
            </a:r>
          </a:p>
          <a:p>
            <a:pPr marL="0" indent="0" algn="just">
              <a:buNone/>
            </a:pPr>
            <a:r>
              <a:rPr lang="tr-TR" sz="3000" b="1" dirty="0" smtClean="0">
                <a:latin typeface="Times New Roman" pitchFamily="18" charset="0"/>
                <a:cs typeface="Times New Roman" pitchFamily="18" charset="0"/>
              </a:rPr>
              <a:t>ö)</a:t>
            </a:r>
            <a:r>
              <a:rPr lang="tr-TR" sz="3000" dirty="0" smtClean="0">
                <a:latin typeface="Times New Roman" pitchFamily="18" charset="0"/>
                <a:cs typeface="Times New Roman" pitchFamily="18" charset="0"/>
              </a:rPr>
              <a:t>İmza </a:t>
            </a:r>
            <a:r>
              <a:rPr lang="tr-TR" sz="3000" dirty="0">
                <a:latin typeface="Times New Roman" pitchFamily="18" charset="0"/>
                <a:cs typeface="Times New Roman" pitchFamily="18" charset="0"/>
              </a:rPr>
              <a:t>oluşturma aracı: Elektronik imza oluşturmak üzere, imza oluşturma verisini kullanan yazılım veya donanım </a:t>
            </a:r>
            <a:r>
              <a:rPr lang="tr-TR" sz="3000" dirty="0" smtClean="0">
                <a:latin typeface="Times New Roman" pitchFamily="18" charset="0"/>
                <a:cs typeface="Times New Roman" pitchFamily="18" charset="0"/>
              </a:rPr>
              <a:t>aracını,</a:t>
            </a:r>
          </a:p>
          <a:p>
            <a:pPr marL="0" indent="0" algn="just">
              <a:buNone/>
            </a:pPr>
            <a:r>
              <a:rPr lang="tr-TR" sz="3000" b="1" dirty="0">
                <a:latin typeface="Times New Roman" pitchFamily="18" charset="0"/>
                <a:cs typeface="Times New Roman" pitchFamily="18" charset="0"/>
              </a:rPr>
              <a:t>p)</a:t>
            </a:r>
            <a:r>
              <a:rPr lang="tr-TR" sz="3000" dirty="0">
                <a:latin typeface="Times New Roman" pitchFamily="18" charset="0"/>
                <a:cs typeface="Times New Roman" pitchFamily="18" charset="0"/>
              </a:rPr>
              <a:t> İmza oluşturma verisi: İmza sahibine ait olan, imza sahibi tarafından elektronik imza oluşturma amacıyla kullanılan ve bir eşi daha olmayan şifreler, </a:t>
            </a:r>
            <a:r>
              <a:rPr lang="tr-TR" sz="3000" dirty="0" err="1">
                <a:latin typeface="Times New Roman" pitchFamily="18" charset="0"/>
                <a:cs typeface="Times New Roman" pitchFamily="18" charset="0"/>
              </a:rPr>
              <a:t>kriptografık</a:t>
            </a:r>
            <a:r>
              <a:rPr lang="tr-TR" sz="3000" dirty="0">
                <a:latin typeface="Times New Roman" pitchFamily="18" charset="0"/>
                <a:cs typeface="Times New Roman" pitchFamily="18" charset="0"/>
              </a:rPr>
              <a:t> gizli anahtarlar gibi verileri,</a:t>
            </a:r>
          </a:p>
          <a:p>
            <a:pPr marL="0" indent="0" algn="just">
              <a:buNone/>
            </a:pP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4017222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r</a:t>
            </a:r>
            <a:r>
              <a:rPr lang="tr-TR" sz="3000" b="1" dirty="0">
                <a:latin typeface="Times New Roman" pitchFamily="18" charset="0"/>
                <a:cs typeface="Times New Roman" pitchFamily="18" charset="0"/>
              </a:rPr>
              <a:t>)</a:t>
            </a:r>
            <a:r>
              <a:rPr lang="tr-TR" sz="3000" dirty="0">
                <a:latin typeface="Times New Roman" pitchFamily="18" charset="0"/>
                <a:cs typeface="Times New Roman" pitchFamily="18" charset="0"/>
              </a:rPr>
              <a:t> İmza sahibi: Fiziksel ortamda üretilen belgeyi imzalayan veya elektronik imza oluşturmak amacıyla bir imza oluşturma aracını kullanan gerçek kişiyi,</a:t>
            </a:r>
          </a:p>
          <a:p>
            <a:pPr marL="0" indent="0" algn="just">
              <a:buNone/>
            </a:pPr>
            <a:r>
              <a:rPr lang="tr-TR" sz="3000" b="1" dirty="0">
                <a:latin typeface="Times New Roman" pitchFamily="18" charset="0"/>
                <a:cs typeface="Times New Roman" pitchFamily="18" charset="0"/>
              </a:rPr>
              <a:t>s)</a:t>
            </a:r>
            <a:r>
              <a:rPr lang="tr-TR" sz="3000" dirty="0">
                <a:latin typeface="Times New Roman" pitchFamily="18" charset="0"/>
                <a:cs typeface="Times New Roman" pitchFamily="18" charset="0"/>
              </a:rPr>
              <a:t> Resmî yazışma: İdarelerin kendi içlerinde, birbirleriyle veya gerçek ya da tüzel kişiler ile iletişim sağlamak amacıyla fiziksel ortamda veya güvenli elektronik imza kullanarak elektronik ortamda yürüttükleri süreci,</a:t>
            </a:r>
          </a:p>
        </p:txBody>
      </p:sp>
    </p:spTree>
    <p:extLst>
      <p:ext uri="{BB962C8B-B14F-4D97-AF65-F5344CB8AC3E}">
        <p14:creationId xmlns:p14="http://schemas.microsoft.com/office/powerpoint/2010/main" val="121978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1916832"/>
            <a:ext cx="8229600" cy="4389120"/>
          </a:xfrm>
        </p:spPr>
        <p:txBody>
          <a:bodyPr>
            <a:noAutofit/>
          </a:bodyPr>
          <a:lstStyle/>
          <a:p>
            <a:pPr marL="0" indent="0" algn="just">
              <a:buNone/>
            </a:pPr>
            <a:r>
              <a:rPr lang="tr-TR" sz="3000" b="1" dirty="0">
                <a:latin typeface="Times New Roman" pitchFamily="18" charset="0"/>
                <a:cs typeface="Times New Roman" pitchFamily="18" charset="0"/>
              </a:rPr>
              <a:t>ş)</a:t>
            </a:r>
            <a:r>
              <a:rPr lang="tr-TR" sz="3000" dirty="0">
                <a:latin typeface="Times New Roman" pitchFamily="18" charset="0"/>
                <a:cs typeface="Times New Roman" pitchFamily="18" charset="0"/>
              </a:rPr>
              <a:t> Standart dosya planı: Kurumsal işlemler ve bu işlemler sonucunda oluşturulan veya alman belgelerin üretim yerleri ile olan ilişkisi belirtilerek konu veya fonksiyon esasına göre dosyalanmasını sağlamak amacıyla geliştirilen ve Başbakanlık tarafından yayımlanan sınıflama şemasını,</a:t>
            </a:r>
          </a:p>
          <a:p>
            <a:pPr marL="0" indent="0" algn="just">
              <a:buNone/>
            </a:pPr>
            <a:r>
              <a:rPr lang="tr-TR" sz="3000" b="1" dirty="0">
                <a:latin typeface="Times New Roman" pitchFamily="18" charset="0"/>
                <a:cs typeface="Times New Roman" pitchFamily="18" charset="0"/>
              </a:rPr>
              <a:t>t)</a:t>
            </a:r>
            <a:r>
              <a:rPr lang="tr-TR" sz="3000" dirty="0">
                <a:latin typeface="Times New Roman" pitchFamily="18" charset="0"/>
                <a:cs typeface="Times New Roman" pitchFamily="18" charset="0"/>
              </a:rPr>
              <a:t> </a:t>
            </a:r>
            <a:r>
              <a:rPr lang="tr-TR" sz="3000" dirty="0" err="1">
                <a:latin typeface="Times New Roman" pitchFamily="18" charset="0"/>
                <a:cs typeface="Times New Roman" pitchFamily="18" charset="0"/>
              </a:rPr>
              <a:t>Üstveri</a:t>
            </a:r>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(metadata): </a:t>
            </a:r>
            <a:r>
              <a:rPr lang="tr-TR" sz="3000" dirty="0">
                <a:latin typeface="Times New Roman" pitchFamily="18" charset="0"/>
                <a:cs typeface="Times New Roman" pitchFamily="18" charset="0"/>
              </a:rPr>
              <a:t>Bir belgeyi tanımlayan gönderici, konu, tarih, sayı ve benzeri bilgileri</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3860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2204864"/>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u</a:t>
            </a:r>
            <a:r>
              <a:rPr lang="tr-TR" sz="3000" b="1" dirty="0">
                <a:latin typeface="Times New Roman" pitchFamily="18" charset="0"/>
                <a:cs typeface="Times New Roman" pitchFamily="18" charset="0"/>
              </a:rPr>
              <a:t>)</a:t>
            </a:r>
            <a:r>
              <a:rPr lang="tr-TR" sz="3000" dirty="0">
                <a:latin typeface="Times New Roman" pitchFamily="18" charset="0"/>
                <a:cs typeface="Times New Roman" pitchFamily="18" charset="0"/>
              </a:rPr>
              <a:t> Üst yazı: Belgenin, varsa ek listesi ve dağıtım listesi dâhil, ek hariç kısmını</a:t>
            </a:r>
            <a:r>
              <a:rPr lang="tr-TR" sz="3000" dirty="0" smtClean="0">
                <a:latin typeface="Times New Roman" pitchFamily="18" charset="0"/>
                <a:cs typeface="Times New Roman" pitchFamily="18" charset="0"/>
              </a:rPr>
              <a:t>,</a:t>
            </a:r>
          </a:p>
          <a:p>
            <a:pPr marL="0" indent="0" algn="just">
              <a:buNone/>
            </a:pPr>
            <a:r>
              <a:rPr lang="tr-TR" sz="3000" b="1" dirty="0">
                <a:latin typeface="Times New Roman" pitchFamily="18" charset="0"/>
                <a:cs typeface="Times New Roman" pitchFamily="18" charset="0"/>
              </a:rPr>
              <a:t>ü)</a:t>
            </a:r>
            <a:r>
              <a:rPr lang="tr-TR" sz="3000" dirty="0">
                <a:latin typeface="Times New Roman" pitchFamily="18" charset="0"/>
                <a:cs typeface="Times New Roman" pitchFamily="18" charset="0"/>
              </a:rPr>
              <a:t> Yetkili makam: Mevzuatta belirtilen görevleri yerine getirme hususunda yürütme ve karar verme yetkisine sahip görevlileri,</a:t>
            </a:r>
          </a:p>
          <a:p>
            <a:pPr marL="0" indent="0" algn="just">
              <a:buNone/>
            </a:pPr>
            <a:endParaRPr lang="tr-TR"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275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2204864"/>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v</a:t>
            </a:r>
            <a:r>
              <a:rPr lang="tr-TR" sz="3000" b="1" dirty="0">
                <a:latin typeface="Times New Roman" pitchFamily="18" charset="0"/>
                <a:cs typeface="Times New Roman" pitchFamily="18" charset="0"/>
              </a:rPr>
              <a:t>)</a:t>
            </a:r>
            <a:r>
              <a:rPr lang="tr-TR" sz="3000" dirty="0">
                <a:latin typeface="Times New Roman" pitchFamily="18" charset="0"/>
                <a:cs typeface="Times New Roman" pitchFamily="18" charset="0"/>
              </a:rPr>
              <a:t> Zaman damgası: Bir elektronik verinin, üretildiği, değiştirildiği, gönderildiği, alındığı ve/veya kaydedildiği zamanın tespit edilmesi amacıyla elektronik sertifika hizmet sağlayıcısı tarafından güvenli elektronik imza ile doğrulanan zaman kaydını</a:t>
            </a:r>
            <a:r>
              <a:rPr lang="tr-TR" sz="3000" dirty="0" smtClean="0">
                <a:latin typeface="Times New Roman" pitchFamily="18" charset="0"/>
                <a:cs typeface="Times New Roman" pitchFamily="18" charset="0"/>
              </a:rPr>
              <a:t>, </a:t>
            </a:r>
          </a:p>
          <a:p>
            <a:pPr marL="0" indent="0" algn="just">
              <a:buNone/>
            </a:pPr>
            <a:r>
              <a:rPr lang="tr-TR" sz="3000" dirty="0" smtClean="0">
                <a:latin typeface="Times New Roman" pitchFamily="18" charset="0"/>
                <a:cs typeface="Times New Roman" pitchFamily="18" charset="0"/>
              </a:rPr>
              <a:t>ifade </a:t>
            </a:r>
            <a:r>
              <a:rPr lang="tr-TR" sz="3000" dirty="0">
                <a:latin typeface="Times New Roman" pitchFamily="18" charset="0"/>
                <a:cs typeface="Times New Roman" pitchFamily="18" charset="0"/>
              </a:rPr>
              <a:t>eder.</a:t>
            </a:r>
          </a:p>
        </p:txBody>
      </p:sp>
    </p:spTree>
    <p:extLst>
      <p:ext uri="{BB962C8B-B14F-4D97-AF65-F5344CB8AC3E}">
        <p14:creationId xmlns:p14="http://schemas.microsoft.com/office/powerpoint/2010/main" val="183959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İKİNCİ </a:t>
            </a:r>
            <a:r>
              <a:rPr lang="tr-TR" sz="3200" b="1" dirty="0" smtClean="0"/>
              <a:t>BÖLÜM</a:t>
            </a:r>
            <a:br>
              <a:rPr lang="tr-TR" sz="3200" b="1" dirty="0" smtClean="0"/>
            </a:br>
            <a:r>
              <a:rPr lang="tr-TR" sz="3200" b="1" dirty="0" smtClean="0"/>
              <a:t>Belge </a:t>
            </a:r>
            <a:r>
              <a:rPr lang="tr-TR" sz="3200" b="1" dirty="0"/>
              <a:t>Özellikleri</a:t>
            </a:r>
            <a:endParaRPr lang="tr-TR" sz="3200" dirty="0"/>
          </a:p>
        </p:txBody>
      </p:sp>
      <p:sp>
        <p:nvSpPr>
          <p:cNvPr id="3" name="İçerik Yer Tutucusu 2"/>
          <p:cNvSpPr>
            <a:spLocks noGrp="1"/>
          </p:cNvSpPr>
          <p:nvPr>
            <p:ph idx="1"/>
          </p:nvPr>
        </p:nvSpPr>
        <p:spPr/>
        <p:txBody>
          <a:bodyPr>
            <a:noAutofit/>
          </a:bodyPr>
          <a:lstStyle/>
          <a:p>
            <a:endParaRPr lang="tr-TR" sz="2400" b="1" dirty="0" smtClean="0"/>
          </a:p>
          <a:p>
            <a:pPr marL="0" indent="0" algn="just">
              <a:buNone/>
            </a:pPr>
            <a:r>
              <a:rPr lang="tr-TR" sz="2400" b="1" dirty="0" smtClean="0"/>
              <a:t>    </a:t>
            </a:r>
            <a:r>
              <a:rPr lang="tr-TR" sz="3000" b="1" dirty="0" smtClean="0">
                <a:latin typeface="Times New Roman" pitchFamily="18" charset="0"/>
                <a:cs typeface="Times New Roman" pitchFamily="18" charset="0"/>
              </a:rPr>
              <a:t>Nüsha </a:t>
            </a:r>
            <a:r>
              <a:rPr lang="tr-TR" sz="3000" b="1" dirty="0">
                <a:latin typeface="Times New Roman" pitchFamily="18" charset="0"/>
                <a:cs typeface="Times New Roman" pitchFamily="18" charset="0"/>
              </a:rPr>
              <a:t>sayısı</a:t>
            </a:r>
            <a:endParaRPr lang="tr-TR" sz="3000" dirty="0">
              <a:latin typeface="Times New Roman" pitchFamily="18" charset="0"/>
              <a:cs typeface="Times New Roman" pitchFamily="18" charset="0"/>
            </a:endParaRPr>
          </a:p>
          <a:p>
            <a:pPr algn="just"/>
            <a:r>
              <a:rPr lang="tr-TR" sz="3000" b="1" dirty="0" smtClean="0">
                <a:latin typeface="Times New Roman" pitchFamily="18" charset="0"/>
                <a:cs typeface="Times New Roman" pitchFamily="18" charset="0"/>
              </a:rPr>
              <a:t>MADDE </a:t>
            </a:r>
            <a:r>
              <a:rPr lang="en-US" sz="3000" b="1" dirty="0" smtClean="0">
                <a:latin typeface="Times New Roman" pitchFamily="18" charset="0"/>
                <a:cs typeface="Times New Roman" pitchFamily="18" charset="0"/>
              </a:rPr>
              <a:t>4-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Muhataba gönderilmek üzere fiziksel ortamda hazırlanan belgeler, paraflı nüshası hazırlayan idarede kalacak şekilde en az iki nüsha düzenlenir.</a:t>
            </a:r>
          </a:p>
          <a:p>
            <a:pPr marL="0" indent="0">
              <a:buNone/>
            </a:pPr>
            <a:r>
              <a:rPr lang="tr-TR" sz="2800" dirty="0">
                <a:latin typeface="Times New Roman" pitchFamily="18" charset="0"/>
                <a:cs typeface="Times New Roman" pitchFamily="18" charset="0"/>
              </a:rPr>
              <a:t/>
            </a:r>
            <a:br>
              <a:rPr lang="tr-TR" sz="2800" dirty="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874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76672"/>
            <a:ext cx="8229600" cy="1143000"/>
          </a:xfrm>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p:txBody>
          <a:bodyPr>
            <a:normAutofit lnSpcReduction="10000"/>
          </a:bodyPr>
          <a:lstStyle/>
          <a:p>
            <a:pPr marL="0" indent="0" algn="just">
              <a:buNone/>
            </a:pPr>
            <a:r>
              <a:rPr lang="tr-TR" b="1" dirty="0">
                <a:latin typeface="Times New Roman" pitchFamily="18" charset="0"/>
                <a:cs typeface="Times New Roman" pitchFamily="18" charset="0"/>
              </a:rPr>
              <a:t> </a:t>
            </a:r>
            <a:r>
              <a:rPr lang="tr-TR"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Amaç </a:t>
            </a:r>
            <a:r>
              <a:rPr lang="tr-TR" sz="3000" b="1" dirty="0">
                <a:latin typeface="Times New Roman" pitchFamily="18" charset="0"/>
                <a:cs typeface="Times New Roman" pitchFamily="18" charset="0"/>
              </a:rPr>
              <a:t>ve kapsam</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Yönetmeliğin amacı; el yazısıyla atılan imza ile fiziksel ortamda veya güvenli elektronik imza kullanılarak elektronik ortamda yapılan resmî yazışmalara ilişkin kuralları belirlemek ve bilgi, belge veya doküman alışverişinin hızlı ve güvenli bir biçimde yürütülmesini sağlamaktır.</a:t>
            </a:r>
          </a:p>
          <a:p>
            <a:pPr algn="just"/>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Bu Yönetmelik, bütün kamu kurum ve </a:t>
            </a:r>
            <a:r>
              <a:rPr lang="tr-TR" sz="3000" dirty="0" smtClean="0">
                <a:latin typeface="Times New Roman" pitchFamily="18" charset="0"/>
                <a:cs typeface="Times New Roman" pitchFamily="18" charset="0"/>
              </a:rPr>
              <a:t>kuruluşlarını </a:t>
            </a:r>
            <a:r>
              <a:rPr lang="tr-TR" sz="3000" dirty="0">
                <a:latin typeface="Times New Roman" pitchFamily="18" charset="0"/>
                <a:cs typeface="Times New Roman" pitchFamily="18" charset="0"/>
              </a:rPr>
              <a:t>kapsar</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131828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İKİNCİ </a:t>
            </a:r>
            <a:r>
              <a:rPr lang="tr-TR" sz="3200" b="1" dirty="0" smtClean="0"/>
              <a:t>BÖLÜM</a:t>
            </a:r>
            <a:br>
              <a:rPr lang="tr-TR" sz="3200" b="1" dirty="0" smtClean="0"/>
            </a:br>
            <a:r>
              <a:rPr lang="tr-TR" sz="3200" b="1" dirty="0" smtClean="0"/>
              <a:t>Belge </a:t>
            </a:r>
            <a:r>
              <a:rPr lang="tr-TR" sz="3200" b="1" dirty="0"/>
              <a:t>Özellikleri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8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Belgenin </a:t>
            </a:r>
            <a:r>
              <a:rPr lang="tr-TR" sz="3000" b="1" dirty="0">
                <a:latin typeface="Times New Roman" pitchFamily="18" charset="0"/>
                <a:cs typeface="Times New Roman" pitchFamily="18" charset="0"/>
              </a:rPr>
              <a:t>şekli özellikleri</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5- </a:t>
            </a:r>
            <a:r>
              <a:rPr lang="tr-TR" sz="3000" dirty="0" smtClean="0">
                <a:latin typeface="Times New Roman" pitchFamily="18" charset="0"/>
                <a:cs typeface="Times New Roman" pitchFamily="18" charset="0"/>
              </a:rPr>
              <a:t>(1) </a:t>
            </a:r>
            <a:r>
              <a:rPr lang="tr-TR" sz="3000" dirty="0">
                <a:latin typeface="Times New Roman" pitchFamily="18" charset="0"/>
                <a:cs typeface="Times New Roman" pitchFamily="18" charset="0"/>
              </a:rPr>
              <a:t>Belgelerin A4 </a:t>
            </a:r>
            <a:r>
              <a:rPr lang="en-US" sz="3000" dirty="0">
                <a:latin typeface="Times New Roman" pitchFamily="18" charset="0"/>
                <a:cs typeface="Times New Roman" pitchFamily="18" charset="0"/>
              </a:rPr>
              <a:t>(210x297 </a:t>
            </a:r>
            <a:r>
              <a:rPr lang="tr-TR" sz="3000" dirty="0">
                <a:latin typeface="Times New Roman" pitchFamily="18" charset="0"/>
                <a:cs typeface="Times New Roman" pitchFamily="18" charset="0"/>
              </a:rPr>
              <a:t>mm) boyutundaki kâğıda çıktı alınacak şekilde hazırlanması esastır.</a:t>
            </a:r>
          </a:p>
          <a:p>
            <a:pPr marL="0" lvl="0" indent="0" algn="just">
              <a:buNone/>
            </a:pPr>
            <a:r>
              <a:rPr lang="tr-TR" sz="3000" dirty="0" smtClean="0">
                <a:latin typeface="Times New Roman" pitchFamily="18" charset="0"/>
                <a:cs typeface="Times New Roman" pitchFamily="18" charset="0"/>
              </a:rPr>
              <a:t>   (2)Belge </a:t>
            </a:r>
            <a:r>
              <a:rPr lang="tr-TR" sz="3000" dirty="0">
                <a:latin typeface="Times New Roman" pitchFamily="18" charset="0"/>
                <a:cs typeface="Times New Roman" pitchFamily="18" charset="0"/>
              </a:rPr>
              <a:t>ekleri farklı </a:t>
            </a:r>
            <a:r>
              <a:rPr lang="en-US" sz="3000" dirty="0">
                <a:latin typeface="Times New Roman" pitchFamily="18" charset="0"/>
                <a:cs typeface="Times New Roman" pitchFamily="18" charset="0"/>
              </a:rPr>
              <a:t>form, format </a:t>
            </a:r>
            <a:r>
              <a:rPr lang="tr-TR" sz="3000" dirty="0">
                <a:latin typeface="Times New Roman" pitchFamily="18" charset="0"/>
                <a:cs typeface="Times New Roman" pitchFamily="18" charset="0"/>
              </a:rPr>
              <a:t>veya ebatlarda hazırlanabilir.</a:t>
            </a:r>
          </a:p>
          <a:p>
            <a:pPr marL="0" lvl="0" indent="0" algn="just">
              <a:buNone/>
            </a:pPr>
            <a:r>
              <a:rPr lang="tr-TR" sz="3000" dirty="0" smtClean="0">
                <a:latin typeface="Times New Roman" pitchFamily="18" charset="0"/>
                <a:cs typeface="Times New Roman" pitchFamily="18" charset="0"/>
              </a:rPr>
              <a:t>   (3)Üst </a:t>
            </a:r>
            <a:r>
              <a:rPr lang="tr-TR" sz="3000" dirty="0">
                <a:latin typeface="Times New Roman" pitchFamily="18" charset="0"/>
                <a:cs typeface="Times New Roman" pitchFamily="18" charset="0"/>
              </a:rPr>
              <a:t>yazılarda kâğıdın bir yüzü kullanılır. Ancak üst yazının ekleri için kâğıdın her iki yüzü de kullanılabilir.</a:t>
            </a:r>
          </a:p>
        </p:txBody>
      </p:sp>
    </p:spTree>
    <p:extLst>
      <p:ext uri="{BB962C8B-B14F-4D97-AF65-F5344CB8AC3E}">
        <p14:creationId xmlns:p14="http://schemas.microsoft.com/office/powerpoint/2010/main" val="1377652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Autofit/>
          </a:bodyPr>
          <a:lstStyle/>
          <a:p>
            <a:pPr algn="ctr"/>
            <a:r>
              <a:rPr lang="tr-TR" sz="3200" b="1" dirty="0"/>
              <a:t>İKİNCİ </a:t>
            </a:r>
            <a:r>
              <a:rPr lang="tr-TR" sz="3200" b="1" dirty="0" smtClean="0"/>
              <a:t>BÖLÜM</a:t>
            </a:r>
            <a:br>
              <a:rPr lang="tr-TR" sz="3200" b="1" dirty="0" smtClean="0"/>
            </a:br>
            <a:r>
              <a:rPr lang="tr-TR" sz="3200" b="1" dirty="0" smtClean="0"/>
              <a:t>Belge </a:t>
            </a:r>
            <a:r>
              <a:rPr lang="tr-TR" sz="3200" b="1" dirty="0"/>
              <a:t>Özellikleri</a:t>
            </a:r>
            <a:endParaRPr lang="tr-TR" sz="3200" dirty="0"/>
          </a:p>
        </p:txBody>
      </p:sp>
      <p:sp>
        <p:nvSpPr>
          <p:cNvPr id="3" name="İçerik Yer Tutucusu 2"/>
          <p:cNvSpPr>
            <a:spLocks noGrp="1"/>
          </p:cNvSpPr>
          <p:nvPr>
            <p:ph idx="1"/>
          </p:nvPr>
        </p:nvSpPr>
        <p:spPr>
          <a:xfrm>
            <a:off x="323528" y="1268760"/>
            <a:ext cx="8676456" cy="6408712"/>
          </a:xfrm>
        </p:spPr>
        <p:txBody>
          <a:bodyPr>
            <a:noAutofit/>
          </a:bodyPr>
          <a:lstStyle/>
          <a:p>
            <a:pPr marL="0" indent="0" algn="just">
              <a:buNone/>
            </a:pPr>
            <a:r>
              <a:rPr lang="tr-TR" sz="2400" b="1"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Yazı </a:t>
            </a:r>
            <a:r>
              <a:rPr lang="tr-TR" sz="2800" b="1" dirty="0">
                <a:latin typeface="Times New Roman" pitchFamily="18" charset="0"/>
                <a:cs typeface="Times New Roman" pitchFamily="18" charset="0"/>
              </a:rPr>
              <a:t>tipi ve</a:t>
            </a:r>
            <a:r>
              <a:rPr lang="tr-TR" sz="2800" dirty="0">
                <a:latin typeface="Times New Roman" pitchFamily="18" charset="0"/>
                <a:cs typeface="Times New Roman" pitchFamily="18" charset="0"/>
              </a:rPr>
              <a:t> </a:t>
            </a:r>
            <a:r>
              <a:rPr lang="tr-TR" sz="2800" b="1" dirty="0">
                <a:latin typeface="Times New Roman" pitchFamily="18" charset="0"/>
                <a:cs typeface="Times New Roman" pitchFamily="18" charset="0"/>
              </a:rPr>
              <a:t>harf büyüklüğü</a:t>
            </a:r>
            <a:endParaRPr lang="tr-TR" sz="2800" dirty="0">
              <a:latin typeface="Times New Roman" pitchFamily="18" charset="0"/>
              <a:cs typeface="Times New Roman" pitchFamily="18" charset="0"/>
            </a:endParaRPr>
          </a:p>
          <a:p>
            <a:pPr algn="just"/>
            <a:r>
              <a:rPr lang="tr-TR" sz="2800" b="1" dirty="0">
                <a:latin typeface="Times New Roman" pitchFamily="18" charset="0"/>
                <a:cs typeface="Times New Roman" pitchFamily="18" charset="0"/>
              </a:rPr>
              <a:t>MADDE </a:t>
            </a:r>
            <a:r>
              <a:rPr lang="en-US" sz="2800" b="1" dirty="0" smtClean="0">
                <a:latin typeface="Times New Roman" pitchFamily="18" charset="0"/>
                <a:cs typeface="Times New Roman" pitchFamily="18" charset="0"/>
              </a:rPr>
              <a:t>6- </a:t>
            </a:r>
            <a:r>
              <a:rPr lang="en-US"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Elektronik ortamda hazırlanan belgelerde "Times </a:t>
            </a:r>
            <a:r>
              <a:rPr lang="en-US" sz="2800" dirty="0" smtClean="0">
                <a:latin typeface="Times New Roman" pitchFamily="18" charset="0"/>
                <a:cs typeface="Times New Roman" pitchFamily="18" charset="0"/>
              </a:rPr>
              <a:t>New </a:t>
            </a:r>
            <a:r>
              <a:rPr lang="tr-TR" sz="2800" dirty="0">
                <a:latin typeface="Times New Roman" pitchFamily="18" charset="0"/>
                <a:cs typeface="Times New Roman" pitchFamily="18" charset="0"/>
              </a:rPr>
              <a:t>Roman" veya "</a:t>
            </a:r>
            <a:r>
              <a:rPr lang="tr-TR" sz="2800" dirty="0" err="1">
                <a:latin typeface="Times New Roman" pitchFamily="18" charset="0"/>
                <a:cs typeface="Times New Roman" pitchFamily="18" charset="0"/>
              </a:rPr>
              <a:t>Arial</a:t>
            </a: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yazı </a:t>
            </a:r>
            <a:r>
              <a:rPr lang="tr-TR" sz="2800" dirty="0">
                <a:latin typeface="Times New Roman" pitchFamily="18" charset="0"/>
                <a:cs typeface="Times New Roman" pitchFamily="18" charset="0"/>
              </a:rPr>
              <a:t>tipi normal yazı stilinde </a:t>
            </a:r>
            <a:r>
              <a:rPr lang="tr-TR" sz="2800" dirty="0" smtClean="0">
                <a:latin typeface="Times New Roman" pitchFamily="18" charset="0"/>
                <a:cs typeface="Times New Roman" pitchFamily="18" charset="0"/>
              </a:rPr>
              <a:t>kullanılır</a:t>
            </a:r>
            <a:r>
              <a:rPr lang="tr-TR" sz="2800" dirty="0">
                <a:latin typeface="Times New Roman" pitchFamily="18" charset="0"/>
                <a:cs typeface="Times New Roman" pitchFamily="18" charset="0"/>
              </a:rPr>
              <a:t>. Harf büyüklüğünün Times </a:t>
            </a:r>
            <a:r>
              <a:rPr lang="en-US" sz="2800" dirty="0">
                <a:latin typeface="Times New Roman" pitchFamily="18" charset="0"/>
                <a:cs typeface="Times New Roman" pitchFamily="18" charset="0"/>
              </a:rPr>
              <a:t>New </a:t>
            </a:r>
            <a:r>
              <a:rPr lang="tr-TR" sz="2800" dirty="0">
                <a:latin typeface="Times New Roman" pitchFamily="18" charset="0"/>
                <a:cs typeface="Times New Roman" pitchFamily="18" charset="0"/>
              </a:rPr>
              <a:t>Roman için </a:t>
            </a:r>
            <a:r>
              <a:rPr lang="en-US" sz="2800" dirty="0" smtClean="0">
                <a:latin typeface="Times New Roman" pitchFamily="18" charset="0"/>
                <a:cs typeface="Times New Roman" pitchFamily="18" charset="0"/>
              </a:rPr>
              <a:t>12 </a:t>
            </a:r>
            <a:r>
              <a:rPr lang="tr-TR" sz="2800" dirty="0" smtClean="0">
                <a:latin typeface="Times New Roman" pitchFamily="18" charset="0"/>
                <a:cs typeface="Times New Roman" pitchFamily="18" charset="0"/>
              </a:rPr>
              <a:t>punto, </a:t>
            </a:r>
            <a:r>
              <a:rPr lang="tr-TR" sz="2800" dirty="0" err="1" smtClean="0">
                <a:latin typeface="Times New Roman" pitchFamily="18" charset="0"/>
                <a:cs typeface="Times New Roman" pitchFamily="18" charset="0"/>
              </a:rPr>
              <a:t>Arial</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için </a:t>
            </a:r>
            <a:r>
              <a:rPr lang="en-US" sz="2800" dirty="0">
                <a:latin typeface="Times New Roman" pitchFamily="18" charset="0"/>
                <a:cs typeface="Times New Roman" pitchFamily="18" charset="0"/>
              </a:rPr>
              <a:t>11 </a:t>
            </a:r>
            <a:r>
              <a:rPr lang="tr-TR" sz="2800" dirty="0">
                <a:latin typeface="Times New Roman" pitchFamily="18" charset="0"/>
                <a:cs typeface="Times New Roman" pitchFamily="18" charset="0"/>
              </a:rPr>
              <a:t>punto olması esastır. Ancak gerekli hâllerde metinde harf büyüklüğü </a:t>
            </a:r>
            <a:r>
              <a:rPr lang="en-US" sz="2800" dirty="0">
                <a:latin typeface="Times New Roman" pitchFamily="18" charset="0"/>
                <a:cs typeface="Times New Roman" pitchFamily="18" charset="0"/>
              </a:rPr>
              <a:t>9 </a:t>
            </a:r>
            <a:r>
              <a:rPr lang="tr-TR" sz="2800" dirty="0">
                <a:latin typeface="Times New Roman" pitchFamily="18" charset="0"/>
                <a:cs typeface="Times New Roman" pitchFamily="18" charset="0"/>
              </a:rPr>
              <a:t>puntoya, iletişim bilgilerinin yazımında ise </a:t>
            </a:r>
            <a:r>
              <a:rPr lang="en-US" sz="2800" dirty="0">
                <a:latin typeface="Times New Roman" pitchFamily="18" charset="0"/>
                <a:cs typeface="Times New Roman" pitchFamily="18" charset="0"/>
              </a:rPr>
              <a:t>8 </a:t>
            </a:r>
            <a:r>
              <a:rPr lang="tr-TR" sz="2800" dirty="0">
                <a:latin typeface="Times New Roman" pitchFamily="18" charset="0"/>
                <a:cs typeface="Times New Roman" pitchFamily="18" charset="0"/>
              </a:rPr>
              <a:t>puntoya kadar düşürülebilir. Farklı form. </a:t>
            </a:r>
            <a:r>
              <a:rPr lang="en-US" sz="2800" dirty="0">
                <a:latin typeface="Times New Roman" pitchFamily="18" charset="0"/>
                <a:cs typeface="Times New Roman" pitchFamily="18" charset="0"/>
              </a:rPr>
              <a:t>format </a:t>
            </a:r>
            <a:r>
              <a:rPr lang="tr-TR" sz="2800" dirty="0">
                <a:latin typeface="Times New Roman" pitchFamily="18" charset="0"/>
                <a:cs typeface="Times New Roman" pitchFamily="18" charset="0"/>
              </a:rPr>
              <a:t>veya ebatlarda hazırlanan rapor, analiz ve benzeri metinlerde farklı yazı tipi ve harf büyüklüğü kullanılabilir.</a:t>
            </a:r>
          </a:p>
          <a:p>
            <a:pPr marL="0" indent="0" algn="just">
              <a:buNone/>
            </a:pPr>
            <a:r>
              <a:rPr lang="tr-T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2) </a:t>
            </a:r>
            <a:r>
              <a:rPr lang="tr-TR" sz="2800" dirty="0">
                <a:latin typeface="Times New Roman" pitchFamily="18" charset="0"/>
                <a:cs typeface="Times New Roman" pitchFamily="18" charset="0"/>
              </a:rPr>
              <a:t>Metin içinde yer alan alıntılar tırnak içinde ve eğik </a:t>
            </a:r>
            <a:r>
              <a:rPr lang="tr-TR" sz="2800" dirty="0" smtClean="0">
                <a:latin typeface="Times New Roman" pitchFamily="18" charset="0"/>
                <a:cs typeface="Times New Roman" pitchFamily="18" charset="0"/>
              </a:rPr>
              <a:t>   (</a:t>
            </a:r>
            <a:r>
              <a:rPr lang="tr-TR" sz="2800" dirty="0">
                <a:latin typeface="Times New Roman" pitchFamily="18" charset="0"/>
                <a:cs typeface="Times New Roman" pitchFamily="18" charset="0"/>
              </a:rPr>
              <a:t>italik) olarak yazılabilir.</a:t>
            </a:r>
          </a:p>
        </p:txBody>
      </p:sp>
    </p:spTree>
    <p:extLst>
      <p:ext uri="{BB962C8B-B14F-4D97-AF65-F5344CB8AC3E}">
        <p14:creationId xmlns:p14="http://schemas.microsoft.com/office/powerpoint/2010/main" val="172526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611560" y="2204864"/>
            <a:ext cx="8229600" cy="4389120"/>
          </a:xfrm>
        </p:spPr>
        <p:txBody>
          <a:bodyPr>
            <a:noAutofit/>
          </a:bodyPr>
          <a:lstStyle/>
          <a:p>
            <a:pPr marL="0" indent="0" algn="just">
              <a:buNone/>
            </a:pPr>
            <a:r>
              <a:rPr lang="tr-TR" sz="24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Yazı </a:t>
            </a:r>
            <a:r>
              <a:rPr lang="tr-TR" sz="3000" b="1" dirty="0">
                <a:latin typeface="Times New Roman" pitchFamily="18" charset="0"/>
                <a:cs typeface="Times New Roman" pitchFamily="18" charset="0"/>
              </a:rPr>
              <a:t>alanı</a:t>
            </a: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7-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Belgenin yazı alanı sayfanın </a:t>
            </a:r>
            <a:r>
              <a:rPr lang="tr-TR" sz="3000" dirty="0" smtClean="0">
                <a:latin typeface="Times New Roman" pitchFamily="18" charset="0"/>
                <a:cs typeface="Times New Roman" pitchFamily="18" charset="0"/>
              </a:rPr>
              <a:t>üst, alt, sol </a:t>
            </a:r>
            <a:r>
              <a:rPr lang="tr-TR" sz="3000" dirty="0">
                <a:latin typeface="Times New Roman" pitchFamily="18" charset="0"/>
                <a:cs typeface="Times New Roman" pitchFamily="18" charset="0"/>
              </a:rPr>
              <a:t>ve sağ kenarından </a:t>
            </a:r>
            <a:r>
              <a:rPr lang="en-US" sz="3000" dirty="0" smtClean="0">
                <a:latin typeface="Times New Roman" pitchFamily="18" charset="0"/>
                <a:cs typeface="Times New Roman" pitchFamily="18" charset="0"/>
              </a:rPr>
              <a:t>2</a:t>
            </a:r>
            <a:r>
              <a:rPr lang="tr-TR" sz="3000" dirty="0" smtClean="0">
                <a:latin typeface="Times New Roman" pitchFamily="18" charset="0"/>
                <a:cs typeface="Times New Roman" pitchFamily="18" charset="0"/>
              </a:rPr>
              <a:t>,</a:t>
            </a:r>
            <a:r>
              <a:rPr lang="en-US" sz="3000" dirty="0" smtClean="0">
                <a:latin typeface="Times New Roman" pitchFamily="18" charset="0"/>
                <a:cs typeface="Times New Roman" pitchFamily="18" charset="0"/>
              </a:rPr>
              <a:t>5 </a:t>
            </a:r>
            <a:r>
              <a:rPr lang="tr-TR" sz="3000" dirty="0">
                <a:latin typeface="Times New Roman" pitchFamily="18" charset="0"/>
                <a:cs typeface="Times New Roman" pitchFamily="18" charset="0"/>
              </a:rPr>
              <a:t>cm boşluk bırakılarak düzenlenir</a:t>
            </a:r>
          </a:p>
          <a:p>
            <a:pPr marL="0" indent="0" algn="just">
              <a:buNone/>
            </a:pPr>
            <a:r>
              <a:rPr lang="tr-TR"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Yazı alanı dışına sayfa numarası ve varsa ek numarası hariç hiçbir ifade veya ibare yazılmaz.</a:t>
            </a:r>
          </a:p>
        </p:txBody>
      </p:sp>
    </p:spTree>
    <p:extLst>
      <p:ext uri="{BB962C8B-B14F-4D97-AF65-F5344CB8AC3E}">
        <p14:creationId xmlns:p14="http://schemas.microsoft.com/office/powerpoint/2010/main" val="3661922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916832"/>
            <a:ext cx="8229600" cy="4389120"/>
          </a:xfrm>
        </p:spPr>
        <p:txBody>
          <a:bodyPr>
            <a:noAutofit/>
          </a:bodyPr>
          <a:lstStyle/>
          <a:p>
            <a:pPr marL="0" indent="0" algn="just">
              <a:buNone/>
            </a:pPr>
            <a:r>
              <a:rPr lang="tr-TR" sz="2400" dirty="0" smtClean="0"/>
              <a:t>    </a:t>
            </a:r>
          </a:p>
          <a:p>
            <a:pPr marL="0" indent="0" algn="just">
              <a:buNone/>
            </a:pP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Başlık</a:t>
            </a:r>
            <a:endParaRPr lang="tr-TR" sz="3000" b="1"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8-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Başlık (antet), </a:t>
            </a:r>
            <a:r>
              <a:rPr lang="tr-TR" sz="3000" dirty="0" smtClean="0">
                <a:latin typeface="Times New Roman" pitchFamily="18" charset="0"/>
                <a:cs typeface="Times New Roman" pitchFamily="18" charset="0"/>
              </a:rPr>
              <a:t>belgeyi </a:t>
            </a:r>
            <a:r>
              <a:rPr lang="tr-TR" sz="3000" dirty="0">
                <a:latin typeface="Times New Roman" pitchFamily="18" charset="0"/>
                <a:cs typeface="Times New Roman" pitchFamily="18" charset="0"/>
              </a:rPr>
              <a:t>gönderen idarenin adının belirtildiği bölümdür.</a:t>
            </a:r>
          </a:p>
          <a:p>
            <a:pPr marL="0" lvl="0" indent="0" algn="just">
              <a:buNone/>
            </a:pPr>
            <a:r>
              <a:rPr lang="tr-TR" sz="3000" dirty="0" smtClean="0">
                <a:latin typeface="Times New Roman" pitchFamily="18" charset="0"/>
                <a:cs typeface="Times New Roman" pitchFamily="18" charset="0"/>
              </a:rPr>
              <a:t>   </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88280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340768"/>
            <a:ext cx="8352928" cy="5184576"/>
          </a:xfrm>
        </p:spPr>
        <p:txBody>
          <a:bodyPr>
            <a:noAutofit/>
          </a:bodyPr>
          <a:lstStyle/>
          <a:p>
            <a:pPr marL="0" indent="0" algn="just">
              <a:buNone/>
            </a:pPr>
            <a:r>
              <a:rPr lang="tr-TR" sz="3000" dirty="0" smtClean="0">
                <a:latin typeface="Times New Roman" pitchFamily="18" charset="0"/>
                <a:cs typeface="Times New Roman" pitchFamily="18" charset="0"/>
              </a:rPr>
              <a:t>   (2) Başlık</a:t>
            </a:r>
            <a:r>
              <a:rPr lang="tr-TR" sz="3000" dirty="0">
                <a:latin typeface="Times New Roman" pitchFamily="18" charset="0"/>
                <a:cs typeface="Times New Roman" pitchFamily="18" charset="0"/>
              </a:rPr>
              <a:t>, belgenin yazı alanının üst kısmına ortalanarak yazılır. İlk satıra "T.C." kısaltması, ikinci satıra idarenin adı büyük harflerle, üçüncü satıra birimin adı ilk harfleri büyük diğerleri küçük harflerle ortalanarak yazılır. Ancak, bağlı veya ilgili idarelerde ilk </a:t>
            </a:r>
            <a:r>
              <a:rPr lang="tr-TR" sz="3000" dirty="0" smtClean="0">
                <a:latin typeface="Times New Roman" pitchFamily="18" charset="0"/>
                <a:cs typeface="Times New Roman" pitchFamily="18" charset="0"/>
              </a:rPr>
              <a:t>satıra </a:t>
            </a:r>
            <a:r>
              <a:rPr lang="tr-TR" sz="3000" dirty="0">
                <a:latin typeface="Times New Roman" pitchFamily="18" charset="0"/>
                <a:cs typeface="Times New Roman" pitchFamily="18" charset="0"/>
              </a:rPr>
              <a:t>"</a:t>
            </a:r>
            <a:r>
              <a:rPr lang="tr-TR" sz="3000" dirty="0" smtClean="0">
                <a:latin typeface="Times New Roman" pitchFamily="18" charset="0"/>
                <a:cs typeface="Times New Roman" pitchFamily="18" charset="0"/>
              </a:rPr>
              <a:t>T.C</a:t>
            </a:r>
            <a:r>
              <a:rPr lang="tr-TR" sz="3000" dirty="0">
                <a:latin typeface="Times New Roman" pitchFamily="18" charset="0"/>
                <a:cs typeface="Times New Roman" pitchFamily="18" charset="0"/>
              </a:rPr>
              <a:t>." kısaltması, ikinci satıra bağlı veya ilgili olunan bakanlığın adı </a:t>
            </a:r>
            <a:r>
              <a:rPr lang="tr-TR" sz="3000" dirty="0" smtClean="0">
                <a:latin typeface="Times New Roman" pitchFamily="18" charset="0"/>
                <a:cs typeface="Times New Roman" pitchFamily="18" charset="0"/>
              </a:rPr>
              <a:t>büyük </a:t>
            </a:r>
            <a:r>
              <a:rPr lang="tr-TR" sz="3000" dirty="0">
                <a:latin typeface="Times New Roman" pitchFamily="18" charset="0"/>
                <a:cs typeface="Times New Roman" pitchFamily="18" charset="0"/>
              </a:rPr>
              <a:t>harflerle, üçüncü satıra idarenin adı ilk harfleri büyük diğerleri küçük harflerle ve dördüncü satıra da birimin adı ilk harfleri büyük diğerleri küçük harflerle ortalanarak yazılabilir (Örnek </a:t>
            </a:r>
            <a:r>
              <a:rPr lang="tr-TR" sz="3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648894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916832"/>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(3) İdarelerin </a:t>
            </a:r>
            <a:r>
              <a:rPr lang="tr-TR" sz="3000" dirty="0">
                <a:latin typeface="Times New Roman" pitchFamily="18" charset="0"/>
                <a:cs typeface="Times New Roman" pitchFamily="18" charset="0"/>
              </a:rPr>
              <a:t>il ve ilçe teşkilatlarında kullanılan başlıklar </a:t>
            </a:r>
            <a:r>
              <a:rPr lang="en-US" sz="3000" dirty="0">
                <a:latin typeface="Times New Roman" pitchFamily="18" charset="0"/>
                <a:cs typeface="Times New Roman" pitchFamily="18" charset="0"/>
              </a:rPr>
              <a:t>10/6/1949 </a:t>
            </a:r>
            <a:r>
              <a:rPr lang="tr-TR" sz="3000" dirty="0">
                <a:latin typeface="Times New Roman" pitchFamily="18" charset="0"/>
                <a:cs typeface="Times New Roman" pitchFamily="18" charset="0"/>
              </a:rPr>
              <a:t>tarihli ve </a:t>
            </a:r>
            <a:r>
              <a:rPr lang="en-US" sz="3000" dirty="0">
                <a:latin typeface="Times New Roman" pitchFamily="18" charset="0"/>
                <a:cs typeface="Times New Roman" pitchFamily="18" charset="0"/>
              </a:rPr>
              <a:t>5442 </a:t>
            </a:r>
            <a:r>
              <a:rPr lang="tr-TR" sz="3000" dirty="0">
                <a:latin typeface="Times New Roman" pitchFamily="18" charset="0"/>
                <a:cs typeface="Times New Roman" pitchFamily="18" charset="0"/>
              </a:rPr>
              <a:t>sayılı </a:t>
            </a:r>
            <a:r>
              <a:rPr lang="tr-TR" sz="3000" dirty="0" smtClean="0">
                <a:latin typeface="Times New Roman" pitchFamily="18" charset="0"/>
                <a:cs typeface="Times New Roman" pitchFamily="18" charset="0"/>
              </a:rPr>
              <a:t>İl </a:t>
            </a:r>
            <a:r>
              <a:rPr lang="tr-TR" sz="3000" dirty="0">
                <a:latin typeface="Times New Roman" pitchFamily="18" charset="0"/>
                <a:cs typeface="Times New Roman" pitchFamily="18" charset="0"/>
              </a:rPr>
              <a:t>İdaresi Kanunu hükümlerine uygun olarak düzenlenir (Örnek </a:t>
            </a:r>
            <a:r>
              <a:rPr lang="en-US" sz="3000" dirty="0">
                <a:latin typeface="Times New Roman" pitchFamily="18" charset="0"/>
                <a:cs typeface="Times New Roman" pitchFamily="18" charset="0"/>
              </a:rPr>
              <a:t>1).</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(4) Bölge </a:t>
            </a:r>
            <a:r>
              <a:rPr lang="tr-TR" sz="3000" dirty="0">
                <a:latin typeface="Times New Roman" pitchFamily="18" charset="0"/>
                <a:cs typeface="Times New Roman" pitchFamily="18" charset="0"/>
              </a:rPr>
              <a:t>müdürlüklerinde hangi bölge teşkilatı olduğu yazılır (Örnek </a:t>
            </a:r>
            <a:r>
              <a:rPr lang="tr-TR" sz="3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70507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132856"/>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(5) Doğrudan </a:t>
            </a:r>
            <a:r>
              <a:rPr lang="tr-TR" sz="3000" dirty="0">
                <a:latin typeface="Times New Roman" pitchFamily="18" charset="0"/>
                <a:cs typeface="Times New Roman" pitchFamily="18" charset="0"/>
              </a:rPr>
              <a:t>merkezi teşkilata bağlı taşra birimlerinde başlıkta merkezî teşkilat ve taşra teşkilatı adlarına yer verilir (Örnek </a:t>
            </a:r>
            <a:r>
              <a:rPr lang="en-US" sz="3000" dirty="0">
                <a:latin typeface="Times New Roman" pitchFamily="18" charset="0"/>
                <a:cs typeface="Times New Roman" pitchFamily="18" charset="0"/>
              </a:rPr>
              <a:t>1).</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(6) Başlığın </a:t>
            </a:r>
            <a:r>
              <a:rPr lang="tr-TR" sz="3000" dirty="0">
                <a:latin typeface="Times New Roman" pitchFamily="18" charset="0"/>
                <a:cs typeface="Times New Roman" pitchFamily="18" charset="0"/>
              </a:rPr>
              <a:t>yazımında </a:t>
            </a:r>
            <a:r>
              <a:rPr lang="tr-TR" sz="3000" dirty="0" smtClean="0">
                <a:latin typeface="Times New Roman" pitchFamily="18" charset="0"/>
                <a:cs typeface="Times New Roman" pitchFamily="18" charset="0"/>
              </a:rPr>
              <a:t>DETSİS’ te </a:t>
            </a:r>
            <a:r>
              <a:rPr lang="tr-TR" sz="3000" dirty="0">
                <a:latin typeface="Times New Roman" pitchFamily="18" charset="0"/>
                <a:cs typeface="Times New Roman" pitchFamily="18" charset="0"/>
              </a:rPr>
              <a:t>yer alan başlık kayıtları esas alınır.</a:t>
            </a:r>
          </a:p>
        </p:txBody>
      </p:sp>
    </p:spTree>
    <p:extLst>
      <p:ext uri="{BB962C8B-B14F-4D97-AF65-F5344CB8AC3E}">
        <p14:creationId xmlns:p14="http://schemas.microsoft.com/office/powerpoint/2010/main" val="276683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9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032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   Sayı</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9- </a:t>
            </a:r>
            <a:r>
              <a:rPr lang="tr-TR" sz="3000" dirty="0" smtClean="0">
                <a:latin typeface="Times New Roman" pitchFamily="18" charset="0"/>
                <a:cs typeface="Times New Roman" pitchFamily="18" charset="0"/>
              </a:rPr>
              <a:t>(1) </a:t>
            </a:r>
            <a:r>
              <a:rPr lang="tr-TR" sz="3000" dirty="0">
                <a:latin typeface="Times New Roman" pitchFamily="18" charset="0"/>
                <a:cs typeface="Times New Roman" pitchFamily="18" charset="0"/>
              </a:rPr>
              <a:t>Belgelerde sayı bulunması zorunludur. "Sayı:" sırasıyla; </a:t>
            </a:r>
            <a:r>
              <a:rPr lang="tr-TR" sz="3000" dirty="0" smtClean="0">
                <a:latin typeface="Times New Roman" pitchFamily="18" charset="0"/>
                <a:cs typeface="Times New Roman" pitchFamily="18" charset="0"/>
              </a:rPr>
              <a:t>DETSİS’ te </a:t>
            </a:r>
            <a:r>
              <a:rPr lang="tr-TR" sz="3000" dirty="0">
                <a:latin typeface="Times New Roman" pitchFamily="18" charset="0"/>
                <a:cs typeface="Times New Roman" pitchFamily="18" charset="0"/>
              </a:rPr>
              <a:t>belirtilen Türkiye Cumhuriyeti Devlet teşkilatı Numarası, standart dosya planı kodu ile belge kayıt numarasından oluşur </a:t>
            </a:r>
            <a:r>
              <a:rPr lang="tr-TR" sz="3000" dirty="0" smtClean="0">
                <a:latin typeface="Times New Roman" pitchFamily="18" charset="0"/>
                <a:cs typeface="Times New Roman" pitchFamily="18" charset="0"/>
              </a:rPr>
              <a:t>ve </a:t>
            </a:r>
            <a:r>
              <a:rPr lang="tr-TR" sz="3000" dirty="0">
                <a:latin typeface="Times New Roman" pitchFamily="18" charset="0"/>
                <a:cs typeface="Times New Roman" pitchFamily="18" charset="0"/>
              </a:rPr>
              <a:t>bunların arasına kısa çizgi işareti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konulur (Örnek </a:t>
            </a:r>
            <a:r>
              <a:rPr lang="en-US" sz="3000" dirty="0">
                <a:latin typeface="Times New Roman" pitchFamily="18" charset="0"/>
                <a:cs typeface="Times New Roman" pitchFamily="18" charset="0"/>
              </a:rPr>
              <a:t>2).</a:t>
            </a:r>
            <a:endParaRPr lang="tr-TR" sz="3000" dirty="0">
              <a:latin typeface="Times New Roman" pitchFamily="18" charset="0"/>
              <a:cs typeface="Times New Roman" pitchFamily="18" charset="0"/>
            </a:endParaRPr>
          </a:p>
          <a:p>
            <a:pPr marL="0" indent="0">
              <a:buNone/>
            </a:pP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479564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"Sayı:" yan başlığı, başlığın son satırından itibaren iki satır boşluk bırakılarak ve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yazı alanının solundan başlanarak yazılır (Örnek </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Belgede hem birim evrak bölümü hem de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genel evrak bölümü tarafından verilen kayıt numarası bulunması hâlinde araya eğik çizgi</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işareti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konulur. Bu belgeler için belge kayıt numarası olarak genel evrak bölümü </a:t>
            </a:r>
            <a:r>
              <a:rPr lang="tr-TR" sz="3000" dirty="0" smtClean="0">
                <a:latin typeface="Times New Roman" pitchFamily="18" charset="0"/>
                <a:cs typeface="Times New Roman" pitchFamily="18" charset="0"/>
              </a:rPr>
              <a:t>tarafından</a:t>
            </a: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verilen kayıt numarası dikkate alınır.</a:t>
            </a:r>
          </a:p>
          <a:p>
            <a:pPr marL="0" indent="0">
              <a:buNone/>
            </a:pPr>
            <a:r>
              <a:rPr lang="tr-TR" sz="2400" dirty="0"/>
              <a:t/>
            </a:r>
            <a:br>
              <a:rPr lang="tr-TR" sz="2400" dirty="0"/>
            </a:br>
            <a:endParaRPr lang="tr-TR" sz="2400" dirty="0"/>
          </a:p>
        </p:txBody>
      </p:sp>
    </p:spTree>
    <p:extLst>
      <p:ext uri="{BB962C8B-B14F-4D97-AF65-F5344CB8AC3E}">
        <p14:creationId xmlns:p14="http://schemas.microsoft.com/office/powerpoint/2010/main" val="344857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2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Dayanak</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Yönetmelik, </a:t>
            </a:r>
            <a:r>
              <a:rPr lang="en-US" sz="3000" dirty="0">
                <a:latin typeface="Times New Roman" pitchFamily="18" charset="0"/>
                <a:cs typeface="Times New Roman" pitchFamily="18" charset="0"/>
              </a:rPr>
              <a:t>10/10/1984 </a:t>
            </a:r>
            <a:r>
              <a:rPr lang="tr-TR" sz="3000" dirty="0">
                <a:latin typeface="Times New Roman" pitchFamily="18" charset="0"/>
                <a:cs typeface="Times New Roman" pitchFamily="18" charset="0"/>
              </a:rPr>
              <a:t>tarihli ve </a:t>
            </a:r>
            <a:r>
              <a:rPr lang="en-US" sz="3000" dirty="0">
                <a:latin typeface="Times New Roman" pitchFamily="18" charset="0"/>
                <a:cs typeface="Times New Roman" pitchFamily="18" charset="0"/>
              </a:rPr>
              <a:t>3056 </a:t>
            </a:r>
            <a:r>
              <a:rPr lang="tr-TR" sz="3000" dirty="0">
                <a:latin typeface="Times New Roman" pitchFamily="18" charset="0"/>
                <a:cs typeface="Times New Roman" pitchFamily="18" charset="0"/>
              </a:rPr>
              <a:t>sayılı Başbakanlık Teşkilatı Hakkında Kanun Hükmünde Kararnamenin Değiştirilerek Kabulü Hakkında Kanunun </a:t>
            </a:r>
            <a:r>
              <a:rPr lang="en-US" sz="3000" dirty="0">
                <a:latin typeface="Times New Roman" pitchFamily="18" charset="0"/>
                <a:cs typeface="Times New Roman" pitchFamily="18" charset="0"/>
              </a:rPr>
              <a:t>2 </a:t>
            </a:r>
            <a:r>
              <a:rPr lang="tr-TR" sz="3000" dirty="0" err="1">
                <a:latin typeface="Times New Roman" pitchFamily="18" charset="0"/>
                <a:cs typeface="Times New Roman" pitchFamily="18" charset="0"/>
              </a:rPr>
              <a:t>nci</a:t>
            </a:r>
            <a:r>
              <a:rPr lang="tr-TR" sz="3000" dirty="0">
                <a:latin typeface="Times New Roman" pitchFamily="18" charset="0"/>
                <a:cs typeface="Times New Roman" pitchFamily="18" charset="0"/>
              </a:rPr>
              <a:t> ve </a:t>
            </a:r>
            <a:r>
              <a:rPr lang="en-US" sz="3000" dirty="0">
                <a:latin typeface="Times New Roman" pitchFamily="18" charset="0"/>
                <a:cs typeface="Times New Roman" pitchFamily="18" charset="0"/>
              </a:rPr>
              <a:t>33 </a:t>
            </a:r>
            <a:r>
              <a:rPr lang="tr-TR" sz="3000" dirty="0">
                <a:latin typeface="Times New Roman" pitchFamily="18" charset="0"/>
                <a:cs typeface="Times New Roman" pitchFamily="18" charset="0"/>
              </a:rPr>
              <a:t>üncü maddeleri hükümlerine dayanılarak hazırlanmıştır.</a:t>
            </a:r>
          </a:p>
        </p:txBody>
      </p:sp>
    </p:spTree>
    <p:extLst>
      <p:ext uri="{BB962C8B-B14F-4D97-AF65-F5344CB8AC3E}">
        <p14:creationId xmlns:p14="http://schemas.microsoft.com/office/powerpoint/2010/main" val="393877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2204864"/>
            <a:ext cx="8229600" cy="4389120"/>
          </a:xfrm>
        </p:spPr>
        <p:txBody>
          <a:bodyPr>
            <a:noAutofit/>
          </a:bodyPr>
          <a:lstStyle/>
          <a:p>
            <a:pPr marL="0" indent="0" algn="just">
              <a:buNone/>
            </a:pPr>
            <a:r>
              <a:rPr lang="en-US" sz="3000" dirty="0">
                <a:latin typeface="Times New Roman" pitchFamily="18" charset="0"/>
                <a:cs typeface="Times New Roman" pitchFamily="18" charset="0"/>
              </a:rPr>
              <a:t>(3)	</a:t>
            </a:r>
            <a:r>
              <a:rPr lang="tr-TR" sz="3000" dirty="0">
                <a:latin typeface="Times New Roman" pitchFamily="18" charset="0"/>
                <a:cs typeface="Times New Roman" pitchFamily="18" charset="0"/>
              </a:rPr>
              <a:t>Elektronik ortamda güvenli elektronik imza ile </a:t>
            </a:r>
            <a:r>
              <a:rPr lang="tr-TR" sz="3000" dirty="0" smtClean="0">
                <a:latin typeface="Times New Roman" pitchFamily="18" charset="0"/>
                <a:cs typeface="Times New Roman" pitchFamily="18" charset="0"/>
              </a:rPr>
              <a:t>hazırlanan belgelerin </a:t>
            </a:r>
            <a:r>
              <a:rPr lang="tr-TR" sz="3000" dirty="0">
                <a:latin typeface="Times New Roman" pitchFamily="18" charset="0"/>
                <a:cs typeface="Times New Roman" pitchFamily="18" charset="0"/>
              </a:rPr>
              <a:t>kayıt</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numarası, başına "E." ibaresi konularak yazılır (Örnek: 69471265-902-E.4752). Bu belgelerde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sayı bilgisine belge </a:t>
            </a:r>
            <a:r>
              <a:rPr lang="tr-TR" sz="3000" dirty="0" err="1">
                <a:latin typeface="Times New Roman" pitchFamily="18" charset="0"/>
                <a:cs typeface="Times New Roman" pitchFamily="18" charset="0"/>
              </a:rPr>
              <a:t>üstverisinde</a:t>
            </a:r>
            <a:r>
              <a:rPr lang="tr-TR" sz="3000" dirty="0">
                <a:latin typeface="Times New Roman" pitchFamily="18" charset="0"/>
                <a:cs typeface="Times New Roman" pitchFamily="18" charset="0"/>
              </a:rPr>
              <a:t> veya belge üzerinde yer verilir.</a:t>
            </a:r>
          </a:p>
          <a:p>
            <a:pPr marL="0" indent="0" algn="just">
              <a:buNone/>
            </a:pPr>
            <a:r>
              <a:rPr lang="tr-TR" sz="2400" dirty="0"/>
              <a:t/>
            </a:r>
            <a:br>
              <a:rPr lang="tr-TR" sz="2400" dirty="0"/>
            </a:br>
            <a:endParaRPr lang="tr-TR" sz="2400" dirty="0"/>
          </a:p>
        </p:txBody>
      </p:sp>
    </p:spTree>
    <p:extLst>
      <p:ext uri="{BB962C8B-B14F-4D97-AF65-F5344CB8AC3E}">
        <p14:creationId xmlns:p14="http://schemas.microsoft.com/office/powerpoint/2010/main" val="1204898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Tarih</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10-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Tarih, fiziksel ortamda belgeye ilgili birimden sayı verildiği zamanı belirtir.</a:t>
            </a:r>
          </a:p>
          <a:p>
            <a:pPr marL="0" lvl="0" indent="0" algn="just">
              <a:buNone/>
            </a:pPr>
            <a:r>
              <a:rPr lang="tr-TR" sz="3000" dirty="0" smtClean="0">
                <a:latin typeface="Times New Roman" pitchFamily="18" charset="0"/>
                <a:cs typeface="Times New Roman" pitchFamily="18" charset="0"/>
              </a:rPr>
              <a:t>   (2) Fiziksel </a:t>
            </a:r>
            <a:r>
              <a:rPr lang="tr-TR" sz="3000" dirty="0">
                <a:latin typeface="Times New Roman" pitchFamily="18" charset="0"/>
                <a:cs typeface="Times New Roman" pitchFamily="18" charset="0"/>
              </a:rPr>
              <a:t>ortamda hazırlanan belgelerde tarih, sayı ile aynı satırda olmak üzere yazı alanının en sağında yer alır (Örnek </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Tutanak, rapor, tebliğ-tebellüğ belgesi ve benzeri belgelerde ise tarih, metnin bitiminde yer alabilir.</a:t>
            </a:r>
          </a:p>
          <a:p>
            <a:pPr marL="0" lvl="0" indent="0" algn="just">
              <a:buNone/>
            </a:pPr>
            <a:endParaRPr lang="tr-TR" sz="2400" dirty="0"/>
          </a:p>
        </p:txBody>
      </p:sp>
    </p:spTree>
    <p:extLst>
      <p:ext uri="{BB962C8B-B14F-4D97-AF65-F5344CB8AC3E}">
        <p14:creationId xmlns:p14="http://schemas.microsoft.com/office/powerpoint/2010/main" val="2020592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57200" y="2204864"/>
            <a:ext cx="8229600" cy="4119736"/>
          </a:xfrm>
        </p:spPr>
        <p:txBody>
          <a:bodyPr>
            <a:noAutofit/>
          </a:bodyPr>
          <a:lstStyle/>
          <a:p>
            <a:pPr marL="0" lvl="0" indent="0" algn="just">
              <a:buNone/>
            </a:pPr>
            <a:r>
              <a:rPr lang="tr-TR" sz="3000" dirty="0" smtClean="0">
                <a:latin typeface="Times New Roman" pitchFamily="18" charset="0"/>
                <a:cs typeface="Times New Roman" pitchFamily="18" charset="0"/>
              </a:rPr>
              <a:t>(3) Tarih</a:t>
            </a:r>
            <a:r>
              <a:rPr lang="tr-TR" sz="3000" dirty="0">
                <a:latin typeface="Times New Roman" pitchFamily="18" charset="0"/>
                <a:cs typeface="Times New Roman" pitchFamily="18" charset="0"/>
              </a:rPr>
              <a:t>; gün, ay ve yıl olarak rakamla yazılır. Ay ve gün iki haneli, yıl ise dört haneli olarak düzenlenir (Örnek: </a:t>
            </a:r>
            <a:r>
              <a:rPr lang="en-US" sz="3000" dirty="0">
                <a:latin typeface="Times New Roman" pitchFamily="18" charset="0"/>
                <a:cs typeface="Times New Roman" pitchFamily="18" charset="0"/>
              </a:rPr>
              <a:t>01.09.2014, 04/09/2014). </a:t>
            </a:r>
            <a:r>
              <a:rPr lang="tr-TR" sz="3000" dirty="0">
                <a:latin typeface="Times New Roman" pitchFamily="18" charset="0"/>
                <a:cs typeface="Times New Roman" pitchFamily="18" charset="0"/>
              </a:rPr>
              <a:t>Ay adları, harfle de yazılabilir. Bu durumda </a:t>
            </a:r>
            <a:r>
              <a:rPr lang="tr-TR" sz="3000" dirty="0" smtClean="0">
                <a:latin typeface="Times New Roman" pitchFamily="18" charset="0"/>
                <a:cs typeface="Times New Roman" pitchFamily="18" charset="0"/>
              </a:rPr>
              <a:t>gün, ay </a:t>
            </a:r>
            <a:r>
              <a:rPr lang="tr-TR" sz="3000" dirty="0">
                <a:latin typeface="Times New Roman" pitchFamily="18" charset="0"/>
                <a:cs typeface="Times New Roman" pitchFamily="18" charset="0"/>
              </a:rPr>
              <a:t>ve yıl </a:t>
            </a:r>
            <a:r>
              <a:rPr lang="tr-TR" sz="3000" dirty="0" smtClean="0">
                <a:latin typeface="Times New Roman" pitchFamily="18" charset="0"/>
                <a:cs typeface="Times New Roman" pitchFamily="18" charset="0"/>
              </a:rPr>
              <a:t>arasına </a:t>
            </a:r>
            <a:r>
              <a:rPr lang="tr-TR" sz="3000" dirty="0">
                <a:latin typeface="Times New Roman" pitchFamily="18" charset="0"/>
                <a:cs typeface="Times New Roman" pitchFamily="18" charset="0"/>
              </a:rPr>
              <a:t>herhangi bir işaret konulmaz (Örnek: </a:t>
            </a:r>
            <a:r>
              <a:rPr lang="en-US" sz="3000" dirty="0">
                <a:latin typeface="Times New Roman" pitchFamily="18" charset="0"/>
                <a:cs typeface="Times New Roman" pitchFamily="18" charset="0"/>
              </a:rPr>
              <a:t>10 </a:t>
            </a:r>
            <a:r>
              <a:rPr lang="tr-TR" sz="3000" dirty="0">
                <a:latin typeface="Times New Roman" pitchFamily="18" charset="0"/>
                <a:cs typeface="Times New Roman" pitchFamily="18" charset="0"/>
              </a:rPr>
              <a:t>Ekim </a:t>
            </a:r>
            <a:r>
              <a:rPr lang="en-US" sz="3000" dirty="0">
                <a:latin typeface="Times New Roman" pitchFamily="18" charset="0"/>
                <a:cs typeface="Times New Roman" pitchFamily="18" charset="0"/>
              </a:rPr>
              <a:t>2014, 09 </a:t>
            </a:r>
            <a:r>
              <a:rPr lang="tr-TR" sz="3000" dirty="0">
                <a:latin typeface="Times New Roman" pitchFamily="18" charset="0"/>
                <a:cs typeface="Times New Roman" pitchFamily="18" charset="0"/>
              </a:rPr>
              <a:t>OCAK </a:t>
            </a:r>
            <a:r>
              <a:rPr lang="en-US" sz="3000" dirty="0">
                <a:latin typeface="Times New Roman" pitchFamily="18" charset="0"/>
                <a:cs typeface="Times New Roman" pitchFamily="18" charset="0"/>
              </a:rPr>
              <a:t>2014).</a:t>
            </a:r>
            <a:endParaRPr lang="tr-TR" sz="3000" dirty="0">
              <a:latin typeface="Times New Roman" pitchFamily="18" charset="0"/>
              <a:cs typeface="Times New Roman" pitchFamily="18" charset="0"/>
            </a:endParaRPr>
          </a:p>
          <a:p>
            <a:pPr marL="0" indent="0" algn="just">
              <a:buNone/>
            </a:pPr>
            <a:r>
              <a:rPr lang="tr-TR" sz="2400" dirty="0"/>
              <a:t/>
            </a:r>
            <a:br>
              <a:rPr lang="tr-TR" sz="2400" dirty="0"/>
            </a:br>
            <a:endParaRPr lang="tr-TR" sz="2400" dirty="0"/>
          </a:p>
        </p:txBody>
      </p:sp>
    </p:spTree>
    <p:extLst>
      <p:ext uri="{BB962C8B-B14F-4D97-AF65-F5344CB8AC3E}">
        <p14:creationId xmlns:p14="http://schemas.microsoft.com/office/powerpoint/2010/main" val="854098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(4) Elektronik </a:t>
            </a:r>
            <a:r>
              <a:rPr lang="tr-TR" sz="3000" dirty="0">
                <a:latin typeface="Times New Roman" pitchFamily="18" charset="0"/>
                <a:cs typeface="Times New Roman" pitchFamily="18" charset="0"/>
              </a:rPr>
              <a:t>ortamda güvenli elektronik imza ile hazırlanan belgelerde tarih bilgisine belge </a:t>
            </a:r>
            <a:r>
              <a:rPr lang="tr-TR" sz="3000" dirty="0" err="1">
                <a:latin typeface="Times New Roman" pitchFamily="18" charset="0"/>
                <a:cs typeface="Times New Roman" pitchFamily="18" charset="0"/>
              </a:rPr>
              <a:t>üstverisinde</a:t>
            </a:r>
            <a:r>
              <a:rPr lang="tr-TR" sz="3000" dirty="0">
                <a:latin typeface="Times New Roman" pitchFamily="18" charset="0"/>
                <a:cs typeface="Times New Roman" pitchFamily="18" charset="0"/>
              </a:rPr>
              <a:t> veya belge üzerinde yer verilir. Belge üzerinde bulunan güvenli elektronik imzaların uzun vadeli doğrulamaya imkân verecek nitelikte olması ve bu imzalarda zaman damgası bulunması zorunludur. Belgenin en son yetkili </a:t>
            </a:r>
            <a:r>
              <a:rPr lang="tr-TR" sz="3000" dirty="0" smtClean="0">
                <a:latin typeface="Times New Roman" pitchFamily="18" charset="0"/>
                <a:cs typeface="Times New Roman" pitchFamily="18" charset="0"/>
              </a:rPr>
              <a:t>tarafından </a:t>
            </a:r>
            <a:r>
              <a:rPr lang="tr-TR" sz="3000" dirty="0">
                <a:latin typeface="Times New Roman" pitchFamily="18" charset="0"/>
                <a:cs typeface="Times New Roman" pitchFamily="18" charset="0"/>
              </a:rPr>
              <a:t>güvenli elektronik imza ile imzalandığı zamanı gösteren zaman </a:t>
            </a:r>
            <a:r>
              <a:rPr lang="tr-TR" sz="3000" dirty="0" smtClean="0">
                <a:latin typeface="Times New Roman" pitchFamily="18" charset="0"/>
                <a:cs typeface="Times New Roman" pitchFamily="18" charset="0"/>
              </a:rPr>
              <a:t>damgasındaki </a:t>
            </a:r>
            <a:r>
              <a:rPr lang="tr-TR" sz="3000" dirty="0">
                <a:latin typeface="Times New Roman" pitchFamily="18" charset="0"/>
                <a:cs typeface="Times New Roman" pitchFamily="18" charset="0"/>
              </a:rPr>
              <a:t>tarih bilgisi belge tarihi olarak esas alınır.</a:t>
            </a:r>
          </a:p>
          <a:p>
            <a:pPr marL="0" indent="0" algn="just">
              <a:buNone/>
            </a:pP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970432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Konu</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11-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"Konu:" yan başlığı, "Sayı:" yan başlığının bir alt satırına yazılır. Belgenin konusu, yazı alanının dikey orta hizasını geçmeyecek biçimde kelimelerin baş harfleri büyük olarak ve sonuna herhangi bir noktalama işareti </a:t>
            </a:r>
            <a:r>
              <a:rPr lang="tr-TR" sz="3000" dirty="0" smtClean="0">
                <a:latin typeface="Times New Roman" pitchFamily="18" charset="0"/>
                <a:cs typeface="Times New Roman" pitchFamily="18" charset="0"/>
              </a:rPr>
              <a:t>konulmaksızın </a:t>
            </a:r>
            <a:r>
              <a:rPr lang="tr-TR" sz="3000" dirty="0">
                <a:latin typeface="Times New Roman" pitchFamily="18" charset="0"/>
                <a:cs typeface="Times New Roman" pitchFamily="18" charset="0"/>
              </a:rPr>
              <a:t>yazılır (Örnek </a:t>
            </a: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Konu bir satırı geçerse ikinci satır "Konu:" yan başlığının altı boş bırakılarak yazılır.</a:t>
            </a:r>
          </a:p>
          <a:p>
            <a:pPr marL="0" indent="0" algn="just">
              <a:buNone/>
            </a:pPr>
            <a:r>
              <a:rPr lang="tr-TR" sz="2400" dirty="0"/>
              <a:t/>
            </a:r>
            <a:br>
              <a:rPr lang="tr-TR" sz="2400" dirty="0"/>
            </a:br>
            <a:endParaRPr lang="tr-TR" sz="2400" dirty="0"/>
          </a:p>
        </p:txBody>
      </p:sp>
    </p:spTree>
    <p:extLst>
      <p:ext uri="{BB962C8B-B14F-4D97-AF65-F5344CB8AC3E}">
        <p14:creationId xmlns:p14="http://schemas.microsoft.com/office/powerpoint/2010/main" val="187417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 y="334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544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57200" y="2204864"/>
            <a:ext cx="8229600" cy="4119736"/>
          </a:xfrm>
        </p:spPr>
        <p:txBody>
          <a:bodyPr>
            <a:noAutofit/>
          </a:bodyPr>
          <a:lstStyle/>
          <a:p>
            <a:pPr marL="0" indent="0" algn="just">
              <a:buNone/>
            </a:pPr>
            <a:r>
              <a:rPr lang="tr-TR" sz="3000" b="1" dirty="0" smtClean="0">
                <a:latin typeface="Times New Roman" pitchFamily="18" charset="0"/>
                <a:cs typeface="Times New Roman" pitchFamily="18" charset="0"/>
              </a:rPr>
              <a:t>   Muhatap</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12-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Muhatap, belgenin gönderildiği idareyi ya da kişiyi belirtir. Bu bölüm konunun son satırından itibaren, belgenin uzunluğuna göre iki </a:t>
            </a:r>
            <a:r>
              <a:rPr lang="tr-TR" sz="3000" dirty="0" smtClean="0">
                <a:latin typeface="Times New Roman" pitchFamily="18" charset="0"/>
                <a:cs typeface="Times New Roman" pitchFamily="18" charset="0"/>
              </a:rPr>
              <a:t>ila </a:t>
            </a:r>
            <a:r>
              <a:rPr lang="tr-TR" sz="3000" dirty="0">
                <a:latin typeface="Times New Roman" pitchFamily="18" charset="0"/>
                <a:cs typeface="Times New Roman" pitchFamily="18" charset="0"/>
              </a:rPr>
              <a:t>dört satır boşluk bırakılarak ve sayfa ortalanarak yazılır.</a:t>
            </a:r>
          </a:p>
          <a:p>
            <a:pPr marL="0" indent="0" algn="just">
              <a:buNone/>
            </a:pP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928514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060848"/>
            <a:ext cx="8229600" cy="4389120"/>
          </a:xfrm>
        </p:spPr>
        <p:txBody>
          <a:bodyPr>
            <a:noAutofit/>
          </a:bodyPr>
          <a:lstStyle/>
          <a:p>
            <a:pPr marL="0" indent="0" algn="just">
              <a:buNone/>
            </a:pPr>
            <a:r>
              <a:rPr lang="en-US" sz="3000" dirty="0">
                <a:latin typeface="Times New Roman" pitchFamily="18" charset="0"/>
                <a:cs typeface="Times New Roman" pitchFamily="18" charset="0"/>
              </a:rPr>
              <a:t>(2)	</a:t>
            </a:r>
            <a:r>
              <a:rPr lang="tr-TR" sz="3000" dirty="0">
                <a:latin typeface="Times New Roman" pitchFamily="18" charset="0"/>
                <a:cs typeface="Times New Roman" pitchFamily="18" charset="0"/>
              </a:rPr>
              <a:t>Muhatabın idare ya da özel hukuk tüzel kişisi olması durumunda adı büyük harflerle</a:t>
            </a:r>
            <a:br>
              <a:rPr lang="tr-TR" sz="3000" dirty="0">
                <a:latin typeface="Times New Roman" pitchFamily="18" charset="0"/>
                <a:cs typeface="Times New Roman" pitchFamily="18" charset="0"/>
              </a:rPr>
            </a:br>
            <a:r>
              <a:rPr lang="tr-TR" sz="3000" dirty="0" smtClean="0">
                <a:latin typeface="Times New Roman" pitchFamily="18" charset="0"/>
                <a:cs typeface="Times New Roman" pitchFamily="18" charset="0"/>
              </a:rPr>
              <a:t>yazılır. Muhatap </a:t>
            </a:r>
            <a:r>
              <a:rPr lang="tr-TR" sz="3000" dirty="0">
                <a:latin typeface="Times New Roman" pitchFamily="18" charset="0"/>
                <a:cs typeface="Times New Roman" pitchFamily="18" charset="0"/>
              </a:rPr>
              <a:t>idarenin </a:t>
            </a:r>
            <a:r>
              <a:rPr lang="tr-TR" sz="3000" dirty="0" smtClean="0">
                <a:latin typeface="Times New Roman" pitchFamily="18" charset="0"/>
                <a:cs typeface="Times New Roman" pitchFamily="18" charset="0"/>
              </a:rPr>
              <a:t>adının </a:t>
            </a:r>
            <a:r>
              <a:rPr lang="tr-TR" sz="3000" dirty="0">
                <a:latin typeface="Times New Roman" pitchFamily="18" charset="0"/>
                <a:cs typeface="Times New Roman" pitchFamily="18" charset="0"/>
              </a:rPr>
              <a:t>yazımında </a:t>
            </a:r>
            <a:r>
              <a:rPr lang="tr-TR" sz="3000" dirty="0" smtClean="0">
                <a:latin typeface="Times New Roman" pitchFamily="18" charset="0"/>
                <a:cs typeface="Times New Roman" pitchFamily="18" charset="0"/>
              </a:rPr>
              <a:t>DETSİS‘ te </a:t>
            </a:r>
            <a:r>
              <a:rPr lang="tr-TR" sz="3000" dirty="0">
                <a:latin typeface="Times New Roman" pitchFamily="18" charset="0"/>
                <a:cs typeface="Times New Roman" pitchFamily="18" charset="0"/>
              </a:rPr>
              <a:t>yer alan kayıtlar esas alınır. İhtiyaç</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duyulması hâlinde muhataba ilişkin birim adı bilgileri parantez içinde ilk harfleri büyük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diğerleri küçük harflerle bir alt satıra yazılır. </a:t>
            </a:r>
          </a:p>
        </p:txBody>
      </p:sp>
    </p:spTree>
    <p:extLst>
      <p:ext uri="{BB962C8B-B14F-4D97-AF65-F5344CB8AC3E}">
        <p14:creationId xmlns:p14="http://schemas.microsoft.com/office/powerpoint/2010/main" val="109089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2204864"/>
            <a:ext cx="8229600" cy="4389120"/>
          </a:xfrm>
        </p:spPr>
        <p:txBody>
          <a:bodyPr>
            <a:noAutofit/>
          </a:bodyPr>
          <a:lstStyle/>
          <a:p>
            <a:pPr marL="0" indent="0" algn="just">
              <a:buNone/>
            </a:pPr>
            <a:r>
              <a:rPr lang="tr-TR" sz="3000" dirty="0" smtClean="0">
                <a:latin typeface="Times New Roman" pitchFamily="18" charset="0"/>
                <a:cs typeface="Times New Roman" pitchFamily="18" charset="0"/>
              </a:rPr>
              <a:t>Başbakan yardımcısını muhatap belgelerde önce</a:t>
            </a:r>
            <a:br>
              <a:rPr lang="tr-TR" sz="3000" dirty="0" smtClean="0">
                <a:latin typeface="Times New Roman" pitchFamily="18" charset="0"/>
                <a:cs typeface="Times New Roman" pitchFamily="18" charset="0"/>
              </a:rPr>
            </a:br>
            <a:r>
              <a:rPr lang="tr-TR" sz="3000" dirty="0" smtClean="0">
                <a:latin typeface="Times New Roman" pitchFamily="18" charset="0"/>
                <a:cs typeface="Times New Roman" pitchFamily="18" charset="0"/>
              </a:rPr>
              <a:t>"BAŞBAKAN YARDIMCILIĞINA" ibaresi yazılır, bir alt satırda ise parantez içinde "Sayın"</a:t>
            </a:r>
            <a:br>
              <a:rPr lang="tr-TR" sz="3000" dirty="0" smtClean="0">
                <a:latin typeface="Times New Roman" pitchFamily="18" charset="0"/>
                <a:cs typeface="Times New Roman" pitchFamily="18" charset="0"/>
              </a:rPr>
            </a:br>
            <a:r>
              <a:rPr lang="tr-TR" sz="3000" dirty="0" smtClean="0">
                <a:latin typeface="Times New Roman" pitchFamily="18" charset="0"/>
                <a:cs typeface="Times New Roman" pitchFamily="18" charset="0"/>
              </a:rPr>
              <a:t>ibaresinden sonra başbakan yardımcısının adı ilk harfi büyük diğerleri küçük, soyadı ise</a:t>
            </a:r>
            <a:br>
              <a:rPr lang="tr-TR" sz="3000" dirty="0" smtClean="0">
                <a:latin typeface="Times New Roman" pitchFamily="18" charset="0"/>
                <a:cs typeface="Times New Roman" pitchFamily="18" charset="0"/>
              </a:rPr>
            </a:br>
            <a:r>
              <a:rPr lang="tr-TR" sz="3000" dirty="0" smtClean="0">
                <a:latin typeface="Times New Roman" pitchFamily="18" charset="0"/>
                <a:cs typeface="Times New Roman" pitchFamily="18" charset="0"/>
              </a:rPr>
              <a:t>büyük harflerle yazılır (Örnek </a:t>
            </a:r>
            <a:r>
              <a:rPr lang="en-US" sz="3000" dirty="0" smtClean="0">
                <a:latin typeface="Times New Roman" pitchFamily="18" charset="0"/>
                <a:cs typeface="Times New Roman" pitchFamily="18" charset="0"/>
              </a:rPr>
              <a:t>3).</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6233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10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2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Tanımlar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smtClean="0">
                <a:latin typeface="Times New Roman" pitchFamily="18" charset="0"/>
                <a:cs typeface="Times New Roman" pitchFamily="18" charset="0"/>
              </a:rPr>
              <a:t>3-</a:t>
            </a:r>
            <a:r>
              <a:rPr lang="en-US"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Bu Yönetmeliğin uygulanmasında;</a:t>
            </a:r>
          </a:p>
          <a:p>
            <a:pPr marL="0" lvl="0" indent="0" algn="just">
              <a:buNone/>
            </a:pPr>
            <a:r>
              <a:rPr lang="tr-TR" sz="3000"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a) </a:t>
            </a:r>
            <a:r>
              <a:rPr lang="tr-TR" sz="3000" dirty="0" smtClean="0">
                <a:latin typeface="Times New Roman" pitchFamily="18" charset="0"/>
                <a:cs typeface="Times New Roman" pitchFamily="18" charset="0"/>
              </a:rPr>
              <a:t>Aidiyet </a:t>
            </a:r>
            <a:r>
              <a:rPr lang="tr-TR" sz="3000" dirty="0">
                <a:latin typeface="Times New Roman" pitchFamily="18" charset="0"/>
                <a:cs typeface="Times New Roman" pitchFamily="18" charset="0"/>
              </a:rPr>
              <a:t>zinciri: Belgenin hazırlanmasından tasfiyesine kadar olan süreci</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933492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412776"/>
            <a:ext cx="8229600" cy="5112568"/>
          </a:xfrm>
        </p:spPr>
        <p:txBody>
          <a:bodyPr>
            <a:noAutofit/>
          </a:bodyPr>
          <a:lstStyle/>
          <a:p>
            <a:pPr marL="0" indent="0" algn="just">
              <a:buNone/>
            </a:pPr>
            <a:endParaRPr lang="tr-TR" sz="3000" dirty="0" smtClean="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(3)</a:t>
            </a:r>
            <a:r>
              <a:rPr lang="tr-TR" sz="3000" dirty="0" smtClean="0">
                <a:latin typeface="Times New Roman" pitchFamily="18" charset="0"/>
                <a:cs typeface="Times New Roman" pitchFamily="18" charset="0"/>
              </a:rPr>
              <a:t> İdare </a:t>
            </a:r>
            <a:r>
              <a:rPr lang="tr-TR" sz="3000" dirty="0">
                <a:latin typeface="Times New Roman" pitchFamily="18" charset="0"/>
                <a:cs typeface="Times New Roman" pitchFamily="18" charset="0"/>
              </a:rPr>
              <a:t>dışına gönderilen belgelerde, gerekiyorsa belgenin gideceği yerin adresi,</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muhatap satırının altına satır ortalanarak, ilk harfleri büyük diğerleri küçük harflerle yazılır.</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Adres bilgisi, uzun olması hâlinde birden fazla satıra yazılabilir. Muhatap gerçek kişi ise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muhatap bölümüne "Sayın" kelimesinden sonra muhatabın adı ilk harfi büyük diğerleri küçük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harflerle, soyadı ise büyük harflerle </a:t>
            </a:r>
            <a:r>
              <a:rPr lang="tr-TR" sz="3000" dirty="0" smtClean="0">
                <a:latin typeface="Times New Roman" pitchFamily="18" charset="0"/>
                <a:cs typeface="Times New Roman" pitchFamily="18" charset="0"/>
              </a:rPr>
              <a:t>yazılır (Örnek </a:t>
            </a:r>
            <a:r>
              <a:rPr lang="en-US" sz="3000" dirty="0">
                <a:latin typeface="Times New Roman" pitchFamily="18" charset="0"/>
                <a:cs typeface="Times New Roman" pitchFamily="18" charset="0"/>
              </a:rPr>
              <a:t>4).</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798844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992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628800"/>
            <a:ext cx="8229600" cy="4389120"/>
          </a:xfrm>
        </p:spPr>
        <p:txBody>
          <a:bodyPr>
            <a:noAutofit/>
          </a:bodyPr>
          <a:lstStyle/>
          <a:p>
            <a:pPr marL="0" indent="0" algn="just">
              <a:buNone/>
            </a:pP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4)</a:t>
            </a:r>
            <a:r>
              <a:rPr lang="tr-TR" sz="3000" dirty="0" smtClean="0">
                <a:latin typeface="Times New Roman" pitchFamily="18" charset="0"/>
                <a:cs typeface="Times New Roman" pitchFamily="18" charset="0"/>
              </a:rPr>
              <a:t> Bağlı</a:t>
            </a:r>
            <a:r>
              <a:rPr lang="tr-TR" sz="3000" dirty="0">
                <a:latin typeface="Times New Roman" pitchFamily="18" charset="0"/>
                <a:cs typeface="Times New Roman" pitchFamily="18" charset="0"/>
              </a:rPr>
              <a:t>, ilgili veya ilişkili idarelere gönderilecek </a:t>
            </a:r>
            <a:r>
              <a:rPr lang="tr-TR" sz="3000" dirty="0" smtClean="0">
                <a:latin typeface="Times New Roman" pitchFamily="18" charset="0"/>
                <a:cs typeface="Times New Roman" pitchFamily="18" charset="0"/>
              </a:rPr>
              <a:t>belgeler doğrudan </a:t>
            </a:r>
            <a:r>
              <a:rPr lang="tr-TR" sz="3000" dirty="0">
                <a:latin typeface="Times New Roman" pitchFamily="18" charset="0"/>
                <a:cs typeface="Times New Roman" pitchFamily="18" charset="0"/>
              </a:rPr>
              <a:t>o idareye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gönderilebilir (Örnek </a:t>
            </a:r>
            <a:r>
              <a:rPr lang="en-US" sz="3000" dirty="0">
                <a:latin typeface="Times New Roman" pitchFamily="18" charset="0"/>
                <a:cs typeface="Times New Roman" pitchFamily="18" charset="0"/>
              </a:rPr>
              <a:t>5). </a:t>
            </a:r>
            <a:r>
              <a:rPr lang="tr-TR" sz="3000" dirty="0">
                <a:latin typeface="Times New Roman" pitchFamily="18" charset="0"/>
                <a:cs typeface="Times New Roman" pitchFamily="18" charset="0"/>
              </a:rPr>
              <a:t>Ancak, ilgili başbakan yardımcısının ya da bakanlığın bilgi sahibi</a:t>
            </a:r>
            <a:br>
              <a:rPr lang="tr-TR" sz="3000" dirty="0">
                <a:latin typeface="Times New Roman" pitchFamily="18" charset="0"/>
                <a:cs typeface="Times New Roman" pitchFamily="18" charset="0"/>
              </a:rPr>
            </a:br>
            <a:r>
              <a:rPr lang="tr-TR" sz="3000" dirty="0" smtClean="0">
                <a:latin typeface="Times New Roman" pitchFamily="18" charset="0"/>
                <a:cs typeface="Times New Roman" pitchFamily="18" charset="0"/>
              </a:rPr>
              <a:t>olmasının gerekli </a:t>
            </a:r>
            <a:r>
              <a:rPr lang="tr-TR" sz="3000" dirty="0">
                <a:latin typeface="Times New Roman" pitchFamily="18" charset="0"/>
                <a:cs typeface="Times New Roman" pitchFamily="18" charset="0"/>
              </a:rPr>
              <a:t>görüldüğü durumlarda belge, söz konusu başbakan yardımcısı ya da</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bakanlık aracılığıyla gönderilir.</a:t>
            </a:r>
          </a:p>
          <a:p>
            <a:pPr marL="0" indent="0" algn="just">
              <a:buNone/>
            </a:pPr>
            <a:r>
              <a:rPr lang="en-US" sz="3000" dirty="0">
                <a:latin typeface="Times New Roman" pitchFamily="18" charset="0"/>
                <a:cs typeface="Times New Roman" pitchFamily="18" charset="0"/>
              </a:rPr>
              <a:t>(5)	</a:t>
            </a:r>
            <a:r>
              <a:rPr lang="tr-TR" sz="3000" dirty="0">
                <a:latin typeface="Times New Roman" pitchFamily="18" charset="0"/>
                <a:cs typeface="Times New Roman" pitchFamily="18" charset="0"/>
              </a:rPr>
              <a:t>İdare tarafından gerekli </a:t>
            </a:r>
            <a:r>
              <a:rPr lang="tr-TR" sz="3000" dirty="0" smtClean="0">
                <a:latin typeface="Times New Roman" pitchFamily="18" charset="0"/>
                <a:cs typeface="Times New Roman" pitchFamily="18" charset="0"/>
              </a:rPr>
              <a:t>görüldüğü hâllerde </a:t>
            </a:r>
            <a:r>
              <a:rPr lang="tr-TR" sz="3000" dirty="0">
                <a:latin typeface="Times New Roman" pitchFamily="18" charset="0"/>
                <a:cs typeface="Times New Roman" pitchFamily="18" charset="0"/>
              </a:rPr>
              <a:t>dağıtımlı belgelerin muhatap bölümüne</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"DAĞITIM YERLERİNE" </a:t>
            </a:r>
            <a:r>
              <a:rPr lang="tr-TR" sz="3000" dirty="0" smtClean="0">
                <a:latin typeface="Times New Roman" pitchFamily="18" charset="0"/>
                <a:cs typeface="Times New Roman" pitchFamily="18" charset="0"/>
              </a:rPr>
              <a:t>ibaresi </a:t>
            </a:r>
            <a:r>
              <a:rPr lang="tr-TR" sz="3000" dirty="0">
                <a:latin typeface="Times New Roman" pitchFamily="18" charset="0"/>
                <a:cs typeface="Times New Roman" pitchFamily="18" charset="0"/>
              </a:rPr>
              <a:t>yazılabilir (Örnek </a:t>
            </a:r>
            <a:r>
              <a:rPr lang="en-US" sz="3000" dirty="0">
                <a:latin typeface="Times New Roman" pitchFamily="18" charset="0"/>
                <a:cs typeface="Times New Roman" pitchFamily="18" charset="0"/>
              </a:rPr>
              <a:t>14).</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592859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96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844824"/>
            <a:ext cx="8229600" cy="4389120"/>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İlgi</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13-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İlgi, belgenin bağlantılı olduğu diğer belge ya da belgelerin belirtildiği bölümdür.</a:t>
            </a:r>
          </a:p>
          <a:p>
            <a:pPr marL="0" lvl="0" indent="0" algn="just">
              <a:buNone/>
            </a:pPr>
            <a:r>
              <a:rPr lang="tr-TR" sz="3000" dirty="0" smtClean="0">
                <a:latin typeface="Times New Roman" pitchFamily="18" charset="0"/>
                <a:cs typeface="Times New Roman" pitchFamily="18" charset="0"/>
              </a:rPr>
              <a:t>   (2) "İlgi</a:t>
            </a:r>
            <a:r>
              <a:rPr lang="tr-TR" sz="3000" dirty="0">
                <a:latin typeface="Times New Roman" pitchFamily="18" charset="0"/>
                <a:cs typeface="Times New Roman" pitchFamily="18" charset="0"/>
              </a:rPr>
              <a:t>" yan başlığı, muhatap bölümünün son satırından itibaren iki satır boşluk bırakılarak ve yazı alanının solundan başlanarak yazılır (Örnek </a:t>
            </a:r>
            <a:r>
              <a:rPr lang="en-US" sz="3000" dirty="0">
                <a:latin typeface="Times New Roman" pitchFamily="18" charset="0"/>
                <a:cs typeface="Times New Roman" pitchFamily="18" charset="0"/>
              </a:rPr>
              <a:t>6).</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   (3) "Sayı</a:t>
            </a:r>
            <a:r>
              <a:rPr lang="tr-TR" sz="3000" dirty="0">
                <a:latin typeface="Times New Roman" pitchFamily="18" charset="0"/>
                <a:cs typeface="Times New Roman" pitchFamily="18" charset="0"/>
              </a:rPr>
              <a:t>", "Konu" ve "İlgi" yan başlıklarından sonra kullanılan iki nokta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işareti aynı hizada yazılır (Örnek </a:t>
            </a:r>
            <a:r>
              <a:rPr lang="en-US" sz="3000" dirty="0">
                <a:latin typeface="Times New Roman" pitchFamily="18" charset="0"/>
                <a:cs typeface="Times New Roman" pitchFamily="18" charset="0"/>
              </a:rPr>
              <a:t>6</a:t>
            </a:r>
            <a:r>
              <a:rPr lang="en-US"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441651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dirty="0" smtClean="0">
                <a:latin typeface="Times New Roman" pitchFamily="18" charset="0"/>
                <a:cs typeface="Times New Roman" pitchFamily="18" charset="0"/>
              </a:rPr>
              <a:t>(4)İlgide </a:t>
            </a:r>
            <a:r>
              <a:rPr lang="tr-TR" sz="3000" dirty="0">
                <a:latin typeface="Times New Roman" pitchFamily="18" charset="0"/>
                <a:cs typeface="Times New Roman" pitchFamily="18" charset="0"/>
              </a:rPr>
              <a:t>yer alan bilgiler bir satırı geçerse, devamı "İlgi" yan başlığının ve sıralamayı gösteren harflerin altı boş bırakılarak alt satıra yazılır (Örnek </a:t>
            </a:r>
            <a:r>
              <a:rPr lang="en-US" sz="3000" dirty="0">
                <a:latin typeface="Times New Roman" pitchFamily="18" charset="0"/>
                <a:cs typeface="Times New Roman" pitchFamily="18" charset="0"/>
              </a:rPr>
              <a:t>6</a:t>
            </a:r>
            <a:r>
              <a:rPr lang="en-US" sz="3000" dirty="0" smtClean="0">
                <a:latin typeface="Times New Roman" pitchFamily="18" charset="0"/>
                <a:cs typeface="Times New Roman" pitchFamily="18" charset="0"/>
              </a:rPr>
              <a:t>).</a:t>
            </a:r>
            <a:endParaRPr lang="tr-TR" sz="3000" dirty="0" smtClean="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   (5)İlginin </a:t>
            </a:r>
            <a:r>
              <a:rPr lang="tr-TR" sz="3000" dirty="0">
                <a:latin typeface="Times New Roman" pitchFamily="18" charset="0"/>
                <a:cs typeface="Times New Roman" pitchFamily="18" charset="0"/>
              </a:rPr>
              <a:t>birden fazla olması durumunda, belgeler önceki tarihli olandan başlanarak tarih sırasına göre sıralanır. Sıralamada, Türk alfabesinde yer alan bütün küçük harfler, kendilerinden sonra kapama parantez işareti</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konularak kullanılır (Örnek </a:t>
            </a:r>
            <a:r>
              <a:rPr lang="en-US" sz="3000" dirty="0">
                <a:latin typeface="Times New Roman" pitchFamily="18" charset="0"/>
                <a:cs typeface="Times New Roman" pitchFamily="18" charset="0"/>
              </a:rPr>
              <a:t>6).</a:t>
            </a:r>
            <a:endParaRPr lang="tr-TR" sz="3000" dirty="0">
              <a:latin typeface="Times New Roman" pitchFamily="18" charset="0"/>
              <a:cs typeface="Times New Roman" pitchFamily="18" charset="0"/>
            </a:endParaRPr>
          </a:p>
          <a:p>
            <a:pPr marL="0" indent="0" algn="just">
              <a:buNone/>
            </a:pP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777196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395536" y="2132856"/>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(6) İlgide</a:t>
            </a:r>
            <a:r>
              <a:rPr lang="tr-TR" sz="3000" dirty="0">
                <a:latin typeface="Times New Roman" pitchFamily="18" charset="0"/>
                <a:cs typeface="Times New Roman" pitchFamily="18" charset="0"/>
              </a:rPr>
              <a:t>, ilgi tutulan belgeyi gönderen idarenin adı ile belgenin tarihi ve sayısı belirtilir. Ancak ilgi tutulan belge, muhatap idarenin daha önce gönderdiği bir belge veya muhatap idareye daha önce gönderilen bir belge olması durumunda idare adı belirtilmez (Örnek </a:t>
            </a:r>
            <a:r>
              <a:rPr lang="en-US" sz="3000" dirty="0">
                <a:latin typeface="Times New Roman" pitchFamily="18" charset="0"/>
                <a:cs typeface="Times New Roman" pitchFamily="18" charset="0"/>
              </a:rPr>
              <a:t>6</a:t>
            </a:r>
            <a:r>
              <a:rPr lang="en-US"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850532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132856"/>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(7) İlgide</a:t>
            </a:r>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tarihli ve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sayılı </a:t>
            </a:r>
            <a:r>
              <a:rPr lang="en-US" sz="3000" dirty="0">
                <a:latin typeface="Times New Roman" pitchFamily="18" charset="0"/>
                <a:cs typeface="Times New Roman" pitchFamily="18" charset="0"/>
              </a:rPr>
              <a:t>..." </a:t>
            </a:r>
            <a:r>
              <a:rPr lang="tr-TR" sz="3000" dirty="0">
                <a:latin typeface="Times New Roman" pitchFamily="18" charset="0"/>
                <a:cs typeface="Times New Roman" pitchFamily="18" charset="0"/>
              </a:rPr>
              <a:t>ibaresi kullanılır ve ilginin sonuna nokta işareti konulur (Örnek </a:t>
            </a:r>
            <a:r>
              <a:rPr lang="en-US" sz="3000" dirty="0">
                <a:latin typeface="Times New Roman" pitchFamily="18" charset="0"/>
                <a:cs typeface="Times New Roman" pitchFamily="18" charset="0"/>
              </a:rPr>
              <a:t>6).</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(8) İlgide </a:t>
            </a:r>
            <a:r>
              <a:rPr lang="tr-TR" sz="3000" dirty="0">
                <a:latin typeface="Times New Roman" pitchFamily="18" charset="0"/>
                <a:cs typeface="Times New Roman" pitchFamily="18" charset="0"/>
              </a:rPr>
              <a:t>belirtilen belge gerçek kişiden geliyorsa ilgi bölümü </a:t>
            </a:r>
            <a:r>
              <a:rPr lang="en-US" sz="3000" dirty="0">
                <a:latin typeface="Times New Roman" pitchFamily="18" charset="0"/>
                <a:cs typeface="Times New Roman" pitchFamily="18" charset="0"/>
              </a:rPr>
              <a:t>"</a:t>
            </a:r>
            <a:r>
              <a:rPr lang="tr-TR" sz="3000" dirty="0" smtClean="0">
                <a:latin typeface="Times New Roman" pitchFamily="18" charset="0"/>
                <a:cs typeface="Times New Roman" pitchFamily="18" charset="0"/>
              </a:rPr>
              <a:t>……………….</a:t>
            </a:r>
            <a:r>
              <a:rPr lang="en-US" sz="3000" dirty="0">
                <a:latin typeface="Times New Roman" pitchFamily="18" charset="0"/>
                <a:cs typeface="Times New Roman" pitchFamily="18" charset="0"/>
              </a:rPr>
              <a:t>	</a:t>
            </a:r>
            <a:r>
              <a:rPr lang="tr-TR" sz="3000" dirty="0" smtClean="0">
                <a:latin typeface="Times New Roman" pitchFamily="18" charset="0"/>
                <a:cs typeface="Times New Roman" pitchFamily="18" charset="0"/>
              </a:rPr>
              <a:t>'in…………..tarihli başvurusu</a:t>
            </a:r>
            <a:r>
              <a:rPr lang="tr-TR" sz="3000" dirty="0">
                <a:latin typeface="Times New Roman" pitchFamily="18" charset="0"/>
                <a:cs typeface="Times New Roman" pitchFamily="18" charset="0"/>
              </a:rPr>
              <a:t>." biçiminde yazılır (Örnek </a:t>
            </a:r>
            <a:r>
              <a:rPr lang="en-US" sz="3000" dirty="0">
                <a:latin typeface="Times New Roman" pitchFamily="18" charset="0"/>
                <a:cs typeface="Times New Roman" pitchFamily="18" charset="0"/>
              </a:rPr>
              <a:t>6).</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162159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020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772816"/>
            <a:ext cx="8229600" cy="4821168"/>
          </a:xfrm>
        </p:spPr>
        <p:txBody>
          <a:bodyPr>
            <a:noAutofit/>
          </a:bodyPr>
          <a:lstStyle/>
          <a:p>
            <a:pPr marL="0" indent="0" algn="just">
              <a:buNone/>
            </a:pPr>
            <a:r>
              <a:rPr lang="tr-TR" sz="2400" b="1" dirty="0" smtClean="0"/>
              <a:t>    </a:t>
            </a:r>
          </a:p>
          <a:p>
            <a:pPr marL="0" indent="0" algn="just">
              <a:buNone/>
            </a:pP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a:t>
            </a:r>
            <a:r>
              <a:rPr lang="tr-TR" sz="3000" b="1" dirty="0" smtClean="0">
                <a:latin typeface="Times New Roman" pitchFamily="18" charset="0"/>
                <a:cs typeface="Times New Roman" pitchFamily="18" charset="0"/>
              </a:rPr>
              <a:t>Metin</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14- </a:t>
            </a: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1)</a:t>
            </a:r>
            <a:r>
              <a:rPr lang="tr-TR" sz="3000" dirty="0" smtClean="0">
                <a:latin typeface="Times New Roman" pitchFamily="18" charset="0"/>
                <a:cs typeface="Times New Roman" pitchFamily="18" charset="0"/>
              </a:rPr>
              <a:t> Metin</a:t>
            </a:r>
            <a:r>
              <a:rPr lang="tr-TR" sz="3000" dirty="0">
                <a:latin typeface="Times New Roman" pitchFamily="18" charset="0"/>
                <a:cs typeface="Times New Roman" pitchFamily="18" charset="0"/>
              </a:rPr>
              <a:t>, "İlgi" ile "</a:t>
            </a:r>
            <a:r>
              <a:rPr lang="tr-TR" sz="3000" dirty="0" smtClean="0">
                <a:latin typeface="Times New Roman" pitchFamily="18" charset="0"/>
                <a:cs typeface="Times New Roman" pitchFamily="18" charset="0"/>
              </a:rPr>
              <a:t>İmza" arasındaki </a:t>
            </a:r>
            <a:r>
              <a:rPr lang="tr-TR" sz="3000" dirty="0">
                <a:latin typeface="Times New Roman" pitchFamily="18" charset="0"/>
                <a:cs typeface="Times New Roman" pitchFamily="18" charset="0"/>
              </a:rPr>
              <a:t>kısımdır.</a:t>
            </a:r>
          </a:p>
          <a:p>
            <a:pPr marL="0" lvl="0" indent="0" algn="just">
              <a:buNone/>
            </a:pPr>
            <a:r>
              <a:rPr lang="tr-TR" sz="3000" dirty="0" smtClean="0">
                <a:latin typeface="Times New Roman" pitchFamily="18" charset="0"/>
                <a:cs typeface="Times New Roman" pitchFamily="18" charset="0"/>
              </a:rPr>
              <a:t>   (2) İlgi </a:t>
            </a:r>
            <a:r>
              <a:rPr lang="tr-TR" sz="3000" dirty="0">
                <a:latin typeface="Times New Roman" pitchFamily="18" charset="0"/>
                <a:cs typeface="Times New Roman" pitchFamily="18" charset="0"/>
              </a:rPr>
              <a:t>ile metin başlangıcı arasında bir satır, ilgi yoksa belgenin muhatabı ile metin başlangıcı arasında iki satır boşluk bulunur (Örnek </a:t>
            </a:r>
            <a:r>
              <a:rPr lang="en-US" sz="3000" dirty="0">
                <a:latin typeface="Times New Roman" pitchFamily="18" charset="0"/>
                <a:cs typeface="Times New Roman" pitchFamily="18" charset="0"/>
              </a:rPr>
              <a:t>7</a:t>
            </a:r>
            <a:r>
              <a:rPr lang="en-US"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60758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pPr algn="ctr"/>
            <a:r>
              <a:rPr lang="tr-TR" sz="3200" b="1" dirty="0"/>
              <a:t>BİRİNCİ BÖLÜM </a:t>
            </a:r>
            <a:br>
              <a:rPr lang="tr-TR" sz="3200" b="1" dirty="0"/>
            </a:br>
            <a:r>
              <a:rPr lang="tr-TR" sz="3200" b="1" dirty="0"/>
              <a:t>Amaç, Kapsam, Dayanak ve Tanımlar</a:t>
            </a:r>
            <a:endParaRPr lang="tr-TR" sz="3200" dirty="0"/>
          </a:p>
        </p:txBody>
      </p:sp>
      <p:sp>
        <p:nvSpPr>
          <p:cNvPr id="3" name="İçerik Yer Tutucusu 2"/>
          <p:cNvSpPr>
            <a:spLocks noGrp="1"/>
          </p:cNvSpPr>
          <p:nvPr>
            <p:ph idx="1"/>
          </p:nvPr>
        </p:nvSpPr>
        <p:spPr>
          <a:xfrm>
            <a:off x="467544" y="1340768"/>
            <a:ext cx="8229600" cy="4389120"/>
          </a:xfrm>
        </p:spPr>
        <p:txBody>
          <a:bodyPr>
            <a:normAutofit fontScale="92500"/>
          </a:bodyPr>
          <a:lstStyle/>
          <a:p>
            <a:pPr marL="0" lvl="0" indent="0" algn="just">
              <a:buNone/>
            </a:pPr>
            <a:r>
              <a:rPr lang="tr-TR" sz="3200" b="1" dirty="0" smtClean="0">
                <a:latin typeface="Times New Roman" pitchFamily="18" charset="0"/>
                <a:cs typeface="Times New Roman" pitchFamily="18" charset="0"/>
              </a:rPr>
              <a:t>b)</a:t>
            </a:r>
            <a:r>
              <a:rPr lang="tr-TR" sz="3200" dirty="0" smtClean="0">
                <a:latin typeface="Times New Roman" pitchFamily="18" charset="0"/>
                <a:cs typeface="Times New Roman" pitchFamily="18" charset="0"/>
              </a:rPr>
              <a:t> Belge</a:t>
            </a:r>
            <a:r>
              <a:rPr lang="tr-TR" sz="3200" dirty="0">
                <a:latin typeface="Times New Roman" pitchFamily="18" charset="0"/>
                <a:cs typeface="Times New Roman" pitchFamily="18" charset="0"/>
              </a:rPr>
              <a:t>: Herhangi bir bireysel işlemin, kurumsal fonksiyonun veya kurumsal işlemin yerine getirilmesi için alınmış ya da idare </a:t>
            </a:r>
            <a:r>
              <a:rPr lang="tr-TR" sz="3200" dirty="0" smtClean="0">
                <a:latin typeface="Times New Roman" pitchFamily="18" charset="0"/>
                <a:cs typeface="Times New Roman" pitchFamily="18" charset="0"/>
              </a:rPr>
              <a:t>tarafından </a:t>
            </a:r>
            <a:r>
              <a:rPr lang="tr-TR" sz="3200" dirty="0">
                <a:latin typeface="Times New Roman" pitchFamily="18" charset="0"/>
                <a:cs typeface="Times New Roman" pitchFamily="18" charset="0"/>
              </a:rPr>
              <a:t>hazırlanmış; içerik, ilişki ve formatı ile ait olduğu fonksiyon veya işlem için delil teşkil ederek aidiyet zincirini muhafaza eden, el yazısı ya da güvenli elektronik imza ile imzalanmış ve EBYS ya da kurumsal belge kayıt sistemleri içinde kayıt altına alınmış her türlü kayıtlı bilgi veya dokümanı,</a:t>
            </a:r>
          </a:p>
          <a:p>
            <a:endParaRPr lang="tr-TR" dirty="0"/>
          </a:p>
        </p:txBody>
      </p:sp>
    </p:spTree>
    <p:extLst>
      <p:ext uri="{BB962C8B-B14F-4D97-AF65-F5344CB8AC3E}">
        <p14:creationId xmlns:p14="http://schemas.microsoft.com/office/powerpoint/2010/main" val="1966672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88640"/>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556792"/>
            <a:ext cx="8229600" cy="4821168"/>
          </a:xfrm>
        </p:spPr>
        <p:txBody>
          <a:bodyPr>
            <a:noAutofit/>
          </a:bodyPr>
          <a:lstStyle/>
          <a:p>
            <a:pPr marL="0" indent="0" algn="just">
              <a:buNone/>
            </a:pPr>
            <a:r>
              <a:rPr lang="tr-TR" sz="3000" dirty="0" smtClean="0">
                <a:latin typeface="Times New Roman" pitchFamily="18" charset="0"/>
                <a:cs typeface="Times New Roman" pitchFamily="18" charset="0"/>
              </a:rPr>
              <a:t>(</a:t>
            </a:r>
            <a:r>
              <a:rPr lang="tr-TR" sz="3000" dirty="0">
                <a:latin typeface="Times New Roman" pitchFamily="18" charset="0"/>
                <a:cs typeface="Times New Roman" pitchFamily="18" charset="0"/>
              </a:rPr>
              <a:t>3) Metindeki kelime aralarında ve noktalama işaretlerinden sonra bir karakter boşluk bırakılır. Noktalama işaretleri kendinden önce gelen harfe bitişik yazılır.</a:t>
            </a:r>
          </a:p>
          <a:p>
            <a:pPr marL="0" indent="0" algn="just">
              <a:buNone/>
            </a:pPr>
            <a:r>
              <a:rPr lang="tr-TR" sz="3000" dirty="0" smtClean="0">
                <a:latin typeface="Times New Roman" pitchFamily="18" charset="0"/>
                <a:cs typeface="Times New Roman" pitchFamily="18" charset="0"/>
              </a:rPr>
              <a:t>(4) Paragrafa </a:t>
            </a:r>
            <a:r>
              <a:rPr lang="en-US" sz="3000" dirty="0">
                <a:latin typeface="Times New Roman" pitchFamily="18" charset="0"/>
                <a:cs typeface="Times New Roman" pitchFamily="18" charset="0"/>
              </a:rPr>
              <a:t>1,25 </a:t>
            </a:r>
            <a:r>
              <a:rPr lang="tr-TR" sz="3000" dirty="0">
                <a:latin typeface="Times New Roman" pitchFamily="18" charset="0"/>
                <a:cs typeface="Times New Roman" pitchFamily="18" charset="0"/>
              </a:rPr>
              <a:t>cm içeriden başlanır ve metin iki yana hizalanır. Paragraflar arasında satır boşluğu bırakılmaz (Örnek </a:t>
            </a:r>
            <a:r>
              <a:rPr lang="en-US" sz="3000" dirty="0">
                <a:latin typeface="Times New Roman" pitchFamily="18" charset="0"/>
                <a:cs typeface="Times New Roman" pitchFamily="18" charset="0"/>
              </a:rPr>
              <a:t>7). </a:t>
            </a:r>
            <a:r>
              <a:rPr lang="tr-TR" sz="3000" dirty="0">
                <a:latin typeface="Times New Roman" pitchFamily="18" charset="0"/>
                <a:cs typeface="Times New Roman" pitchFamily="18" charset="0"/>
              </a:rPr>
              <a:t>İhtiyaç duyulması hâlinde paragraflar harf veya rakam ile sıralanabilir.</a:t>
            </a:r>
          </a:p>
        </p:txBody>
      </p:sp>
    </p:spTree>
    <p:extLst>
      <p:ext uri="{BB962C8B-B14F-4D97-AF65-F5344CB8AC3E}">
        <p14:creationId xmlns:p14="http://schemas.microsoft.com/office/powerpoint/2010/main" val="1739711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209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(5) Birden </a:t>
            </a:r>
            <a:r>
              <a:rPr lang="tr-TR" sz="3000" dirty="0">
                <a:latin typeface="Times New Roman" pitchFamily="18" charset="0"/>
                <a:cs typeface="Times New Roman" pitchFamily="18" charset="0"/>
              </a:rPr>
              <a:t>fazla sayfa tutan üst yazılarda sayı, tarih, konu, muhatap ve ilgi bilgilerine sadece ilk sayfada; imza, ek, dağıtım ve iletişim bilgilerine ise sadece son sayfada yer verilir (Örnek </a:t>
            </a:r>
            <a:r>
              <a:rPr lang="en-US" sz="3000" dirty="0">
                <a:latin typeface="Times New Roman" pitchFamily="18" charset="0"/>
                <a:cs typeface="Times New Roman" pitchFamily="18" charset="0"/>
              </a:rPr>
              <a:t>8).</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(6) Metin </a:t>
            </a:r>
            <a:r>
              <a:rPr lang="tr-TR" sz="3000" dirty="0">
                <a:latin typeface="Times New Roman" pitchFamily="18" charset="0"/>
                <a:cs typeface="Times New Roman" pitchFamily="18" charset="0"/>
              </a:rPr>
              <a:t>içinde geçen sayılar rakamla veya harfle yazılabilir. Gerekli görülmesi hâlinde sayılar rakamla yazıldıktan sonra parantez içinde harfle de gösterilebilir</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8284929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449336"/>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(7) Dört </a:t>
            </a:r>
            <a:r>
              <a:rPr lang="tr-TR" sz="3000" dirty="0">
                <a:latin typeface="Times New Roman" pitchFamily="18" charset="0"/>
                <a:cs typeface="Times New Roman" pitchFamily="18" charset="0"/>
              </a:rPr>
              <a:t>ve dörtten çok haneli sayılar sondan sayılmak üzere üçlü gruplara ayrılarak yazılır ve araya nokta işareti konulur (Örnek: </a:t>
            </a:r>
            <a:r>
              <a:rPr lang="en-US" sz="3000" dirty="0">
                <a:latin typeface="Times New Roman" pitchFamily="18" charset="0"/>
                <a:cs typeface="Times New Roman" pitchFamily="18" charset="0"/>
              </a:rPr>
              <a:t>1.452; 25.126; 326.197). </a:t>
            </a:r>
            <a:r>
              <a:rPr lang="tr-TR" sz="3000" dirty="0">
                <a:latin typeface="Times New Roman" pitchFamily="18" charset="0"/>
                <a:cs typeface="Times New Roman" pitchFamily="18" charset="0"/>
              </a:rPr>
              <a:t>Sayılarda kesirler virgül ile ayrılır (Örnek: </a:t>
            </a:r>
            <a:r>
              <a:rPr lang="en-US" sz="3000" dirty="0">
                <a:latin typeface="Times New Roman" pitchFamily="18" charset="0"/>
                <a:cs typeface="Times New Roman" pitchFamily="18" charset="0"/>
              </a:rPr>
              <a:t>45,72).</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4157198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405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92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34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556792"/>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(8) Belge</a:t>
            </a:r>
            <a:r>
              <a:rPr lang="tr-TR" sz="3000" dirty="0">
                <a:latin typeface="Times New Roman" pitchFamily="18" charset="0"/>
                <a:cs typeface="Times New Roman" pitchFamily="18" charset="0"/>
              </a:rPr>
              <a:t>, Türk Dil Kurumu tarafından hazırlanan Yazım Kılavuzu ve Türkçe Sözlük esas alınarak dil bilgisi kurallarına göre anlamlı ve özlü olarak yazılır. Belge içinde zorunlu olmadıkça yabancı kelimeye yer verilmez, verildiği durumda ise parantez içinde anlamı belirtilir. Ancak muhatabı yabancı ülke veya uluslararası kuruluş olan resmî </a:t>
            </a:r>
            <a:r>
              <a:rPr lang="tr-TR" sz="3000" dirty="0" smtClean="0">
                <a:latin typeface="Times New Roman" pitchFamily="18" charset="0"/>
                <a:cs typeface="Times New Roman" pitchFamily="18" charset="0"/>
              </a:rPr>
              <a:t>yazışmalarda yabancı </a:t>
            </a:r>
            <a:r>
              <a:rPr lang="tr-TR" sz="3000" dirty="0">
                <a:latin typeface="Times New Roman" pitchFamily="18" charset="0"/>
                <a:cs typeface="Times New Roman" pitchFamily="18" charset="0"/>
              </a:rPr>
              <a:t>dil kullanılabilir. </a:t>
            </a:r>
          </a:p>
        </p:txBody>
      </p:sp>
    </p:spTree>
    <p:extLst>
      <p:ext uri="{BB962C8B-B14F-4D97-AF65-F5344CB8AC3E}">
        <p14:creationId xmlns:p14="http://schemas.microsoft.com/office/powerpoint/2010/main" val="8966367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844824"/>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Bu </a:t>
            </a:r>
            <a:r>
              <a:rPr lang="tr-TR" sz="3000" dirty="0">
                <a:latin typeface="Times New Roman" pitchFamily="18" charset="0"/>
                <a:cs typeface="Times New Roman" pitchFamily="18" charset="0"/>
              </a:rPr>
              <a:t>durumda belge varsa uluslararası yazışma usullerine göre oluşturulabilir. Ayrıca yabancı dille yazılan belgenin el yazısıyla atılan imzalı ya da güvenli elektronik imzalı Türkçe karşılığı da oluşturulur ve idarede kalan nüshasına eklenerek saklanır.</a:t>
            </a:r>
          </a:p>
        </p:txBody>
      </p:sp>
    </p:spTree>
    <p:extLst>
      <p:ext uri="{BB962C8B-B14F-4D97-AF65-F5344CB8AC3E}">
        <p14:creationId xmlns:p14="http://schemas.microsoft.com/office/powerpoint/2010/main" val="697623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276872"/>
            <a:ext cx="8229600" cy="4389120"/>
          </a:xfrm>
        </p:spPr>
        <p:txBody>
          <a:bodyPr>
            <a:noAutofit/>
          </a:bodyPr>
          <a:lstStyle/>
          <a:p>
            <a:pPr marL="0" indent="0" algn="just">
              <a:buNone/>
            </a:pPr>
            <a:r>
              <a:rPr lang="en-US" sz="3000" dirty="0">
                <a:latin typeface="Times New Roman" pitchFamily="18" charset="0"/>
                <a:cs typeface="Times New Roman" pitchFamily="18" charset="0"/>
              </a:rPr>
              <a:t>(9)	</a:t>
            </a:r>
            <a:r>
              <a:rPr lang="tr-TR" sz="3000" dirty="0">
                <a:latin typeface="Times New Roman" pitchFamily="18" charset="0"/>
                <a:cs typeface="Times New Roman" pitchFamily="18" charset="0"/>
              </a:rPr>
              <a:t>Metin içinde kısaltma kullanılacak ise ifadenin ilk kullanıldığı yerde açık biçimi,</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sonra parantez içinde kısaltma yazılır [Örnek: Türkiye Büyük Millet Meclisi (TBMM</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648221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916832"/>
            <a:ext cx="8229600" cy="4389120"/>
          </a:xfrm>
        </p:spPr>
        <p:txBody>
          <a:bodyPr>
            <a:noAutofit/>
          </a:bodyPr>
          <a:lstStyle/>
          <a:p>
            <a:pPr marL="0" indent="0" algn="just">
              <a:buNone/>
            </a:pP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10)</a:t>
            </a:r>
            <a:r>
              <a:rPr lang="tr-TR" sz="3000" dirty="0" smtClean="0">
                <a:latin typeface="Times New Roman" pitchFamily="18" charset="0"/>
                <a:cs typeface="Times New Roman" pitchFamily="18" charset="0"/>
              </a:rPr>
              <a:t> Metnin </a:t>
            </a:r>
            <a:r>
              <a:rPr lang="tr-TR" sz="3000" dirty="0">
                <a:latin typeface="Times New Roman" pitchFamily="18" charset="0"/>
                <a:cs typeface="Times New Roman" pitchFamily="18" charset="0"/>
              </a:rPr>
              <a:t>son </a:t>
            </a:r>
            <a:r>
              <a:rPr lang="tr-TR" sz="3000" dirty="0" smtClean="0">
                <a:latin typeface="Times New Roman" pitchFamily="18" charset="0"/>
                <a:cs typeface="Times New Roman" pitchFamily="18" charset="0"/>
              </a:rPr>
              <a:t>bölümü:</a:t>
            </a:r>
          </a:p>
          <a:p>
            <a:pPr marL="0" lvl="0" indent="0" algn="just">
              <a:buNone/>
            </a:pPr>
            <a:r>
              <a:rPr lang="tr-TR" sz="3000" dirty="0" smtClean="0">
                <a:latin typeface="Times New Roman" pitchFamily="18" charset="0"/>
                <a:cs typeface="Times New Roman" pitchFamily="18" charset="0"/>
              </a:rPr>
              <a:t>a) Yazışma yapan makamlar arasındaki hiyerarşi yönünden, alt makamlara "Rica ederim.", üst ve aynı düzeydeki makamlara "Arz ederim." ibaresiyle bitirilir.</a:t>
            </a:r>
          </a:p>
        </p:txBody>
      </p:sp>
    </p:spTree>
    <p:extLst>
      <p:ext uri="{BB962C8B-B14F-4D97-AF65-F5344CB8AC3E}">
        <p14:creationId xmlns:p14="http://schemas.microsoft.com/office/powerpoint/2010/main" val="686722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475656"/>
          </a:xfrm>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395536" y="1484784"/>
            <a:ext cx="8229600" cy="4389120"/>
          </a:xfrm>
        </p:spPr>
        <p:txBody>
          <a:bodyPr>
            <a:noAutofit/>
          </a:bodyPr>
          <a:lstStyle/>
          <a:p>
            <a:pPr marL="0" lvl="0" indent="0" algn="just">
              <a:buNone/>
            </a:pPr>
            <a:r>
              <a:rPr lang="tr-TR" sz="3000" b="1" dirty="0" smtClean="0">
                <a:latin typeface="Times New Roman" pitchFamily="18" charset="0"/>
                <a:cs typeface="Times New Roman" pitchFamily="18" charset="0"/>
              </a:rPr>
              <a:t>c)</a:t>
            </a:r>
            <a:r>
              <a:rPr lang="tr-TR" sz="3000" dirty="0" smtClean="0">
                <a:latin typeface="Times New Roman" pitchFamily="18" charset="0"/>
                <a:cs typeface="Times New Roman" pitchFamily="18" charset="0"/>
              </a:rPr>
              <a:t>Devlet </a:t>
            </a:r>
            <a:r>
              <a:rPr lang="tr-TR" sz="3000" dirty="0">
                <a:latin typeface="Times New Roman" pitchFamily="18" charset="0"/>
                <a:cs typeface="Times New Roman" pitchFamily="18" charset="0"/>
              </a:rPr>
              <a:t>Teşkilatı Merkezi Kayıt Sistemi (DETSİS): Başbakanlık tarafından yürütülen Elektronik Kamu Bilgi Yönetim Sistemi (</a:t>
            </a:r>
            <a:r>
              <a:rPr lang="tr-TR" sz="3000" dirty="0" smtClean="0">
                <a:latin typeface="Times New Roman" pitchFamily="18" charset="0"/>
                <a:cs typeface="Times New Roman" pitchFamily="18" charset="0"/>
              </a:rPr>
              <a:t>KAYSİS)’</a:t>
            </a:r>
            <a:r>
              <a:rPr lang="tr-TR" sz="3000" dirty="0" err="1" smtClean="0">
                <a:latin typeface="Times New Roman" pitchFamily="18" charset="0"/>
                <a:cs typeface="Times New Roman" pitchFamily="18" charset="0"/>
              </a:rPr>
              <a:t>nde</a:t>
            </a:r>
            <a:r>
              <a:rPr lang="tr-TR" sz="3000"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yer alan ve idarelerin merkez, taşra ve yurtdışı teşkilatındaki birimlerinin Türkiye Cumhuriyeti Devlet Teşkilatı Numarası ile tanımlandığı alt sistemi,</a:t>
            </a:r>
          </a:p>
          <a:p>
            <a:pPr marL="0" indent="0" algn="just">
              <a:buNone/>
            </a:pPr>
            <a:r>
              <a:rPr lang="tr-TR" sz="3000" b="1" dirty="0" smtClean="0">
                <a:latin typeface="Times New Roman" pitchFamily="18" charset="0"/>
                <a:cs typeface="Times New Roman" pitchFamily="18" charset="0"/>
              </a:rPr>
              <a:t>ç)</a:t>
            </a:r>
            <a:r>
              <a:rPr lang="tr-TR" sz="3000" dirty="0" smtClean="0">
                <a:latin typeface="Times New Roman" pitchFamily="18" charset="0"/>
                <a:cs typeface="Times New Roman" pitchFamily="18" charset="0"/>
              </a:rPr>
              <a:t>Doküman</a:t>
            </a:r>
            <a:r>
              <a:rPr lang="tr-TR" sz="3000" dirty="0">
                <a:latin typeface="Times New Roman" pitchFamily="18" charset="0"/>
                <a:cs typeface="Times New Roman" pitchFamily="18" charset="0"/>
              </a:rPr>
              <a:t>: Kurumsal faaliyetlerin yerine getirilmesi amacıyla idare </a:t>
            </a:r>
            <a:r>
              <a:rPr lang="tr-TR" sz="3000" dirty="0" smtClean="0">
                <a:latin typeface="Times New Roman" pitchFamily="18" charset="0"/>
                <a:cs typeface="Times New Roman" pitchFamily="18" charset="0"/>
              </a:rPr>
              <a:t>tarafından </a:t>
            </a:r>
            <a:r>
              <a:rPr lang="tr-TR" sz="3000" dirty="0">
                <a:latin typeface="Times New Roman" pitchFamily="18" charset="0"/>
                <a:cs typeface="Times New Roman" pitchFamily="18" charset="0"/>
              </a:rPr>
              <a:t>hazırlanan ya da toplanan her türlü bilgiyi,</a:t>
            </a:r>
          </a:p>
        </p:txBody>
      </p:sp>
    </p:spTree>
    <p:extLst>
      <p:ext uri="{BB962C8B-B14F-4D97-AF65-F5344CB8AC3E}">
        <p14:creationId xmlns:p14="http://schemas.microsoft.com/office/powerpoint/2010/main" val="912971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1988840"/>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b) Üst</a:t>
            </a:r>
            <a:r>
              <a:rPr lang="tr-TR" sz="3000" dirty="0">
                <a:latin typeface="Times New Roman" pitchFamily="18" charset="0"/>
                <a:cs typeface="Times New Roman" pitchFamily="18" charset="0"/>
              </a:rPr>
              <a:t>, </a:t>
            </a:r>
            <a:r>
              <a:rPr lang="tr-TR" sz="3000" dirty="0" smtClean="0">
                <a:latin typeface="Times New Roman" pitchFamily="18" charset="0"/>
                <a:cs typeface="Times New Roman" pitchFamily="18" charset="0"/>
              </a:rPr>
              <a:t>aynı </a:t>
            </a:r>
            <a:r>
              <a:rPr lang="tr-TR" sz="3000" dirty="0">
                <a:latin typeface="Times New Roman" pitchFamily="18" charset="0"/>
                <a:cs typeface="Times New Roman" pitchFamily="18" charset="0"/>
              </a:rPr>
              <a:t>düzey ve alt makamlara birlikte dağıtımlı olarak yapılan yazışmalarda "Arz ve rica ederim." ibaresiyle bitirilir.</a:t>
            </a:r>
          </a:p>
          <a:p>
            <a:pPr marL="0" lvl="0" indent="0" algn="just">
              <a:buNone/>
            </a:pPr>
            <a:r>
              <a:rPr lang="tr-TR" sz="3000" dirty="0" smtClean="0">
                <a:latin typeface="Times New Roman" pitchFamily="18" charset="0"/>
                <a:cs typeface="Times New Roman" pitchFamily="18" charset="0"/>
              </a:rPr>
              <a:t>c)Gerçek kişileri </a:t>
            </a:r>
            <a:r>
              <a:rPr lang="tr-TR" sz="3000" dirty="0">
                <a:latin typeface="Times New Roman" pitchFamily="18" charset="0"/>
                <a:cs typeface="Times New Roman" pitchFamily="18" charset="0"/>
              </a:rPr>
              <a:t>muhatap yazışmalarda "Saygılarımla.", "İyi dileklerimle." veya "Bilgilerinize sunulur." ibareleriyle bitirilebilir.</a:t>
            </a:r>
          </a:p>
        </p:txBody>
      </p:sp>
    </p:spTree>
    <p:extLst>
      <p:ext uri="{BB962C8B-B14F-4D97-AF65-F5344CB8AC3E}">
        <p14:creationId xmlns:p14="http://schemas.microsoft.com/office/powerpoint/2010/main" val="26160312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395536" y="1412776"/>
            <a:ext cx="8229600" cy="4479776"/>
          </a:xfrm>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İmza</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15-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Metnin bitiminden itibaren iki ila dört satır boşluk bırakılarak belgeyi imzalayacak olan makam sahibinin adı, soyadı ve bunların altına unvanı yazı alanının en sağma ortalanarak yazılır (Örnek </a:t>
            </a:r>
            <a:r>
              <a:rPr lang="en-US" sz="3000" dirty="0">
                <a:latin typeface="Times New Roman" pitchFamily="18" charset="0"/>
                <a:cs typeface="Times New Roman" pitchFamily="18" charset="0"/>
              </a:rPr>
              <a:t>8). </a:t>
            </a:r>
            <a:r>
              <a:rPr lang="tr-TR" sz="3000" dirty="0">
                <a:latin typeface="Times New Roman" pitchFamily="18" charset="0"/>
                <a:cs typeface="Times New Roman" pitchFamily="18" charset="0"/>
              </a:rPr>
              <a:t>İmza, ad ve </a:t>
            </a:r>
            <a:r>
              <a:rPr lang="tr-TR" sz="3000" dirty="0" smtClean="0">
                <a:latin typeface="Times New Roman" pitchFamily="18" charset="0"/>
                <a:cs typeface="Times New Roman" pitchFamily="18" charset="0"/>
              </a:rPr>
              <a:t>soyadın </a:t>
            </a:r>
            <a:r>
              <a:rPr lang="tr-TR" sz="3000" dirty="0">
                <a:latin typeface="Times New Roman" pitchFamily="18" charset="0"/>
                <a:cs typeface="Times New Roman" pitchFamily="18" charset="0"/>
              </a:rPr>
              <a:t>üzerinde bırakılan boşluğa atılır. El yazısıyla atılan imza, kaybolmayacak ve kâğıda işlemesini sağlayacak kalemle atılır. Elektronik ortamda yapılacak resmî yazışmalarda, imza yetkisine sahip kişi belgeyi, güvenli elektronik imzası ile imzalar.</a:t>
            </a:r>
          </a:p>
        </p:txBody>
      </p:sp>
    </p:spTree>
    <p:extLst>
      <p:ext uri="{BB962C8B-B14F-4D97-AF65-F5344CB8AC3E}">
        <p14:creationId xmlns:p14="http://schemas.microsoft.com/office/powerpoint/2010/main" val="742283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628800"/>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(2) Belgeyi imzalayanın </a:t>
            </a:r>
            <a:r>
              <a:rPr lang="tr-TR" sz="3000" dirty="0">
                <a:latin typeface="Times New Roman" pitchFamily="18" charset="0"/>
                <a:cs typeface="Times New Roman" pitchFamily="18" charset="0"/>
              </a:rPr>
              <a:t>adı ilk harfi büyük diğerleri küçük, soyadı ise büyük harflerle yazılır. Unvan, ad ve soyadın </a:t>
            </a:r>
            <a:r>
              <a:rPr lang="tr-TR" sz="3000" dirty="0" smtClean="0">
                <a:latin typeface="Times New Roman" pitchFamily="18" charset="0"/>
                <a:cs typeface="Times New Roman" pitchFamily="18" charset="0"/>
              </a:rPr>
              <a:t>altına </a:t>
            </a:r>
            <a:r>
              <a:rPr lang="tr-TR" sz="3000" dirty="0">
                <a:latin typeface="Times New Roman" pitchFamily="18" charset="0"/>
                <a:cs typeface="Times New Roman" pitchFamily="18" charset="0"/>
              </a:rPr>
              <a:t>ilk harfleri büyük diğerleri küçük harflerle yazılır. Akademik unvanlar veya rütbeler adın ön tarafına ya da bir satır altına ilk harfleri büyük diğerleri küçük harflerle açık ya da kısaltılarak yazılabilir.</a:t>
            </a:r>
          </a:p>
          <a:p>
            <a:pPr marL="0" lvl="0" indent="0" algn="just">
              <a:buNone/>
            </a:pPr>
            <a:r>
              <a:rPr lang="tr-TR" sz="3000" dirty="0" smtClean="0">
                <a:latin typeface="Times New Roman" pitchFamily="18" charset="0"/>
                <a:cs typeface="Times New Roman" pitchFamily="18" charset="0"/>
              </a:rPr>
              <a:t>(3) Belgeyi </a:t>
            </a:r>
            <a:r>
              <a:rPr lang="tr-TR" sz="3000" dirty="0">
                <a:latin typeface="Times New Roman" pitchFamily="18" charset="0"/>
                <a:cs typeface="Times New Roman" pitchFamily="18" charset="0"/>
              </a:rPr>
              <a:t>imzalayacak olan makam, belgeyi hazırlayan idarenin imza yetkileri yönergesine veya yetkili makamlarca verilen imza yetkisine uygun olarak belirlenir.</a:t>
            </a:r>
          </a:p>
        </p:txBody>
      </p:sp>
    </p:spTree>
    <p:extLst>
      <p:ext uri="{BB962C8B-B14F-4D97-AF65-F5344CB8AC3E}">
        <p14:creationId xmlns:p14="http://schemas.microsoft.com/office/powerpoint/2010/main" val="35057857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060848"/>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(4) Belgeyi</a:t>
            </a:r>
            <a:r>
              <a:rPr lang="tr-TR" sz="3000" dirty="0">
                <a:latin typeface="Times New Roman" pitchFamily="18" charset="0"/>
                <a:cs typeface="Times New Roman" pitchFamily="18" charset="0"/>
              </a:rPr>
              <a:t>, imza yetkisi devredilen makam imzaladığında, imzalayanın adı ve soyadı birinci satıra, yetki devreden makamı gösteren "Başbakan a.", "Bakan a.", "Müsteşar a.", "Vali a.", "Belediye Başkanı a." veya "Rektör a." biçimindeki ibare ikinci satıra, imzalayan makamın unvanı ise üçüncü satıra yazılır (Örnek </a:t>
            </a:r>
            <a:r>
              <a:rPr lang="en-US" sz="3000" dirty="0">
                <a:latin typeface="Times New Roman" pitchFamily="18" charset="0"/>
                <a:cs typeface="Times New Roman" pitchFamily="18" charset="0"/>
              </a:rPr>
              <a:t>9). </a:t>
            </a:r>
            <a:r>
              <a:rPr lang="tr-TR" sz="3000" dirty="0">
                <a:latin typeface="Times New Roman" pitchFamily="18" charset="0"/>
                <a:cs typeface="Times New Roman" pitchFamily="18" charset="0"/>
              </a:rPr>
              <a:t>İdare birimleri arasındaki iç yazışmalarda yetki devredenin unvanı kullanılmaz</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140838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348880"/>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(5) Belge </a:t>
            </a:r>
            <a:r>
              <a:rPr lang="tr-TR" sz="3000" dirty="0">
                <a:latin typeface="Times New Roman" pitchFamily="18" charset="0"/>
                <a:cs typeface="Times New Roman" pitchFamily="18" charset="0"/>
              </a:rPr>
              <a:t>vekâleten imzalandığında, imzalayanın adı ve soyadı birinci satıra, vekâlet olunan makam "Müsteşar </a:t>
            </a:r>
            <a:r>
              <a:rPr lang="en-US" sz="3000" dirty="0">
                <a:latin typeface="Times New Roman" pitchFamily="18" charset="0"/>
                <a:cs typeface="Times New Roman" pitchFamily="18" charset="0"/>
              </a:rPr>
              <a:t>V.", </a:t>
            </a:r>
            <a:r>
              <a:rPr lang="tr-TR" sz="3000" dirty="0">
                <a:latin typeface="Times New Roman" pitchFamily="18" charset="0"/>
                <a:cs typeface="Times New Roman" pitchFamily="18" charset="0"/>
              </a:rPr>
              <a:t>"Vali </a:t>
            </a:r>
            <a:r>
              <a:rPr lang="en-US" sz="3000" dirty="0">
                <a:latin typeface="Times New Roman" pitchFamily="18" charset="0"/>
                <a:cs typeface="Times New Roman" pitchFamily="18" charset="0"/>
              </a:rPr>
              <a:t>V.", </a:t>
            </a:r>
            <a:r>
              <a:rPr lang="tr-TR" sz="3000" dirty="0">
                <a:latin typeface="Times New Roman" pitchFamily="18" charset="0"/>
                <a:cs typeface="Times New Roman" pitchFamily="18" charset="0"/>
              </a:rPr>
              <a:t>"Belediye Başkanı </a:t>
            </a:r>
            <a:r>
              <a:rPr lang="en-US" sz="3000" dirty="0">
                <a:latin typeface="Times New Roman" pitchFamily="18" charset="0"/>
                <a:cs typeface="Times New Roman" pitchFamily="18" charset="0"/>
              </a:rPr>
              <a:t>V." </a:t>
            </a:r>
            <a:r>
              <a:rPr lang="tr-TR" sz="3000" dirty="0">
                <a:latin typeface="Times New Roman" pitchFamily="18" charset="0"/>
                <a:cs typeface="Times New Roman" pitchFamily="18" charset="0"/>
              </a:rPr>
              <a:t>veya "Rektör </a:t>
            </a:r>
            <a:r>
              <a:rPr lang="en-US" sz="3000" dirty="0">
                <a:latin typeface="Times New Roman" pitchFamily="18" charset="0"/>
                <a:cs typeface="Times New Roman" pitchFamily="18" charset="0"/>
              </a:rPr>
              <a:t>V." </a:t>
            </a:r>
            <a:r>
              <a:rPr lang="tr-TR" sz="3000" dirty="0">
                <a:latin typeface="Times New Roman" pitchFamily="18" charset="0"/>
                <a:cs typeface="Times New Roman" pitchFamily="18" charset="0"/>
              </a:rPr>
              <a:t>biçiminde ikinci satıra yazılır (Örnek </a:t>
            </a:r>
            <a:r>
              <a:rPr lang="en-US" sz="3000" dirty="0">
                <a:latin typeface="Times New Roman" pitchFamily="18" charset="0"/>
                <a:cs typeface="Times New Roman" pitchFamily="18" charset="0"/>
              </a:rPr>
              <a:t>9),</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450673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
            </a:r>
            <a:endParaRPr lang="tr-TR" dirty="0"/>
          </a:p>
        </p:txBody>
      </p:sp>
      <p:sp>
        <p:nvSpPr>
          <p:cNvPr id="3" name="İçerik Yer Tutucusu 2"/>
          <p:cNvSpPr>
            <a:spLocks noGrp="1"/>
          </p:cNvSpPr>
          <p:nvPr>
            <p:ph idx="1"/>
          </p:nvPr>
        </p:nvSpPr>
        <p:spPr/>
        <p:txBody>
          <a:bodyPr/>
          <a:lstStyle/>
          <a:p>
            <a:endParaRPr lang="tr-TR" dirty="0"/>
          </a:p>
        </p:txBody>
      </p:sp>
      <p:pic>
        <p:nvPicPr>
          <p:cNvPr id="102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987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1988840"/>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(6) Belgenin </a:t>
            </a:r>
            <a:r>
              <a:rPr lang="tr-TR" sz="3000" dirty="0">
                <a:latin typeface="Times New Roman" pitchFamily="18" charset="0"/>
                <a:cs typeface="Times New Roman" pitchFamily="18" charset="0"/>
              </a:rPr>
              <a:t>iki yetkili tarafından imzalanması durumunda üst unvan sahibinin adı, soyadı, unvanı ve imzası sağda yer alır. Belgenin ikiden fazla yetkili tarafından imzalanması durumunda en üst unvan sahibinin adı, soyadı, unvanı ve imzası en solda olmak üzere yetkililer unvan sırasına göre soldan sağa doğru sıralanır (Örnek </a:t>
            </a:r>
            <a:r>
              <a:rPr lang="en-US" sz="3000" dirty="0">
                <a:latin typeface="Times New Roman" pitchFamily="18" charset="0"/>
                <a:cs typeface="Times New Roman" pitchFamily="18" charset="0"/>
              </a:rPr>
              <a:t>10).</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3973554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12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100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(7) Fiziksel </a:t>
            </a:r>
            <a:r>
              <a:rPr lang="tr-TR" sz="3000" dirty="0">
                <a:latin typeface="Times New Roman" pitchFamily="18" charset="0"/>
                <a:cs typeface="Times New Roman" pitchFamily="18" charset="0"/>
              </a:rPr>
              <a:t>ortamda rapor ya da benzeri bir belgenin hazırlanması hâlinde belgenin son sayfası imza sahibi ya da imza sahipleri tarafından imzalanır. Son sayfadan önceki sayfalar ise imza sahibi ya da imza sahipleri tarafından imzalanır ya da paraflanır. Gerekli görülmesi hâlinde sayfalar </a:t>
            </a:r>
            <a:r>
              <a:rPr lang="tr-TR" sz="3000" dirty="0" smtClean="0">
                <a:latin typeface="Times New Roman" pitchFamily="18" charset="0"/>
                <a:cs typeface="Times New Roman" pitchFamily="18" charset="0"/>
              </a:rPr>
              <a:t>ayrıca </a:t>
            </a:r>
            <a:r>
              <a:rPr lang="tr-TR" sz="3000" dirty="0">
                <a:latin typeface="Times New Roman" pitchFamily="18" charset="0"/>
                <a:cs typeface="Times New Roman" pitchFamily="18" charset="0"/>
              </a:rPr>
              <a:t>en az bir kişisel mühürle veya idare mührüyle mühürlenir. İmza, paraf veya mühür metin bölümünün okunmasını engellemeyecek şekilde sayfada yer alır.</a:t>
            </a:r>
          </a:p>
        </p:txBody>
      </p:sp>
    </p:spTree>
    <p:extLst>
      <p:ext uri="{BB962C8B-B14F-4D97-AF65-F5344CB8AC3E}">
        <p14:creationId xmlns:p14="http://schemas.microsoft.com/office/powerpoint/2010/main" val="1087593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(8) Üst </a:t>
            </a:r>
            <a:r>
              <a:rPr lang="tr-TR" sz="3000" dirty="0">
                <a:latin typeface="Times New Roman" pitchFamily="18" charset="0"/>
                <a:cs typeface="Times New Roman" pitchFamily="18" charset="0"/>
              </a:rPr>
              <a:t>yazıya ilişkin olarak idare tarafından hazırlanan ve yedinci fıkrada belirtilenler haricindeki ekler, imza sahibi ya da imza sahiplerinden en az biri tarafından imzalanır ya da paraflanır veyahut paraf zincirinde yer alanların en az biri tarafından paraflanır. Gerekli görülmesi hâlinde ekler ayrıca idare mührüyle mühürlenir. İmza, paraf veya mühür metin bölümünün okunmasını engellemeyecek şekilde sayfada yer alır.</a:t>
            </a:r>
          </a:p>
          <a:p>
            <a:pPr marL="0" indent="0">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2957593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8229600" cy="1143000"/>
          </a:xfrm>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1412776"/>
            <a:ext cx="8496944" cy="4680520"/>
          </a:xfrm>
        </p:spPr>
        <p:txBody>
          <a:bodyPr>
            <a:noAutofit/>
          </a:bodyPr>
          <a:lstStyle/>
          <a:p>
            <a:pPr marL="0" indent="0" algn="just">
              <a:buNone/>
            </a:pPr>
            <a:r>
              <a:rPr lang="tr-TR" sz="3000" b="1" dirty="0" smtClean="0">
                <a:latin typeface="Times New Roman" pitchFamily="18" charset="0"/>
                <a:cs typeface="Times New Roman" pitchFamily="18" charset="0"/>
              </a:rPr>
              <a:t>d) </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Belge Yönetim Sistemi (EBYS): İdarelerin faaliyetlerini yerine getirirken</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oluşturdukları her türlü dokümantasyonun içerisinden idare faaliyetlerinin delili olabilecek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belgelerin ayıklanarak </a:t>
            </a:r>
            <a:r>
              <a:rPr lang="tr-TR" sz="3000" dirty="0" smtClean="0">
                <a:latin typeface="Times New Roman" pitchFamily="18" charset="0"/>
                <a:cs typeface="Times New Roman" pitchFamily="18" charset="0"/>
              </a:rPr>
              <a:t>bunların </a:t>
            </a:r>
            <a:r>
              <a:rPr lang="tr-TR" sz="3000" dirty="0">
                <a:latin typeface="Times New Roman" pitchFamily="18" charset="0"/>
                <a:cs typeface="Times New Roman" pitchFamily="18" charset="0"/>
              </a:rPr>
              <a:t>içerik, </a:t>
            </a:r>
            <a:r>
              <a:rPr lang="tr-TR" sz="3000" dirty="0" err="1">
                <a:latin typeface="Times New Roman" pitchFamily="18" charset="0"/>
                <a:cs typeface="Times New Roman" pitchFamily="18" charset="0"/>
              </a:rPr>
              <a:t>üstveri</a:t>
            </a:r>
            <a:r>
              <a:rPr lang="tr-TR" sz="3000" dirty="0">
                <a:latin typeface="Times New Roman" pitchFamily="18" charset="0"/>
                <a:cs typeface="Times New Roman" pitchFamily="18" charset="0"/>
              </a:rPr>
              <a:t>, </a:t>
            </a:r>
            <a:r>
              <a:rPr lang="en-US" sz="3000" dirty="0">
                <a:latin typeface="Times New Roman" pitchFamily="18" charset="0"/>
                <a:cs typeface="Times New Roman" pitchFamily="18" charset="0"/>
              </a:rPr>
              <a:t>format </a:t>
            </a:r>
            <a:r>
              <a:rPr lang="tr-TR" sz="3000" dirty="0">
                <a:latin typeface="Times New Roman" pitchFamily="18" charset="0"/>
                <a:cs typeface="Times New Roman" pitchFamily="18" charset="0"/>
              </a:rPr>
              <a:t>ve ilişkisel </a:t>
            </a:r>
            <a:r>
              <a:rPr lang="tr-TR" sz="3000" dirty="0" smtClean="0">
                <a:latin typeface="Times New Roman" pitchFamily="18" charset="0"/>
                <a:cs typeface="Times New Roman" pitchFamily="18" charset="0"/>
              </a:rPr>
              <a:t>özelliklerini </a:t>
            </a:r>
            <a:r>
              <a:rPr lang="tr-TR" sz="3000" dirty="0">
                <a:latin typeface="Times New Roman" pitchFamily="18" charset="0"/>
                <a:cs typeface="Times New Roman" pitchFamily="18" charset="0"/>
              </a:rPr>
              <a:t>koruyan,</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belgelerin ait olduğu fonksiyon veya işlem için delil teşkil eden ve aidiyet zinciri içerisindeki</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yönetimini elektronik ortamda sağlayan sistemi</a:t>
            </a:r>
            <a:r>
              <a:rPr lang="tr-TR" sz="3000" dirty="0" smtClean="0">
                <a:latin typeface="Times New Roman" pitchFamily="18" charset="0"/>
                <a:cs typeface="Times New Roman" pitchFamily="18" charset="0"/>
              </a:rPr>
              <a:t>,</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9269450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276872"/>
            <a:ext cx="8229600" cy="4389120"/>
          </a:xfrm>
        </p:spPr>
        <p:txBody>
          <a:bodyPr>
            <a:noAutofit/>
          </a:bodyPr>
          <a:lstStyle/>
          <a:p>
            <a:pPr marL="0" indent="0" algn="just">
              <a:buNone/>
            </a:pPr>
            <a:r>
              <a:rPr lang="tr-TR" sz="3000" dirty="0" smtClean="0">
                <a:latin typeface="Times New Roman" pitchFamily="18" charset="0"/>
                <a:cs typeface="Times New Roman" pitchFamily="18" charset="0"/>
              </a:rPr>
              <a:t>(9) Fiziksel </a:t>
            </a:r>
            <a:r>
              <a:rPr lang="tr-TR" sz="3000" dirty="0">
                <a:latin typeface="Times New Roman" pitchFamily="18" charset="0"/>
                <a:cs typeface="Times New Roman" pitchFamily="18" charset="0"/>
              </a:rPr>
              <a:t>ortamda hazırlanan dağıtımlı belgelerde nüshaların her biri ilgili makam tarafından imzalanabileceği gibi, imzalanan bir nüsha </a:t>
            </a:r>
            <a:r>
              <a:rPr lang="en-US" sz="3000" dirty="0">
                <a:latin typeface="Times New Roman" pitchFamily="18" charset="0"/>
                <a:cs typeface="Times New Roman" pitchFamily="18" charset="0"/>
              </a:rPr>
              <a:t>26 </a:t>
            </a:r>
            <a:r>
              <a:rPr lang="tr-TR" sz="3000" dirty="0" err="1">
                <a:latin typeface="Times New Roman" pitchFamily="18" charset="0"/>
                <a:cs typeface="Times New Roman" pitchFamily="18" charset="0"/>
              </a:rPr>
              <a:t>ncı</a:t>
            </a:r>
            <a:r>
              <a:rPr lang="tr-TR" sz="3000" dirty="0">
                <a:latin typeface="Times New Roman" pitchFamily="18" charset="0"/>
                <a:cs typeface="Times New Roman" pitchFamily="18" charset="0"/>
              </a:rPr>
              <a:t> maddedeki usule göre çoğaltılarak da muhataplara gönderilebilir.</a:t>
            </a:r>
          </a:p>
          <a:p>
            <a:pPr marL="0" indent="0">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8278829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Ek</a:t>
            </a:r>
            <a:endParaRPr lang="tr-TR" sz="3000" b="1"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16-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Belgede ek olması hâlinde "Ek:" başlığı imza bölümünden sonra uygun satır boşluğu bırakılarak ve yazı alanının solundan başlanarak yazılır</a:t>
            </a:r>
            <a:r>
              <a:rPr lang="tr-TR" sz="3000" dirty="0" smtClean="0">
                <a:latin typeface="Times New Roman" pitchFamily="18" charset="0"/>
                <a:cs typeface="Times New Roman" pitchFamily="18" charset="0"/>
              </a:rPr>
              <a:t>. </a:t>
            </a:r>
          </a:p>
          <a:p>
            <a:pPr marL="0" indent="0" algn="just">
              <a:buNone/>
            </a:pPr>
            <a:r>
              <a:rPr lang="tr-TR" sz="3000" dirty="0" smtClean="0">
                <a:latin typeface="Times New Roman" pitchFamily="18" charset="0"/>
                <a:cs typeface="Times New Roman" pitchFamily="18" charset="0"/>
              </a:rPr>
              <a:t>   Belgenin </a:t>
            </a:r>
            <a:r>
              <a:rPr lang="tr-TR" sz="3000" dirty="0">
                <a:latin typeface="Times New Roman" pitchFamily="18" charset="0"/>
                <a:cs typeface="Times New Roman" pitchFamily="18" charset="0"/>
              </a:rPr>
              <a:t>sadece bir eki olması durumunda "Ek:" </a:t>
            </a:r>
            <a:r>
              <a:rPr lang="tr-TR" sz="3000" dirty="0" smtClean="0">
                <a:latin typeface="Times New Roman" pitchFamily="18" charset="0"/>
                <a:cs typeface="Times New Roman" pitchFamily="18" charset="0"/>
              </a:rPr>
              <a:t>     başlığının </a:t>
            </a:r>
            <a:r>
              <a:rPr lang="tr-TR" sz="3000" dirty="0">
                <a:latin typeface="Times New Roman" pitchFamily="18" charset="0"/>
                <a:cs typeface="Times New Roman" pitchFamily="18" charset="0"/>
              </a:rPr>
              <a:t>sağında eki belirtecek </a:t>
            </a:r>
            <a:r>
              <a:rPr lang="tr-TR" sz="3000" dirty="0" smtClean="0">
                <a:latin typeface="Times New Roman" pitchFamily="18" charset="0"/>
                <a:cs typeface="Times New Roman" pitchFamily="18" charset="0"/>
              </a:rPr>
              <a:t>ibareye yer verilir</a:t>
            </a:r>
            <a:r>
              <a:rPr lang="tr-TR"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7225240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dirty="0" smtClean="0">
                <a:latin typeface="Times New Roman" pitchFamily="18" charset="0"/>
                <a:cs typeface="Times New Roman" pitchFamily="18" charset="0"/>
              </a:rPr>
              <a:t>Belgede </a:t>
            </a:r>
            <a:r>
              <a:rPr lang="tr-TR" sz="3000" dirty="0">
                <a:latin typeface="Times New Roman" pitchFamily="18" charset="0"/>
                <a:cs typeface="Times New Roman" pitchFamily="18" charset="0"/>
              </a:rPr>
              <a:t>birden fazla ek varsa "Ek:" başlığının altında ekler numaralandırılır ve ekleri belirtecek ibarelere yer verilir. Eklerin sayfa sayısı parantez içinde belirtilir (Örnek </a:t>
            </a:r>
            <a:r>
              <a:rPr lang="en-US" sz="3000" dirty="0">
                <a:latin typeface="Times New Roman" pitchFamily="18" charset="0"/>
                <a:cs typeface="Times New Roman" pitchFamily="18" charset="0"/>
              </a:rPr>
              <a:t>11). </a:t>
            </a:r>
            <a:r>
              <a:rPr lang="tr-TR" sz="3000" dirty="0">
                <a:latin typeface="Times New Roman" pitchFamily="18" charset="0"/>
                <a:cs typeface="Times New Roman" pitchFamily="18" charset="0"/>
              </a:rPr>
              <a:t>Birden fazla ek olması durumunda eklerin üzerinde ek numarası yazı </a:t>
            </a:r>
            <a:r>
              <a:rPr lang="tr-TR" sz="3000" dirty="0" smtClean="0">
                <a:latin typeface="Times New Roman" pitchFamily="18" charset="0"/>
                <a:cs typeface="Times New Roman" pitchFamily="18" charset="0"/>
              </a:rPr>
              <a:t>alanının </a:t>
            </a:r>
            <a:r>
              <a:rPr lang="tr-TR" sz="3000" dirty="0">
                <a:latin typeface="Times New Roman" pitchFamily="18" charset="0"/>
                <a:cs typeface="Times New Roman" pitchFamily="18" charset="0"/>
              </a:rPr>
              <a:t>sağ üst köşesinde </a:t>
            </a:r>
            <a:r>
              <a:rPr lang="tr-TR" sz="3000" dirty="0" smtClean="0">
                <a:latin typeface="Times New Roman" pitchFamily="18" charset="0"/>
                <a:cs typeface="Times New Roman" pitchFamily="18" charset="0"/>
              </a:rPr>
              <a:t>belirtilir</a:t>
            </a:r>
          </a:p>
          <a:p>
            <a:pPr marL="0" indent="0" algn="just">
              <a:buNone/>
            </a:pPr>
            <a:r>
              <a:rPr lang="tr-TR" sz="3000"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(Örnek: EK-l,EK-2).</a:t>
            </a:r>
          </a:p>
          <a:p>
            <a:pPr marL="0" indent="0">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1521099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3400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57200" y="2276872"/>
            <a:ext cx="8229600" cy="4047728"/>
          </a:xfrm>
        </p:spPr>
        <p:txBody>
          <a:bodyPr>
            <a:noAutofit/>
          </a:bodyPr>
          <a:lstStyle/>
          <a:p>
            <a:pPr marL="0" lvl="0" indent="0" algn="just">
              <a:buNone/>
            </a:pPr>
            <a:r>
              <a:rPr lang="tr-TR" sz="3000" dirty="0" smtClean="0">
                <a:latin typeface="Times New Roman" pitchFamily="18" charset="0"/>
                <a:cs typeface="Times New Roman" pitchFamily="18" charset="0"/>
              </a:rPr>
              <a:t>(2) Ek </a:t>
            </a:r>
            <a:r>
              <a:rPr lang="tr-TR" sz="3000" dirty="0">
                <a:latin typeface="Times New Roman" pitchFamily="18" charset="0"/>
                <a:cs typeface="Times New Roman" pitchFamily="18" charset="0"/>
              </a:rPr>
              <a:t>listesi yazı alanına sığmayacak kadar uzunsa ayrı bir sayfada "EK LİSTESİ" başlığı altında gösterilir ve üst yazıya eklenir (Örnek </a:t>
            </a:r>
            <a:r>
              <a:rPr lang="en-US" sz="3000" dirty="0">
                <a:latin typeface="Times New Roman" pitchFamily="18" charset="0"/>
                <a:cs typeface="Times New Roman" pitchFamily="18" charset="0"/>
              </a:rPr>
              <a:t>12).</a:t>
            </a:r>
            <a:endParaRPr lang="tr-TR" sz="3000" dirty="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041204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331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178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204864"/>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(3) Belge </a:t>
            </a:r>
            <a:r>
              <a:rPr lang="tr-TR" sz="3000" dirty="0">
                <a:latin typeface="Times New Roman" pitchFamily="18" charset="0"/>
                <a:cs typeface="Times New Roman" pitchFamily="18" charset="0"/>
              </a:rPr>
              <a:t>eklerinin muhataba gönderilmediği durumlarda "Ek konulmadı" ya da "Ek-.... konulmadı" ifadesi yazılır (Örnek </a:t>
            </a:r>
            <a:r>
              <a:rPr lang="en-US" sz="3000" dirty="0">
                <a:latin typeface="Times New Roman" pitchFamily="18" charset="0"/>
                <a:cs typeface="Times New Roman" pitchFamily="18" charset="0"/>
              </a:rPr>
              <a:t>13).</a:t>
            </a:r>
            <a:endParaRPr lang="tr-TR" sz="3000" dirty="0">
              <a:latin typeface="Times New Roman" pitchFamily="18" charset="0"/>
              <a:cs typeface="Times New Roman" pitchFamily="18" charset="0"/>
            </a:endParaRP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24873629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dirty="0" smtClean="0">
                <a:latin typeface="Times New Roman" pitchFamily="18" charset="0"/>
                <a:cs typeface="Times New Roman" pitchFamily="18" charset="0"/>
              </a:rPr>
              <a:t>(4) Güvenlik </a:t>
            </a:r>
            <a:r>
              <a:rPr lang="tr-TR" sz="3000" dirty="0">
                <a:latin typeface="Times New Roman" pitchFamily="18" charset="0"/>
                <a:cs typeface="Times New Roman" pitchFamily="18" charset="0"/>
              </a:rPr>
              <a:t>gerekçesiyle, teknik veya benzeri nedenlerle üst </a:t>
            </a:r>
            <a:r>
              <a:rPr lang="tr-TR" sz="3000" dirty="0" smtClean="0">
                <a:latin typeface="Times New Roman" pitchFamily="18" charset="0"/>
                <a:cs typeface="Times New Roman" pitchFamily="18" charset="0"/>
              </a:rPr>
              <a:t>yazıyla birlikte</a:t>
            </a:r>
            <a:r>
              <a:rPr lang="tr-TR" sz="3000" dirty="0">
                <a:latin typeface="Times New Roman" pitchFamily="18" charset="0"/>
                <a:cs typeface="Times New Roman" pitchFamily="18" charset="0"/>
              </a:rPr>
              <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gönderilemeyen veya alınamayan belge ekleri üst yazıyla ilişkilendirilmek suretiyle üst</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yazıdan ayrı olarak gönderilebilir veya alınabilir. Söz konusu nedenlerle alınan belge ekleri</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üst yazıyla ilişkilendirilmek şartıyla üst yazıdan ayrı olarak muhafaza edilebilir.</a:t>
            </a: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21619575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Dağıtım</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17-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Belgenin birden fazla muhataba gönderilmesi durumunda dağıtım bölümüne yer verilir. "Dağıtım:" başlığı, ek varsa "Ek:" bölümünden sonra, ek yoksa imza bölümünden sonra uygun satır boşluğu bırakılarak yazı alanının solundan başlanarak yazılır (Örnek </a:t>
            </a:r>
            <a:r>
              <a:rPr lang="en-US" sz="3000" dirty="0">
                <a:latin typeface="Times New Roman" pitchFamily="18" charset="0"/>
                <a:cs typeface="Times New Roman" pitchFamily="18" charset="0"/>
              </a:rPr>
              <a:t>13).</a:t>
            </a:r>
            <a:endParaRPr lang="tr-TR" sz="3000" dirty="0">
              <a:latin typeface="Times New Roman" pitchFamily="18" charset="0"/>
              <a:cs typeface="Times New Roman" pitchFamily="18" charset="0"/>
            </a:endParaRP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32362662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(2) Belgenin </a:t>
            </a:r>
            <a:r>
              <a:rPr lang="tr-TR" sz="3000" dirty="0">
                <a:latin typeface="Times New Roman" pitchFamily="18" charset="0"/>
                <a:cs typeface="Times New Roman" pitchFamily="18" charset="0"/>
              </a:rPr>
              <a:t>gereğini yerine getirme durumunda olanlar "Gereği:" kısmına, belgenin içeriği hakkında bilgi sahibi olması istenenler ise "Bilgi:" kısmına yazılır. "Gereği:" kısmı "Dağıtım:" başlığının altına, "Bilgi:" kısmı ise "Gereği:" kısmı ile aynı satıra ve yazı alanının ortasına doğru yazılır. "Bilgi:" kısmı yoksa muhatap adları doğrudan "Dağıtım:" başlığının </a:t>
            </a:r>
            <a:r>
              <a:rPr lang="tr-TR" sz="3000" dirty="0" smtClean="0">
                <a:latin typeface="Times New Roman" pitchFamily="18" charset="0"/>
                <a:cs typeface="Times New Roman" pitchFamily="18" charset="0"/>
              </a:rPr>
              <a:t>altına </a:t>
            </a:r>
            <a:r>
              <a:rPr lang="tr-TR" sz="3000" dirty="0">
                <a:latin typeface="Times New Roman" pitchFamily="18" charset="0"/>
                <a:cs typeface="Times New Roman" pitchFamily="18" charset="0"/>
              </a:rPr>
              <a:t>yazılır (Örnek </a:t>
            </a:r>
            <a:r>
              <a:rPr lang="en-US" sz="3000" dirty="0">
                <a:latin typeface="Times New Roman" pitchFamily="18" charset="0"/>
                <a:cs typeface="Times New Roman" pitchFamily="18" charset="0"/>
              </a:rPr>
              <a:t>13).</a:t>
            </a:r>
            <a:endParaRPr lang="tr-TR" sz="3000" dirty="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
            </a:r>
            <a:br>
              <a:rPr lang="en-US" sz="3000" dirty="0" smtClean="0">
                <a:latin typeface="Times New Roman" pitchFamily="18" charset="0"/>
                <a:cs typeface="Times New Roman" pitchFamily="18" charset="0"/>
              </a:rPr>
            </a:b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3423812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b="1" dirty="0"/>
              <a:t>BİRİNCİ BÖLÜM </a:t>
            </a:r>
            <a:br>
              <a:rPr lang="tr-TR" sz="3200" b="1" dirty="0"/>
            </a:br>
            <a:r>
              <a:rPr lang="tr-TR" sz="3200" b="1" dirty="0"/>
              <a:t>Amaç, Kapsam, Dayanak ve Tanımlar</a:t>
            </a:r>
            <a:endParaRPr lang="tr-TR" sz="3200" dirty="0"/>
          </a:p>
        </p:txBody>
      </p:sp>
      <p:sp>
        <p:nvSpPr>
          <p:cNvPr id="3" name="İçerik Yer Tutucusu 2"/>
          <p:cNvSpPr>
            <a:spLocks noGrp="1"/>
          </p:cNvSpPr>
          <p:nvPr>
            <p:ph idx="1"/>
          </p:nvPr>
        </p:nvSpPr>
        <p:spPr>
          <a:xfrm>
            <a:off x="467544" y="2132856"/>
            <a:ext cx="8229600" cy="4389120"/>
          </a:xfrm>
        </p:spPr>
        <p:txBody>
          <a:bodyPr>
            <a:normAutofit/>
          </a:bodyPr>
          <a:lstStyle/>
          <a:p>
            <a:pPr marL="0" lvl="0" indent="0" algn="just">
              <a:buNone/>
            </a:pPr>
            <a:r>
              <a:rPr lang="tr-TR" sz="3000" b="1" dirty="0">
                <a:latin typeface="Times New Roman" pitchFamily="18" charset="0"/>
                <a:cs typeface="Times New Roman" pitchFamily="18" charset="0"/>
              </a:rPr>
              <a:t>e)</a:t>
            </a:r>
            <a:r>
              <a:rPr lang="tr-TR" sz="3000" dirty="0">
                <a:latin typeface="Times New Roman" pitchFamily="18" charset="0"/>
                <a:cs typeface="Times New Roman" pitchFamily="18" charset="0"/>
              </a:rPr>
              <a:t> Elektronik imza: Başka bir elektronik veriye eklenen veya elektronik veriyle mantıksal bağlantısı bulunan ve kimlik doğrulama amacıyla kullanılan elektronik veriyi</a:t>
            </a:r>
            <a:r>
              <a:rPr lang="tr-TR" sz="3000" dirty="0" smtClean="0">
                <a:latin typeface="Times New Roman" pitchFamily="18" charset="0"/>
                <a:cs typeface="Times New Roman" pitchFamily="18" charset="0"/>
              </a:rPr>
              <a:t>,</a:t>
            </a:r>
          </a:p>
          <a:p>
            <a:pPr marL="0" lvl="0" indent="0" algn="just">
              <a:buNone/>
            </a:pPr>
            <a:r>
              <a:rPr lang="tr-TR" sz="3000" b="1" dirty="0" smtClean="0">
                <a:latin typeface="Times New Roman" pitchFamily="18" charset="0"/>
                <a:cs typeface="Times New Roman" pitchFamily="18" charset="0"/>
              </a:rPr>
              <a:t>f) </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onay: Güvenli elektronik imza kullanılmayan durumlarda paraf yerine geçecek kaydın elektronik ortamda alınmasını,</a:t>
            </a:r>
          </a:p>
          <a:p>
            <a:endParaRPr lang="tr-TR" sz="3000" dirty="0"/>
          </a:p>
        </p:txBody>
      </p:sp>
    </p:spTree>
    <p:extLst>
      <p:ext uri="{BB962C8B-B14F-4D97-AF65-F5344CB8AC3E}">
        <p14:creationId xmlns:p14="http://schemas.microsoft.com/office/powerpoint/2010/main" val="2830019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536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3432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2348880"/>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(3) Dağıtımlı </a:t>
            </a:r>
            <a:r>
              <a:rPr lang="tr-TR" sz="3000" dirty="0">
                <a:latin typeface="Times New Roman" pitchFamily="18" charset="0"/>
                <a:cs typeface="Times New Roman" pitchFamily="18" charset="0"/>
              </a:rPr>
              <a:t>belgeler dağıtım bölümünde belirtilen muhataplara gönderilir. Dağıtım bölümü yazı alanına sığmayacak kadar uzunsa ayrı bir sayfada "DAĞITIM LİSTESİ" başlığı altında gösterilir ve üst yazıya eklenir (Örnek </a:t>
            </a:r>
            <a:r>
              <a:rPr lang="en-US" sz="3000" dirty="0">
                <a:latin typeface="Times New Roman" pitchFamily="18" charset="0"/>
                <a:cs typeface="Times New Roman" pitchFamily="18" charset="0"/>
              </a:rPr>
              <a:t>14).</a:t>
            </a:r>
            <a:endParaRPr lang="tr-TR" sz="3000" dirty="0">
              <a:latin typeface="Times New Roman" pitchFamily="18" charset="0"/>
              <a:cs typeface="Times New Roman" pitchFamily="18" charset="0"/>
            </a:endParaRP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1667212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7317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889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467544" y="2132856"/>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    Olur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18-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Makam oluru </a:t>
            </a:r>
            <a:r>
              <a:rPr lang="tr-TR" sz="3000" dirty="0" smtClean="0">
                <a:latin typeface="Times New Roman" pitchFamily="18" charset="0"/>
                <a:cs typeface="Times New Roman" pitchFamily="18" charset="0"/>
              </a:rPr>
              <a:t>alınan </a:t>
            </a:r>
            <a:r>
              <a:rPr lang="tr-TR" sz="3000" dirty="0">
                <a:latin typeface="Times New Roman" pitchFamily="18" charset="0"/>
                <a:cs typeface="Times New Roman" pitchFamily="18" charset="0"/>
              </a:rPr>
              <a:t>belgeler ilgili birim tarafından teklif edilir ve oluru alınan makam </a:t>
            </a:r>
            <a:r>
              <a:rPr lang="tr-TR" sz="3000" dirty="0" smtClean="0">
                <a:latin typeface="Times New Roman" pitchFamily="18" charset="0"/>
                <a:cs typeface="Times New Roman" pitchFamily="18" charset="0"/>
              </a:rPr>
              <a:t>tarafından </a:t>
            </a:r>
            <a:r>
              <a:rPr lang="tr-TR" sz="3000" dirty="0">
                <a:latin typeface="Times New Roman" pitchFamily="18" charset="0"/>
                <a:cs typeface="Times New Roman" pitchFamily="18" charset="0"/>
              </a:rPr>
              <a:t>el yazısı ya da güvenli elektronik imza ile imzalanır.</a:t>
            </a: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28204898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en-US" sz="3000" dirty="0" smtClean="0">
                <a:latin typeface="Times New Roman" pitchFamily="18" charset="0"/>
                <a:cs typeface="Times New Roman" pitchFamily="18" charset="0"/>
              </a:rPr>
              <a:t>(2)</a:t>
            </a:r>
            <a:r>
              <a:rPr lang="tr-TR" sz="3000" dirty="0" smtClean="0">
                <a:latin typeface="Times New Roman" pitchFamily="18" charset="0"/>
                <a:cs typeface="Times New Roman" pitchFamily="18" charset="0"/>
              </a:rPr>
              <a:t> Belge </a:t>
            </a:r>
            <a:r>
              <a:rPr lang="tr-TR" sz="3000" dirty="0">
                <a:latin typeface="Times New Roman" pitchFamily="18" charset="0"/>
                <a:cs typeface="Times New Roman" pitchFamily="18" charset="0"/>
              </a:rPr>
              <a:t>olur için makama sunulurken imza bölümünden sonra uygun boş satır</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bırakılarak yazı alanının ortasına büyük harflerle "OLUR" yazılır. "OLUR" ibaresinden sonra</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tarih ve imza için uygun boş satır bırakılarak imzalayanın adı ilk harfi büyük diğerleri küçük,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soyadı büyük ve bir alt satıra da unvanı ilk harfleri büyük diğerleri küçük harflerle ortalanarak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yazılır (Örnek </a:t>
            </a:r>
            <a:r>
              <a:rPr lang="en-US" sz="3000" dirty="0">
                <a:latin typeface="Times New Roman" pitchFamily="18" charset="0"/>
                <a:cs typeface="Times New Roman" pitchFamily="18" charset="0"/>
              </a:rPr>
              <a:t>15).</a:t>
            </a:r>
            <a:endParaRPr lang="tr-TR" sz="3000" dirty="0">
              <a:latin typeface="Times New Roman" pitchFamily="18" charset="0"/>
              <a:cs typeface="Times New Roman" pitchFamily="18" charset="0"/>
            </a:endParaRP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6060338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4222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en-US" sz="3000" dirty="0">
                <a:latin typeface="Times New Roman" pitchFamily="18" charset="0"/>
                <a:cs typeface="Times New Roman" pitchFamily="18" charset="0"/>
              </a:rPr>
              <a:t>(3)	</a:t>
            </a:r>
            <a:r>
              <a:rPr lang="tr-TR" sz="3000" dirty="0" smtClean="0">
                <a:latin typeface="Times New Roman" pitchFamily="18" charset="0"/>
                <a:cs typeface="Times New Roman" pitchFamily="18" charset="0"/>
              </a:rPr>
              <a:t>Olur </a:t>
            </a:r>
            <a:r>
              <a:rPr lang="tr-TR" sz="3000" dirty="0">
                <a:latin typeface="Times New Roman" pitchFamily="18" charset="0"/>
                <a:cs typeface="Times New Roman" pitchFamily="18" charset="0"/>
              </a:rPr>
              <a:t>teklif eden birim ile olur alınan makam arasında başka makamlar varsa bunlar</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"Uygun görüşle arz ederim." ifadesiyle olura katılabilir. Bu ifade, teklif eden birim</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yetkilisinin imza bölümü ile "OLUR" ibaresinin bulunduğu bölüm arasına uygun boşluk</a:t>
            </a:r>
            <a:br>
              <a:rPr lang="tr-TR" sz="3000" dirty="0">
                <a:latin typeface="Times New Roman" pitchFamily="18" charset="0"/>
                <a:cs typeface="Times New Roman" pitchFamily="18" charset="0"/>
              </a:rPr>
            </a:br>
            <a:r>
              <a:rPr lang="tr-TR" sz="3000" dirty="0">
                <a:latin typeface="Times New Roman" pitchFamily="18" charset="0"/>
                <a:cs typeface="Times New Roman" pitchFamily="18" charset="0"/>
              </a:rPr>
              <a:t>bırakılarak yazı alanının solunda yer alacak şekilde yazılır (Örnek </a:t>
            </a:r>
            <a:r>
              <a:rPr lang="en-US" sz="3000" dirty="0">
                <a:latin typeface="Times New Roman" pitchFamily="18" charset="0"/>
                <a:cs typeface="Times New Roman" pitchFamily="18" charset="0"/>
              </a:rPr>
              <a:t>16,17).</a:t>
            </a:r>
            <a:endParaRPr lang="tr-TR" sz="3000" dirty="0">
              <a:latin typeface="Times New Roman" pitchFamily="18" charset="0"/>
              <a:cs typeface="Times New Roman" pitchFamily="18" charset="0"/>
            </a:endParaRP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13736832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5573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95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BİRİNCİ BÖLÜM </a:t>
            </a:r>
            <a:r>
              <a:rPr lang="tr-TR" sz="3200" b="1" dirty="0" smtClean="0"/>
              <a:t/>
            </a:r>
            <a:br>
              <a:rPr lang="tr-TR" sz="3200" b="1" dirty="0" smtClean="0"/>
            </a:br>
            <a:r>
              <a:rPr lang="tr-TR" sz="3200" b="1" dirty="0" smtClean="0"/>
              <a:t>Amaç</a:t>
            </a:r>
            <a:r>
              <a:rPr lang="tr-TR" sz="3200" b="1" dirty="0"/>
              <a:t>, Kapsam, Dayanak ve Tanımlar</a:t>
            </a:r>
            <a:endParaRPr lang="tr-TR" sz="3200" dirty="0"/>
          </a:p>
        </p:txBody>
      </p:sp>
      <p:sp>
        <p:nvSpPr>
          <p:cNvPr id="3" name="İçerik Yer Tutucusu 2"/>
          <p:cNvSpPr>
            <a:spLocks noGrp="1"/>
          </p:cNvSpPr>
          <p:nvPr>
            <p:ph idx="1"/>
          </p:nvPr>
        </p:nvSpPr>
        <p:spPr>
          <a:xfrm>
            <a:off x="467544" y="1916832"/>
            <a:ext cx="8229600" cy="4608512"/>
          </a:xfrm>
        </p:spPr>
        <p:txBody>
          <a:bodyPr>
            <a:noAutofit/>
          </a:bodyPr>
          <a:lstStyle/>
          <a:p>
            <a:pPr marL="0" lvl="0" indent="0" algn="just">
              <a:buNone/>
            </a:pPr>
            <a:r>
              <a:rPr lang="tr-TR" sz="3000" b="1" dirty="0" smtClean="0">
                <a:latin typeface="Times New Roman" pitchFamily="18" charset="0"/>
                <a:cs typeface="Times New Roman" pitchFamily="18" charset="0"/>
              </a:rPr>
              <a:t>g)</a:t>
            </a:r>
            <a:r>
              <a:rPr lang="tr-TR" sz="3000" dirty="0" smtClean="0">
                <a:latin typeface="Times New Roman" pitchFamily="18" charset="0"/>
                <a:cs typeface="Times New Roman" pitchFamily="18" charset="0"/>
              </a:rPr>
              <a:t> Elektronik </a:t>
            </a:r>
            <a:r>
              <a:rPr lang="tr-TR" sz="3000" dirty="0">
                <a:latin typeface="Times New Roman" pitchFamily="18" charset="0"/>
                <a:cs typeface="Times New Roman" pitchFamily="18" charset="0"/>
              </a:rPr>
              <a:t>ortam: EBYS ya da kurumsal belge kayıt sistemleri içerisinde bilgi, belge veya dokümanların hazırlandığı ve kayıtlı olduğu her türlü bilgi ve iletişim teknolojisi araçlarını,</a:t>
            </a:r>
          </a:p>
          <a:p>
            <a:pPr marL="0" indent="0" algn="just">
              <a:buNone/>
            </a:pPr>
            <a:r>
              <a:rPr lang="tr-TR" sz="3000" b="1" dirty="0">
                <a:latin typeface="Times New Roman" pitchFamily="18" charset="0"/>
                <a:cs typeface="Times New Roman" pitchFamily="18" charset="0"/>
              </a:rPr>
              <a:t>ğ)</a:t>
            </a:r>
            <a:r>
              <a:rPr lang="tr-TR" sz="3000" dirty="0">
                <a:latin typeface="Times New Roman" pitchFamily="18" charset="0"/>
                <a:cs typeface="Times New Roman" pitchFamily="18" charset="0"/>
              </a:rPr>
              <a:t> Elektronik sertifika hizmet sağlayıcısı: </a:t>
            </a:r>
            <a:r>
              <a:rPr lang="en-US" sz="3000" dirty="0">
                <a:latin typeface="Times New Roman" pitchFamily="18" charset="0"/>
                <a:cs typeface="Times New Roman" pitchFamily="18" charset="0"/>
              </a:rPr>
              <a:t>15/1/2004 </a:t>
            </a:r>
            <a:r>
              <a:rPr lang="tr-TR" sz="3000" dirty="0">
                <a:latin typeface="Times New Roman" pitchFamily="18" charset="0"/>
                <a:cs typeface="Times New Roman" pitchFamily="18" charset="0"/>
              </a:rPr>
              <a:t>tarihli ve </a:t>
            </a:r>
            <a:r>
              <a:rPr lang="en-US" sz="3000" dirty="0">
                <a:latin typeface="Times New Roman" pitchFamily="18" charset="0"/>
                <a:cs typeface="Times New Roman" pitchFamily="18" charset="0"/>
              </a:rPr>
              <a:t>5070 </a:t>
            </a:r>
            <a:r>
              <a:rPr lang="tr-TR" sz="3000" dirty="0">
                <a:latin typeface="Times New Roman" pitchFamily="18" charset="0"/>
                <a:cs typeface="Times New Roman" pitchFamily="18" charset="0"/>
              </a:rPr>
              <a:t>sayılı Elektronik İmza Kanununa uygun şekilde elektronik sertifika, zaman damgası ve elektronik imzalarla ilgili hizmetleri sağlayan idareler ile gerçek veya özel hukuk tüzel kişilerini,</a:t>
            </a:r>
          </a:p>
        </p:txBody>
      </p:sp>
    </p:spTree>
    <p:extLst>
      <p:ext uri="{BB962C8B-B14F-4D97-AF65-F5344CB8AC3E}">
        <p14:creationId xmlns:p14="http://schemas.microsoft.com/office/powerpoint/2010/main" val="29696344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395536" y="1628800"/>
            <a:ext cx="8229600" cy="4389120"/>
          </a:xfrm>
        </p:spPr>
        <p:txBody>
          <a:bodyPr>
            <a:noAutofit/>
          </a:bodyPr>
          <a:lstStyle/>
          <a:p>
            <a:pPr marL="0" indent="0" algn="just">
              <a:buNone/>
            </a:pPr>
            <a:r>
              <a:rPr lang="tr-TR" sz="3000" b="1" dirty="0" smtClean="0">
                <a:latin typeface="Times New Roman" pitchFamily="18" charset="0"/>
                <a:cs typeface="Times New Roman" pitchFamily="18" charset="0"/>
              </a:rPr>
              <a:t>    Paraf</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19- </a:t>
            </a:r>
            <a:r>
              <a:rPr lang="en-US" sz="3000" dirty="0">
                <a:latin typeface="Times New Roman" pitchFamily="18" charset="0"/>
                <a:cs typeface="Times New Roman" pitchFamily="18" charset="0"/>
              </a:rPr>
              <a:t>(</a:t>
            </a:r>
            <a:r>
              <a:rPr lang="en-US" sz="3000" dirty="0" smtClean="0">
                <a:latin typeface="Times New Roman" pitchFamily="18" charset="0"/>
                <a:cs typeface="Times New Roman" pitchFamily="18" charset="0"/>
              </a:rPr>
              <a:t>1)</a:t>
            </a:r>
            <a:r>
              <a:rPr lang="tr-TR" sz="3000" dirty="0" smtClean="0">
                <a:latin typeface="Times New Roman" pitchFamily="18" charset="0"/>
                <a:cs typeface="Times New Roman" pitchFamily="18" charset="0"/>
              </a:rPr>
              <a:t>Fiziksel </a:t>
            </a:r>
            <a:r>
              <a:rPr lang="tr-TR" sz="3000" dirty="0">
                <a:latin typeface="Times New Roman" pitchFamily="18" charset="0"/>
                <a:cs typeface="Times New Roman" pitchFamily="18" charset="0"/>
              </a:rPr>
              <a:t>ortamda kullanılan paraf, kaybolmayacak ve kâğıda işlemesini sağlayacak kalemle atılır. Paraf, belgenin sadece idarede kalacak nüshasında yer alır. Fiziksel ortamda hazırlanan belgelerde paraflar, yazı alanının sonunda ve sol kenarında yer </a:t>
            </a:r>
            <a:r>
              <a:rPr lang="tr-TR" sz="3000" dirty="0" smtClean="0">
                <a:latin typeface="Times New Roman" pitchFamily="18" charset="0"/>
                <a:cs typeface="Times New Roman" pitchFamily="18" charset="0"/>
              </a:rPr>
              <a:t>alır </a:t>
            </a:r>
            <a:r>
              <a:rPr lang="tr-TR" sz="3000" dirty="0">
                <a:latin typeface="Times New Roman" pitchFamily="18" charset="0"/>
                <a:cs typeface="Times New Roman" pitchFamily="18" charset="0"/>
              </a:rPr>
              <a:t>(Örnek </a:t>
            </a:r>
            <a:r>
              <a:rPr lang="en-US" sz="3000" dirty="0">
                <a:latin typeface="Times New Roman" pitchFamily="18" charset="0"/>
                <a:cs typeface="Times New Roman" pitchFamily="18" charset="0"/>
              </a:rPr>
              <a:t>18).</a:t>
            </a:r>
            <a:endParaRPr lang="tr-TR" sz="3000" dirty="0">
              <a:latin typeface="Times New Roman" pitchFamily="18" charset="0"/>
              <a:cs typeface="Times New Roman" pitchFamily="18" charset="0"/>
            </a:endParaRPr>
          </a:p>
          <a:p>
            <a:pPr marL="0" lvl="0" indent="0" algn="just">
              <a:buNone/>
            </a:pPr>
            <a:r>
              <a:rPr lang="tr-TR" sz="3000" dirty="0" smtClean="0">
                <a:latin typeface="Times New Roman" pitchFamily="18" charset="0"/>
                <a:cs typeface="Times New Roman" pitchFamily="18" charset="0"/>
              </a:rPr>
              <a:t>   (2) Belgenin </a:t>
            </a:r>
            <a:r>
              <a:rPr lang="tr-TR" sz="3000" dirty="0">
                <a:latin typeface="Times New Roman" pitchFamily="18" charset="0"/>
                <a:cs typeface="Times New Roman" pitchFamily="18" charset="0"/>
              </a:rPr>
              <a:t>paraf bölümünde tarih, unvan, ad ve soyadı belirtilir.</a:t>
            </a: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4908969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8747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lvl="0" indent="0" algn="just">
              <a:buNone/>
            </a:pPr>
            <a:r>
              <a:rPr lang="tr-TR" sz="3000" dirty="0" smtClean="0">
                <a:latin typeface="Times New Roman" pitchFamily="18" charset="0"/>
                <a:cs typeface="Times New Roman" pitchFamily="18" charset="0"/>
              </a:rPr>
              <a:t>(3) Elektronik </a:t>
            </a:r>
            <a:r>
              <a:rPr lang="tr-TR" sz="3000" dirty="0">
                <a:latin typeface="Times New Roman" pitchFamily="18" charset="0"/>
                <a:cs typeface="Times New Roman" pitchFamily="18" charset="0"/>
              </a:rPr>
              <a:t>ortamda hazırlanan belgelerde paraf, güvenli elektronik imza ile atılır. Ancak parafı alınacak personelin güvenli elektronik </a:t>
            </a:r>
            <a:r>
              <a:rPr lang="tr-TR" sz="3000" dirty="0" smtClean="0">
                <a:latin typeface="Times New Roman" pitchFamily="18" charset="0"/>
                <a:cs typeface="Times New Roman" pitchFamily="18" charset="0"/>
              </a:rPr>
              <a:t>imzasının </a:t>
            </a:r>
            <a:r>
              <a:rPr lang="tr-TR" sz="3000" dirty="0">
                <a:latin typeface="Times New Roman" pitchFamily="18" charset="0"/>
                <a:cs typeface="Times New Roman" pitchFamily="18" charset="0"/>
              </a:rPr>
              <a:t>bulunmaması ya da ilgili idare tarafından güvenli </a:t>
            </a:r>
            <a:r>
              <a:rPr lang="tr-TR" sz="3000" dirty="0" smtClean="0">
                <a:latin typeface="Times New Roman" pitchFamily="18" charset="0"/>
                <a:cs typeface="Times New Roman" pitchFamily="18" charset="0"/>
              </a:rPr>
              <a:t>elektronik </a:t>
            </a:r>
            <a:r>
              <a:rPr lang="tr-TR" sz="3000" dirty="0">
                <a:latin typeface="Times New Roman" pitchFamily="18" charset="0"/>
                <a:cs typeface="Times New Roman" pitchFamily="18" charset="0"/>
              </a:rPr>
              <a:t>imza ile paraf atılmasına gerek görülmemesi hâlinde ilgilinin parafı yerine elektronik onayı alınır. Bu onaylar </a:t>
            </a:r>
            <a:r>
              <a:rPr lang="tr-TR" sz="3000" dirty="0" smtClean="0">
                <a:latin typeface="Times New Roman" pitchFamily="18" charset="0"/>
                <a:cs typeface="Times New Roman" pitchFamily="18" charset="0"/>
              </a:rPr>
              <a:t>EBYS’ </a:t>
            </a:r>
            <a:r>
              <a:rPr lang="tr-TR" sz="3000" dirty="0" err="1" smtClean="0">
                <a:latin typeface="Times New Roman" pitchFamily="18" charset="0"/>
                <a:cs typeface="Times New Roman" pitchFamily="18" charset="0"/>
              </a:rPr>
              <a:t>nin</a:t>
            </a:r>
            <a:r>
              <a:rPr lang="tr-TR" sz="3000"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günlük raporlarında </a:t>
            </a:r>
            <a:r>
              <a:rPr lang="en-US" sz="3000" dirty="0">
                <a:latin typeface="Times New Roman" pitchFamily="18" charset="0"/>
                <a:cs typeface="Times New Roman" pitchFamily="18" charset="0"/>
              </a:rPr>
              <a:t>(log) </a:t>
            </a:r>
            <a:r>
              <a:rPr lang="tr-TR" sz="3000" dirty="0">
                <a:latin typeface="Times New Roman" pitchFamily="18" charset="0"/>
                <a:cs typeface="Times New Roman" pitchFamily="18" charset="0"/>
              </a:rPr>
              <a:t>kayıt altına alınır. </a:t>
            </a:r>
            <a:r>
              <a:rPr lang="en-US" sz="2400" dirty="0" smtClean="0"/>
              <a:t/>
            </a:r>
            <a:br>
              <a:rPr lang="en-US" sz="2400" dirty="0" smtClean="0"/>
            </a:br>
            <a:endParaRPr lang="tr-TR" sz="2400" dirty="0"/>
          </a:p>
        </p:txBody>
      </p:sp>
    </p:spTree>
    <p:extLst>
      <p:ext uri="{BB962C8B-B14F-4D97-AF65-F5344CB8AC3E}">
        <p14:creationId xmlns:p14="http://schemas.microsoft.com/office/powerpoint/2010/main" val="40405623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a:xfrm>
            <a:off x="539552" y="2276872"/>
            <a:ext cx="8229600" cy="4389120"/>
          </a:xfrm>
        </p:spPr>
        <p:txBody>
          <a:bodyPr>
            <a:noAutofit/>
          </a:bodyPr>
          <a:lstStyle/>
          <a:p>
            <a:pPr marL="0" lvl="0" indent="0" algn="just">
              <a:buNone/>
            </a:pPr>
            <a:r>
              <a:rPr lang="tr-TR" sz="3000" dirty="0" smtClean="0">
                <a:latin typeface="Times New Roman" pitchFamily="18" charset="0"/>
                <a:cs typeface="Times New Roman" pitchFamily="18" charset="0"/>
              </a:rPr>
              <a:t>Günlük </a:t>
            </a:r>
            <a:r>
              <a:rPr lang="tr-TR" sz="3000" dirty="0">
                <a:latin typeface="Times New Roman" pitchFamily="18" charset="0"/>
                <a:cs typeface="Times New Roman" pitchFamily="18" charset="0"/>
              </a:rPr>
              <a:t>raporlar, günlük olarak zaman damgasıyla damgalanır ve ilgili mevzuatta belirtilen saklama planları çerçevesinde imha edilebilir. Ancak günlük raporların saklama süresi ilişkili olduğu belgelerin saklama süresinden daha kısa olamaz.</a:t>
            </a:r>
          </a:p>
          <a:p>
            <a:pPr marL="0" indent="0" algn="just">
              <a:buNone/>
            </a:pPr>
            <a:r>
              <a:rPr lang="en-US" sz="2400" dirty="0" smtClean="0"/>
              <a:t/>
            </a:r>
            <a:br>
              <a:rPr lang="en-US" sz="2400" dirty="0" smtClean="0"/>
            </a:br>
            <a:endParaRPr lang="tr-TR" sz="2400" dirty="0"/>
          </a:p>
        </p:txBody>
      </p:sp>
    </p:spTree>
    <p:extLst>
      <p:ext uri="{BB962C8B-B14F-4D97-AF65-F5344CB8AC3E}">
        <p14:creationId xmlns:p14="http://schemas.microsoft.com/office/powerpoint/2010/main" val="28592298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2400" b="1" dirty="0" smtClean="0"/>
              <a:t>    </a:t>
            </a:r>
            <a:r>
              <a:rPr lang="tr-TR" sz="3000" b="1" dirty="0" smtClean="0">
                <a:latin typeface="Times New Roman" pitchFamily="18" charset="0"/>
                <a:cs typeface="Times New Roman" pitchFamily="18" charset="0"/>
              </a:rPr>
              <a:t>Koordinasyon</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20- </a:t>
            </a:r>
            <a:r>
              <a:rPr lang="en-US" sz="3000" dirty="0" smtClean="0">
                <a:latin typeface="Times New Roman" pitchFamily="18" charset="0"/>
                <a:cs typeface="Times New Roman" pitchFamily="18" charset="0"/>
              </a:rPr>
              <a:t>(</a:t>
            </a:r>
            <a:r>
              <a:rPr lang="tr-TR" sz="3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a:t>
            </a:r>
            <a:r>
              <a:rPr lang="en-US" sz="3000" b="1" dirty="0" smtClean="0">
                <a:latin typeface="Times New Roman" pitchFamily="18" charset="0"/>
                <a:cs typeface="Times New Roman" pitchFamily="18" charset="0"/>
              </a:rPr>
              <a:t> </a:t>
            </a:r>
            <a:r>
              <a:rPr lang="tr-TR" sz="3000" dirty="0">
                <a:latin typeface="Times New Roman" pitchFamily="18" charset="0"/>
                <a:cs typeface="Times New Roman" pitchFamily="18" charset="0"/>
              </a:rPr>
              <a:t>İdare içinde birden fazla birimin iş birliği ile hazırlanan ve üst makama sunulan belgelerde, belgeyi hazırlayan birime ait paraf bölümünden sonra bir satır boşluk bırakılarak "Koordinasyon:" yazılır ve iş birliğine dâhil olan ilgililerin unvanları, adları ve soyadları paraf bölümündeki biçime uygun olarak düzenlenir (Örnek </a:t>
            </a:r>
            <a:r>
              <a:rPr lang="en-US" sz="3000" dirty="0">
                <a:latin typeface="Times New Roman" pitchFamily="18" charset="0"/>
                <a:cs typeface="Times New Roman" pitchFamily="18" charset="0"/>
              </a:rPr>
              <a:t>19).</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4182434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0245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    İletişim </a:t>
            </a:r>
            <a:r>
              <a:rPr lang="tr-TR" sz="3000" b="1" dirty="0">
                <a:latin typeface="Times New Roman" pitchFamily="18" charset="0"/>
                <a:cs typeface="Times New Roman" pitchFamily="18" charset="0"/>
              </a:rPr>
              <a:t>bilgileri</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21-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İletişim bilgileri; belgeyi gönderen idarenin adresi, posta kodu, telefon ve faks numarası, e-posta adresi, internet adresi ile bilgi alınacak kişinin adı, soyadı, unvanı ve telefon numarasını içerecek şekilde sayfa sonuna yazılır ve çizgi ile ayrılır (Örnek </a:t>
            </a:r>
            <a:r>
              <a:rPr lang="en-US" sz="3000" dirty="0">
                <a:latin typeface="Times New Roman" pitchFamily="18" charset="0"/>
                <a:cs typeface="Times New Roman" pitchFamily="18" charset="0"/>
              </a:rPr>
              <a:t>20).</a:t>
            </a:r>
            <a:endParaRPr lang="tr-TR" sz="3000" dirty="0">
              <a:latin typeface="Times New Roman" pitchFamily="18" charset="0"/>
              <a:cs typeface="Times New Roman" pitchFamily="18" charset="0"/>
            </a:endParaRPr>
          </a:p>
          <a:p>
            <a:pPr marL="0" indent="0" algn="just">
              <a:buNone/>
            </a:pPr>
            <a:endParaRPr lang="tr-TR" sz="2400" dirty="0"/>
          </a:p>
        </p:txBody>
      </p:sp>
    </p:spTree>
    <p:extLst>
      <p:ext uri="{BB962C8B-B14F-4D97-AF65-F5344CB8AC3E}">
        <p14:creationId xmlns:p14="http://schemas.microsoft.com/office/powerpoint/2010/main" val="40690679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71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409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    Gizlilik </a:t>
            </a:r>
            <a:r>
              <a:rPr lang="tr-TR" sz="3000" b="1" dirty="0">
                <a:latin typeface="Times New Roman" pitchFamily="18" charset="0"/>
                <a:cs typeface="Times New Roman" pitchFamily="18" charset="0"/>
              </a:rPr>
              <a:t>dereceli belgeler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22-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Gizlilik dereceli belgelerin hazırlanması, kaydedilmesi, saklanması, gönderilmesi, alınması ve diğer işlemlere ilişkin olarak ilgili mevzuatta belirtilen </a:t>
            </a:r>
            <a:r>
              <a:rPr lang="tr-TR" sz="3000" dirty="0" smtClean="0">
                <a:latin typeface="Times New Roman" pitchFamily="18" charset="0"/>
                <a:cs typeface="Times New Roman" pitchFamily="18" charset="0"/>
              </a:rPr>
              <a:t>hükümler uygulanır. </a:t>
            </a:r>
            <a:endParaRPr lang="tr-TR" sz="3000" dirty="0">
              <a:latin typeface="Times New Roman" pitchFamily="18" charset="0"/>
              <a:cs typeface="Times New Roman" pitchFamily="18" charset="0"/>
            </a:endParaRPr>
          </a:p>
        </p:txBody>
      </p:sp>
    </p:spTree>
    <p:extLst>
      <p:ext uri="{BB962C8B-B14F-4D97-AF65-F5344CB8AC3E}">
        <p14:creationId xmlns:p14="http://schemas.microsoft.com/office/powerpoint/2010/main" val="2414502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t>ÜÇÜNCÜ </a:t>
            </a:r>
            <a:r>
              <a:rPr lang="tr-TR" sz="3200" b="1" dirty="0" smtClean="0"/>
              <a:t>BÖLÜM</a:t>
            </a:r>
            <a:br>
              <a:rPr lang="tr-TR" sz="3200" b="1" dirty="0" smtClean="0"/>
            </a:br>
            <a:r>
              <a:rPr lang="tr-TR" sz="3200" b="1" dirty="0" smtClean="0"/>
              <a:t> </a:t>
            </a:r>
            <a:r>
              <a:rPr lang="tr-TR" sz="3200" b="1" dirty="0"/>
              <a:t>Belgenin Bölümleri</a:t>
            </a:r>
            <a:endParaRPr lang="tr-TR" sz="3200" dirty="0"/>
          </a:p>
        </p:txBody>
      </p:sp>
      <p:sp>
        <p:nvSpPr>
          <p:cNvPr id="3" name="İçerik Yer Tutucusu 2"/>
          <p:cNvSpPr>
            <a:spLocks noGrp="1"/>
          </p:cNvSpPr>
          <p:nvPr>
            <p:ph idx="1"/>
          </p:nvPr>
        </p:nvSpPr>
        <p:spPr/>
        <p:txBody>
          <a:bodyPr>
            <a:noAutofit/>
          </a:bodyPr>
          <a:lstStyle/>
          <a:p>
            <a:pPr marL="0" indent="0" algn="just">
              <a:buNone/>
            </a:pPr>
            <a:r>
              <a:rPr lang="tr-TR" sz="3000" b="1" dirty="0" smtClean="0">
                <a:latin typeface="Times New Roman" pitchFamily="18" charset="0"/>
                <a:cs typeface="Times New Roman" pitchFamily="18" charset="0"/>
              </a:rPr>
              <a:t>   Süreli </a:t>
            </a:r>
            <a:r>
              <a:rPr lang="tr-TR" sz="3000" b="1" dirty="0">
                <a:latin typeface="Times New Roman" pitchFamily="18" charset="0"/>
                <a:cs typeface="Times New Roman" pitchFamily="18" charset="0"/>
              </a:rPr>
              <a:t>yazışmalar</a:t>
            </a:r>
            <a:endParaRPr lang="tr-TR" sz="3000" dirty="0">
              <a:latin typeface="Times New Roman" pitchFamily="18" charset="0"/>
              <a:cs typeface="Times New Roman" pitchFamily="18" charset="0"/>
            </a:endParaRPr>
          </a:p>
          <a:p>
            <a:pPr algn="just"/>
            <a:r>
              <a:rPr lang="tr-TR" sz="3000" b="1" dirty="0">
                <a:latin typeface="Times New Roman" pitchFamily="18" charset="0"/>
                <a:cs typeface="Times New Roman" pitchFamily="18" charset="0"/>
              </a:rPr>
              <a:t>MADDE </a:t>
            </a:r>
            <a:r>
              <a:rPr lang="en-US" sz="3000" b="1" dirty="0">
                <a:latin typeface="Times New Roman" pitchFamily="18" charset="0"/>
                <a:cs typeface="Times New Roman" pitchFamily="18" charset="0"/>
              </a:rPr>
              <a:t>23- </a:t>
            </a:r>
            <a:r>
              <a:rPr lang="en-US" sz="3000" dirty="0">
                <a:latin typeface="Times New Roman" pitchFamily="18" charset="0"/>
                <a:cs typeface="Times New Roman" pitchFamily="18" charset="0"/>
              </a:rPr>
              <a:t>(1) </a:t>
            </a:r>
            <a:r>
              <a:rPr lang="tr-TR" sz="3000" dirty="0">
                <a:latin typeface="Times New Roman" pitchFamily="18" charset="0"/>
                <a:cs typeface="Times New Roman" pitchFamily="18" charset="0"/>
              </a:rPr>
              <a:t>Süreli resmî yazışmalarda "ACELE" veya "GÜNLÜDÜR" ibaresine yer verilir. "GÜNLÜDÜR" ibaresi taşıyan belgelere cevap verilmesi gereken süre ya da tarih metin içinde belirtilir.</a:t>
            </a:r>
          </a:p>
          <a:p>
            <a:pPr marL="0" lvl="0" indent="0" algn="just">
              <a:buNone/>
            </a:pPr>
            <a:r>
              <a:rPr lang="tr-TR" sz="3000" dirty="0" smtClean="0">
                <a:latin typeface="Times New Roman" pitchFamily="18" charset="0"/>
                <a:cs typeface="Times New Roman" pitchFamily="18" charset="0"/>
              </a:rPr>
              <a:t>   (2) "ACELE</a:t>
            </a:r>
            <a:r>
              <a:rPr lang="tr-TR" sz="3000" dirty="0">
                <a:latin typeface="Times New Roman" pitchFamily="18" charset="0"/>
                <a:cs typeface="Times New Roman" pitchFamily="18" charset="0"/>
              </a:rPr>
              <a:t>" ibaresi taşıyan belgeye derhâl ve süratle, "GÜNLÜDÜR" ibaresi taşıyan belgeye belgede belirtilen süre içinde cevap verilir.</a:t>
            </a:r>
          </a:p>
        </p:txBody>
      </p:sp>
    </p:spTree>
    <p:extLst>
      <p:ext uri="{BB962C8B-B14F-4D97-AF65-F5344CB8AC3E}">
        <p14:creationId xmlns:p14="http://schemas.microsoft.com/office/powerpoint/2010/main" val="227855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1081</TotalTime>
  <Words>4729</Words>
  <Application>Microsoft Office PowerPoint</Application>
  <PresentationFormat>Ekran Gösterisi (4:3)</PresentationFormat>
  <Paragraphs>310</Paragraphs>
  <Slides>126</Slides>
  <Notes>0</Notes>
  <HiddenSlides>0</HiddenSlides>
  <MMClips>0</MMClips>
  <ScaleCrop>false</ScaleCrop>
  <HeadingPairs>
    <vt:vector size="4" baseType="variant">
      <vt:variant>
        <vt:lpstr>Tema</vt:lpstr>
      </vt:variant>
      <vt:variant>
        <vt:i4>1</vt:i4>
      </vt:variant>
      <vt:variant>
        <vt:lpstr>Slayt Başlıkları</vt:lpstr>
      </vt:variant>
      <vt:variant>
        <vt:i4>126</vt:i4>
      </vt:variant>
    </vt:vector>
  </HeadingPairs>
  <TitlesOfParts>
    <vt:vector size="127" baseType="lpstr">
      <vt:lpstr>Akış</vt:lpstr>
      <vt:lpstr>RESMÎ YAZIŞMALARDA UYGULANACAK USUL VE ESASLAR HAKKINDA YÖNETMELİK</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BİRİNCİ BÖLÜM  Amaç, Kapsam, Dayanak ve Tanımlar</vt:lpstr>
      <vt:lpstr>İKİNCİ BÖLÜM Belge Özellikleri</vt:lpstr>
      <vt:lpstr>İKİNCİ BÖLÜM Belge Özellikleri</vt:lpstr>
      <vt:lpstr>İKİNCİ BÖLÜM Belge Özellikleri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PowerPoint Sunusu</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PowerPoint Sunusu</vt:lpstr>
      <vt:lpstr>ÜÇÜNCÜ BÖLÜM  Belgenin Bölümleri</vt:lpstr>
      <vt:lpstr>ÜÇÜNCÜ BÖLÜM  Belgenin Bölümleri</vt:lpstr>
      <vt:lpstr>ÜÇÜNCÜ BÖLÜM  Belgenin Bölümleri</vt:lpstr>
      <vt:lpstr>PowerPoint Sunusu</vt:lpstr>
      <vt:lpstr>ÜÇÜNCÜ BÖLÜM  Belgenin Bölümleri</vt:lpstr>
      <vt:lpstr>PowerPoint Sunusu</vt:lpstr>
      <vt:lpstr>ÜÇÜNCÜ BÖLÜM  Belgenin Bölümleri</vt:lpstr>
      <vt:lpstr>PowerPoint Sunusu</vt:lpstr>
      <vt:lpstr>ÜÇÜNCÜ BÖLÜM  Belgenin Bölümleri</vt:lpstr>
      <vt:lpstr>ÜÇÜNCÜ BÖLÜM  Belgenin Bölümleri</vt:lpstr>
      <vt:lpstr>ÜÇÜNCÜ BÖLÜM  Belgenin Bölümleri</vt:lpstr>
      <vt:lpstr>ÜÇÜNCÜ BÖLÜM  Belgenin Bölümleri</vt:lpstr>
      <vt:lpstr>PowerPoint Sunusu</vt:lpstr>
      <vt:lpstr>ÜÇÜNCÜ BÖLÜM  Belgenin Bölümleri</vt:lpstr>
      <vt:lpstr>ÜÇÜNCÜ BÖLÜM  Belgenin Bölümleri</vt:lpstr>
      <vt:lpstr>PowerPoint Sunusu</vt:lpstr>
      <vt:lpstr>ÜÇÜNCÜ BÖLÜM  Belgenin Bölümleri</vt:lpstr>
      <vt:lpstr>ÜÇÜNCÜ BÖLÜM  Belgenin Bölümleri</vt:lpstr>
      <vt:lpstr>PowerPoint Sunusu</vt:lpstr>
      <vt:lpstr>PowerPoint Sunusu</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vt:lpstr>
      <vt:lpstr>ÜÇÜNCÜ BÖLÜM  Belgenin Bölümleri</vt:lpstr>
      <vt:lpstr>PowerPoint Sunusu</vt:lpstr>
      <vt:lpstr>ÜÇÜNCÜ BÖLÜM  Belgenin Bölümleri</vt:lpstr>
      <vt:lpstr>ÜÇÜNCÜ BÖLÜM  Belgenin Bölümleri</vt:lpstr>
      <vt:lpstr>ÜÇÜNCÜ BÖLÜM  Belgenin Bölümleri</vt:lpstr>
      <vt:lpstr>ÜÇÜNCÜ BÖLÜM  Belgenin Bölümleri</vt:lpstr>
      <vt:lpstr>ÜÇÜNCÜ BÖLÜM  Belgenin Bölümleri</vt:lpstr>
      <vt:lpstr>PowerPoint Sunusu</vt:lpstr>
      <vt:lpstr>ÜÇÜNCÜ BÖLÜM  Belgenin Bölümleri</vt:lpstr>
      <vt:lpstr>PowerPoint Sunusu</vt:lpstr>
      <vt:lpstr>ÜÇÜNCÜ BÖLÜM  Belgenin Bölümleri</vt:lpstr>
      <vt:lpstr>ÜÇÜNCÜ BÖLÜM  Belgenin Bölümleri</vt:lpstr>
      <vt:lpstr>ÜÇÜNCÜ BÖLÜM  Belgenin Bölümleri</vt:lpstr>
      <vt:lpstr>ÜÇÜNCÜ BÖLÜM  Belgenin Bölümleri</vt:lpstr>
      <vt:lpstr>PowerPoint Sunusu</vt:lpstr>
      <vt:lpstr>ÜÇÜNCÜ BÖLÜM  Belgenin Bölümleri</vt:lpstr>
      <vt:lpstr>PowerPoint Sunusu</vt:lpstr>
      <vt:lpstr>PowerPoint Sunusu</vt:lpstr>
      <vt:lpstr>ÜÇÜNCÜ BÖLÜM  Belgenin Bölümleri</vt:lpstr>
      <vt:lpstr>ÜÇÜNCÜ BÖLÜM  Belgenin Bölümleri</vt:lpstr>
      <vt:lpstr>PowerPoint Sunusu</vt:lpstr>
      <vt:lpstr>ÜÇÜNCÜ BÖLÜM  Belgenin Bölümleri</vt:lpstr>
      <vt:lpstr>PowerPoint Sunusu</vt:lpstr>
      <vt:lpstr>PowerPoint Sunusu</vt:lpstr>
      <vt:lpstr>ÜÇÜNCÜ BÖLÜM  Belgenin Bölümleri</vt:lpstr>
      <vt:lpstr>PowerPoint Sunusu</vt:lpstr>
      <vt:lpstr>ÜÇÜNCÜ BÖLÜM  Belgenin Bölümleri</vt:lpstr>
      <vt:lpstr>ÜÇÜNCÜ BÖLÜM  Belgenin Bölümleri</vt:lpstr>
      <vt:lpstr>ÜÇÜNCÜ BÖLÜM  Belgenin Bölümleri</vt:lpstr>
      <vt:lpstr>PowerPoint Sunusu</vt:lpstr>
      <vt:lpstr>ÜÇÜNCÜ BÖLÜM  Belgenin Bölümleri</vt:lpstr>
      <vt:lpstr>PowerPoint Sunusu</vt:lpstr>
      <vt:lpstr>ÜÇÜNCÜ BÖLÜM  Belgenin Bölümleri</vt:lpstr>
      <vt:lpstr>ÜÇÜNCÜ BÖLÜM  Belgenin Bölümleri</vt:lpstr>
      <vt:lpstr>ÜÇÜNCÜ BÖLÜM  Belgenin Bölümleri</vt:lpstr>
      <vt:lpstr>ÜÇÜNCÜ BÖLÜM  Belgenin Bölümleri</vt:lpstr>
      <vt:lpstr>PowerPoint Sunusu</vt:lpstr>
      <vt:lpstr>  DÖRDÜNCÜ BÖLÜM  Belgenin Çoğaltılması Gönderilmesi ve İade Edilmesi</vt:lpstr>
      <vt:lpstr>  DÖRDÜNCÜ BÖLÜM  Belgenin Çoğaltılması Gönderilmesi ve İade Edilmesi</vt:lpstr>
      <vt:lpstr>  DÖRDÜNCÜ BÖLÜM  Belgenin Çoğaltılması Gönderilmesi ve İade Edilmesi</vt:lpstr>
      <vt:lpstr> DÖRDÜNCÜ BÖLÜM  Belgenin Çoğaltılması Gönderilmesi ve İade Edilmesi</vt:lpstr>
      <vt:lpstr>PowerPoint Sunusu</vt:lpstr>
      <vt:lpstr> DÖRDÜNCÜ BÖLÜM  Belgenin Çoğaltılması Gönderilmesi ve İade Edilmesi</vt:lpstr>
      <vt:lpstr>  DÖRDÜNCÜ BÖLÜM  Belgenin Çoğaltılması Gönderilmesi ve İade Edilmesi</vt:lpstr>
      <vt:lpstr>PowerPoint Sunusu</vt:lpstr>
      <vt:lpstr>  DÖRDÜNCÜ BÖLÜM  Belgenin Çoğaltılması Gönderilmesi ve İade Edilmesi</vt:lpstr>
      <vt:lpstr>BEŞİNCİ BÖLÜM Çeşitli ve Son Hükümler</vt:lpstr>
      <vt:lpstr>BEŞİNCİ BÖLÜM Çeşitli ve Son Hükümler</vt:lpstr>
      <vt:lpstr>BEŞİNCİ BÖLÜM Çeşitli ve Son Hükümler</vt:lpstr>
      <vt:lpstr>BEŞİNCİ BÖLÜM Çeşitli ve Son Hükümler</vt:lpstr>
      <vt:lpstr>BEŞİNCİ BÖLÜM Çeşitli ve Son Hükümler</vt:lpstr>
      <vt:lpstr>BEŞİNCİ BÖLÜM Çeşitli ve Son Hükümler</vt:lpstr>
      <vt:lpstr>PowerPoint Sunusu</vt:lpstr>
      <vt:lpstr>BEŞİNCİ BÖLÜM Çeşitli ve Son Hükümler</vt:lpstr>
      <vt:lpstr>BEŞİNCİ BÖLÜM Çeşitli ve Son Hükümler</vt:lpstr>
      <vt:lpstr>BEŞİNCİ BÖLÜM Çeşitli ve Son Hükümler</vt:lpstr>
      <vt:lpstr>BEŞİNCİ BÖLÜM Çeşitli ve Son Hükümler</vt:lpstr>
      <vt:lpstr>BEŞİNCİ BÖLÜM Çeşitli ve Son Hükümler</vt:lpstr>
      <vt:lpstr>BEŞİNCİ BÖLÜM Çeşitli ve Son Hükümler</vt:lpstr>
      <vt:lpstr>BEŞİNCİ BÖLÜM Çeşitli ve Son Hükümler</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RESMÎ YAZIŞMALARDA UYGULANACAK USUL VE ESASLAR HAKKİNDA YÖNETMELİK</dc:title>
  <dc:creator>Birol Sayin</dc:creator>
  <cp:lastModifiedBy>Birol Sayin</cp:lastModifiedBy>
  <cp:revision>97</cp:revision>
  <dcterms:created xsi:type="dcterms:W3CDTF">2015-02-17T08:02:50Z</dcterms:created>
  <dcterms:modified xsi:type="dcterms:W3CDTF">2015-04-02T07:39:20Z</dcterms:modified>
</cp:coreProperties>
</file>