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64" r:id="rId2"/>
    <p:sldId id="274" r:id="rId3"/>
    <p:sldId id="283" r:id="rId4"/>
    <p:sldId id="277" r:id="rId5"/>
    <p:sldId id="278" r:id="rId6"/>
    <p:sldId id="301" r:id="rId7"/>
    <p:sldId id="300" r:id="rId8"/>
    <p:sldId id="290" r:id="rId9"/>
    <p:sldId id="291" r:id="rId10"/>
    <p:sldId id="305" r:id="rId11"/>
    <p:sldId id="293" r:id="rId12"/>
    <p:sldId id="292" r:id="rId13"/>
    <p:sldId id="294" r:id="rId14"/>
    <p:sldId id="280" r:id="rId15"/>
    <p:sldId id="303" r:id="rId16"/>
    <p:sldId id="287" r:id="rId17"/>
    <p:sldId id="302" r:id="rId18"/>
    <p:sldId id="304" r:id="rId19"/>
    <p:sldId id="282" r:id="rId2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FFF"/>
    <a:srgbClr val="5D7373"/>
    <a:srgbClr val="8A0000"/>
    <a:srgbClr val="FF5969"/>
    <a:srgbClr val="FF293D"/>
    <a:srgbClr val="F0EEF0"/>
    <a:srgbClr val="99FF99"/>
    <a:srgbClr val="00A0A8"/>
    <a:srgbClr val="52CBBE"/>
    <a:srgbClr val="FEC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8" autoAdjust="0"/>
    <p:restoredTop sz="94660"/>
  </p:normalViewPr>
  <p:slideViewPr>
    <p:cSldViewPr snapToGrid="0">
      <p:cViewPr>
        <p:scale>
          <a:sx n="90" d="100"/>
          <a:sy n="90" d="100"/>
        </p:scale>
        <p:origin x="-15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52BCB-C596-44B9-A84C-79D80313E1E0}" type="doc">
      <dgm:prSet loTypeId="urn:microsoft.com/office/officeart/2008/layout/VerticalCurvedList" loCatId="list" qsTypeId="urn:microsoft.com/office/officeart/2005/8/quickstyle/3d3" qsCatId="3D" csTypeId="urn:microsoft.com/office/officeart/2005/8/colors/accent4_1" csCatId="accent4" phldr="1"/>
      <dgm:spPr/>
      <dgm:t>
        <a:bodyPr/>
        <a:lstStyle/>
        <a:p>
          <a:endParaRPr lang="tr-TR"/>
        </a:p>
      </dgm:t>
    </dgm:pt>
    <dgm:pt modelId="{4B008327-037E-4CD2-956A-B9A23327A887}">
      <dgm:prSet phldrT="[Metin]" custT="1"/>
      <dgm:spPr/>
      <dgm:t>
        <a:bodyPr/>
        <a:lstStyle/>
        <a:p>
          <a:r>
            <a:rPr lang="tr-TR" sz="2400" b="0" i="0" dirty="0" smtClean="0">
              <a:solidFill>
                <a:schemeClr val="accent1">
                  <a:lumMod val="50000"/>
                </a:schemeClr>
              </a:solidFill>
              <a:latin typeface="Arial "/>
            </a:rPr>
            <a:t>Sorun 3: </a:t>
          </a:r>
          <a:r>
            <a:rPr lang="tr-TR" sz="2400" b="0" i="0" dirty="0" smtClean="0">
              <a:solidFill>
                <a:schemeClr val="accent1">
                  <a:lumMod val="50000"/>
                </a:schemeClr>
              </a:solidFill>
              <a:latin typeface="Arial "/>
            </a:rPr>
            <a:t>e-ÇED S</a:t>
          </a:r>
          <a:r>
            <a:rPr lang="tr-TR" sz="2400" dirty="0" smtClean="0">
              <a:solidFill>
                <a:schemeClr val="accent1">
                  <a:lumMod val="50000"/>
                </a:schemeClr>
              </a:solidFill>
              <a:latin typeface="Arial "/>
            </a:rPr>
            <a:t>istemine; görüş istenen Kurum tarafından yüklenen görüş </a:t>
          </a:r>
          <a:r>
            <a:rPr lang="tr-TR" sz="2400" dirty="0" smtClean="0">
              <a:solidFill>
                <a:schemeClr val="accent1">
                  <a:lumMod val="50000"/>
                </a:schemeClr>
              </a:solidFill>
              <a:latin typeface="Arial "/>
            </a:rPr>
            <a:t>yazısının yanlış olması yani ilgili projeye ait olmaması ya da aynı projenin farklı bir süreç adımındaki görüş yazısı olması.</a:t>
          </a:r>
          <a:endParaRPr lang="tr-TR" sz="2400" b="0" i="0" dirty="0">
            <a:solidFill>
              <a:schemeClr val="accent1">
                <a:lumMod val="50000"/>
              </a:schemeClr>
            </a:solidFill>
            <a:latin typeface="Arial "/>
          </a:endParaRPr>
        </a:p>
      </dgm:t>
    </dgm:pt>
    <dgm:pt modelId="{D772C984-433D-42C0-B515-AD245A18F2F3}" type="parTrans" cxnId="{5B5E8178-0C79-44EE-897C-168BF9D1EDBC}">
      <dgm:prSet/>
      <dgm:spPr/>
      <dgm:t>
        <a:bodyPr/>
        <a:lstStyle/>
        <a:p>
          <a:endParaRPr lang="tr-TR" sz="2400" b="0" i="0">
            <a:solidFill>
              <a:schemeClr val="accent1">
                <a:lumMod val="50000"/>
              </a:schemeClr>
            </a:solidFill>
            <a:latin typeface="Arial "/>
          </a:endParaRPr>
        </a:p>
      </dgm:t>
    </dgm:pt>
    <dgm:pt modelId="{828E4957-FDF5-417A-A63F-DA744C6317D4}" type="sibTrans" cxnId="{5B5E8178-0C79-44EE-897C-168BF9D1EDBC}">
      <dgm:prSet/>
      <dgm:spPr/>
      <dgm:t>
        <a:bodyPr/>
        <a:lstStyle/>
        <a:p>
          <a:endParaRPr lang="tr-TR" sz="2400" b="0" i="0">
            <a:solidFill>
              <a:schemeClr val="accent1">
                <a:lumMod val="50000"/>
              </a:schemeClr>
            </a:solidFill>
            <a:latin typeface="Arial "/>
          </a:endParaRPr>
        </a:p>
      </dgm:t>
    </dgm:pt>
    <dgm:pt modelId="{19A3C57A-9B2E-4770-8401-9128B2E67128}">
      <dgm:prSet custT="1"/>
      <dgm:spPr/>
      <dgm:t>
        <a:bodyPr/>
        <a:lstStyle/>
        <a:p>
          <a:r>
            <a:rPr lang="tr-TR" sz="2400" b="0" i="0" dirty="0" smtClean="0">
              <a:solidFill>
                <a:schemeClr val="accent1">
                  <a:lumMod val="50000"/>
                </a:schemeClr>
              </a:solidFill>
              <a:latin typeface="Arial "/>
            </a:rPr>
            <a:t> Sorun 2: </a:t>
          </a:r>
          <a:r>
            <a:rPr lang="tr-TR" sz="2400" dirty="0" smtClean="0">
              <a:solidFill>
                <a:schemeClr val="accent1">
                  <a:lumMod val="50000"/>
                </a:schemeClr>
              </a:solidFill>
              <a:latin typeface="Arial "/>
            </a:rPr>
            <a:t>Bakanlık ya da İl Müdürlüğünden resmi yazı Kurum evrak kaydına girmesine ve ilgili Birime ulaşmasına rağmen; «</a:t>
          </a:r>
          <a:r>
            <a:rPr lang="tr-TR" sz="2400" i="1" dirty="0" smtClean="0">
              <a:solidFill>
                <a:schemeClr val="accent1">
                  <a:lumMod val="50000"/>
                </a:schemeClr>
              </a:solidFill>
              <a:latin typeface="Arial "/>
            </a:rPr>
            <a:t>Üzerimdeki </a:t>
          </a:r>
          <a:r>
            <a:rPr lang="tr-TR" sz="2400" i="1" dirty="0" err="1" smtClean="0">
              <a:solidFill>
                <a:schemeClr val="accent1">
                  <a:lumMod val="50000"/>
                </a:schemeClr>
              </a:solidFill>
              <a:latin typeface="Arial "/>
            </a:rPr>
            <a:t>İşler</a:t>
          </a:r>
          <a:r>
            <a:rPr lang="tr-TR" sz="2400" dirty="0" err="1" smtClean="0">
              <a:solidFill>
                <a:schemeClr val="accent1">
                  <a:lumMod val="50000"/>
                </a:schemeClr>
              </a:solidFill>
              <a:latin typeface="Arial "/>
            </a:rPr>
            <a:t>»de</a:t>
          </a:r>
          <a:r>
            <a:rPr lang="tr-TR" sz="2400" dirty="0" smtClean="0">
              <a:solidFill>
                <a:schemeClr val="accent1">
                  <a:lumMod val="50000"/>
                </a:schemeClr>
              </a:solidFill>
              <a:latin typeface="Arial "/>
            </a:rPr>
            <a:t> ilgili projenin yer almaması.  </a:t>
          </a:r>
          <a:endParaRPr lang="tr-TR" sz="2400" b="0" i="0" dirty="0">
            <a:latin typeface="Arial "/>
          </a:endParaRPr>
        </a:p>
      </dgm:t>
    </dgm:pt>
    <dgm:pt modelId="{1FC4BDF5-0878-4BCD-A8E3-D5BB456AB0BB}" type="parTrans" cxnId="{9F6B70DD-792E-475D-B955-C5F9E16130BA}">
      <dgm:prSet/>
      <dgm:spPr/>
      <dgm:t>
        <a:bodyPr/>
        <a:lstStyle/>
        <a:p>
          <a:endParaRPr lang="tr-TR" sz="2400" b="0" i="0">
            <a:latin typeface="Arial "/>
          </a:endParaRPr>
        </a:p>
      </dgm:t>
    </dgm:pt>
    <dgm:pt modelId="{0D571197-7C57-43F8-AC00-4E1443BA886E}" type="sibTrans" cxnId="{9F6B70DD-792E-475D-B955-C5F9E16130BA}">
      <dgm:prSet/>
      <dgm:spPr/>
      <dgm:t>
        <a:bodyPr/>
        <a:lstStyle/>
        <a:p>
          <a:endParaRPr lang="tr-TR" sz="2400" b="0" i="0">
            <a:latin typeface="Arial "/>
          </a:endParaRPr>
        </a:p>
      </dgm:t>
    </dgm:pt>
    <dgm:pt modelId="{B9B67307-F811-4997-B37D-91B9942FB311}">
      <dgm:prSet custT="1"/>
      <dgm:spPr/>
      <dgm:t>
        <a:bodyPr/>
        <a:lstStyle/>
        <a:p>
          <a:r>
            <a:rPr lang="tr-TR" sz="2400" b="0" i="0" dirty="0" smtClean="0">
              <a:solidFill>
                <a:schemeClr val="accent1">
                  <a:lumMod val="50000"/>
                </a:schemeClr>
              </a:solidFill>
              <a:latin typeface="Arial "/>
            </a:rPr>
            <a:t>Sorun 1: e-ÇED Sisteminde tanımlı bir Kurum olmamak</a:t>
          </a:r>
          <a:r>
            <a:rPr lang="tr-TR" sz="2400" dirty="0" smtClean="0">
              <a:solidFill>
                <a:schemeClr val="accent1">
                  <a:lumMod val="50000"/>
                </a:schemeClr>
              </a:solidFill>
              <a:latin typeface="Arial "/>
            </a:rPr>
            <a:t>.</a:t>
          </a:r>
          <a:endParaRPr lang="tr-TR" sz="2400" b="0" i="0" dirty="0">
            <a:solidFill>
              <a:schemeClr val="accent1">
                <a:lumMod val="50000"/>
              </a:schemeClr>
            </a:solidFill>
            <a:latin typeface="Arial "/>
          </a:endParaRPr>
        </a:p>
      </dgm:t>
    </dgm:pt>
    <dgm:pt modelId="{2B68AE4B-065D-4DF2-B755-92BA8D42369D}" type="parTrans" cxnId="{70BF3F12-E958-422A-910C-04F78EFDCBF7}">
      <dgm:prSet/>
      <dgm:spPr/>
      <dgm:t>
        <a:bodyPr/>
        <a:lstStyle/>
        <a:p>
          <a:endParaRPr lang="tr-TR" sz="2400" b="0" i="0">
            <a:latin typeface="Arial "/>
          </a:endParaRPr>
        </a:p>
      </dgm:t>
    </dgm:pt>
    <dgm:pt modelId="{2CA37B23-1E98-40D7-9947-3C345687BADA}" type="sibTrans" cxnId="{70BF3F12-E958-422A-910C-04F78EFDCBF7}">
      <dgm:prSet/>
      <dgm:spPr/>
      <dgm:t>
        <a:bodyPr/>
        <a:lstStyle/>
        <a:p>
          <a:endParaRPr lang="tr-TR" sz="2400" b="0" i="0">
            <a:latin typeface="Arial "/>
          </a:endParaRPr>
        </a:p>
      </dgm:t>
    </dgm:pt>
    <dgm:pt modelId="{C41056F1-5940-40BE-BF19-956C4F08027D}" type="pres">
      <dgm:prSet presAssocID="{77152BCB-C596-44B9-A84C-79D80313E1E0}" presName="Name0" presStyleCnt="0">
        <dgm:presLayoutVars>
          <dgm:chMax val="7"/>
          <dgm:chPref val="7"/>
          <dgm:dir/>
        </dgm:presLayoutVars>
      </dgm:prSet>
      <dgm:spPr/>
      <dgm:t>
        <a:bodyPr/>
        <a:lstStyle/>
        <a:p>
          <a:endParaRPr lang="tr-TR"/>
        </a:p>
      </dgm:t>
    </dgm:pt>
    <dgm:pt modelId="{3AE8A9A7-4127-4599-8170-E08D94064B4A}" type="pres">
      <dgm:prSet presAssocID="{77152BCB-C596-44B9-A84C-79D80313E1E0}" presName="Name1" presStyleCnt="0"/>
      <dgm:spPr/>
      <dgm:t>
        <a:bodyPr/>
        <a:lstStyle/>
        <a:p>
          <a:endParaRPr lang="tr-TR"/>
        </a:p>
      </dgm:t>
    </dgm:pt>
    <dgm:pt modelId="{E79F7A8E-CA4F-447A-A81C-9ED6ECB82AEE}" type="pres">
      <dgm:prSet presAssocID="{77152BCB-C596-44B9-A84C-79D80313E1E0}" presName="cycle" presStyleCnt="0"/>
      <dgm:spPr/>
      <dgm:t>
        <a:bodyPr/>
        <a:lstStyle/>
        <a:p>
          <a:endParaRPr lang="tr-TR"/>
        </a:p>
      </dgm:t>
    </dgm:pt>
    <dgm:pt modelId="{D4C303F3-F413-4947-B258-642600D11125}" type="pres">
      <dgm:prSet presAssocID="{77152BCB-C596-44B9-A84C-79D80313E1E0}" presName="srcNode" presStyleLbl="node1" presStyleIdx="0" presStyleCnt="3"/>
      <dgm:spPr/>
      <dgm:t>
        <a:bodyPr/>
        <a:lstStyle/>
        <a:p>
          <a:endParaRPr lang="tr-TR"/>
        </a:p>
      </dgm:t>
    </dgm:pt>
    <dgm:pt modelId="{C9E25634-244B-4FA8-BA0F-A25B1D85623E}" type="pres">
      <dgm:prSet presAssocID="{77152BCB-C596-44B9-A84C-79D80313E1E0}" presName="conn" presStyleLbl="parChTrans1D2" presStyleIdx="0" presStyleCnt="1"/>
      <dgm:spPr/>
      <dgm:t>
        <a:bodyPr/>
        <a:lstStyle/>
        <a:p>
          <a:endParaRPr lang="tr-TR"/>
        </a:p>
      </dgm:t>
    </dgm:pt>
    <dgm:pt modelId="{C173E650-9A97-40EA-866E-8397AC4EA2D1}" type="pres">
      <dgm:prSet presAssocID="{77152BCB-C596-44B9-A84C-79D80313E1E0}" presName="extraNode" presStyleLbl="node1" presStyleIdx="0" presStyleCnt="3"/>
      <dgm:spPr/>
      <dgm:t>
        <a:bodyPr/>
        <a:lstStyle/>
        <a:p>
          <a:endParaRPr lang="tr-TR"/>
        </a:p>
      </dgm:t>
    </dgm:pt>
    <dgm:pt modelId="{57A4247C-8DBA-4618-A033-7B249121E555}" type="pres">
      <dgm:prSet presAssocID="{77152BCB-C596-44B9-A84C-79D80313E1E0}" presName="dstNode" presStyleLbl="node1" presStyleIdx="0" presStyleCnt="3"/>
      <dgm:spPr/>
      <dgm:t>
        <a:bodyPr/>
        <a:lstStyle/>
        <a:p>
          <a:endParaRPr lang="tr-TR"/>
        </a:p>
      </dgm:t>
    </dgm:pt>
    <dgm:pt modelId="{380EED6E-044D-4533-BD53-A492168D4719}" type="pres">
      <dgm:prSet presAssocID="{B9B67307-F811-4997-B37D-91B9942FB311}" presName="text_1" presStyleLbl="node1" presStyleIdx="0" presStyleCnt="3" custScaleY="109144">
        <dgm:presLayoutVars>
          <dgm:bulletEnabled val="1"/>
        </dgm:presLayoutVars>
      </dgm:prSet>
      <dgm:spPr/>
      <dgm:t>
        <a:bodyPr/>
        <a:lstStyle/>
        <a:p>
          <a:endParaRPr lang="tr-TR"/>
        </a:p>
      </dgm:t>
    </dgm:pt>
    <dgm:pt modelId="{D73175F5-6C66-4514-A815-58E2F036F367}" type="pres">
      <dgm:prSet presAssocID="{B9B67307-F811-4997-B37D-91B9942FB311}" presName="accent_1" presStyleCnt="0"/>
      <dgm:spPr/>
      <dgm:t>
        <a:bodyPr/>
        <a:lstStyle/>
        <a:p>
          <a:endParaRPr lang="tr-TR"/>
        </a:p>
      </dgm:t>
    </dgm:pt>
    <dgm:pt modelId="{16631ABB-DD4A-4A12-BB50-2180C024151A}" type="pres">
      <dgm:prSet presAssocID="{B9B67307-F811-4997-B37D-91B9942FB311}" presName="accentRepeatNode" presStyleLbl="solidFgAcc1" presStyleIdx="0" presStyleCnt="3"/>
      <dgm:spPr/>
      <dgm:t>
        <a:bodyPr/>
        <a:lstStyle/>
        <a:p>
          <a:endParaRPr lang="tr-TR"/>
        </a:p>
      </dgm:t>
    </dgm:pt>
    <dgm:pt modelId="{71FCA8D4-9BF9-4EC0-9388-2FB5004FDA13}" type="pres">
      <dgm:prSet presAssocID="{19A3C57A-9B2E-4770-8401-9128B2E67128}" presName="text_2" presStyleLbl="node1" presStyleIdx="1" presStyleCnt="3" custScaleY="132856">
        <dgm:presLayoutVars>
          <dgm:bulletEnabled val="1"/>
        </dgm:presLayoutVars>
      </dgm:prSet>
      <dgm:spPr/>
      <dgm:t>
        <a:bodyPr/>
        <a:lstStyle/>
        <a:p>
          <a:endParaRPr lang="tr-TR"/>
        </a:p>
      </dgm:t>
    </dgm:pt>
    <dgm:pt modelId="{B3C39463-020F-409A-BB2F-21A4C965E048}" type="pres">
      <dgm:prSet presAssocID="{19A3C57A-9B2E-4770-8401-9128B2E67128}" presName="accent_2" presStyleCnt="0"/>
      <dgm:spPr/>
      <dgm:t>
        <a:bodyPr/>
        <a:lstStyle/>
        <a:p>
          <a:endParaRPr lang="tr-TR"/>
        </a:p>
      </dgm:t>
    </dgm:pt>
    <dgm:pt modelId="{3EEC18E7-85F0-4C60-BC9F-01A44B924CE8}" type="pres">
      <dgm:prSet presAssocID="{19A3C57A-9B2E-4770-8401-9128B2E67128}" presName="accentRepeatNode" presStyleLbl="solidFgAcc1" presStyleIdx="1" presStyleCnt="3"/>
      <dgm:spPr/>
      <dgm:t>
        <a:bodyPr/>
        <a:lstStyle/>
        <a:p>
          <a:endParaRPr lang="tr-TR"/>
        </a:p>
      </dgm:t>
    </dgm:pt>
    <dgm:pt modelId="{78A43AB3-FAF4-4F0E-B10E-40BB8735642A}" type="pres">
      <dgm:prSet presAssocID="{4B008327-037E-4CD2-956A-B9A23327A887}" presName="text_3" presStyleLbl="node1" presStyleIdx="2" presStyleCnt="3" custScaleY="119494">
        <dgm:presLayoutVars>
          <dgm:bulletEnabled val="1"/>
        </dgm:presLayoutVars>
      </dgm:prSet>
      <dgm:spPr/>
      <dgm:t>
        <a:bodyPr/>
        <a:lstStyle/>
        <a:p>
          <a:endParaRPr lang="tr-TR"/>
        </a:p>
      </dgm:t>
    </dgm:pt>
    <dgm:pt modelId="{94B5D2F1-28F7-468E-B92E-054EC8B42D0C}" type="pres">
      <dgm:prSet presAssocID="{4B008327-037E-4CD2-956A-B9A23327A887}" presName="accent_3" presStyleCnt="0"/>
      <dgm:spPr/>
      <dgm:t>
        <a:bodyPr/>
        <a:lstStyle/>
        <a:p>
          <a:endParaRPr lang="tr-TR"/>
        </a:p>
      </dgm:t>
    </dgm:pt>
    <dgm:pt modelId="{8767FD5C-66A1-40F7-B025-62A7B98A8C41}" type="pres">
      <dgm:prSet presAssocID="{4B008327-037E-4CD2-956A-B9A23327A887}" presName="accentRepeatNode" presStyleLbl="solidFgAcc1" presStyleIdx="2" presStyleCnt="3"/>
      <dgm:spPr/>
      <dgm:t>
        <a:bodyPr/>
        <a:lstStyle/>
        <a:p>
          <a:endParaRPr lang="tr-TR"/>
        </a:p>
      </dgm:t>
    </dgm:pt>
  </dgm:ptLst>
  <dgm:cxnLst>
    <dgm:cxn modelId="{937559FB-AA3B-4947-9D9F-5908B49B7A94}" type="presOf" srcId="{2CA37B23-1E98-40D7-9947-3C345687BADA}" destId="{C9E25634-244B-4FA8-BA0F-A25B1D85623E}" srcOrd="0" destOrd="0" presId="urn:microsoft.com/office/officeart/2008/layout/VerticalCurvedList"/>
    <dgm:cxn modelId="{9F6B70DD-792E-475D-B955-C5F9E16130BA}" srcId="{77152BCB-C596-44B9-A84C-79D80313E1E0}" destId="{19A3C57A-9B2E-4770-8401-9128B2E67128}" srcOrd="1" destOrd="0" parTransId="{1FC4BDF5-0878-4BCD-A8E3-D5BB456AB0BB}" sibTransId="{0D571197-7C57-43F8-AC00-4E1443BA886E}"/>
    <dgm:cxn modelId="{70BF3F12-E958-422A-910C-04F78EFDCBF7}" srcId="{77152BCB-C596-44B9-A84C-79D80313E1E0}" destId="{B9B67307-F811-4997-B37D-91B9942FB311}" srcOrd="0" destOrd="0" parTransId="{2B68AE4B-065D-4DF2-B755-92BA8D42369D}" sibTransId="{2CA37B23-1E98-40D7-9947-3C345687BADA}"/>
    <dgm:cxn modelId="{72AB9E85-832A-44A3-9D59-C631C59D7ABB}" type="presOf" srcId="{4B008327-037E-4CD2-956A-B9A23327A887}" destId="{78A43AB3-FAF4-4F0E-B10E-40BB8735642A}" srcOrd="0" destOrd="0" presId="urn:microsoft.com/office/officeart/2008/layout/VerticalCurvedList"/>
    <dgm:cxn modelId="{5B5E8178-0C79-44EE-897C-168BF9D1EDBC}" srcId="{77152BCB-C596-44B9-A84C-79D80313E1E0}" destId="{4B008327-037E-4CD2-956A-B9A23327A887}" srcOrd="2" destOrd="0" parTransId="{D772C984-433D-42C0-B515-AD245A18F2F3}" sibTransId="{828E4957-FDF5-417A-A63F-DA744C6317D4}"/>
    <dgm:cxn modelId="{3A2379A4-0B95-46AA-9512-C84A8534E888}" type="presOf" srcId="{B9B67307-F811-4997-B37D-91B9942FB311}" destId="{380EED6E-044D-4533-BD53-A492168D4719}" srcOrd="0" destOrd="0" presId="urn:microsoft.com/office/officeart/2008/layout/VerticalCurvedList"/>
    <dgm:cxn modelId="{7CCD37E2-435E-4068-8EAA-05431E1051F2}" type="presOf" srcId="{19A3C57A-9B2E-4770-8401-9128B2E67128}" destId="{71FCA8D4-9BF9-4EC0-9388-2FB5004FDA13}" srcOrd="0" destOrd="0" presId="urn:microsoft.com/office/officeart/2008/layout/VerticalCurvedList"/>
    <dgm:cxn modelId="{7E4F3032-6A88-4794-8AAB-A61177175A3B}" type="presOf" srcId="{77152BCB-C596-44B9-A84C-79D80313E1E0}" destId="{C41056F1-5940-40BE-BF19-956C4F08027D}" srcOrd="0" destOrd="0" presId="urn:microsoft.com/office/officeart/2008/layout/VerticalCurvedList"/>
    <dgm:cxn modelId="{6EFF1D4F-DBD9-48C8-93E6-E9D18D30CBF3}" type="presParOf" srcId="{C41056F1-5940-40BE-BF19-956C4F08027D}" destId="{3AE8A9A7-4127-4599-8170-E08D94064B4A}" srcOrd="0" destOrd="0" presId="urn:microsoft.com/office/officeart/2008/layout/VerticalCurvedList"/>
    <dgm:cxn modelId="{A4A95AEB-C2E0-4E93-B9E6-B5D90EE86142}" type="presParOf" srcId="{3AE8A9A7-4127-4599-8170-E08D94064B4A}" destId="{E79F7A8E-CA4F-447A-A81C-9ED6ECB82AEE}" srcOrd="0" destOrd="0" presId="urn:microsoft.com/office/officeart/2008/layout/VerticalCurvedList"/>
    <dgm:cxn modelId="{6C61C900-9209-48FD-966C-8DA9519F5C17}" type="presParOf" srcId="{E79F7A8E-CA4F-447A-A81C-9ED6ECB82AEE}" destId="{D4C303F3-F413-4947-B258-642600D11125}" srcOrd="0" destOrd="0" presId="urn:microsoft.com/office/officeart/2008/layout/VerticalCurvedList"/>
    <dgm:cxn modelId="{09D5B4EA-9D8C-4860-BBBB-76DAFBC57171}" type="presParOf" srcId="{E79F7A8E-CA4F-447A-A81C-9ED6ECB82AEE}" destId="{C9E25634-244B-4FA8-BA0F-A25B1D85623E}" srcOrd="1" destOrd="0" presId="urn:microsoft.com/office/officeart/2008/layout/VerticalCurvedList"/>
    <dgm:cxn modelId="{1DDAC54E-AAFA-4204-BE49-7A99C5ADA578}" type="presParOf" srcId="{E79F7A8E-CA4F-447A-A81C-9ED6ECB82AEE}" destId="{C173E650-9A97-40EA-866E-8397AC4EA2D1}" srcOrd="2" destOrd="0" presId="urn:microsoft.com/office/officeart/2008/layout/VerticalCurvedList"/>
    <dgm:cxn modelId="{994D5586-CC0E-4020-B0C0-82BB54A4DA45}" type="presParOf" srcId="{E79F7A8E-CA4F-447A-A81C-9ED6ECB82AEE}" destId="{57A4247C-8DBA-4618-A033-7B249121E555}" srcOrd="3" destOrd="0" presId="urn:microsoft.com/office/officeart/2008/layout/VerticalCurvedList"/>
    <dgm:cxn modelId="{497608B2-B96B-4816-B733-7976E1643D9E}" type="presParOf" srcId="{3AE8A9A7-4127-4599-8170-E08D94064B4A}" destId="{380EED6E-044D-4533-BD53-A492168D4719}" srcOrd="1" destOrd="0" presId="urn:microsoft.com/office/officeart/2008/layout/VerticalCurvedList"/>
    <dgm:cxn modelId="{855C41D7-9B9C-4353-A101-D9953C7F5A93}" type="presParOf" srcId="{3AE8A9A7-4127-4599-8170-E08D94064B4A}" destId="{D73175F5-6C66-4514-A815-58E2F036F367}" srcOrd="2" destOrd="0" presId="urn:microsoft.com/office/officeart/2008/layout/VerticalCurvedList"/>
    <dgm:cxn modelId="{05261C6D-010E-40CE-8824-D63746757157}" type="presParOf" srcId="{D73175F5-6C66-4514-A815-58E2F036F367}" destId="{16631ABB-DD4A-4A12-BB50-2180C024151A}" srcOrd="0" destOrd="0" presId="urn:microsoft.com/office/officeart/2008/layout/VerticalCurvedList"/>
    <dgm:cxn modelId="{2F0204F3-1C4D-4B9E-BF91-E6A96986A589}" type="presParOf" srcId="{3AE8A9A7-4127-4599-8170-E08D94064B4A}" destId="{71FCA8D4-9BF9-4EC0-9388-2FB5004FDA13}" srcOrd="3" destOrd="0" presId="urn:microsoft.com/office/officeart/2008/layout/VerticalCurvedList"/>
    <dgm:cxn modelId="{7A69185D-E052-46B8-9A2F-F945F4EAB30F}" type="presParOf" srcId="{3AE8A9A7-4127-4599-8170-E08D94064B4A}" destId="{B3C39463-020F-409A-BB2F-21A4C965E048}" srcOrd="4" destOrd="0" presId="urn:microsoft.com/office/officeart/2008/layout/VerticalCurvedList"/>
    <dgm:cxn modelId="{6BE10F89-659C-4BF7-9027-45AAFA1DB5F2}" type="presParOf" srcId="{B3C39463-020F-409A-BB2F-21A4C965E048}" destId="{3EEC18E7-85F0-4C60-BC9F-01A44B924CE8}" srcOrd="0" destOrd="0" presId="urn:microsoft.com/office/officeart/2008/layout/VerticalCurvedList"/>
    <dgm:cxn modelId="{4F427465-A970-4BAF-85C3-05C6E0A30169}" type="presParOf" srcId="{3AE8A9A7-4127-4599-8170-E08D94064B4A}" destId="{78A43AB3-FAF4-4F0E-B10E-40BB8735642A}" srcOrd="5" destOrd="0" presId="urn:microsoft.com/office/officeart/2008/layout/VerticalCurvedList"/>
    <dgm:cxn modelId="{FE2186CB-2EA7-4386-B21E-31EB9596AC7B}" type="presParOf" srcId="{3AE8A9A7-4127-4599-8170-E08D94064B4A}" destId="{94B5D2F1-28F7-468E-B92E-054EC8B42D0C}" srcOrd="6" destOrd="0" presId="urn:microsoft.com/office/officeart/2008/layout/VerticalCurvedList"/>
    <dgm:cxn modelId="{CA98E3DE-2EFE-4DB7-AAF1-F133623832D8}" type="presParOf" srcId="{94B5D2F1-28F7-468E-B92E-054EC8B42D0C}" destId="{8767FD5C-66A1-40F7-B025-62A7B98A8C41}"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52BCB-C596-44B9-A84C-79D80313E1E0}" type="doc">
      <dgm:prSet loTypeId="urn:microsoft.com/office/officeart/2008/layout/VerticalCurvedList" loCatId="list" qsTypeId="urn:microsoft.com/office/officeart/2005/8/quickstyle/3d3" qsCatId="3D" csTypeId="urn:microsoft.com/office/officeart/2005/8/colors/accent4_1" csCatId="accent4" phldr="1"/>
      <dgm:spPr/>
      <dgm:t>
        <a:bodyPr/>
        <a:lstStyle/>
        <a:p>
          <a:endParaRPr lang="tr-TR"/>
        </a:p>
      </dgm:t>
    </dgm:pt>
    <dgm:pt modelId="{4B008327-037E-4CD2-956A-B9A23327A887}">
      <dgm:prSet phldrT="[Metin]" custT="1"/>
      <dgm:spPr/>
      <dgm:t>
        <a:bodyPr/>
        <a:lstStyle/>
        <a:p>
          <a:r>
            <a:rPr lang="tr-TR" sz="2400" b="0" i="0" dirty="0" smtClean="0">
              <a:solidFill>
                <a:schemeClr val="accent1">
                  <a:lumMod val="50000"/>
                </a:schemeClr>
              </a:solidFill>
              <a:latin typeface="Arial "/>
            </a:rPr>
            <a:t>Sorun 6: Şifre unutma ya da mevcut şifrenin yenilenmesi, e-imza kullanamama.</a:t>
          </a:r>
          <a:endParaRPr lang="tr-TR" sz="2400" b="0" i="0" dirty="0">
            <a:solidFill>
              <a:schemeClr val="accent1">
                <a:lumMod val="50000"/>
              </a:schemeClr>
            </a:solidFill>
            <a:latin typeface="Arial "/>
          </a:endParaRPr>
        </a:p>
      </dgm:t>
    </dgm:pt>
    <dgm:pt modelId="{D772C984-433D-42C0-B515-AD245A18F2F3}" type="parTrans" cxnId="{5B5E8178-0C79-44EE-897C-168BF9D1EDBC}">
      <dgm:prSet/>
      <dgm:spPr/>
      <dgm:t>
        <a:bodyPr/>
        <a:lstStyle/>
        <a:p>
          <a:endParaRPr lang="tr-TR" sz="2400" b="0" i="0">
            <a:solidFill>
              <a:schemeClr val="accent1">
                <a:lumMod val="50000"/>
              </a:schemeClr>
            </a:solidFill>
            <a:latin typeface="Arial "/>
          </a:endParaRPr>
        </a:p>
      </dgm:t>
    </dgm:pt>
    <dgm:pt modelId="{828E4957-FDF5-417A-A63F-DA744C6317D4}" type="sibTrans" cxnId="{5B5E8178-0C79-44EE-897C-168BF9D1EDBC}">
      <dgm:prSet/>
      <dgm:spPr/>
      <dgm:t>
        <a:bodyPr/>
        <a:lstStyle/>
        <a:p>
          <a:endParaRPr lang="tr-TR" sz="2400" b="0" i="0">
            <a:solidFill>
              <a:schemeClr val="accent1">
                <a:lumMod val="50000"/>
              </a:schemeClr>
            </a:solidFill>
            <a:latin typeface="Arial "/>
          </a:endParaRPr>
        </a:p>
      </dgm:t>
    </dgm:pt>
    <dgm:pt modelId="{19A3C57A-9B2E-4770-8401-9128B2E67128}">
      <dgm:prSet custT="1"/>
      <dgm:spPr/>
      <dgm:t>
        <a:bodyPr/>
        <a:lstStyle/>
        <a:p>
          <a:r>
            <a:rPr lang="tr-TR" sz="2400" b="0" i="0" dirty="0" smtClean="0">
              <a:solidFill>
                <a:schemeClr val="accent1">
                  <a:lumMod val="50000"/>
                </a:schemeClr>
              </a:solidFill>
              <a:latin typeface="Arial "/>
            </a:rPr>
            <a:t>Sorun 5: Teknik destek ve iş süreçleri için irtibat noktası.</a:t>
          </a:r>
          <a:endParaRPr lang="tr-TR" sz="2400" b="0" i="0" dirty="0">
            <a:latin typeface="Arial "/>
          </a:endParaRPr>
        </a:p>
      </dgm:t>
    </dgm:pt>
    <dgm:pt modelId="{1FC4BDF5-0878-4BCD-A8E3-D5BB456AB0BB}" type="parTrans" cxnId="{9F6B70DD-792E-475D-B955-C5F9E16130BA}">
      <dgm:prSet/>
      <dgm:spPr/>
      <dgm:t>
        <a:bodyPr/>
        <a:lstStyle/>
        <a:p>
          <a:endParaRPr lang="tr-TR" sz="2400" b="0" i="0">
            <a:latin typeface="Arial "/>
          </a:endParaRPr>
        </a:p>
      </dgm:t>
    </dgm:pt>
    <dgm:pt modelId="{0D571197-7C57-43F8-AC00-4E1443BA886E}" type="sibTrans" cxnId="{9F6B70DD-792E-475D-B955-C5F9E16130BA}">
      <dgm:prSet/>
      <dgm:spPr/>
      <dgm:t>
        <a:bodyPr/>
        <a:lstStyle/>
        <a:p>
          <a:endParaRPr lang="tr-TR" sz="2400" b="0" i="0">
            <a:latin typeface="Arial "/>
          </a:endParaRPr>
        </a:p>
      </dgm:t>
    </dgm:pt>
    <dgm:pt modelId="{B9B67307-F811-4997-B37D-91B9942FB311}">
      <dgm:prSet custT="1"/>
      <dgm:spPr/>
      <dgm:t>
        <a:bodyPr/>
        <a:lstStyle/>
        <a:p>
          <a:r>
            <a:rPr lang="tr-TR" sz="2400" b="0" i="0" dirty="0" smtClean="0">
              <a:solidFill>
                <a:schemeClr val="accent1">
                  <a:lumMod val="50000"/>
                </a:schemeClr>
              </a:solidFill>
              <a:latin typeface="Arial "/>
            </a:rPr>
            <a:t>Sorun 4: </a:t>
          </a:r>
          <a:r>
            <a:rPr lang="tr-TR" sz="2400" dirty="0" smtClean="0">
              <a:solidFill>
                <a:schemeClr val="accent1">
                  <a:lumMod val="50000"/>
                </a:schemeClr>
              </a:solidFill>
              <a:latin typeface="Arial "/>
            </a:rPr>
            <a:t>Bakanlığa bağlı bir Kuruluşa ya da Bölge Müdürlüğü’ne görüş sorma aşaması.</a:t>
          </a:r>
          <a:endParaRPr lang="tr-TR" sz="2400" b="0" i="0" dirty="0">
            <a:solidFill>
              <a:schemeClr val="accent1">
                <a:lumMod val="50000"/>
              </a:schemeClr>
            </a:solidFill>
            <a:latin typeface="Arial "/>
          </a:endParaRPr>
        </a:p>
      </dgm:t>
    </dgm:pt>
    <dgm:pt modelId="{2B68AE4B-065D-4DF2-B755-92BA8D42369D}" type="parTrans" cxnId="{70BF3F12-E958-422A-910C-04F78EFDCBF7}">
      <dgm:prSet/>
      <dgm:spPr/>
      <dgm:t>
        <a:bodyPr/>
        <a:lstStyle/>
        <a:p>
          <a:endParaRPr lang="tr-TR" sz="2400" b="0" i="0">
            <a:latin typeface="Arial "/>
          </a:endParaRPr>
        </a:p>
      </dgm:t>
    </dgm:pt>
    <dgm:pt modelId="{2CA37B23-1E98-40D7-9947-3C345687BADA}" type="sibTrans" cxnId="{70BF3F12-E958-422A-910C-04F78EFDCBF7}">
      <dgm:prSet/>
      <dgm:spPr/>
      <dgm:t>
        <a:bodyPr/>
        <a:lstStyle/>
        <a:p>
          <a:endParaRPr lang="tr-TR" sz="2400" b="0" i="0">
            <a:latin typeface="Arial "/>
          </a:endParaRPr>
        </a:p>
      </dgm:t>
    </dgm:pt>
    <dgm:pt modelId="{C41056F1-5940-40BE-BF19-956C4F08027D}" type="pres">
      <dgm:prSet presAssocID="{77152BCB-C596-44B9-A84C-79D80313E1E0}" presName="Name0" presStyleCnt="0">
        <dgm:presLayoutVars>
          <dgm:chMax val="7"/>
          <dgm:chPref val="7"/>
          <dgm:dir/>
        </dgm:presLayoutVars>
      </dgm:prSet>
      <dgm:spPr/>
      <dgm:t>
        <a:bodyPr/>
        <a:lstStyle/>
        <a:p>
          <a:endParaRPr lang="tr-TR"/>
        </a:p>
      </dgm:t>
    </dgm:pt>
    <dgm:pt modelId="{3AE8A9A7-4127-4599-8170-E08D94064B4A}" type="pres">
      <dgm:prSet presAssocID="{77152BCB-C596-44B9-A84C-79D80313E1E0}" presName="Name1" presStyleCnt="0"/>
      <dgm:spPr/>
      <dgm:t>
        <a:bodyPr/>
        <a:lstStyle/>
        <a:p>
          <a:endParaRPr lang="tr-TR"/>
        </a:p>
      </dgm:t>
    </dgm:pt>
    <dgm:pt modelId="{E79F7A8E-CA4F-447A-A81C-9ED6ECB82AEE}" type="pres">
      <dgm:prSet presAssocID="{77152BCB-C596-44B9-A84C-79D80313E1E0}" presName="cycle" presStyleCnt="0"/>
      <dgm:spPr/>
      <dgm:t>
        <a:bodyPr/>
        <a:lstStyle/>
        <a:p>
          <a:endParaRPr lang="tr-TR"/>
        </a:p>
      </dgm:t>
    </dgm:pt>
    <dgm:pt modelId="{D4C303F3-F413-4947-B258-642600D11125}" type="pres">
      <dgm:prSet presAssocID="{77152BCB-C596-44B9-A84C-79D80313E1E0}" presName="srcNode" presStyleLbl="node1" presStyleIdx="0" presStyleCnt="3"/>
      <dgm:spPr/>
      <dgm:t>
        <a:bodyPr/>
        <a:lstStyle/>
        <a:p>
          <a:endParaRPr lang="tr-TR"/>
        </a:p>
      </dgm:t>
    </dgm:pt>
    <dgm:pt modelId="{C9E25634-244B-4FA8-BA0F-A25B1D85623E}" type="pres">
      <dgm:prSet presAssocID="{77152BCB-C596-44B9-A84C-79D80313E1E0}" presName="conn" presStyleLbl="parChTrans1D2" presStyleIdx="0" presStyleCnt="1"/>
      <dgm:spPr/>
      <dgm:t>
        <a:bodyPr/>
        <a:lstStyle/>
        <a:p>
          <a:endParaRPr lang="tr-TR"/>
        </a:p>
      </dgm:t>
    </dgm:pt>
    <dgm:pt modelId="{C173E650-9A97-40EA-866E-8397AC4EA2D1}" type="pres">
      <dgm:prSet presAssocID="{77152BCB-C596-44B9-A84C-79D80313E1E0}" presName="extraNode" presStyleLbl="node1" presStyleIdx="0" presStyleCnt="3"/>
      <dgm:spPr/>
      <dgm:t>
        <a:bodyPr/>
        <a:lstStyle/>
        <a:p>
          <a:endParaRPr lang="tr-TR"/>
        </a:p>
      </dgm:t>
    </dgm:pt>
    <dgm:pt modelId="{57A4247C-8DBA-4618-A033-7B249121E555}" type="pres">
      <dgm:prSet presAssocID="{77152BCB-C596-44B9-A84C-79D80313E1E0}" presName="dstNode" presStyleLbl="node1" presStyleIdx="0" presStyleCnt="3"/>
      <dgm:spPr/>
      <dgm:t>
        <a:bodyPr/>
        <a:lstStyle/>
        <a:p>
          <a:endParaRPr lang="tr-TR"/>
        </a:p>
      </dgm:t>
    </dgm:pt>
    <dgm:pt modelId="{380EED6E-044D-4533-BD53-A492168D4719}" type="pres">
      <dgm:prSet presAssocID="{B9B67307-F811-4997-B37D-91B9942FB311}" presName="text_1" presStyleLbl="node1" presStyleIdx="0" presStyleCnt="3" custScaleY="109144">
        <dgm:presLayoutVars>
          <dgm:bulletEnabled val="1"/>
        </dgm:presLayoutVars>
      </dgm:prSet>
      <dgm:spPr/>
      <dgm:t>
        <a:bodyPr/>
        <a:lstStyle/>
        <a:p>
          <a:endParaRPr lang="tr-TR"/>
        </a:p>
      </dgm:t>
    </dgm:pt>
    <dgm:pt modelId="{D73175F5-6C66-4514-A815-58E2F036F367}" type="pres">
      <dgm:prSet presAssocID="{B9B67307-F811-4997-B37D-91B9942FB311}" presName="accent_1" presStyleCnt="0"/>
      <dgm:spPr/>
      <dgm:t>
        <a:bodyPr/>
        <a:lstStyle/>
        <a:p>
          <a:endParaRPr lang="tr-TR"/>
        </a:p>
      </dgm:t>
    </dgm:pt>
    <dgm:pt modelId="{16631ABB-DD4A-4A12-BB50-2180C024151A}" type="pres">
      <dgm:prSet presAssocID="{B9B67307-F811-4997-B37D-91B9942FB311}" presName="accentRepeatNode" presStyleLbl="solidFgAcc1" presStyleIdx="0" presStyleCnt="3"/>
      <dgm:spPr/>
      <dgm:t>
        <a:bodyPr/>
        <a:lstStyle/>
        <a:p>
          <a:endParaRPr lang="tr-TR"/>
        </a:p>
      </dgm:t>
    </dgm:pt>
    <dgm:pt modelId="{71FCA8D4-9BF9-4EC0-9388-2FB5004FDA13}" type="pres">
      <dgm:prSet presAssocID="{19A3C57A-9B2E-4770-8401-9128B2E67128}" presName="text_2" presStyleLbl="node1" presStyleIdx="1" presStyleCnt="3" custScaleY="132856">
        <dgm:presLayoutVars>
          <dgm:bulletEnabled val="1"/>
        </dgm:presLayoutVars>
      </dgm:prSet>
      <dgm:spPr/>
      <dgm:t>
        <a:bodyPr/>
        <a:lstStyle/>
        <a:p>
          <a:endParaRPr lang="tr-TR"/>
        </a:p>
      </dgm:t>
    </dgm:pt>
    <dgm:pt modelId="{B3C39463-020F-409A-BB2F-21A4C965E048}" type="pres">
      <dgm:prSet presAssocID="{19A3C57A-9B2E-4770-8401-9128B2E67128}" presName="accent_2" presStyleCnt="0"/>
      <dgm:spPr/>
      <dgm:t>
        <a:bodyPr/>
        <a:lstStyle/>
        <a:p>
          <a:endParaRPr lang="tr-TR"/>
        </a:p>
      </dgm:t>
    </dgm:pt>
    <dgm:pt modelId="{3EEC18E7-85F0-4C60-BC9F-01A44B924CE8}" type="pres">
      <dgm:prSet presAssocID="{19A3C57A-9B2E-4770-8401-9128B2E67128}" presName="accentRepeatNode" presStyleLbl="solidFgAcc1" presStyleIdx="1" presStyleCnt="3"/>
      <dgm:spPr/>
      <dgm:t>
        <a:bodyPr/>
        <a:lstStyle/>
        <a:p>
          <a:endParaRPr lang="tr-TR"/>
        </a:p>
      </dgm:t>
    </dgm:pt>
    <dgm:pt modelId="{78A43AB3-FAF4-4F0E-B10E-40BB8735642A}" type="pres">
      <dgm:prSet presAssocID="{4B008327-037E-4CD2-956A-B9A23327A887}" presName="text_3" presStyleLbl="node1" presStyleIdx="2" presStyleCnt="3">
        <dgm:presLayoutVars>
          <dgm:bulletEnabled val="1"/>
        </dgm:presLayoutVars>
      </dgm:prSet>
      <dgm:spPr/>
      <dgm:t>
        <a:bodyPr/>
        <a:lstStyle/>
        <a:p>
          <a:endParaRPr lang="tr-TR"/>
        </a:p>
      </dgm:t>
    </dgm:pt>
    <dgm:pt modelId="{94B5D2F1-28F7-468E-B92E-054EC8B42D0C}" type="pres">
      <dgm:prSet presAssocID="{4B008327-037E-4CD2-956A-B9A23327A887}" presName="accent_3" presStyleCnt="0"/>
      <dgm:spPr/>
      <dgm:t>
        <a:bodyPr/>
        <a:lstStyle/>
        <a:p>
          <a:endParaRPr lang="tr-TR"/>
        </a:p>
      </dgm:t>
    </dgm:pt>
    <dgm:pt modelId="{8767FD5C-66A1-40F7-B025-62A7B98A8C41}" type="pres">
      <dgm:prSet presAssocID="{4B008327-037E-4CD2-956A-B9A23327A887}" presName="accentRepeatNode" presStyleLbl="solidFgAcc1" presStyleIdx="2" presStyleCnt="3"/>
      <dgm:spPr/>
      <dgm:t>
        <a:bodyPr/>
        <a:lstStyle/>
        <a:p>
          <a:endParaRPr lang="tr-TR"/>
        </a:p>
      </dgm:t>
    </dgm:pt>
  </dgm:ptLst>
  <dgm:cxnLst>
    <dgm:cxn modelId="{D3D238E5-8EA5-4C40-BE9A-F446485C240C}" type="presOf" srcId="{B9B67307-F811-4997-B37D-91B9942FB311}" destId="{380EED6E-044D-4533-BD53-A492168D4719}" srcOrd="0" destOrd="0" presId="urn:microsoft.com/office/officeart/2008/layout/VerticalCurvedList"/>
    <dgm:cxn modelId="{8D9DB3D7-3AEB-4C6E-B20E-0A3A87010BBB}" type="presOf" srcId="{4B008327-037E-4CD2-956A-B9A23327A887}" destId="{78A43AB3-FAF4-4F0E-B10E-40BB8735642A}" srcOrd="0" destOrd="0" presId="urn:microsoft.com/office/officeart/2008/layout/VerticalCurvedList"/>
    <dgm:cxn modelId="{C2B76D3C-267D-447A-9EB2-026B7053E643}" type="presOf" srcId="{19A3C57A-9B2E-4770-8401-9128B2E67128}" destId="{71FCA8D4-9BF9-4EC0-9388-2FB5004FDA13}" srcOrd="0" destOrd="0" presId="urn:microsoft.com/office/officeart/2008/layout/VerticalCurvedList"/>
    <dgm:cxn modelId="{9F6B70DD-792E-475D-B955-C5F9E16130BA}" srcId="{77152BCB-C596-44B9-A84C-79D80313E1E0}" destId="{19A3C57A-9B2E-4770-8401-9128B2E67128}" srcOrd="1" destOrd="0" parTransId="{1FC4BDF5-0878-4BCD-A8E3-D5BB456AB0BB}" sibTransId="{0D571197-7C57-43F8-AC00-4E1443BA886E}"/>
    <dgm:cxn modelId="{70BF3F12-E958-422A-910C-04F78EFDCBF7}" srcId="{77152BCB-C596-44B9-A84C-79D80313E1E0}" destId="{B9B67307-F811-4997-B37D-91B9942FB311}" srcOrd="0" destOrd="0" parTransId="{2B68AE4B-065D-4DF2-B755-92BA8D42369D}" sibTransId="{2CA37B23-1E98-40D7-9947-3C345687BADA}"/>
    <dgm:cxn modelId="{CECD16A0-6F86-4FDD-86DC-A8E7469DBFE3}" type="presOf" srcId="{2CA37B23-1E98-40D7-9947-3C345687BADA}" destId="{C9E25634-244B-4FA8-BA0F-A25B1D85623E}" srcOrd="0" destOrd="0" presId="urn:microsoft.com/office/officeart/2008/layout/VerticalCurvedList"/>
    <dgm:cxn modelId="{5B5E8178-0C79-44EE-897C-168BF9D1EDBC}" srcId="{77152BCB-C596-44B9-A84C-79D80313E1E0}" destId="{4B008327-037E-4CD2-956A-B9A23327A887}" srcOrd="2" destOrd="0" parTransId="{D772C984-433D-42C0-B515-AD245A18F2F3}" sibTransId="{828E4957-FDF5-417A-A63F-DA744C6317D4}"/>
    <dgm:cxn modelId="{BAC2AD6C-0E98-4427-A879-92AEFA7E635F}" type="presOf" srcId="{77152BCB-C596-44B9-A84C-79D80313E1E0}" destId="{C41056F1-5940-40BE-BF19-956C4F08027D}" srcOrd="0" destOrd="0" presId="urn:microsoft.com/office/officeart/2008/layout/VerticalCurvedList"/>
    <dgm:cxn modelId="{45A3BDED-CA3B-40D6-86B1-52582E33F00A}" type="presParOf" srcId="{C41056F1-5940-40BE-BF19-956C4F08027D}" destId="{3AE8A9A7-4127-4599-8170-E08D94064B4A}" srcOrd="0" destOrd="0" presId="urn:microsoft.com/office/officeart/2008/layout/VerticalCurvedList"/>
    <dgm:cxn modelId="{9FF860AE-88BF-445B-B364-2884391B99C5}" type="presParOf" srcId="{3AE8A9A7-4127-4599-8170-E08D94064B4A}" destId="{E79F7A8E-CA4F-447A-A81C-9ED6ECB82AEE}" srcOrd="0" destOrd="0" presId="urn:microsoft.com/office/officeart/2008/layout/VerticalCurvedList"/>
    <dgm:cxn modelId="{9170890B-9FAA-48CC-8B7E-AA7A76EB3180}" type="presParOf" srcId="{E79F7A8E-CA4F-447A-A81C-9ED6ECB82AEE}" destId="{D4C303F3-F413-4947-B258-642600D11125}" srcOrd="0" destOrd="0" presId="urn:microsoft.com/office/officeart/2008/layout/VerticalCurvedList"/>
    <dgm:cxn modelId="{C5CCFE1B-3C44-481B-AF5D-171A6B495302}" type="presParOf" srcId="{E79F7A8E-CA4F-447A-A81C-9ED6ECB82AEE}" destId="{C9E25634-244B-4FA8-BA0F-A25B1D85623E}" srcOrd="1" destOrd="0" presId="urn:microsoft.com/office/officeart/2008/layout/VerticalCurvedList"/>
    <dgm:cxn modelId="{287FE572-30C7-4529-B1D1-ED08EFFB28D2}" type="presParOf" srcId="{E79F7A8E-CA4F-447A-A81C-9ED6ECB82AEE}" destId="{C173E650-9A97-40EA-866E-8397AC4EA2D1}" srcOrd="2" destOrd="0" presId="urn:microsoft.com/office/officeart/2008/layout/VerticalCurvedList"/>
    <dgm:cxn modelId="{CC1AD693-D81E-4A30-A417-6D1DEB14F680}" type="presParOf" srcId="{E79F7A8E-CA4F-447A-A81C-9ED6ECB82AEE}" destId="{57A4247C-8DBA-4618-A033-7B249121E555}" srcOrd="3" destOrd="0" presId="urn:microsoft.com/office/officeart/2008/layout/VerticalCurvedList"/>
    <dgm:cxn modelId="{4A9FEC6E-B648-442F-8861-3D9EA53E6104}" type="presParOf" srcId="{3AE8A9A7-4127-4599-8170-E08D94064B4A}" destId="{380EED6E-044D-4533-BD53-A492168D4719}" srcOrd="1" destOrd="0" presId="urn:microsoft.com/office/officeart/2008/layout/VerticalCurvedList"/>
    <dgm:cxn modelId="{9842DEA3-E6C1-4806-B880-F140CB875412}" type="presParOf" srcId="{3AE8A9A7-4127-4599-8170-E08D94064B4A}" destId="{D73175F5-6C66-4514-A815-58E2F036F367}" srcOrd="2" destOrd="0" presId="urn:microsoft.com/office/officeart/2008/layout/VerticalCurvedList"/>
    <dgm:cxn modelId="{AE08EB68-B707-4CA1-85FF-8E4E4A3F0514}" type="presParOf" srcId="{D73175F5-6C66-4514-A815-58E2F036F367}" destId="{16631ABB-DD4A-4A12-BB50-2180C024151A}" srcOrd="0" destOrd="0" presId="urn:microsoft.com/office/officeart/2008/layout/VerticalCurvedList"/>
    <dgm:cxn modelId="{DF9C1DBE-B40D-4B43-9F4E-D727F2EE4B8E}" type="presParOf" srcId="{3AE8A9A7-4127-4599-8170-E08D94064B4A}" destId="{71FCA8D4-9BF9-4EC0-9388-2FB5004FDA13}" srcOrd="3" destOrd="0" presId="urn:microsoft.com/office/officeart/2008/layout/VerticalCurvedList"/>
    <dgm:cxn modelId="{DE4C9CAD-7CB5-4CD7-99EC-C6BFE5E9CAF0}" type="presParOf" srcId="{3AE8A9A7-4127-4599-8170-E08D94064B4A}" destId="{B3C39463-020F-409A-BB2F-21A4C965E048}" srcOrd="4" destOrd="0" presId="urn:microsoft.com/office/officeart/2008/layout/VerticalCurvedList"/>
    <dgm:cxn modelId="{826EAD8A-52FF-4E43-B3AF-53887F315567}" type="presParOf" srcId="{B3C39463-020F-409A-BB2F-21A4C965E048}" destId="{3EEC18E7-85F0-4C60-BC9F-01A44B924CE8}" srcOrd="0" destOrd="0" presId="urn:microsoft.com/office/officeart/2008/layout/VerticalCurvedList"/>
    <dgm:cxn modelId="{571E984D-248D-4A19-94C4-9691DE53394D}" type="presParOf" srcId="{3AE8A9A7-4127-4599-8170-E08D94064B4A}" destId="{78A43AB3-FAF4-4F0E-B10E-40BB8735642A}" srcOrd="5" destOrd="0" presId="urn:microsoft.com/office/officeart/2008/layout/VerticalCurvedList"/>
    <dgm:cxn modelId="{BDAB18E3-DEE2-462A-9FD3-96031EE98E9E}" type="presParOf" srcId="{3AE8A9A7-4127-4599-8170-E08D94064B4A}" destId="{94B5D2F1-28F7-468E-B92E-054EC8B42D0C}" srcOrd="6" destOrd="0" presId="urn:microsoft.com/office/officeart/2008/layout/VerticalCurvedList"/>
    <dgm:cxn modelId="{4035B591-2265-41C5-9E6B-19E17B59E021}" type="presParOf" srcId="{94B5D2F1-28F7-468E-B92E-054EC8B42D0C}" destId="{8767FD5C-66A1-40F7-B025-62A7B98A8C41}"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25634-244B-4FA8-BA0F-A25B1D85623E}">
      <dsp:nvSpPr>
        <dsp:cNvPr id="0" name=""/>
        <dsp:cNvSpPr/>
      </dsp:nvSpPr>
      <dsp:spPr>
        <a:xfrm>
          <a:off x="-5998661" y="-918143"/>
          <a:ext cx="7142932" cy="7142932"/>
        </a:xfrm>
        <a:prstGeom prst="blockArc">
          <a:avLst>
            <a:gd name="adj1" fmla="val 18900000"/>
            <a:gd name="adj2" fmla="val 2700000"/>
            <a:gd name="adj3" fmla="val 302"/>
          </a:avLst>
        </a:prstGeom>
        <a:noFill/>
        <a:ln w="12700" cap="flat" cmpd="sng" algn="ctr">
          <a:solidFill>
            <a:schemeClr val="accent4">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0EED6E-044D-4533-BD53-A492168D4719}">
      <dsp:nvSpPr>
        <dsp:cNvPr id="0" name=""/>
        <dsp:cNvSpPr/>
      </dsp:nvSpPr>
      <dsp:spPr>
        <a:xfrm>
          <a:off x="736562" y="482140"/>
          <a:ext cx="8363473" cy="115837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2430" tIns="60960" rIns="60960" bIns="60960" numCol="1" spcCol="1270" anchor="ctr" anchorCtr="0">
          <a:noAutofit/>
        </a:bodyPr>
        <a:lstStyle/>
        <a:p>
          <a:pPr lvl="0" algn="l" defTabSz="1066800">
            <a:lnSpc>
              <a:spcPct val="90000"/>
            </a:lnSpc>
            <a:spcBef>
              <a:spcPct val="0"/>
            </a:spcBef>
            <a:spcAft>
              <a:spcPct val="35000"/>
            </a:spcAft>
          </a:pPr>
          <a:r>
            <a:rPr lang="tr-TR" sz="2400" b="0" i="0" kern="1200" dirty="0" smtClean="0">
              <a:solidFill>
                <a:schemeClr val="accent1">
                  <a:lumMod val="50000"/>
                </a:schemeClr>
              </a:solidFill>
              <a:latin typeface="Arial "/>
            </a:rPr>
            <a:t>Sorun 1: e-ÇED Sisteminde tanımlı bir Kurum olmamak</a:t>
          </a:r>
          <a:r>
            <a:rPr lang="tr-TR" sz="2400" kern="1200" dirty="0" smtClean="0">
              <a:solidFill>
                <a:schemeClr val="accent1">
                  <a:lumMod val="50000"/>
                </a:schemeClr>
              </a:solidFill>
              <a:latin typeface="Arial "/>
            </a:rPr>
            <a:t>.</a:t>
          </a:r>
          <a:endParaRPr lang="tr-TR" sz="2400" b="0" i="0" kern="1200" dirty="0">
            <a:solidFill>
              <a:schemeClr val="accent1">
                <a:lumMod val="50000"/>
              </a:schemeClr>
            </a:solidFill>
            <a:latin typeface="Arial "/>
          </a:endParaRPr>
        </a:p>
      </dsp:txBody>
      <dsp:txXfrm>
        <a:off x="736562" y="482140"/>
        <a:ext cx="8363473" cy="1158377"/>
      </dsp:txXfrm>
    </dsp:sp>
    <dsp:sp modelId="{16631ABB-DD4A-4A12-BB50-2180C024151A}">
      <dsp:nvSpPr>
        <dsp:cNvPr id="0" name=""/>
        <dsp:cNvSpPr/>
      </dsp:nvSpPr>
      <dsp:spPr>
        <a:xfrm>
          <a:off x="73231" y="397998"/>
          <a:ext cx="1326661" cy="132666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1FCA8D4-9BF9-4EC0-9388-2FB5004FDA13}">
      <dsp:nvSpPr>
        <dsp:cNvPr id="0" name=""/>
        <dsp:cNvSpPr/>
      </dsp:nvSpPr>
      <dsp:spPr>
        <a:xfrm>
          <a:off x="1122355" y="1948303"/>
          <a:ext cx="7977680" cy="141003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2430" tIns="60960" rIns="60960" bIns="60960" numCol="1" spcCol="1270" anchor="ctr" anchorCtr="0">
          <a:noAutofit/>
        </a:bodyPr>
        <a:lstStyle/>
        <a:p>
          <a:pPr lvl="0" algn="l" defTabSz="1066800">
            <a:lnSpc>
              <a:spcPct val="90000"/>
            </a:lnSpc>
            <a:spcBef>
              <a:spcPct val="0"/>
            </a:spcBef>
            <a:spcAft>
              <a:spcPct val="35000"/>
            </a:spcAft>
          </a:pPr>
          <a:r>
            <a:rPr lang="tr-TR" sz="2400" b="0" i="0" kern="1200" dirty="0" smtClean="0">
              <a:solidFill>
                <a:schemeClr val="accent1">
                  <a:lumMod val="50000"/>
                </a:schemeClr>
              </a:solidFill>
              <a:latin typeface="Arial "/>
            </a:rPr>
            <a:t> Sorun 2: </a:t>
          </a:r>
          <a:r>
            <a:rPr lang="tr-TR" sz="2400" kern="1200" dirty="0" smtClean="0">
              <a:solidFill>
                <a:schemeClr val="accent1">
                  <a:lumMod val="50000"/>
                </a:schemeClr>
              </a:solidFill>
              <a:latin typeface="Arial "/>
            </a:rPr>
            <a:t>Bakanlık ya da İl Müdürlüğünden resmi yazı Kurum evrak kaydına girmesine ve ilgili Birime ulaşmasına rağmen; «</a:t>
          </a:r>
          <a:r>
            <a:rPr lang="tr-TR" sz="2400" i="1" kern="1200" dirty="0" smtClean="0">
              <a:solidFill>
                <a:schemeClr val="accent1">
                  <a:lumMod val="50000"/>
                </a:schemeClr>
              </a:solidFill>
              <a:latin typeface="Arial "/>
            </a:rPr>
            <a:t>Üzerimdeki </a:t>
          </a:r>
          <a:r>
            <a:rPr lang="tr-TR" sz="2400" i="1" kern="1200" dirty="0" err="1" smtClean="0">
              <a:solidFill>
                <a:schemeClr val="accent1">
                  <a:lumMod val="50000"/>
                </a:schemeClr>
              </a:solidFill>
              <a:latin typeface="Arial "/>
            </a:rPr>
            <a:t>İşler</a:t>
          </a:r>
          <a:r>
            <a:rPr lang="tr-TR" sz="2400" kern="1200" dirty="0" err="1" smtClean="0">
              <a:solidFill>
                <a:schemeClr val="accent1">
                  <a:lumMod val="50000"/>
                </a:schemeClr>
              </a:solidFill>
              <a:latin typeface="Arial "/>
            </a:rPr>
            <a:t>»de</a:t>
          </a:r>
          <a:r>
            <a:rPr lang="tr-TR" sz="2400" kern="1200" dirty="0" smtClean="0">
              <a:solidFill>
                <a:schemeClr val="accent1">
                  <a:lumMod val="50000"/>
                </a:schemeClr>
              </a:solidFill>
              <a:latin typeface="Arial "/>
            </a:rPr>
            <a:t> ilgili projenin yer almaması.  </a:t>
          </a:r>
          <a:endParaRPr lang="tr-TR" sz="2400" b="0" i="0" kern="1200" dirty="0">
            <a:latin typeface="Arial "/>
          </a:endParaRPr>
        </a:p>
      </dsp:txBody>
      <dsp:txXfrm>
        <a:off x="1122355" y="1948303"/>
        <a:ext cx="7977680" cy="1410039"/>
      </dsp:txXfrm>
    </dsp:sp>
    <dsp:sp modelId="{3EEC18E7-85F0-4C60-BC9F-01A44B924CE8}">
      <dsp:nvSpPr>
        <dsp:cNvPr id="0" name=""/>
        <dsp:cNvSpPr/>
      </dsp:nvSpPr>
      <dsp:spPr>
        <a:xfrm>
          <a:off x="459024" y="1989992"/>
          <a:ext cx="1326661" cy="132666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8A43AB3-FAF4-4F0E-B10E-40BB8735642A}">
      <dsp:nvSpPr>
        <dsp:cNvPr id="0" name=""/>
        <dsp:cNvSpPr/>
      </dsp:nvSpPr>
      <dsp:spPr>
        <a:xfrm>
          <a:off x="736562" y="3611204"/>
          <a:ext cx="8363473" cy="126822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2430" tIns="60960" rIns="60960" bIns="60960" numCol="1" spcCol="1270" anchor="ctr" anchorCtr="0">
          <a:noAutofit/>
        </a:bodyPr>
        <a:lstStyle/>
        <a:p>
          <a:pPr lvl="0" algn="l" defTabSz="1066800">
            <a:lnSpc>
              <a:spcPct val="90000"/>
            </a:lnSpc>
            <a:spcBef>
              <a:spcPct val="0"/>
            </a:spcBef>
            <a:spcAft>
              <a:spcPct val="35000"/>
            </a:spcAft>
          </a:pPr>
          <a:r>
            <a:rPr lang="tr-TR" sz="2400" b="0" i="0" kern="1200" dirty="0" smtClean="0">
              <a:solidFill>
                <a:schemeClr val="accent1">
                  <a:lumMod val="50000"/>
                </a:schemeClr>
              </a:solidFill>
              <a:latin typeface="Arial "/>
            </a:rPr>
            <a:t>Sorun 3: </a:t>
          </a:r>
          <a:r>
            <a:rPr lang="tr-TR" sz="2400" b="0" i="0" kern="1200" dirty="0" smtClean="0">
              <a:solidFill>
                <a:schemeClr val="accent1">
                  <a:lumMod val="50000"/>
                </a:schemeClr>
              </a:solidFill>
              <a:latin typeface="Arial "/>
            </a:rPr>
            <a:t>e-ÇED S</a:t>
          </a:r>
          <a:r>
            <a:rPr lang="tr-TR" sz="2400" kern="1200" dirty="0" smtClean="0">
              <a:solidFill>
                <a:schemeClr val="accent1">
                  <a:lumMod val="50000"/>
                </a:schemeClr>
              </a:solidFill>
              <a:latin typeface="Arial "/>
            </a:rPr>
            <a:t>istemine; görüş istenen Kurum tarafından yüklenen görüş </a:t>
          </a:r>
          <a:r>
            <a:rPr lang="tr-TR" sz="2400" kern="1200" dirty="0" smtClean="0">
              <a:solidFill>
                <a:schemeClr val="accent1">
                  <a:lumMod val="50000"/>
                </a:schemeClr>
              </a:solidFill>
              <a:latin typeface="Arial "/>
            </a:rPr>
            <a:t>yazısının yanlış olması yani ilgili projeye ait olmaması ya da aynı projenin farklı bir süreç adımındaki görüş yazısı olması.</a:t>
          </a:r>
          <a:endParaRPr lang="tr-TR" sz="2400" b="0" i="0" kern="1200" dirty="0">
            <a:solidFill>
              <a:schemeClr val="accent1">
                <a:lumMod val="50000"/>
              </a:schemeClr>
            </a:solidFill>
            <a:latin typeface="Arial "/>
          </a:endParaRPr>
        </a:p>
      </dsp:txBody>
      <dsp:txXfrm>
        <a:off x="736562" y="3611204"/>
        <a:ext cx="8363473" cy="1268224"/>
      </dsp:txXfrm>
    </dsp:sp>
    <dsp:sp modelId="{8767FD5C-66A1-40F7-B025-62A7B98A8C41}">
      <dsp:nvSpPr>
        <dsp:cNvPr id="0" name=""/>
        <dsp:cNvSpPr/>
      </dsp:nvSpPr>
      <dsp:spPr>
        <a:xfrm>
          <a:off x="73231" y="3581986"/>
          <a:ext cx="1326661" cy="132666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25634-244B-4FA8-BA0F-A25B1D85623E}">
      <dsp:nvSpPr>
        <dsp:cNvPr id="0" name=""/>
        <dsp:cNvSpPr/>
      </dsp:nvSpPr>
      <dsp:spPr>
        <a:xfrm>
          <a:off x="-5998661" y="-918143"/>
          <a:ext cx="7142932" cy="7142932"/>
        </a:xfrm>
        <a:prstGeom prst="blockArc">
          <a:avLst>
            <a:gd name="adj1" fmla="val 18900000"/>
            <a:gd name="adj2" fmla="val 2700000"/>
            <a:gd name="adj3" fmla="val 302"/>
          </a:avLst>
        </a:prstGeom>
        <a:noFill/>
        <a:ln w="12700" cap="flat" cmpd="sng" algn="ctr">
          <a:solidFill>
            <a:schemeClr val="accent4">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0EED6E-044D-4533-BD53-A492168D4719}">
      <dsp:nvSpPr>
        <dsp:cNvPr id="0" name=""/>
        <dsp:cNvSpPr/>
      </dsp:nvSpPr>
      <dsp:spPr>
        <a:xfrm>
          <a:off x="736562" y="482140"/>
          <a:ext cx="8363473" cy="115837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2430" tIns="60960" rIns="60960" bIns="60960" numCol="1" spcCol="1270" anchor="ctr" anchorCtr="0">
          <a:noAutofit/>
        </a:bodyPr>
        <a:lstStyle/>
        <a:p>
          <a:pPr lvl="0" algn="l" defTabSz="1066800">
            <a:lnSpc>
              <a:spcPct val="90000"/>
            </a:lnSpc>
            <a:spcBef>
              <a:spcPct val="0"/>
            </a:spcBef>
            <a:spcAft>
              <a:spcPct val="35000"/>
            </a:spcAft>
          </a:pPr>
          <a:r>
            <a:rPr lang="tr-TR" sz="2400" b="0" i="0" kern="1200" dirty="0" smtClean="0">
              <a:solidFill>
                <a:schemeClr val="accent1">
                  <a:lumMod val="50000"/>
                </a:schemeClr>
              </a:solidFill>
              <a:latin typeface="Arial "/>
            </a:rPr>
            <a:t>Sorun 4: </a:t>
          </a:r>
          <a:r>
            <a:rPr lang="tr-TR" sz="2400" kern="1200" dirty="0" smtClean="0">
              <a:solidFill>
                <a:schemeClr val="accent1">
                  <a:lumMod val="50000"/>
                </a:schemeClr>
              </a:solidFill>
              <a:latin typeface="Arial "/>
            </a:rPr>
            <a:t>Bakanlığa bağlı bir Kuruluşa ya da Bölge Müdürlüğü’ne görüş sorma aşaması.</a:t>
          </a:r>
          <a:endParaRPr lang="tr-TR" sz="2400" b="0" i="0" kern="1200" dirty="0">
            <a:solidFill>
              <a:schemeClr val="accent1">
                <a:lumMod val="50000"/>
              </a:schemeClr>
            </a:solidFill>
            <a:latin typeface="Arial "/>
          </a:endParaRPr>
        </a:p>
      </dsp:txBody>
      <dsp:txXfrm>
        <a:off x="736562" y="482140"/>
        <a:ext cx="8363473" cy="1158377"/>
      </dsp:txXfrm>
    </dsp:sp>
    <dsp:sp modelId="{16631ABB-DD4A-4A12-BB50-2180C024151A}">
      <dsp:nvSpPr>
        <dsp:cNvPr id="0" name=""/>
        <dsp:cNvSpPr/>
      </dsp:nvSpPr>
      <dsp:spPr>
        <a:xfrm>
          <a:off x="73231" y="397998"/>
          <a:ext cx="1326661" cy="132666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1FCA8D4-9BF9-4EC0-9388-2FB5004FDA13}">
      <dsp:nvSpPr>
        <dsp:cNvPr id="0" name=""/>
        <dsp:cNvSpPr/>
      </dsp:nvSpPr>
      <dsp:spPr>
        <a:xfrm>
          <a:off x="1122355" y="1948303"/>
          <a:ext cx="7977680" cy="141003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2430" tIns="60960" rIns="60960" bIns="60960" numCol="1" spcCol="1270" anchor="ctr" anchorCtr="0">
          <a:noAutofit/>
        </a:bodyPr>
        <a:lstStyle/>
        <a:p>
          <a:pPr lvl="0" algn="l" defTabSz="1066800">
            <a:lnSpc>
              <a:spcPct val="90000"/>
            </a:lnSpc>
            <a:spcBef>
              <a:spcPct val="0"/>
            </a:spcBef>
            <a:spcAft>
              <a:spcPct val="35000"/>
            </a:spcAft>
          </a:pPr>
          <a:r>
            <a:rPr lang="tr-TR" sz="2400" b="0" i="0" kern="1200" dirty="0" smtClean="0">
              <a:solidFill>
                <a:schemeClr val="accent1">
                  <a:lumMod val="50000"/>
                </a:schemeClr>
              </a:solidFill>
              <a:latin typeface="Arial "/>
            </a:rPr>
            <a:t>Sorun 5: Teknik destek ve iş süreçleri için irtibat noktası.</a:t>
          </a:r>
          <a:endParaRPr lang="tr-TR" sz="2400" b="0" i="0" kern="1200" dirty="0">
            <a:latin typeface="Arial "/>
          </a:endParaRPr>
        </a:p>
      </dsp:txBody>
      <dsp:txXfrm>
        <a:off x="1122355" y="1948303"/>
        <a:ext cx="7977680" cy="1410039"/>
      </dsp:txXfrm>
    </dsp:sp>
    <dsp:sp modelId="{3EEC18E7-85F0-4C60-BC9F-01A44B924CE8}">
      <dsp:nvSpPr>
        <dsp:cNvPr id="0" name=""/>
        <dsp:cNvSpPr/>
      </dsp:nvSpPr>
      <dsp:spPr>
        <a:xfrm>
          <a:off x="459024" y="1989992"/>
          <a:ext cx="1326661" cy="132666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8A43AB3-FAF4-4F0E-B10E-40BB8735642A}">
      <dsp:nvSpPr>
        <dsp:cNvPr id="0" name=""/>
        <dsp:cNvSpPr/>
      </dsp:nvSpPr>
      <dsp:spPr>
        <a:xfrm>
          <a:off x="736562" y="3714652"/>
          <a:ext cx="8363473" cy="106132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2430" tIns="60960" rIns="60960" bIns="60960" numCol="1" spcCol="1270" anchor="ctr" anchorCtr="0">
          <a:noAutofit/>
        </a:bodyPr>
        <a:lstStyle/>
        <a:p>
          <a:pPr lvl="0" algn="l" defTabSz="1066800">
            <a:lnSpc>
              <a:spcPct val="90000"/>
            </a:lnSpc>
            <a:spcBef>
              <a:spcPct val="0"/>
            </a:spcBef>
            <a:spcAft>
              <a:spcPct val="35000"/>
            </a:spcAft>
          </a:pPr>
          <a:r>
            <a:rPr lang="tr-TR" sz="2400" b="0" i="0" kern="1200" dirty="0" smtClean="0">
              <a:solidFill>
                <a:schemeClr val="accent1">
                  <a:lumMod val="50000"/>
                </a:schemeClr>
              </a:solidFill>
              <a:latin typeface="Arial "/>
            </a:rPr>
            <a:t>Sorun 6: Şifre unutma ya da mevcut şifrenin yenilenmesi, e-imza kullanamama.</a:t>
          </a:r>
          <a:endParaRPr lang="tr-TR" sz="2400" b="0" i="0" kern="1200" dirty="0">
            <a:solidFill>
              <a:schemeClr val="accent1">
                <a:lumMod val="50000"/>
              </a:schemeClr>
            </a:solidFill>
            <a:latin typeface="Arial "/>
          </a:endParaRPr>
        </a:p>
      </dsp:txBody>
      <dsp:txXfrm>
        <a:off x="736562" y="3714652"/>
        <a:ext cx="8363473" cy="1061329"/>
      </dsp:txXfrm>
    </dsp:sp>
    <dsp:sp modelId="{8767FD5C-66A1-40F7-B025-62A7B98A8C41}">
      <dsp:nvSpPr>
        <dsp:cNvPr id="0" name=""/>
        <dsp:cNvSpPr/>
      </dsp:nvSpPr>
      <dsp:spPr>
        <a:xfrm>
          <a:off x="73231" y="3581986"/>
          <a:ext cx="1326661" cy="132666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7F2CB0D-BDA2-4D5B-A82D-4AF213D44BD5}" type="datetimeFigureOut">
              <a:rPr lang="tr-TR" smtClean="0"/>
              <a:t>1.11.2018</a:t>
            </a:fld>
            <a:endParaRPr lang="tr-TR"/>
          </a:p>
        </p:txBody>
      </p:sp>
      <p:sp>
        <p:nvSpPr>
          <p:cNvPr id="4" name="Altbilgi Yer Tutucusu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2ECE8EE-33CB-40F3-A550-12A0FC97923D}" type="slidenum">
              <a:rPr lang="tr-TR" smtClean="0"/>
              <a:t>‹#›</a:t>
            </a:fld>
            <a:endParaRPr lang="tr-TR"/>
          </a:p>
        </p:txBody>
      </p:sp>
    </p:spTree>
    <p:extLst>
      <p:ext uri="{BB962C8B-B14F-4D97-AF65-F5344CB8AC3E}">
        <p14:creationId xmlns:p14="http://schemas.microsoft.com/office/powerpoint/2010/main" val="3860176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2E0676-7179-48E5-8AA8-0248251A4F5F}" type="datetimeFigureOut">
              <a:rPr lang="tr-TR" smtClean="0"/>
              <a:t>1.11.2018</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E19821-53A4-4D14-BA4B-00AB8D0932B4}" type="slidenum">
              <a:rPr lang="tr-TR" smtClean="0"/>
              <a:t>‹#›</a:t>
            </a:fld>
            <a:endParaRPr lang="tr-TR"/>
          </a:p>
        </p:txBody>
      </p:sp>
    </p:spTree>
    <p:extLst>
      <p:ext uri="{BB962C8B-B14F-4D97-AF65-F5344CB8AC3E}">
        <p14:creationId xmlns:p14="http://schemas.microsoft.com/office/powerpoint/2010/main" val="148734279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C87FD43-F54C-4BED-B02C-03ABF8255194}" type="datetime1">
              <a:rPr lang="de-DE" smtClean="0"/>
              <a:t>01.11.2018</a:t>
            </a:fld>
            <a:endParaRPr lang="de-DE"/>
          </a:p>
        </p:txBody>
      </p:sp>
      <p:sp>
        <p:nvSpPr>
          <p:cNvPr id="5" name="Altbilgi Yer Tutucusu 4"/>
          <p:cNvSpPr>
            <a:spLocks noGrp="1"/>
          </p:cNvSpPr>
          <p:nvPr>
            <p:ph type="ftr" sz="quarter" idx="11"/>
          </p:nvPr>
        </p:nvSpPr>
        <p:spPr/>
        <p:txBody>
          <a:bodyPr/>
          <a:lstStyle/>
          <a:p>
            <a:r>
              <a:rPr lang="de-DE" smtClean="0"/>
              <a:t> ÇEVRE VE ŞEHİRCİLİK BAKANLIĞI </a:t>
            </a:r>
            <a:endParaRPr lang="de-DE"/>
          </a:p>
        </p:txBody>
      </p:sp>
    </p:spTree>
    <p:extLst>
      <p:ext uri="{BB962C8B-B14F-4D97-AF65-F5344CB8AC3E}">
        <p14:creationId xmlns:p14="http://schemas.microsoft.com/office/powerpoint/2010/main" val="1923157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E03A49-94A6-4000-BB59-FE3F9196F8D0}" type="datetime1">
              <a:rPr lang="de-DE" smtClean="0"/>
              <a:t>01.11.2018</a:t>
            </a:fld>
            <a:endParaRPr lang="de-DE"/>
          </a:p>
        </p:txBody>
      </p:sp>
      <p:sp>
        <p:nvSpPr>
          <p:cNvPr id="5" name="Altbilgi Yer Tutucusu 4"/>
          <p:cNvSpPr>
            <a:spLocks noGrp="1"/>
          </p:cNvSpPr>
          <p:nvPr>
            <p:ph type="ftr" sz="quarter" idx="11"/>
          </p:nvPr>
        </p:nvSpPr>
        <p:spPr/>
        <p:txBody>
          <a:bodyPr/>
          <a:lstStyle/>
          <a:p>
            <a:r>
              <a:rPr lang="de-DE" smtClean="0"/>
              <a:t> ÇEVRE VE ŞEHİRCİLİK BAKANLIĞI </a:t>
            </a:r>
            <a:endParaRPr lang="de-DE"/>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3119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B11E40-43B4-4339-92F1-3494B34ABBBA}" type="datetime1">
              <a:rPr lang="de-DE" smtClean="0"/>
              <a:t>01.11.2018</a:t>
            </a:fld>
            <a:endParaRPr lang="de-DE"/>
          </a:p>
        </p:txBody>
      </p:sp>
      <p:sp>
        <p:nvSpPr>
          <p:cNvPr id="5" name="Altbilgi Yer Tutucusu 4"/>
          <p:cNvSpPr>
            <a:spLocks noGrp="1"/>
          </p:cNvSpPr>
          <p:nvPr>
            <p:ph type="ftr" sz="quarter" idx="11"/>
          </p:nvPr>
        </p:nvSpPr>
        <p:spPr/>
        <p:txBody>
          <a:bodyPr/>
          <a:lstStyle/>
          <a:p>
            <a:r>
              <a:rPr lang="de-DE" smtClean="0"/>
              <a:t> ÇEVRE VE ŞEHİRCİLİK BAKANLIĞI </a:t>
            </a:r>
            <a:endParaRPr lang="de-DE"/>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2945974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9A48C7-81BD-4F8C-82D0-CF85BD03F287}" type="datetime1">
              <a:rPr lang="de-DE" smtClean="0"/>
              <a:t>01.11.2018</a:t>
            </a:fld>
            <a:endParaRPr lang="de-DE"/>
          </a:p>
        </p:txBody>
      </p:sp>
      <p:sp>
        <p:nvSpPr>
          <p:cNvPr id="5" name="Altbilgi Yer Tutucusu 4"/>
          <p:cNvSpPr>
            <a:spLocks noGrp="1"/>
          </p:cNvSpPr>
          <p:nvPr>
            <p:ph type="ftr" sz="quarter" idx="11"/>
          </p:nvPr>
        </p:nvSpPr>
        <p:spPr/>
        <p:txBody>
          <a:bodyPr/>
          <a:lstStyle/>
          <a:p>
            <a:r>
              <a:rPr lang="de-DE" smtClean="0"/>
              <a:t> ÇEVRE VE ŞEHİRCİLİK BAKANLIĞI </a:t>
            </a:r>
            <a:endParaRPr lang="de-DE"/>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44164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FB7FA8F-D7F1-420A-AB56-7AD70320447A}" type="datetime1">
              <a:rPr lang="de-DE" smtClean="0"/>
              <a:t>01.11.2018</a:t>
            </a:fld>
            <a:endParaRPr lang="de-DE"/>
          </a:p>
        </p:txBody>
      </p:sp>
      <p:sp>
        <p:nvSpPr>
          <p:cNvPr id="5" name="Altbilgi Yer Tutucusu 4"/>
          <p:cNvSpPr>
            <a:spLocks noGrp="1"/>
          </p:cNvSpPr>
          <p:nvPr>
            <p:ph type="ftr" sz="quarter" idx="11"/>
          </p:nvPr>
        </p:nvSpPr>
        <p:spPr/>
        <p:txBody>
          <a:bodyPr/>
          <a:lstStyle/>
          <a:p>
            <a:r>
              <a:rPr lang="de-DE" smtClean="0"/>
              <a:t> ÇEVRE VE ŞEHİRCİLİK BAKANLIĞI </a:t>
            </a:r>
            <a:endParaRPr lang="de-DE"/>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75953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C7C8FAD-FEFF-42EA-87D9-F8D8AE104170}" type="datetime1">
              <a:rPr lang="de-DE" smtClean="0"/>
              <a:t>01.11.2018</a:t>
            </a:fld>
            <a:endParaRPr lang="de-DE"/>
          </a:p>
        </p:txBody>
      </p:sp>
      <p:sp>
        <p:nvSpPr>
          <p:cNvPr id="6" name="Altbilgi Yer Tutucusu 5"/>
          <p:cNvSpPr>
            <a:spLocks noGrp="1"/>
          </p:cNvSpPr>
          <p:nvPr>
            <p:ph type="ftr" sz="quarter" idx="11"/>
          </p:nvPr>
        </p:nvSpPr>
        <p:spPr/>
        <p:txBody>
          <a:bodyPr/>
          <a:lstStyle/>
          <a:p>
            <a:r>
              <a:rPr lang="de-DE" smtClean="0"/>
              <a:t> ÇEVRE VE ŞEHİRCİLİK BAKANLIĞI </a:t>
            </a:r>
            <a:endParaRPr lang="de-DE"/>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9037815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69DD3AC-BBFA-4577-8624-250B9CF8B786}" type="datetime1">
              <a:rPr lang="de-DE" smtClean="0"/>
              <a:t>01.11.2018</a:t>
            </a:fld>
            <a:endParaRPr lang="de-DE"/>
          </a:p>
        </p:txBody>
      </p:sp>
      <p:sp>
        <p:nvSpPr>
          <p:cNvPr id="8" name="Altbilgi Yer Tutucusu 7"/>
          <p:cNvSpPr>
            <a:spLocks noGrp="1"/>
          </p:cNvSpPr>
          <p:nvPr>
            <p:ph type="ftr" sz="quarter" idx="11"/>
          </p:nvPr>
        </p:nvSpPr>
        <p:spPr/>
        <p:txBody>
          <a:bodyPr/>
          <a:lstStyle/>
          <a:p>
            <a:r>
              <a:rPr lang="de-DE" smtClean="0"/>
              <a:t> ÇEVRE VE ŞEHİRCİLİK BAKANLIĞI </a:t>
            </a:r>
            <a:endParaRPr lang="de-DE"/>
          </a:p>
        </p:txBody>
      </p:sp>
      <p:sp>
        <p:nvSpPr>
          <p:cNvPr id="9" name="Slayt Numarası Yer Tutucusu 8"/>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75612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BB2B83D-6FE5-4D6F-A9D8-F4C70E15DA9F}" type="datetime1">
              <a:rPr lang="de-DE" smtClean="0"/>
              <a:t>01.11.2018</a:t>
            </a:fld>
            <a:endParaRPr lang="de-DE"/>
          </a:p>
        </p:txBody>
      </p:sp>
      <p:sp>
        <p:nvSpPr>
          <p:cNvPr id="4" name="Altbilgi Yer Tutucusu 3"/>
          <p:cNvSpPr>
            <a:spLocks noGrp="1"/>
          </p:cNvSpPr>
          <p:nvPr>
            <p:ph type="ftr" sz="quarter" idx="11"/>
          </p:nvPr>
        </p:nvSpPr>
        <p:spPr/>
        <p:txBody>
          <a:bodyPr/>
          <a:lstStyle/>
          <a:p>
            <a:r>
              <a:rPr lang="de-DE" smtClean="0"/>
              <a:t> ÇEVRE VE ŞEHİRCİLİK BAKANLIĞI </a:t>
            </a:r>
            <a:endParaRPr lang="de-DE"/>
          </a:p>
        </p:txBody>
      </p:sp>
      <p:sp>
        <p:nvSpPr>
          <p:cNvPr id="5" name="Slayt Numarası Yer Tutucusu 4"/>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78345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Ref idx="1001">
        <a:schemeClr val="bg1"/>
      </p:bgRef>
    </p:bg>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7E900B2-39DE-46BF-AA63-7910929A203D}"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sp>
        <p:nvSpPr>
          <p:cNvPr id="4" name="Slayt Numarası Yer Tutucusu 3"/>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5259661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A5B515-E647-4834-A878-B1EE96E68FB2}" type="datetime1">
              <a:rPr lang="de-DE" smtClean="0"/>
              <a:t>01.11.2018</a:t>
            </a:fld>
            <a:endParaRPr lang="de-DE"/>
          </a:p>
        </p:txBody>
      </p:sp>
      <p:sp>
        <p:nvSpPr>
          <p:cNvPr id="6" name="Altbilgi Yer Tutucusu 5"/>
          <p:cNvSpPr>
            <a:spLocks noGrp="1"/>
          </p:cNvSpPr>
          <p:nvPr>
            <p:ph type="ftr" sz="quarter" idx="11"/>
          </p:nvPr>
        </p:nvSpPr>
        <p:spPr/>
        <p:txBody>
          <a:bodyPr/>
          <a:lstStyle/>
          <a:p>
            <a:r>
              <a:rPr lang="de-DE" smtClean="0"/>
              <a:t> ÇEVRE VE ŞEHİRCİLİK BAKANLIĞI </a:t>
            </a:r>
            <a:endParaRPr lang="de-DE"/>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35266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B8FE42D-E95E-477D-B5DA-77BC058F6BC6}" type="datetime1">
              <a:rPr lang="de-DE" smtClean="0"/>
              <a:t>01.11.2018</a:t>
            </a:fld>
            <a:endParaRPr lang="de-DE"/>
          </a:p>
        </p:txBody>
      </p:sp>
      <p:sp>
        <p:nvSpPr>
          <p:cNvPr id="6" name="Altbilgi Yer Tutucusu 5"/>
          <p:cNvSpPr>
            <a:spLocks noGrp="1"/>
          </p:cNvSpPr>
          <p:nvPr>
            <p:ph type="ftr" sz="quarter" idx="11"/>
          </p:nvPr>
        </p:nvSpPr>
        <p:spPr/>
        <p:txBody>
          <a:bodyPr/>
          <a:lstStyle/>
          <a:p>
            <a:r>
              <a:rPr lang="de-DE" smtClean="0"/>
              <a:t> ÇEVRE VE ŞEHİRCİLİK BAKANLIĞI </a:t>
            </a:r>
            <a:endParaRPr lang="de-DE"/>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2485764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84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0" y="654709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6C8A5-095F-4F24-8C22-1125C1B2BC43}" type="datetime1">
              <a:rPr lang="de-DE" smtClean="0"/>
              <a:t>01.11.2018</a:t>
            </a:fld>
            <a:endParaRPr lang="de-DE"/>
          </a:p>
        </p:txBody>
      </p:sp>
      <p:sp>
        <p:nvSpPr>
          <p:cNvPr id="5" name="Altbilgi Yer Tutucusu 4"/>
          <p:cNvSpPr>
            <a:spLocks noGrp="1"/>
          </p:cNvSpPr>
          <p:nvPr>
            <p:ph type="ftr" sz="quarter" idx="3"/>
          </p:nvPr>
        </p:nvSpPr>
        <p:spPr>
          <a:xfrm>
            <a:off x="4038600" y="654709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 ÇEVRE VE ŞEHİRCİLİK BAKANLIĞI </a:t>
            </a:r>
            <a:endParaRPr lang="de-DE" dirty="0"/>
          </a:p>
        </p:txBody>
      </p:sp>
      <p:pic>
        <p:nvPicPr>
          <p:cNvPr id="8" name="Resim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46657" y="0"/>
            <a:ext cx="1103236" cy="733470"/>
          </a:xfrm>
          <a:prstGeom prst="rect">
            <a:avLst/>
          </a:prstGeom>
        </p:spPr>
      </p:pic>
      <p:sp>
        <p:nvSpPr>
          <p:cNvPr id="9" name="Metin kutusu 8"/>
          <p:cNvSpPr txBox="1"/>
          <p:nvPr userDrawn="1"/>
        </p:nvSpPr>
        <p:spPr>
          <a:xfrm>
            <a:off x="11465275" y="6531655"/>
            <a:ext cx="781050" cy="369332"/>
          </a:xfrm>
          <a:prstGeom prst="rect">
            <a:avLst/>
          </a:prstGeom>
          <a:noFill/>
        </p:spPr>
        <p:txBody>
          <a:bodyPr wrap="square" rtlCol="0">
            <a:spAutoFit/>
          </a:bodyPr>
          <a:lstStyle/>
          <a:p>
            <a:fld id="{5FF4D447-E4F5-44A0-87DD-29FDEEE33BCD}" type="slidenum">
              <a:rPr lang="tr-TR" sz="1800" smtClean="0"/>
              <a:t>‹#›</a:t>
            </a:fld>
            <a:r>
              <a:rPr lang="tr-TR" sz="1800" dirty="0" smtClean="0"/>
              <a:t>/19</a:t>
            </a:r>
            <a:endParaRPr lang="tr-TR" sz="1800" dirty="0"/>
          </a:p>
        </p:txBody>
      </p:sp>
    </p:spTree>
    <p:extLst>
      <p:ext uri="{BB962C8B-B14F-4D97-AF65-F5344CB8AC3E}">
        <p14:creationId xmlns:p14="http://schemas.microsoft.com/office/powerpoint/2010/main" val="191553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ed.csb.gov.tr/duyurular" TargetMode="External"/><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hyperlink" Target="http://eced.csb.gov.tr/ced/jsp/ek1/23945" TargetMode="External"/><Relationship Id="rId4" Type="http://schemas.openxmlformats.org/officeDocument/2006/relationships/hyperlink" Target="https://izmir.csb.gov.tr/duyurula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eceddestek@csb.gov.tr" TargetMode="External"/><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hyperlink" Target="https://eced.csb.gov.tr/"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ced.csb.gov.tr/"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turkiye.gov.tr/tek-tikla-giris#%C3%87" TargetMode="External"/><Relationship Id="rId4" Type="http://schemas.openxmlformats.org/officeDocument/2006/relationships/hyperlink" Target="https://eced.csb.gov.t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hyperlink" Target="http://webdosya.csb.gov.tr/db/ced/icerikler/genelge_08082018_2018_09-20180905130440.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sv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isparta.csb.gov.tr/duyurular"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burdur.csb.gov.tr/duyurular" TargetMode="External"/><Relationship Id="rId5" Type="http://schemas.openxmlformats.org/officeDocument/2006/relationships/hyperlink" Target="https://ankara.csb.gov.tr/duyurular" TargetMode="External"/><Relationship Id="rId4" Type="http://schemas.openxmlformats.org/officeDocument/2006/relationships/hyperlink" Target="https://ced.csb.gov.tr/duyurula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312CB825-EAFB-4901-8C7E-D5477E0D31C8}"/>
              </a:ext>
            </a:extLst>
          </p:cNvPr>
          <p:cNvGrpSpPr/>
          <p:nvPr/>
        </p:nvGrpSpPr>
        <p:grpSpPr>
          <a:xfrm>
            <a:off x="4191725" y="5830072"/>
            <a:ext cx="4140553" cy="451824"/>
            <a:chOff x="4679586" y="878988"/>
            <a:chExt cx="1745757" cy="190500"/>
          </a:xfrm>
        </p:grpSpPr>
        <p:sp>
          <p:nvSpPr>
            <p:cNvPr id="52" name="Oval 51">
              <a:extLst>
                <a:ext uri="{FF2B5EF4-FFF2-40B4-BE49-F238E27FC236}">
                  <a16:creationId xmlns=""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Başlık 1"/>
          <p:cNvSpPr txBox="1">
            <a:spLocks/>
          </p:cNvSpPr>
          <p:nvPr/>
        </p:nvSpPr>
        <p:spPr>
          <a:xfrm>
            <a:off x="2261429" y="1531407"/>
            <a:ext cx="7967896" cy="17811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450"/>
              </a:spcBef>
              <a:spcAft>
                <a:spcPts val="1200"/>
              </a:spcAft>
            </a:pPr>
            <a:r>
              <a:rPr lang="tr-TR" sz="3700" b="1" dirty="0">
                <a:solidFill>
                  <a:srgbClr val="5B9BD5">
                    <a:lumMod val="50000"/>
                  </a:srgbClr>
                </a:solidFill>
                <a:latin typeface="Arial" panose="020B0604020202020204" pitchFamily="34" charset="0"/>
                <a:cs typeface="Arial" panose="020B0604020202020204" pitchFamily="34" charset="0"/>
              </a:rPr>
              <a:t>ÇEVRE </a:t>
            </a:r>
            <a:r>
              <a:rPr lang="tr-TR" sz="3700" b="1" dirty="0" smtClean="0">
                <a:solidFill>
                  <a:srgbClr val="5B9BD5">
                    <a:lumMod val="50000"/>
                  </a:srgbClr>
                </a:solidFill>
                <a:latin typeface="Arial" panose="020B0604020202020204" pitchFamily="34" charset="0"/>
                <a:cs typeface="Arial" panose="020B0604020202020204" pitchFamily="34" charset="0"/>
              </a:rPr>
              <a:t>VE ŞEHİRCİLİK BAKANLIĞI</a:t>
            </a:r>
            <a:endParaRPr lang="tr-TR" sz="3700" b="1" dirty="0">
              <a:solidFill>
                <a:srgbClr val="5B9BD5">
                  <a:lumMod val="50000"/>
                </a:srgbClr>
              </a:solidFill>
              <a:latin typeface="Arial" panose="020B0604020202020204" pitchFamily="34" charset="0"/>
              <a:cs typeface="Arial" panose="020B0604020202020204" pitchFamily="34" charset="0"/>
            </a:endParaRPr>
          </a:p>
          <a:p>
            <a:pPr algn="ctr">
              <a:spcBef>
                <a:spcPts val="450"/>
              </a:spcBef>
              <a:spcAft>
                <a:spcPts val="1200"/>
              </a:spcAft>
            </a:pPr>
            <a:endParaRPr lang="tr-TR" sz="4000" u="sng" dirty="0" smtClean="0">
              <a:solidFill>
                <a:srgbClr val="5B9BD5">
                  <a:lumMod val="50000"/>
                </a:srgbClr>
              </a:solidFill>
              <a:latin typeface="Arial" panose="020B0604020202020204" pitchFamily="34" charset="0"/>
              <a:cs typeface="Arial" panose="020B0604020202020204" pitchFamily="34" charset="0"/>
            </a:endParaRPr>
          </a:p>
          <a:p>
            <a:pPr algn="ctr">
              <a:spcBef>
                <a:spcPts val="450"/>
              </a:spcBef>
              <a:spcAft>
                <a:spcPts val="1200"/>
              </a:spcAft>
            </a:pPr>
            <a:endParaRPr lang="tr-TR" sz="4000" dirty="0">
              <a:solidFill>
                <a:srgbClr val="5B9BD5">
                  <a:lumMod val="50000"/>
                </a:srgbClr>
              </a:solidFill>
              <a:latin typeface="Arial" panose="020B0604020202020204" pitchFamily="34" charset="0"/>
              <a:cs typeface="Arial" panose="020B0604020202020204" pitchFamily="34" charset="0"/>
            </a:endParaRPr>
          </a:p>
        </p:txBody>
      </p:sp>
      <p:sp>
        <p:nvSpPr>
          <p:cNvPr id="2" name="Veri Yer Tutucusu 1"/>
          <p:cNvSpPr>
            <a:spLocks noGrp="1"/>
          </p:cNvSpPr>
          <p:nvPr>
            <p:ph type="dt" sz="half" idx="10"/>
          </p:nvPr>
        </p:nvSpPr>
        <p:spPr/>
        <p:txBody>
          <a:bodyPr/>
          <a:lstStyle/>
          <a:p>
            <a:fld id="{623889B2-AC82-4438-A545-9523076FA0AA}"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sp>
        <p:nvSpPr>
          <p:cNvPr id="50" name="Dikdörtgen 49"/>
          <p:cNvSpPr/>
          <p:nvPr/>
        </p:nvSpPr>
        <p:spPr>
          <a:xfrm>
            <a:off x="2103022" y="3312572"/>
            <a:ext cx="8414023" cy="1969770"/>
          </a:xfrm>
          <a:prstGeom prst="rect">
            <a:avLst/>
          </a:prstGeom>
        </p:spPr>
        <p:txBody>
          <a:bodyPr wrap="square">
            <a:spAutoFit/>
          </a:bodyPr>
          <a:lstStyle/>
          <a:p>
            <a:pPr algn="ctr" defTabSz="457200">
              <a:spcBef>
                <a:spcPts val="600"/>
              </a:spcBef>
              <a:spcAft>
                <a:spcPts val="600"/>
              </a:spcAft>
            </a:pPr>
            <a:r>
              <a:rPr lang="tr-TR" sz="2800" dirty="0" smtClean="0">
                <a:solidFill>
                  <a:srgbClr val="FF0000"/>
                </a:solidFill>
                <a:latin typeface="Arial "/>
              </a:rPr>
              <a:t>Çevresel Etki Değerlendirmesi</a:t>
            </a:r>
            <a:r>
              <a:rPr lang="tr-TR" sz="2800" dirty="0">
                <a:solidFill>
                  <a:srgbClr val="FF0000"/>
                </a:solidFill>
                <a:latin typeface="Arial "/>
              </a:rPr>
              <a:t>,</a:t>
            </a:r>
            <a:r>
              <a:rPr lang="tr-TR" sz="2800" dirty="0" smtClean="0">
                <a:solidFill>
                  <a:srgbClr val="FF0000"/>
                </a:solidFill>
                <a:latin typeface="Arial "/>
              </a:rPr>
              <a:t> İzin ve Denetim Genel Müdürlüğü</a:t>
            </a:r>
          </a:p>
          <a:p>
            <a:pPr algn="ctr" defTabSz="457200">
              <a:spcBef>
                <a:spcPts val="600"/>
              </a:spcBef>
              <a:spcAft>
                <a:spcPts val="600"/>
              </a:spcAft>
            </a:pPr>
            <a:r>
              <a:rPr lang="tr-TR" sz="2800" dirty="0">
                <a:solidFill>
                  <a:prstClr val="black"/>
                </a:solidFill>
                <a:latin typeface="Arial "/>
              </a:rPr>
              <a:t>Çevre Envanteri </a:t>
            </a:r>
            <a:r>
              <a:rPr lang="tr-TR" sz="2800" dirty="0" smtClean="0">
                <a:solidFill>
                  <a:prstClr val="black"/>
                </a:solidFill>
                <a:latin typeface="Arial "/>
              </a:rPr>
              <a:t>ve Bilgi Yönetimi Dairesi Başkanlığı</a:t>
            </a:r>
            <a:endParaRPr lang="tr-TR" sz="2800" dirty="0">
              <a:solidFill>
                <a:prstClr val="black"/>
              </a:solidFill>
              <a:latin typeface="Arial "/>
            </a:endParaRPr>
          </a:p>
        </p:txBody>
      </p:sp>
    </p:spTree>
    <p:extLst>
      <p:ext uri="{BB962C8B-B14F-4D97-AF65-F5344CB8AC3E}">
        <p14:creationId xmlns:p14="http://schemas.microsoft.com/office/powerpoint/2010/main" val="75866100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7E900B2-39DE-46BF-AA63-7910929A203D}"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62"/>
          <a:stretch/>
        </p:blipFill>
        <p:spPr bwMode="auto">
          <a:xfrm>
            <a:off x="828675" y="1989347"/>
            <a:ext cx="10534650" cy="45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09">
            <a:extLst>
              <a:ext uri="{FF2B5EF4-FFF2-40B4-BE49-F238E27FC236}">
                <a16:creationId xmlns="" xmlns:a16="http://schemas.microsoft.com/office/drawing/2014/main" id="{70B20FE2-BC47-4EB2-B7EA-CBE6F5B390D3}"/>
              </a:ext>
            </a:extLst>
          </p:cNvPr>
          <p:cNvSpPr txBox="1"/>
          <p:nvPr/>
        </p:nvSpPr>
        <p:spPr>
          <a:xfrm>
            <a:off x="99757" y="127299"/>
            <a:ext cx="10889672" cy="1862048"/>
          </a:xfrm>
          <a:prstGeom prst="rect">
            <a:avLst/>
          </a:prstGeom>
          <a:noFill/>
        </p:spPr>
        <p:txBody>
          <a:bodyPr wrap="square" rtlCol="0">
            <a:spAutoFit/>
          </a:bodyPr>
          <a:lstStyle/>
          <a:p>
            <a:pPr algn="ctr"/>
            <a:r>
              <a:rPr lang="tr-TR" sz="2400" b="1" dirty="0" smtClean="0">
                <a:solidFill>
                  <a:schemeClr val="accent1">
                    <a:lumMod val="75000"/>
                  </a:schemeClr>
                </a:solidFill>
                <a:latin typeface="Arial" panose="020B0604020202020204" pitchFamily="34" charset="0"/>
                <a:cs typeface="Arial" panose="020B0604020202020204" pitchFamily="34" charset="0"/>
              </a:rPr>
              <a:t>«Üzerimdeki İşler» başlığında yer alan projeyi inceleyip görüş vermek istediğimizde ilk önce Proje adına tıklayınca proje künye bilgilerinin olduğu ana sayfa ilk önce gelecektir.</a:t>
            </a:r>
          </a:p>
          <a:p>
            <a:pPr algn="ctr"/>
            <a:endParaRPr lang="tr-TR" sz="2400" b="1" dirty="0" smtClean="0">
              <a:solidFill>
                <a:schemeClr val="accent1">
                  <a:lumMod val="75000"/>
                </a:schemeClr>
              </a:solidFill>
              <a:latin typeface="Arial" panose="020B0604020202020204" pitchFamily="34" charset="0"/>
              <a:cs typeface="Arial" panose="020B0604020202020204" pitchFamily="34" charset="0"/>
            </a:endParaRPr>
          </a:p>
          <a:p>
            <a:pPr algn="ctr"/>
            <a:r>
              <a:rPr lang="en-US" sz="1900" b="1" dirty="0">
                <a:solidFill>
                  <a:srgbClr val="FF5969"/>
                </a:solidFill>
                <a:latin typeface="Arial" panose="020B0604020202020204" pitchFamily="34" charset="0"/>
                <a:cs typeface="Arial" panose="020B0604020202020204" pitchFamily="34" charset="0"/>
              </a:rPr>
              <a:t>https://eced.csb.gov.tr/ced/jsp/danismanFirma/projeGoruntule.htm?</a:t>
            </a:r>
            <a:r>
              <a:rPr lang="en-US" sz="1900" b="1" u="sng" dirty="0">
                <a:solidFill>
                  <a:srgbClr val="0070C0"/>
                </a:solidFill>
                <a:latin typeface="Arial" panose="020B0604020202020204" pitchFamily="34" charset="0"/>
                <a:cs typeface="Arial" panose="020B0604020202020204" pitchFamily="34" charset="0"/>
              </a:rPr>
              <a:t>id=21923</a:t>
            </a:r>
            <a:r>
              <a:rPr lang="en-US" sz="1900" b="1" dirty="0">
                <a:solidFill>
                  <a:srgbClr val="FF5969"/>
                </a:solidFill>
                <a:latin typeface="Arial" panose="020B0604020202020204" pitchFamily="34" charset="0"/>
                <a:cs typeface="Arial" panose="020B0604020202020204" pitchFamily="34" charset="0"/>
              </a:rPr>
              <a:t>&amp;projeTur=1</a:t>
            </a:r>
          </a:p>
        </p:txBody>
      </p:sp>
      <p:sp>
        <p:nvSpPr>
          <p:cNvPr id="6" name="Yuvarlatılmış Dikdörtgen 5"/>
          <p:cNvSpPr/>
          <p:nvPr/>
        </p:nvSpPr>
        <p:spPr>
          <a:xfrm>
            <a:off x="7706445" y="3990974"/>
            <a:ext cx="1494705" cy="752476"/>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677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animEffect transition="in" filter="fade">
                                      <p:cBhvr>
                                        <p:cTn id="9" dur="3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639433" y="1299773"/>
            <a:ext cx="9165746" cy="4300216"/>
            <a:chOff x="1079162" y="1878674"/>
            <a:chExt cx="9165746" cy="4300216"/>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62" y="1902165"/>
              <a:ext cx="2977458"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887" y="1878674"/>
              <a:ext cx="2908021" cy="430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109">
              <a:extLst>
                <a:ext uri="{FF2B5EF4-FFF2-40B4-BE49-F238E27FC236}">
                  <a16:creationId xmlns="" xmlns:a16="http://schemas.microsoft.com/office/drawing/2014/main" id="{70B20FE2-BC47-4EB2-B7EA-CBE6F5B390D3}"/>
                </a:ext>
              </a:extLst>
            </p:cNvPr>
            <p:cNvSpPr txBox="1"/>
            <p:nvPr/>
          </p:nvSpPr>
          <p:spPr>
            <a:xfrm>
              <a:off x="3545263" y="1999558"/>
              <a:ext cx="3791624" cy="1569660"/>
            </a:xfrm>
            <a:prstGeom prst="rect">
              <a:avLst/>
            </a:prstGeom>
            <a:noFill/>
          </p:spPr>
          <p:txBody>
            <a:bodyPr wrap="square" rtlCol="0">
              <a:spAutoFit/>
            </a:bodyPr>
            <a:lstStyle/>
            <a:p>
              <a:pPr algn="ctr"/>
              <a:r>
                <a:rPr lang="tr-TR" sz="2400" b="1" dirty="0" smtClean="0">
                  <a:solidFill>
                    <a:srgbClr val="FF5969"/>
                  </a:solidFill>
                  <a:latin typeface="Arial" panose="020B0604020202020204" pitchFamily="34" charset="0"/>
                  <a:cs typeface="Arial" panose="020B0604020202020204" pitchFamily="34" charset="0"/>
                </a:rPr>
                <a:t>Görüş verilmesi gereken projeye ait tüm bilgileri sistemden kontrol edip değerlendirebiliriz.</a:t>
              </a:r>
              <a:endParaRPr lang="en-US" sz="2400" b="1" dirty="0">
                <a:solidFill>
                  <a:srgbClr val="FF5969"/>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 xmlns:a16="http://schemas.microsoft.com/office/drawing/2014/main" id="{312CB825-EAFB-4901-8C7E-D5477E0D31C8}"/>
              </a:ext>
            </a:extLst>
          </p:cNvPr>
          <p:cNvGrpSpPr/>
          <p:nvPr/>
        </p:nvGrpSpPr>
        <p:grpSpPr>
          <a:xfrm>
            <a:off x="5496041" y="4023903"/>
            <a:ext cx="4140553" cy="451824"/>
            <a:chOff x="4679586" y="878988"/>
            <a:chExt cx="1745757" cy="190500"/>
          </a:xfrm>
        </p:grpSpPr>
        <p:sp>
          <p:nvSpPr>
            <p:cNvPr id="52" name="Oval 51">
              <a:extLst>
                <a:ext uri="{FF2B5EF4-FFF2-40B4-BE49-F238E27FC236}">
                  <a16:creationId xmlns=""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 xmlns:a16="http://schemas.microsoft.com/office/drawing/2014/main" id="{0E4F6447-6163-4D6A-A8D2-BD63B6CB3A42}"/>
              </a:ext>
            </a:extLst>
          </p:cNvPr>
          <p:cNvGrpSpPr/>
          <p:nvPr/>
        </p:nvGrpSpPr>
        <p:grpSpPr>
          <a:xfrm>
            <a:off x="820405" y="10071"/>
            <a:ext cx="10172834" cy="6515101"/>
            <a:chOff x="255785" y="0"/>
            <a:chExt cx="9810928" cy="6858001"/>
          </a:xfrm>
        </p:grpSpPr>
        <p:sp>
          <p:nvSpPr>
            <p:cNvPr id="35" name="Rectangle 34">
              <a:extLst>
                <a:ext uri="{FF2B5EF4-FFF2-40B4-BE49-F238E27FC236}">
                  <a16:creationId xmlns="" xmlns:a16="http://schemas.microsoft.com/office/drawing/2014/main" id="{5CB8CB55-9DEC-4367-900E-7257FE1B874F}"/>
                </a:ext>
              </a:extLst>
            </p:cNvPr>
            <p:cNvSpPr/>
            <p:nvPr/>
          </p:nvSpPr>
          <p:spPr>
            <a:xfrm>
              <a:off x="255785" y="0"/>
              <a:ext cx="9809883" cy="68580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Freeform: Shape 35">
              <a:extLst>
                <a:ext uri="{FF2B5EF4-FFF2-40B4-BE49-F238E27FC236}">
                  <a16:creationId xmlns="" xmlns:a16="http://schemas.microsoft.com/office/drawing/2014/main" id="{9DBAEDD6-7153-4AFF-BDC7-5A225B4B5642}"/>
                </a:ext>
              </a:extLst>
            </p:cNvPr>
            <p:cNvSpPr/>
            <p:nvPr/>
          </p:nvSpPr>
          <p:spPr>
            <a:xfrm>
              <a:off x="889725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 xmlns:a16="http://schemas.microsoft.com/office/drawing/2014/main" id="{12F9D37B-DE70-4087-8A7F-BBA0BAF5B6CF}"/>
                </a:ext>
              </a:extLst>
            </p:cNvPr>
            <p:cNvSpPr txBox="1"/>
            <p:nvPr/>
          </p:nvSpPr>
          <p:spPr>
            <a:xfrm rot="16200000">
              <a:off x="8839838" y="3287064"/>
              <a:ext cx="1992086" cy="461665"/>
            </a:xfrm>
            <a:prstGeom prst="rect">
              <a:avLst/>
            </a:prstGeom>
            <a:noFill/>
            <a:ln>
              <a:noFill/>
            </a:ln>
          </p:spPr>
          <p:txBody>
            <a:bodyPr wrap="square" rtlCol="0">
              <a:spAutoFit/>
            </a:bodyPr>
            <a:lstStyle/>
            <a:p>
              <a:pPr algn="ctr"/>
              <a:r>
                <a:rPr lang="tr-TR" sz="2400" b="1" dirty="0" smtClean="0">
                  <a:solidFill>
                    <a:srgbClr val="F0EEF0"/>
                  </a:solidFill>
                  <a:latin typeface="Arial" panose="020B0604020202020204" pitchFamily="34" charset="0"/>
                  <a:cs typeface="Arial" panose="020B0604020202020204" pitchFamily="34" charset="0"/>
                </a:rPr>
                <a:t>Projeler</a:t>
              </a:r>
              <a:endParaRPr lang="en-US" sz="2400" b="1" dirty="0">
                <a:solidFill>
                  <a:srgbClr val="F0EEF0"/>
                </a:solidFill>
                <a:latin typeface="Arial" panose="020B0604020202020204" pitchFamily="34" charset="0"/>
                <a:cs typeface="Arial" panose="020B0604020202020204" pitchFamily="34" charset="0"/>
              </a:endParaRPr>
            </a:p>
          </p:txBody>
        </p:sp>
      </p:grpSp>
      <p:sp>
        <p:nvSpPr>
          <p:cNvPr id="39" name="Rectangle 38">
            <a:extLst>
              <a:ext uri="{FF2B5EF4-FFF2-40B4-BE49-F238E27FC236}">
                <a16:creationId xmlns="" xmlns:a16="http://schemas.microsoft.com/office/drawing/2014/main" id="{71382190-201C-4BAE-91F3-296A26671C96}"/>
              </a:ext>
            </a:extLst>
          </p:cNvPr>
          <p:cNvSpPr/>
          <p:nvPr/>
        </p:nvSpPr>
        <p:spPr>
          <a:xfrm>
            <a:off x="-8022398" y="-615814"/>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grpSp>
        <p:nvGrpSpPr>
          <p:cNvPr id="49" name="Grup 48"/>
          <p:cNvGrpSpPr/>
          <p:nvPr/>
        </p:nvGrpSpPr>
        <p:grpSpPr>
          <a:xfrm>
            <a:off x="1791833" y="1452173"/>
            <a:ext cx="9165746" cy="4300216"/>
            <a:chOff x="1079162" y="1878674"/>
            <a:chExt cx="9165746" cy="4300216"/>
          </a:xfrm>
        </p:grpSpPr>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62" y="1902165"/>
              <a:ext cx="2977458"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887" y="1878674"/>
              <a:ext cx="2908021" cy="430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109">
              <a:extLst>
                <a:ext uri="{FF2B5EF4-FFF2-40B4-BE49-F238E27FC236}">
                  <a16:creationId xmlns="" xmlns:a16="http://schemas.microsoft.com/office/drawing/2014/main" id="{70B20FE2-BC47-4EB2-B7EA-CBE6F5B390D3}"/>
                </a:ext>
              </a:extLst>
            </p:cNvPr>
            <p:cNvSpPr txBox="1"/>
            <p:nvPr/>
          </p:nvSpPr>
          <p:spPr>
            <a:xfrm>
              <a:off x="3545263" y="1999558"/>
              <a:ext cx="3791624" cy="1569660"/>
            </a:xfrm>
            <a:prstGeom prst="rect">
              <a:avLst/>
            </a:prstGeom>
            <a:noFill/>
          </p:spPr>
          <p:txBody>
            <a:bodyPr wrap="square" rtlCol="0">
              <a:spAutoFit/>
            </a:bodyPr>
            <a:lstStyle/>
            <a:p>
              <a:pPr algn="ctr"/>
              <a:r>
                <a:rPr lang="tr-TR" sz="2400" b="1" dirty="0" smtClean="0">
                  <a:solidFill>
                    <a:srgbClr val="FF5969"/>
                  </a:solidFill>
                  <a:latin typeface="Arial" panose="020B0604020202020204" pitchFamily="34" charset="0"/>
                  <a:cs typeface="Arial" panose="020B0604020202020204" pitchFamily="34" charset="0"/>
                </a:rPr>
                <a:t>Görüş verilmesi gereken projeye ait tüm bilgileri sistemden kontrol edip değerlendirebiliriz.</a:t>
              </a:r>
              <a:endParaRPr lang="en-US" sz="2400" b="1" dirty="0">
                <a:solidFill>
                  <a:srgbClr val="FF5969"/>
                </a:solidFill>
                <a:latin typeface="Arial" panose="020B0604020202020204" pitchFamily="34" charset="0"/>
                <a:cs typeface="Arial" panose="020B0604020202020204" pitchFamily="34" charset="0"/>
              </a:endParaRPr>
            </a:p>
          </p:txBody>
        </p:sp>
      </p:grpSp>
      <p:grpSp>
        <p:nvGrpSpPr>
          <p:cNvPr id="15" name="Grup 14"/>
          <p:cNvGrpSpPr/>
          <p:nvPr/>
        </p:nvGrpSpPr>
        <p:grpSpPr>
          <a:xfrm>
            <a:off x="1739177" y="124580"/>
            <a:ext cx="7159157" cy="6001644"/>
            <a:chOff x="1739177" y="881150"/>
            <a:chExt cx="7159157" cy="5290930"/>
          </a:xfrm>
        </p:grpSpPr>
        <p:grpSp>
          <p:nvGrpSpPr>
            <p:cNvPr id="8" name="Grup 7"/>
            <p:cNvGrpSpPr/>
            <p:nvPr/>
          </p:nvGrpSpPr>
          <p:grpSpPr>
            <a:xfrm>
              <a:off x="1739177" y="881150"/>
              <a:ext cx="6310379" cy="5290930"/>
              <a:chOff x="1096686" y="2707498"/>
              <a:chExt cx="4263880" cy="3104754"/>
            </a:xfrm>
          </p:grpSpPr>
          <p:sp>
            <p:nvSpPr>
              <p:cNvPr id="44" name="TextBox 109">
                <a:extLst>
                  <a:ext uri="{FF2B5EF4-FFF2-40B4-BE49-F238E27FC236}">
                    <a16:creationId xmlns="" xmlns:a16="http://schemas.microsoft.com/office/drawing/2014/main" id="{70B20FE2-BC47-4EB2-B7EA-CBE6F5B390D3}"/>
                  </a:ext>
                </a:extLst>
              </p:cNvPr>
              <p:cNvSpPr txBox="1"/>
              <p:nvPr/>
            </p:nvSpPr>
            <p:spPr>
              <a:xfrm>
                <a:off x="2891262" y="2707498"/>
                <a:ext cx="2469304" cy="3104754"/>
              </a:xfrm>
              <a:prstGeom prst="rect">
                <a:avLst/>
              </a:prstGeom>
              <a:solidFill>
                <a:schemeClr val="bg1"/>
              </a:solidFill>
            </p:spPr>
            <p:txBody>
              <a:bodyPr wrap="square" rtlCol="0">
                <a:spAutoFit/>
              </a:bodyPr>
              <a:lstStyle/>
              <a:p>
                <a:pPr algn="ctr"/>
                <a:r>
                  <a:rPr lang="tr-TR" sz="2400" b="1" dirty="0" smtClean="0">
                    <a:solidFill>
                      <a:srgbClr val="FF293D"/>
                    </a:solidFill>
                    <a:latin typeface="Arial" panose="020B0604020202020204" pitchFamily="34" charset="0"/>
                    <a:cs typeface="Arial" panose="020B0604020202020204" pitchFamily="34" charset="0"/>
                  </a:rPr>
                  <a:t>Proje Dosyaları başlığı altındaki 4 alt başlıktan; hem projeye ait dosyaları, hem Bakanlık yazılarını hem de tüm komisyon üyelerinin görüşlerini inceleyebilirsiniz.</a:t>
                </a:r>
              </a:p>
              <a:p>
                <a:pPr algn="ctr"/>
                <a:endParaRPr lang="tr-TR" sz="2400" b="1" dirty="0" smtClean="0">
                  <a:solidFill>
                    <a:srgbClr val="FF293D"/>
                  </a:solidFill>
                  <a:latin typeface="Arial" panose="020B0604020202020204" pitchFamily="34" charset="0"/>
                  <a:cs typeface="Arial" panose="020B0604020202020204" pitchFamily="34" charset="0"/>
                </a:endParaRPr>
              </a:p>
              <a:p>
                <a:pPr algn="ctr"/>
                <a:r>
                  <a:rPr lang="tr-TR" sz="2400" b="1" dirty="0" smtClean="0">
                    <a:solidFill>
                      <a:schemeClr val="accent1">
                        <a:lumMod val="75000"/>
                      </a:schemeClr>
                    </a:solidFill>
                    <a:latin typeface="Arial" panose="020B0604020202020204" pitchFamily="34" charset="0"/>
                    <a:cs typeface="Arial" panose="020B0604020202020204" pitchFamily="34" charset="0"/>
                  </a:rPr>
                  <a:t>Proje İşlemleri başlığından da; hem yazışmaları, hem projeye ait formatı hem de Kurum görüşlerini inceleme imkanı mevcuttur.</a:t>
                </a:r>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
            <p:nvSpPr>
              <p:cNvPr id="7" name="Düzlem 6"/>
              <p:cNvSpPr/>
              <p:nvPr/>
            </p:nvSpPr>
            <p:spPr>
              <a:xfrm>
                <a:off x="1096686" y="3695396"/>
                <a:ext cx="1666327" cy="1529998"/>
              </a:xfrm>
              <a:prstGeom prst="plaque">
                <a:avLst/>
              </a:prstGeom>
              <a:noFill/>
              <a:ln w="76200">
                <a:solidFill>
                  <a:srgbClr val="FF59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12" name="Eğri Bağlayıcı 11"/>
            <p:cNvCxnSpPr/>
            <p:nvPr/>
          </p:nvCxnSpPr>
          <p:spPr>
            <a:xfrm rot="10800000" flipV="1">
              <a:off x="3598449" y="2564664"/>
              <a:ext cx="1170843" cy="842862"/>
            </a:xfrm>
            <a:prstGeom prst="curvedConnector3">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ğri Bağlayıcı 13"/>
            <p:cNvCxnSpPr/>
            <p:nvPr/>
          </p:nvCxnSpPr>
          <p:spPr>
            <a:xfrm flipV="1">
              <a:off x="7708253" y="4368893"/>
              <a:ext cx="1190081" cy="225912"/>
            </a:xfrm>
            <a:prstGeom prst="curvedConnector3">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up 9"/>
          <p:cNvGrpSpPr/>
          <p:nvPr/>
        </p:nvGrpSpPr>
        <p:grpSpPr>
          <a:xfrm>
            <a:off x="946619" y="201381"/>
            <a:ext cx="9858560" cy="6301382"/>
            <a:chOff x="1115361" y="213717"/>
            <a:chExt cx="9134475" cy="6301382"/>
          </a:xfrm>
        </p:grpSpPr>
        <p:sp>
          <p:nvSpPr>
            <p:cNvPr id="73" name="TextBox 109">
              <a:extLst>
                <a:ext uri="{FF2B5EF4-FFF2-40B4-BE49-F238E27FC236}">
                  <a16:creationId xmlns="" xmlns:a16="http://schemas.microsoft.com/office/drawing/2014/main" id="{70B20FE2-BC47-4EB2-B7EA-CBE6F5B390D3}"/>
                </a:ext>
              </a:extLst>
            </p:cNvPr>
            <p:cNvSpPr txBox="1"/>
            <p:nvPr/>
          </p:nvSpPr>
          <p:spPr>
            <a:xfrm>
              <a:off x="1690397" y="213717"/>
              <a:ext cx="8491885" cy="1200329"/>
            </a:xfrm>
            <a:prstGeom prst="rect">
              <a:avLst/>
            </a:prstGeom>
            <a:solidFill>
              <a:srgbClr val="C00000"/>
            </a:solidFill>
          </p:spPr>
          <p:txBody>
            <a:bodyPr wrap="square" rtlCol="0">
              <a:spAutoFit/>
            </a:bodyPr>
            <a:lstStyle/>
            <a:p>
              <a:pPr algn="ctr"/>
              <a:r>
                <a:rPr lang="tr-TR" sz="2400" b="1" dirty="0" smtClean="0">
                  <a:solidFill>
                    <a:schemeClr val="bg1"/>
                  </a:solidFill>
                  <a:latin typeface="Arial" panose="020B0604020202020204" pitchFamily="34" charset="0"/>
                  <a:cs typeface="Arial" panose="020B0604020202020204" pitchFamily="34" charset="0"/>
                </a:rPr>
                <a:t>Harita genel, ön bir bilgi vermek içindir.</a:t>
              </a:r>
            </a:p>
            <a:p>
              <a:pPr algn="ctr"/>
              <a:r>
                <a:rPr lang="tr-TR" sz="2400" b="1" dirty="0" smtClean="0">
                  <a:solidFill>
                    <a:schemeClr val="bg1"/>
                  </a:solidFill>
                  <a:latin typeface="Arial" panose="020B0604020202020204" pitchFamily="34" charset="0"/>
                  <a:cs typeface="Arial" panose="020B0604020202020204" pitchFamily="34" charset="0"/>
                </a:rPr>
                <a:t>Hangi şekilde hazırlanmış olursa olsun, .</a:t>
              </a:r>
              <a:r>
                <a:rPr lang="tr-TR" sz="2400" b="1" dirty="0" err="1" smtClean="0">
                  <a:solidFill>
                    <a:schemeClr val="bg1"/>
                  </a:solidFill>
                  <a:latin typeface="Arial" panose="020B0604020202020204" pitchFamily="34" charset="0"/>
                  <a:cs typeface="Arial" panose="020B0604020202020204" pitchFamily="34" charset="0"/>
                </a:rPr>
                <a:t>kml</a:t>
              </a:r>
              <a:r>
                <a:rPr lang="tr-TR" sz="2400" b="1" dirty="0" smtClean="0">
                  <a:solidFill>
                    <a:schemeClr val="bg1"/>
                  </a:solidFill>
                  <a:latin typeface="Arial" panose="020B0604020202020204" pitchFamily="34" charset="0"/>
                  <a:cs typeface="Arial" panose="020B0604020202020204" pitchFamily="34" charset="0"/>
                </a:rPr>
                <a:t> formatında kaydedilen koordinat dosyası sisteme yüklenir.</a:t>
              </a:r>
              <a:endParaRPr lang="en-US" sz="2400" b="1" dirty="0">
                <a:solidFill>
                  <a:schemeClr val="bg1"/>
                </a:solidFill>
                <a:latin typeface="Arial" panose="020B0604020202020204" pitchFamily="34" charset="0"/>
                <a:cs typeface="Arial" panose="020B0604020202020204" pitchFamily="34" charset="0"/>
              </a:endParaRPr>
            </a:p>
          </p:txBody>
        </p:sp>
        <p:grpSp>
          <p:nvGrpSpPr>
            <p:cNvPr id="5" name="Grup 4"/>
            <p:cNvGrpSpPr/>
            <p:nvPr/>
          </p:nvGrpSpPr>
          <p:grpSpPr>
            <a:xfrm>
              <a:off x="1115361" y="1335185"/>
              <a:ext cx="9134475" cy="5179914"/>
              <a:chOff x="1419754" y="1394773"/>
              <a:chExt cx="9134475" cy="5179914"/>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754" y="1394773"/>
                <a:ext cx="9134475" cy="517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53667" y="1934576"/>
                <a:ext cx="1701285" cy="437359"/>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1" name="Grup 10"/>
          <p:cNvGrpSpPr/>
          <p:nvPr/>
        </p:nvGrpSpPr>
        <p:grpSpPr>
          <a:xfrm>
            <a:off x="-59915" y="124580"/>
            <a:ext cx="1905000" cy="2257425"/>
            <a:chOff x="-59915" y="124580"/>
            <a:chExt cx="1905000" cy="2257425"/>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5" y="124580"/>
              <a:ext cx="1905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Yuvarlatılmış Dikdörtgen 5"/>
            <p:cNvSpPr/>
            <p:nvPr/>
          </p:nvSpPr>
          <p:spPr>
            <a:xfrm>
              <a:off x="0" y="1452173"/>
              <a:ext cx="1224466" cy="534634"/>
            </a:xfrm>
            <a:prstGeom prst="roundRect">
              <a:avLst/>
            </a:prstGeom>
            <a:noFill/>
            <a:ln w="38100" cmpd="dbl">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455780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grpSp>
        <p:nvGrpSpPr>
          <p:cNvPr id="5" name="Grup 4"/>
          <p:cNvGrpSpPr/>
          <p:nvPr/>
        </p:nvGrpSpPr>
        <p:grpSpPr>
          <a:xfrm>
            <a:off x="1935335" y="1278737"/>
            <a:ext cx="8366545" cy="4912474"/>
            <a:chOff x="1709720" y="906092"/>
            <a:chExt cx="8258175" cy="535305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20" y="906092"/>
              <a:ext cx="825817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596004" y="3529559"/>
              <a:ext cx="3225698" cy="298390"/>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2613109" y="3922955"/>
              <a:ext cx="4072736" cy="504534"/>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3" name="TextBox 109">
            <a:extLst>
              <a:ext uri="{FF2B5EF4-FFF2-40B4-BE49-F238E27FC236}">
                <a16:creationId xmlns="" xmlns:a16="http://schemas.microsoft.com/office/drawing/2014/main" id="{70B20FE2-BC47-4EB2-B7EA-CBE6F5B390D3}"/>
              </a:ext>
            </a:extLst>
          </p:cNvPr>
          <p:cNvSpPr txBox="1"/>
          <p:nvPr/>
        </p:nvSpPr>
        <p:spPr>
          <a:xfrm>
            <a:off x="1601350" y="135530"/>
            <a:ext cx="9034517" cy="2677656"/>
          </a:xfrm>
          <a:prstGeom prst="rect">
            <a:avLst/>
          </a:prstGeom>
          <a:solidFill>
            <a:schemeClr val="bg1"/>
          </a:solidFill>
        </p:spPr>
        <p:txBody>
          <a:bodyPr wrap="square" rtlCol="0">
            <a:spAutoFit/>
          </a:bodyPr>
          <a:lstStyle/>
          <a:p>
            <a:pPr algn="ctr"/>
            <a:r>
              <a:rPr lang="tr-TR" sz="2400" b="1" dirty="0" smtClean="0">
                <a:solidFill>
                  <a:srgbClr val="0070C0"/>
                </a:solidFill>
                <a:latin typeface="Arial" panose="020B0604020202020204" pitchFamily="34" charset="0"/>
                <a:cs typeface="Arial" panose="020B0604020202020204" pitchFamily="34" charset="0"/>
              </a:rPr>
              <a:t>Sayısal İmza Kullan </a:t>
            </a:r>
            <a:r>
              <a:rPr lang="tr-TR" sz="2400" b="1" dirty="0" smtClean="0">
                <a:solidFill>
                  <a:srgbClr val="FF5969"/>
                </a:solidFill>
                <a:latin typeface="Arial" panose="020B0604020202020204" pitchFamily="34" charset="0"/>
                <a:cs typeface="Arial" panose="020B0604020202020204" pitchFamily="34" charset="0"/>
              </a:rPr>
              <a:t>seçeneğinden görüş bildirilmesi halinde sadece </a:t>
            </a:r>
            <a:r>
              <a:rPr lang="tr-TR" sz="2400" b="1" dirty="0" smtClean="0">
                <a:solidFill>
                  <a:srgbClr val="0070C0"/>
                </a:solidFill>
                <a:latin typeface="Arial" panose="020B0604020202020204" pitchFamily="34" charset="0"/>
                <a:cs typeface="Arial" panose="020B0604020202020204" pitchFamily="34" charset="0"/>
              </a:rPr>
              <a:t>Açıklama</a:t>
            </a:r>
            <a:r>
              <a:rPr lang="tr-TR" sz="2400" b="1" dirty="0" smtClean="0">
                <a:solidFill>
                  <a:srgbClr val="FF5969"/>
                </a:solidFill>
                <a:latin typeface="Arial" panose="020B0604020202020204" pitchFamily="34" charset="0"/>
                <a:cs typeface="Arial" panose="020B0604020202020204" pitchFamily="34" charset="0"/>
              </a:rPr>
              <a:t> kısmına not yazılıp, e-imza ile imzalanarak işlem tamamlanabilir, sisteme dosya yüklenip kaydedilemez. Eğer Kurumunuz adına yetkili kişiden imzadan çıkan (</a:t>
            </a:r>
            <a:r>
              <a:rPr lang="tr-TR" sz="2400" b="1" dirty="0" smtClean="0">
                <a:solidFill>
                  <a:srgbClr val="0070C0"/>
                </a:solidFill>
                <a:latin typeface="Arial" panose="020B0604020202020204" pitchFamily="34" charset="0"/>
                <a:cs typeface="Arial" panose="020B0604020202020204" pitchFamily="34" charset="0"/>
              </a:rPr>
              <a:t>tarih ve sayı almış</a:t>
            </a:r>
            <a:r>
              <a:rPr lang="tr-TR" sz="2400" b="1" dirty="0" smtClean="0">
                <a:solidFill>
                  <a:srgbClr val="FF5969"/>
                </a:solidFill>
                <a:latin typeface="Arial" panose="020B0604020202020204" pitchFamily="34" charset="0"/>
                <a:cs typeface="Arial" panose="020B0604020202020204" pitchFamily="34" charset="0"/>
              </a:rPr>
              <a:t>) görüş yazısı dosya olarak sisteme kaydedilecek ise; «</a:t>
            </a:r>
            <a:r>
              <a:rPr lang="tr-TR" sz="2400" b="1" dirty="0" smtClean="0">
                <a:solidFill>
                  <a:srgbClr val="0070C0"/>
                </a:solidFill>
                <a:latin typeface="Arial" panose="020B0604020202020204" pitchFamily="34" charset="0"/>
                <a:cs typeface="Arial" panose="020B0604020202020204" pitchFamily="34" charset="0"/>
              </a:rPr>
              <a:t>Dosya Seç</a:t>
            </a:r>
            <a:r>
              <a:rPr lang="tr-TR" sz="2400" b="1" dirty="0" smtClean="0">
                <a:solidFill>
                  <a:srgbClr val="FF5969"/>
                </a:solidFill>
                <a:latin typeface="Arial" panose="020B0604020202020204" pitchFamily="34" charset="0"/>
                <a:cs typeface="Arial" panose="020B0604020202020204" pitchFamily="34" charset="0"/>
              </a:rPr>
              <a:t>» bölümünden görüş yazısı seçilip sisteme kaydedilebilir.</a:t>
            </a:r>
            <a:endParaRPr lang="en-US" sz="2400" b="1" dirty="0">
              <a:solidFill>
                <a:srgbClr val="FF5969"/>
              </a:solidFill>
              <a:latin typeface="Arial" panose="020B0604020202020204" pitchFamily="34" charset="0"/>
              <a:cs typeface="Arial" panose="020B0604020202020204" pitchFamily="34" charset="0"/>
            </a:endParaRPr>
          </a:p>
        </p:txBody>
      </p:sp>
      <p:sp>
        <p:nvSpPr>
          <p:cNvPr id="57" name="TextBox 109">
            <a:extLst>
              <a:ext uri="{FF2B5EF4-FFF2-40B4-BE49-F238E27FC236}">
                <a16:creationId xmlns="" xmlns:a16="http://schemas.microsoft.com/office/drawing/2014/main" id="{70B20FE2-BC47-4EB2-B7EA-CBE6F5B390D3}"/>
              </a:ext>
            </a:extLst>
          </p:cNvPr>
          <p:cNvSpPr txBox="1"/>
          <p:nvPr/>
        </p:nvSpPr>
        <p:spPr>
          <a:xfrm>
            <a:off x="1391611" y="3319349"/>
            <a:ext cx="9453991" cy="2677656"/>
          </a:xfrm>
          <a:prstGeom prst="rect">
            <a:avLst/>
          </a:prstGeom>
          <a:solidFill>
            <a:schemeClr val="bg1"/>
          </a:solidFill>
        </p:spPr>
        <p:txBody>
          <a:bodyPr wrap="square" rtlCol="0">
            <a:spAutoFit/>
          </a:bodyPr>
          <a:lstStyle/>
          <a:p>
            <a:pPr algn="ctr"/>
            <a:r>
              <a:rPr lang="tr-TR" sz="2400" b="1" dirty="0" smtClean="0">
                <a:solidFill>
                  <a:schemeClr val="accent5">
                    <a:lumMod val="75000"/>
                  </a:schemeClr>
                </a:solidFill>
                <a:latin typeface="Arial" panose="020B0604020202020204" pitchFamily="34" charset="0"/>
                <a:cs typeface="Arial" panose="020B0604020202020204" pitchFamily="34" charset="0"/>
              </a:rPr>
              <a:t>Sisteme dosya yüklerken; hangi proje, hangi süreç adımında, hangi dosyayı yüklediğimize çok dikkat etmeliyiz. Sehven yapılan hatalardan çok geri dönüşler alınıyor. Sistemdeki dosyanın silinip yeniden «Dosya Seç» bölümünün aktif hale getirilmesi isteniyor.</a:t>
            </a:r>
          </a:p>
          <a:p>
            <a:pPr algn="ctr"/>
            <a:r>
              <a:rPr lang="tr-TR" sz="2500" b="1" u="sng" dirty="0" smtClean="0">
                <a:solidFill>
                  <a:srgbClr val="8A0000"/>
                </a:solidFill>
                <a:latin typeface="Arial" panose="020B0604020202020204" pitchFamily="34" charset="0"/>
                <a:cs typeface="Arial" panose="020B0604020202020204" pitchFamily="34" charset="0"/>
              </a:rPr>
              <a:t>Tarih ve sayı almış olan üst yazı ve varsa eklerini </a:t>
            </a:r>
            <a:r>
              <a:rPr lang="tr-TR" sz="2400" b="1" dirty="0" smtClean="0">
                <a:solidFill>
                  <a:schemeClr val="accent5">
                    <a:lumMod val="75000"/>
                  </a:schemeClr>
                </a:solidFill>
                <a:latin typeface="Arial" panose="020B0604020202020204" pitchFamily="34" charset="0"/>
                <a:cs typeface="Arial" panose="020B0604020202020204" pitchFamily="34" charset="0"/>
              </a:rPr>
              <a:t>birleştirerek sisteme dosyayı yüklemeliyiz.</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780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350" fill="hold"/>
                                        <p:tgtEl>
                                          <p:spTgt spid="73"/>
                                        </p:tgtEl>
                                        <p:attrNameLst>
                                          <p:attrName>ppt_w</p:attrName>
                                        </p:attrNameLst>
                                      </p:cBhvr>
                                      <p:tavLst>
                                        <p:tav tm="0">
                                          <p:val>
                                            <p:fltVal val="0"/>
                                          </p:val>
                                        </p:tav>
                                        <p:tav tm="100000">
                                          <p:val>
                                            <p:strVal val="#ppt_w"/>
                                          </p:val>
                                        </p:tav>
                                      </p:tavLst>
                                    </p:anim>
                                    <p:anim calcmode="lin" valueType="num">
                                      <p:cBhvr>
                                        <p:cTn id="8" dur="350" fill="hold"/>
                                        <p:tgtEl>
                                          <p:spTgt spid="73"/>
                                        </p:tgtEl>
                                        <p:attrNameLst>
                                          <p:attrName>ppt_h</p:attrName>
                                        </p:attrNameLst>
                                      </p:cBhvr>
                                      <p:tavLst>
                                        <p:tav tm="0">
                                          <p:val>
                                            <p:fltVal val="0"/>
                                          </p:val>
                                        </p:tav>
                                        <p:tav tm="100000">
                                          <p:val>
                                            <p:strVal val="#ppt_h"/>
                                          </p:val>
                                        </p:tav>
                                      </p:tavLst>
                                    </p:anim>
                                    <p:animEffect transition="in" filter="fade">
                                      <p:cBhvr>
                                        <p:cTn id="9" dur="35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500" fill="hold"/>
                                        <p:tgtEl>
                                          <p:spTgt spid="57"/>
                                        </p:tgtEl>
                                        <p:attrNameLst>
                                          <p:attrName>ppt_w</p:attrName>
                                        </p:attrNameLst>
                                      </p:cBhvr>
                                      <p:tavLst>
                                        <p:tav tm="0">
                                          <p:val>
                                            <p:fltVal val="0"/>
                                          </p:val>
                                        </p:tav>
                                        <p:tav tm="100000">
                                          <p:val>
                                            <p:strVal val="#ppt_w"/>
                                          </p:val>
                                        </p:tav>
                                      </p:tavLst>
                                    </p:anim>
                                    <p:anim calcmode="lin" valueType="num">
                                      <p:cBhvr>
                                        <p:cTn id="15" dur="500" fill="hold"/>
                                        <p:tgtEl>
                                          <p:spTgt spid="57"/>
                                        </p:tgtEl>
                                        <p:attrNameLst>
                                          <p:attrName>ppt_h</p:attrName>
                                        </p:attrNameLst>
                                      </p:cBhvr>
                                      <p:tavLst>
                                        <p:tav tm="0">
                                          <p:val>
                                            <p:fltVal val="0"/>
                                          </p:val>
                                        </p:tav>
                                        <p:tav tm="100000">
                                          <p:val>
                                            <p:strVal val="#ppt_h"/>
                                          </p:val>
                                        </p:tav>
                                      </p:tavLst>
                                    </p:anim>
                                    <p:animEffect transition="in" filter="fade">
                                      <p:cBhvr>
                                        <p:cTn id="16" dur="500"/>
                                        <p:tgtEl>
                                          <p:spTgt spid="57"/>
                                        </p:tgtEl>
                                      </p:cBhvr>
                                    </p:animEffec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grpSp>
        <p:nvGrpSpPr>
          <p:cNvPr id="18" name="Grup 17"/>
          <p:cNvGrpSpPr/>
          <p:nvPr/>
        </p:nvGrpSpPr>
        <p:grpSpPr>
          <a:xfrm>
            <a:off x="339448" y="219885"/>
            <a:ext cx="10474037" cy="6097800"/>
            <a:chOff x="382385" y="110653"/>
            <a:chExt cx="10474037" cy="6097800"/>
          </a:xfrm>
        </p:grpSpPr>
        <p:grpSp>
          <p:nvGrpSpPr>
            <p:cNvPr id="11" name="Grup 10"/>
            <p:cNvGrpSpPr/>
            <p:nvPr/>
          </p:nvGrpSpPr>
          <p:grpSpPr>
            <a:xfrm>
              <a:off x="382385" y="110653"/>
              <a:ext cx="10474037" cy="6097800"/>
              <a:chOff x="382385" y="110653"/>
              <a:chExt cx="10474037" cy="6097800"/>
            </a:xfrm>
          </p:grpSpPr>
          <p:grpSp>
            <p:nvGrpSpPr>
              <p:cNvPr id="6" name="Grup 5"/>
              <p:cNvGrpSpPr/>
              <p:nvPr/>
            </p:nvGrpSpPr>
            <p:grpSpPr>
              <a:xfrm>
                <a:off x="382385" y="110653"/>
                <a:ext cx="10474037" cy="6097800"/>
                <a:chOff x="382385" y="110653"/>
                <a:chExt cx="10474037" cy="6097800"/>
              </a:xfrm>
            </p:grpSpPr>
            <p:grpSp>
              <p:nvGrpSpPr>
                <p:cNvPr id="5" name="Grup 4"/>
                <p:cNvGrpSpPr/>
                <p:nvPr/>
              </p:nvGrpSpPr>
              <p:grpSpPr>
                <a:xfrm>
                  <a:off x="382385" y="110653"/>
                  <a:ext cx="10474037" cy="6097800"/>
                  <a:chOff x="388102" y="110653"/>
                  <a:chExt cx="10474037" cy="6097800"/>
                </a:xfrm>
              </p:grpSpPr>
              <p:sp>
                <p:nvSpPr>
                  <p:cNvPr id="73" name="TextBox 109">
                    <a:extLst>
                      <a:ext uri="{FF2B5EF4-FFF2-40B4-BE49-F238E27FC236}">
                        <a16:creationId xmlns="" xmlns:a16="http://schemas.microsoft.com/office/drawing/2014/main" id="{70B20FE2-BC47-4EB2-B7EA-CBE6F5B390D3}"/>
                      </a:ext>
                    </a:extLst>
                  </p:cNvPr>
                  <p:cNvSpPr txBox="1"/>
                  <p:nvPr/>
                </p:nvSpPr>
                <p:spPr>
                  <a:xfrm>
                    <a:off x="388102" y="110653"/>
                    <a:ext cx="10474037" cy="1569660"/>
                  </a:xfrm>
                  <a:prstGeom prst="rect">
                    <a:avLst/>
                  </a:prstGeom>
                  <a:noFill/>
                </p:spPr>
                <p:txBody>
                  <a:bodyPr wrap="square" rtlCol="0">
                    <a:spAutoFit/>
                  </a:bodyPr>
                  <a:lstStyle/>
                  <a:p>
                    <a:pPr algn="ctr"/>
                    <a:r>
                      <a:rPr lang="tr-TR" sz="2400" b="1" dirty="0" smtClean="0">
                        <a:solidFill>
                          <a:srgbClr val="FF5969"/>
                        </a:solidFill>
                        <a:latin typeface="Arial" panose="020B0604020202020204" pitchFamily="34" charset="0"/>
                        <a:cs typeface="Arial" panose="020B0604020202020204" pitchFamily="34" charset="0"/>
                      </a:rPr>
                      <a:t>«İDK Sonrası Görüş Gir» </a:t>
                    </a:r>
                    <a:r>
                      <a:rPr lang="tr-TR" sz="2400" b="1" dirty="0" smtClean="0">
                        <a:latin typeface="Arial" panose="020B0604020202020204" pitchFamily="34" charset="0"/>
                        <a:cs typeface="Arial" panose="020B0604020202020204" pitchFamily="34" charset="0"/>
                      </a:rPr>
                      <a:t>başlığından işlem yapmadan önce;</a:t>
                    </a:r>
                    <a:r>
                      <a:rPr lang="tr-TR" sz="2400" b="1" dirty="0" smtClean="0">
                        <a:solidFill>
                          <a:srgbClr val="FF5969"/>
                        </a:solidFill>
                        <a:latin typeface="Arial" panose="020B0604020202020204" pitchFamily="34" charset="0"/>
                        <a:cs typeface="Arial" panose="020B0604020202020204" pitchFamily="34" charset="0"/>
                      </a:rPr>
                      <a:t> «Proje Dosyaları/Raporlar» </a:t>
                    </a:r>
                    <a:r>
                      <a:rPr lang="tr-TR" sz="2400" b="1" dirty="0" smtClean="0">
                        <a:latin typeface="Arial" panose="020B0604020202020204" pitchFamily="34" charset="0"/>
                        <a:cs typeface="Arial" panose="020B0604020202020204" pitchFamily="34" charset="0"/>
                      </a:rPr>
                      <a:t>sekmesinden </a:t>
                    </a:r>
                    <a:r>
                      <a:rPr lang="tr-TR" sz="2400" b="1" dirty="0" smtClean="0">
                        <a:solidFill>
                          <a:srgbClr val="FF5969"/>
                        </a:solidFill>
                        <a:latin typeface="Arial" panose="020B0604020202020204" pitchFamily="34" charset="0"/>
                        <a:cs typeface="Arial" panose="020B0604020202020204" pitchFamily="34" charset="0"/>
                      </a:rPr>
                      <a:t>Son Şekli Verilen ÇED Raporu </a:t>
                    </a:r>
                    <a:r>
                      <a:rPr lang="tr-TR" sz="2400" b="1" dirty="0" smtClean="0">
                        <a:latin typeface="Arial" panose="020B0604020202020204" pitchFamily="34" charset="0"/>
                        <a:cs typeface="Arial" panose="020B0604020202020204" pitchFamily="34" charset="0"/>
                      </a:rPr>
                      <a:t>kontrol edilip, görüş verilebilir. </a:t>
                    </a:r>
                    <a:r>
                      <a:rPr lang="tr-TR" sz="2400" b="1" u="sng" dirty="0" smtClean="0">
                        <a:solidFill>
                          <a:srgbClr val="FF5969"/>
                        </a:solidFill>
                        <a:latin typeface="Arial" panose="020B0604020202020204" pitchFamily="34" charset="0"/>
                        <a:cs typeface="Arial" panose="020B0604020202020204" pitchFamily="34" charset="0"/>
                      </a:rPr>
                      <a:t>Proje süreci hangi aşamada ise</a:t>
                    </a:r>
                    <a:r>
                      <a:rPr lang="tr-TR" sz="2400" b="1" dirty="0" smtClean="0">
                        <a:solidFill>
                          <a:srgbClr val="FF5969"/>
                        </a:solidFill>
                        <a:latin typeface="Arial" panose="020B0604020202020204" pitchFamily="34" charset="0"/>
                        <a:cs typeface="Arial" panose="020B0604020202020204" pitchFamily="34" charset="0"/>
                      </a:rPr>
                      <a:t>; görüş yazısının o sekmeye yüklenmesi gerekmektedir.</a:t>
                    </a:r>
                    <a:endParaRPr lang="en-US" sz="2400" b="1" dirty="0">
                      <a:solidFill>
                        <a:srgbClr val="FF5969"/>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98" y="2570862"/>
                    <a:ext cx="9665169" cy="363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7029"/>
                  <a:stretch/>
                </p:blipFill>
                <p:spPr bwMode="auto">
                  <a:xfrm>
                    <a:off x="930987" y="1663688"/>
                    <a:ext cx="9744589" cy="85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Oval 3"/>
                <p:cNvSpPr/>
                <p:nvPr/>
              </p:nvSpPr>
              <p:spPr>
                <a:xfrm>
                  <a:off x="755099" y="4439588"/>
                  <a:ext cx="1473908" cy="504534"/>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3200398" y="5223756"/>
                  <a:ext cx="1594162" cy="504534"/>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p:cNvSpPr/>
                <p:nvPr/>
              </p:nvSpPr>
              <p:spPr>
                <a:xfrm>
                  <a:off x="4854076" y="4530349"/>
                  <a:ext cx="1041930" cy="252267"/>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p:cNvSpPr/>
                <p:nvPr/>
              </p:nvSpPr>
              <p:spPr>
                <a:xfrm>
                  <a:off x="4948065" y="5266141"/>
                  <a:ext cx="1280239" cy="374894"/>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0" name="Yuvarlatılmış Çapraz Köşeli Dikdörtgen 9"/>
              <p:cNvSpPr/>
              <p:nvPr/>
            </p:nvSpPr>
            <p:spPr>
              <a:xfrm>
                <a:off x="7281949" y="2092337"/>
                <a:ext cx="1463040" cy="428650"/>
              </a:xfrm>
              <a:prstGeom prst="round2DiagRect">
                <a:avLst/>
              </a:prstGeom>
              <a:noFill/>
              <a:ln w="53975">
                <a:solidFill>
                  <a:srgbClr val="FF29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8" name="Dirsek Bağlayıcısı 7"/>
            <p:cNvCxnSpPr/>
            <p:nvPr/>
          </p:nvCxnSpPr>
          <p:spPr>
            <a:xfrm>
              <a:off x="1147156" y="482137"/>
              <a:ext cx="6018415" cy="187440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up 22"/>
          <p:cNvGrpSpPr/>
          <p:nvPr/>
        </p:nvGrpSpPr>
        <p:grpSpPr>
          <a:xfrm>
            <a:off x="-9659" y="1004716"/>
            <a:ext cx="12165900" cy="5466420"/>
            <a:chOff x="2500773" y="1761329"/>
            <a:chExt cx="12165900" cy="4893647"/>
          </a:xfrm>
        </p:grpSpPr>
        <p:grpSp>
          <p:nvGrpSpPr>
            <p:cNvPr id="19" name="Grup 18"/>
            <p:cNvGrpSpPr/>
            <p:nvPr/>
          </p:nvGrpSpPr>
          <p:grpSpPr>
            <a:xfrm>
              <a:off x="2500773" y="1761329"/>
              <a:ext cx="12165900" cy="4893647"/>
              <a:chOff x="4106488" y="1933770"/>
              <a:chExt cx="12165900" cy="4893647"/>
            </a:xfrm>
          </p:grpSpPr>
          <p:sp>
            <p:nvSpPr>
              <p:cNvPr id="60" name="TextBox 109">
                <a:extLst>
                  <a:ext uri="{FF2B5EF4-FFF2-40B4-BE49-F238E27FC236}">
                    <a16:creationId xmlns="" xmlns:a16="http://schemas.microsoft.com/office/drawing/2014/main" id="{70B20FE2-BC47-4EB2-B7EA-CBE6F5B390D3}"/>
                  </a:ext>
                </a:extLst>
              </p:cNvPr>
              <p:cNvSpPr txBox="1"/>
              <p:nvPr/>
            </p:nvSpPr>
            <p:spPr>
              <a:xfrm>
                <a:off x="4106488" y="1933770"/>
                <a:ext cx="11587942" cy="4893647"/>
              </a:xfrm>
              <a:prstGeom prst="rect">
                <a:avLst/>
              </a:prstGeom>
              <a:noFill/>
            </p:spPr>
            <p:txBody>
              <a:bodyPr wrap="square" rtlCol="0">
                <a:spAutoFit/>
              </a:bodyPr>
              <a:lstStyle/>
              <a:p>
                <a:pPr algn="ctr"/>
                <a:r>
                  <a:rPr lang="tr-TR" sz="2400" b="1" dirty="0" smtClean="0">
                    <a:solidFill>
                      <a:srgbClr val="FF5969"/>
                    </a:solidFill>
                    <a:latin typeface="Arial" panose="020B0604020202020204" pitchFamily="34" charset="0"/>
                    <a:cs typeface="Arial" panose="020B0604020202020204" pitchFamily="34" charset="0"/>
                  </a:rPr>
                  <a:t> </a:t>
                </a:r>
                <a:r>
                  <a:rPr lang="tr-TR" sz="2400" b="1" dirty="0" smtClean="0">
                    <a:solidFill>
                      <a:srgbClr val="0070C0"/>
                    </a:solidFill>
                    <a:latin typeface="Arial" panose="020B0604020202020204" pitchFamily="34" charset="0"/>
                    <a:cs typeface="Arial" panose="020B0604020202020204" pitchFamily="34" charset="0"/>
                  </a:rPr>
                  <a:t>ÖNERİ!!! </a:t>
                </a:r>
              </a:p>
              <a:p>
                <a:pPr algn="ctr"/>
                <a:r>
                  <a:rPr lang="tr-TR" sz="2400" b="1" dirty="0" smtClean="0">
                    <a:solidFill>
                      <a:srgbClr val="FF5969"/>
                    </a:solidFill>
                    <a:latin typeface="Arial" panose="020B0604020202020204" pitchFamily="34" charset="0"/>
                    <a:cs typeface="Arial" panose="020B0604020202020204" pitchFamily="34" charset="0"/>
                  </a:rPr>
                  <a:t>Projenin ilk başvurusu yapılıp </a:t>
                </a:r>
                <a:r>
                  <a:rPr lang="tr-TR" sz="2400" b="1" dirty="0">
                    <a:solidFill>
                      <a:srgbClr val="FF5969"/>
                    </a:solidFill>
                    <a:latin typeface="Arial" panose="020B0604020202020204" pitchFamily="34" charset="0"/>
                    <a:cs typeface="Arial" panose="020B0604020202020204" pitchFamily="34" charset="0"/>
                  </a:rPr>
                  <a:t>Halkın Katılımı </a:t>
                </a:r>
                <a:r>
                  <a:rPr lang="tr-TR" sz="2400" b="1" dirty="0" smtClean="0">
                    <a:solidFill>
                      <a:srgbClr val="FF5969"/>
                    </a:solidFill>
                    <a:latin typeface="Arial" panose="020B0604020202020204" pitchFamily="34" charset="0"/>
                    <a:cs typeface="Arial" panose="020B0604020202020204" pitchFamily="34" charset="0"/>
                  </a:rPr>
                  <a:t>Toplantısı (HKT) gerçekleştirildikten sonra; Çevre ve Şehircilik İl Müdürlüğü tarafından HKT Görüşü sisteme kaydedildiğinde sizlere gelen mesajın; isterseniz Son Şekli Verilen ÇED Raporu’nun sisteme yüklenmesinden sonra da size mesaj gelmesi sağlanabilir.</a:t>
                </a:r>
              </a:p>
              <a:p>
                <a:pPr algn="ctr"/>
                <a:endParaRPr lang="tr-TR" sz="2400" b="1" dirty="0" smtClean="0">
                  <a:solidFill>
                    <a:srgbClr val="FF5969"/>
                  </a:solidFill>
                  <a:latin typeface="Arial" panose="020B0604020202020204" pitchFamily="34" charset="0"/>
                  <a:cs typeface="Arial" panose="020B0604020202020204" pitchFamily="34" charset="0"/>
                </a:endParaRPr>
              </a:p>
              <a:p>
                <a:pPr algn="ctr"/>
                <a:endParaRPr lang="tr-TR" sz="2400" b="1" dirty="0">
                  <a:solidFill>
                    <a:srgbClr val="FF5969"/>
                  </a:solidFill>
                  <a:latin typeface="Arial" panose="020B0604020202020204" pitchFamily="34" charset="0"/>
                  <a:cs typeface="Arial" panose="020B0604020202020204" pitchFamily="34" charset="0"/>
                </a:endParaRPr>
              </a:p>
              <a:p>
                <a:pPr algn="ctr"/>
                <a:endParaRPr lang="tr-TR" sz="2400" b="1" dirty="0" smtClean="0">
                  <a:solidFill>
                    <a:srgbClr val="FF5969"/>
                  </a:solidFill>
                  <a:latin typeface="Arial" panose="020B0604020202020204" pitchFamily="34" charset="0"/>
                  <a:cs typeface="Arial" panose="020B0604020202020204" pitchFamily="34" charset="0"/>
                </a:endParaRPr>
              </a:p>
              <a:p>
                <a:pPr algn="ctr"/>
                <a:endParaRPr lang="tr-TR" sz="2400" b="1" dirty="0">
                  <a:solidFill>
                    <a:srgbClr val="FF5969"/>
                  </a:solidFill>
                  <a:latin typeface="Arial" panose="020B0604020202020204" pitchFamily="34" charset="0"/>
                  <a:cs typeface="Arial" panose="020B0604020202020204" pitchFamily="34" charset="0"/>
                </a:endParaRPr>
              </a:p>
              <a:p>
                <a:pPr algn="ctr"/>
                <a:endParaRPr lang="tr-TR" sz="2400" b="1" dirty="0" smtClean="0">
                  <a:solidFill>
                    <a:srgbClr val="FF5969"/>
                  </a:solidFill>
                  <a:latin typeface="Arial" panose="020B0604020202020204" pitchFamily="34" charset="0"/>
                  <a:cs typeface="Arial" panose="020B0604020202020204" pitchFamily="34" charset="0"/>
                </a:endParaRPr>
              </a:p>
              <a:p>
                <a:pPr algn="ctr"/>
                <a:endParaRPr lang="tr-TR" sz="2400" b="1" dirty="0">
                  <a:solidFill>
                    <a:srgbClr val="FF5969"/>
                  </a:solidFill>
                  <a:latin typeface="Arial" panose="020B0604020202020204" pitchFamily="34" charset="0"/>
                  <a:cs typeface="Arial" panose="020B0604020202020204" pitchFamily="34" charset="0"/>
                </a:endParaRPr>
              </a:p>
              <a:p>
                <a:pPr algn="ctr"/>
                <a:endParaRPr lang="en-US" sz="2400" b="1" dirty="0">
                  <a:solidFill>
                    <a:srgbClr val="FF5969"/>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681" y="4067464"/>
                <a:ext cx="11591707" cy="203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Dikdörtgen 21"/>
            <p:cNvSpPr/>
            <p:nvPr/>
          </p:nvSpPr>
          <p:spPr>
            <a:xfrm>
              <a:off x="11172304" y="4934080"/>
              <a:ext cx="1758477" cy="3852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455780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250" fill="hold"/>
                                        <p:tgtEl>
                                          <p:spTgt spid="23"/>
                                        </p:tgtEl>
                                        <p:attrNameLst>
                                          <p:attrName>ppt_w</p:attrName>
                                        </p:attrNameLst>
                                      </p:cBhvr>
                                      <p:tavLst>
                                        <p:tav tm="0">
                                          <p:val>
                                            <p:fltVal val="0"/>
                                          </p:val>
                                        </p:tav>
                                        <p:tav tm="100000">
                                          <p:val>
                                            <p:strVal val="#ppt_w"/>
                                          </p:val>
                                        </p:tav>
                                      </p:tavLst>
                                    </p:anim>
                                    <p:anim calcmode="lin" valueType="num">
                                      <p:cBhvr>
                                        <p:cTn id="11" dur="250" fill="hold"/>
                                        <p:tgtEl>
                                          <p:spTgt spid="23"/>
                                        </p:tgtEl>
                                        <p:attrNameLst>
                                          <p:attrName>ppt_h</p:attrName>
                                        </p:attrNameLst>
                                      </p:cBhvr>
                                      <p:tavLst>
                                        <p:tav tm="0">
                                          <p:val>
                                            <p:fltVal val="0"/>
                                          </p:val>
                                        </p:tav>
                                        <p:tav tm="100000">
                                          <p:val>
                                            <p:strVal val="#ppt_h"/>
                                          </p:val>
                                        </p:tav>
                                      </p:tavLst>
                                    </p:anim>
                                    <p:animEffect transition="in" filter="fade">
                                      <p:cBhvr>
                                        <p:cTn id="12"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312CB825-EAFB-4901-8C7E-D5477E0D31C8}"/>
              </a:ext>
            </a:extLst>
          </p:cNvPr>
          <p:cNvGrpSpPr/>
          <p:nvPr/>
        </p:nvGrpSpPr>
        <p:grpSpPr>
          <a:xfrm>
            <a:off x="4226262" y="5770216"/>
            <a:ext cx="4140553" cy="451824"/>
            <a:chOff x="4679586" y="878988"/>
            <a:chExt cx="1745757" cy="190500"/>
          </a:xfrm>
        </p:grpSpPr>
        <p:sp>
          <p:nvSpPr>
            <p:cNvPr id="52" name="Oval 51">
              <a:extLst>
                <a:ext uri="{FF2B5EF4-FFF2-40B4-BE49-F238E27FC236}">
                  <a16:creationId xmlns=""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0" name="Diyagram 49"/>
          <p:cNvGraphicFramePr/>
          <p:nvPr>
            <p:extLst>
              <p:ext uri="{D42A27DB-BD31-4B8C-83A1-F6EECF244321}">
                <p14:modId xmlns:p14="http://schemas.microsoft.com/office/powerpoint/2010/main" val="2095254268"/>
              </p:ext>
            </p:extLst>
          </p:nvPr>
        </p:nvGraphicFramePr>
        <p:xfrm>
          <a:off x="1533525" y="748145"/>
          <a:ext cx="9173268" cy="530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Veri Yer Tutucusu 1"/>
          <p:cNvSpPr>
            <a:spLocks noGrp="1"/>
          </p:cNvSpPr>
          <p:nvPr>
            <p:ph type="dt" sz="half" idx="10"/>
          </p:nvPr>
        </p:nvSpPr>
        <p:spPr/>
        <p:txBody>
          <a:bodyPr/>
          <a:lstStyle/>
          <a:p>
            <a:fld id="{9E554013-8552-4571-9346-CC45EA5AE8A6}" type="datetime1">
              <a:rPr lang="de-DE" smtClean="0"/>
              <a:t>01.11.2018</a:t>
            </a:fld>
            <a:endParaRPr lang="de-DE"/>
          </a:p>
        </p:txBody>
      </p:sp>
      <p:sp>
        <p:nvSpPr>
          <p:cNvPr id="3" name="Altbilgi Yer Tutucusu 2"/>
          <p:cNvSpPr>
            <a:spLocks noGrp="1"/>
          </p:cNvSpPr>
          <p:nvPr>
            <p:ph type="ftr" sz="quarter" idx="11"/>
          </p:nvPr>
        </p:nvSpPr>
        <p:spPr/>
        <p:txBody>
          <a:bodyPr/>
          <a:lstStyle/>
          <a:p>
            <a:r>
              <a:rPr lang="de-DE" dirty="0" smtClean="0"/>
              <a:t> ÇEVRE VE ŞEHİRCİLİK BAKANLIĞI </a:t>
            </a:r>
            <a:endParaRPr lang="de-DE" dirty="0"/>
          </a:p>
        </p:txBody>
      </p:sp>
    </p:spTree>
    <p:extLst>
      <p:ext uri="{BB962C8B-B14F-4D97-AF65-F5344CB8AC3E}">
        <p14:creationId xmlns:p14="http://schemas.microsoft.com/office/powerpoint/2010/main" val="34561586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graphicEl>
                                              <a:dgm id="{C9E25634-244B-4FA8-BA0F-A25B1D85623E}"/>
                                            </p:graphicEl>
                                          </p:spTgt>
                                        </p:tgtEl>
                                        <p:attrNameLst>
                                          <p:attrName>style.visibility</p:attrName>
                                        </p:attrNameLst>
                                      </p:cBhvr>
                                      <p:to>
                                        <p:strVal val="visible"/>
                                      </p:to>
                                    </p:set>
                                    <p:animEffect transition="in" filter="wipe(left)">
                                      <p:cBhvr>
                                        <p:cTn id="7" dur="500"/>
                                        <p:tgtEl>
                                          <p:spTgt spid="50">
                                            <p:graphicEl>
                                              <a:dgm id="{C9E25634-244B-4FA8-BA0F-A25B1D85623E}"/>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graphicEl>
                                              <a:dgm id="{16631ABB-DD4A-4A12-BB50-2180C024151A}"/>
                                            </p:graphicEl>
                                          </p:spTgt>
                                        </p:tgtEl>
                                        <p:attrNameLst>
                                          <p:attrName>style.visibility</p:attrName>
                                        </p:attrNameLst>
                                      </p:cBhvr>
                                      <p:to>
                                        <p:strVal val="visible"/>
                                      </p:to>
                                    </p:set>
                                    <p:animEffect transition="in" filter="wipe(left)">
                                      <p:cBhvr>
                                        <p:cTn id="10" dur="500"/>
                                        <p:tgtEl>
                                          <p:spTgt spid="50">
                                            <p:graphicEl>
                                              <a:dgm id="{16631ABB-DD4A-4A12-BB50-2180C024151A}"/>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graphicEl>
                                              <a:dgm id="{380EED6E-044D-4533-BD53-A492168D4719}"/>
                                            </p:graphicEl>
                                          </p:spTgt>
                                        </p:tgtEl>
                                        <p:attrNameLst>
                                          <p:attrName>style.visibility</p:attrName>
                                        </p:attrNameLst>
                                      </p:cBhvr>
                                      <p:to>
                                        <p:strVal val="visible"/>
                                      </p:to>
                                    </p:set>
                                    <p:animEffect transition="in" filter="wipe(left)">
                                      <p:cBhvr>
                                        <p:cTn id="13" dur="500"/>
                                        <p:tgtEl>
                                          <p:spTgt spid="50">
                                            <p:graphicEl>
                                              <a:dgm id="{380EED6E-044D-4533-BD53-A492168D471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0">
                                            <p:graphicEl>
                                              <a:dgm id="{3EEC18E7-85F0-4C60-BC9F-01A44B924CE8}"/>
                                            </p:graphicEl>
                                          </p:spTgt>
                                        </p:tgtEl>
                                        <p:attrNameLst>
                                          <p:attrName>style.visibility</p:attrName>
                                        </p:attrNameLst>
                                      </p:cBhvr>
                                      <p:to>
                                        <p:strVal val="visible"/>
                                      </p:to>
                                    </p:set>
                                    <p:animEffect transition="in" filter="wipe(left)">
                                      <p:cBhvr>
                                        <p:cTn id="18" dur="500"/>
                                        <p:tgtEl>
                                          <p:spTgt spid="50">
                                            <p:graphicEl>
                                              <a:dgm id="{3EEC18E7-85F0-4C60-BC9F-01A44B924CE8}"/>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graphicEl>
                                              <a:dgm id="{71FCA8D4-9BF9-4EC0-9388-2FB5004FDA13}"/>
                                            </p:graphicEl>
                                          </p:spTgt>
                                        </p:tgtEl>
                                        <p:attrNameLst>
                                          <p:attrName>style.visibility</p:attrName>
                                        </p:attrNameLst>
                                      </p:cBhvr>
                                      <p:to>
                                        <p:strVal val="visible"/>
                                      </p:to>
                                    </p:set>
                                    <p:animEffect transition="in" filter="wipe(left)">
                                      <p:cBhvr>
                                        <p:cTn id="21" dur="500"/>
                                        <p:tgtEl>
                                          <p:spTgt spid="50">
                                            <p:graphicEl>
                                              <a:dgm id="{71FCA8D4-9BF9-4EC0-9388-2FB5004FDA1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
                                            <p:graphicEl>
                                              <a:dgm id="{8767FD5C-66A1-40F7-B025-62A7B98A8C41}"/>
                                            </p:graphicEl>
                                          </p:spTgt>
                                        </p:tgtEl>
                                        <p:attrNameLst>
                                          <p:attrName>style.visibility</p:attrName>
                                        </p:attrNameLst>
                                      </p:cBhvr>
                                      <p:to>
                                        <p:strVal val="visible"/>
                                      </p:to>
                                    </p:set>
                                    <p:animEffect transition="in" filter="wipe(left)">
                                      <p:cBhvr>
                                        <p:cTn id="26" dur="500"/>
                                        <p:tgtEl>
                                          <p:spTgt spid="50">
                                            <p:graphicEl>
                                              <a:dgm id="{8767FD5C-66A1-40F7-B025-62A7B98A8C41}"/>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0">
                                            <p:graphicEl>
                                              <a:dgm id="{78A43AB3-FAF4-4F0E-B10E-40BB8735642A}"/>
                                            </p:graphicEl>
                                          </p:spTgt>
                                        </p:tgtEl>
                                        <p:attrNameLst>
                                          <p:attrName>style.visibility</p:attrName>
                                        </p:attrNameLst>
                                      </p:cBhvr>
                                      <p:to>
                                        <p:strVal val="visible"/>
                                      </p:to>
                                    </p:set>
                                    <p:animEffect transition="in" filter="wipe(left)">
                                      <p:cBhvr>
                                        <p:cTn id="29" dur="500"/>
                                        <p:tgtEl>
                                          <p:spTgt spid="50">
                                            <p:graphicEl>
                                              <a:dgm id="{78A43AB3-FAF4-4F0E-B10E-40BB873564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312CB825-EAFB-4901-8C7E-D5477E0D31C8}"/>
              </a:ext>
            </a:extLst>
          </p:cNvPr>
          <p:cNvGrpSpPr/>
          <p:nvPr/>
        </p:nvGrpSpPr>
        <p:grpSpPr>
          <a:xfrm>
            <a:off x="4226262" y="5770216"/>
            <a:ext cx="4140553" cy="451824"/>
            <a:chOff x="4679586" y="878988"/>
            <a:chExt cx="1745757" cy="190500"/>
          </a:xfrm>
        </p:grpSpPr>
        <p:sp>
          <p:nvSpPr>
            <p:cNvPr id="52" name="Oval 51">
              <a:extLst>
                <a:ext uri="{FF2B5EF4-FFF2-40B4-BE49-F238E27FC236}">
                  <a16:creationId xmlns=""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Diyagram 49"/>
          <p:cNvGraphicFramePr/>
          <p:nvPr>
            <p:extLst>
              <p:ext uri="{D42A27DB-BD31-4B8C-83A1-F6EECF244321}">
                <p14:modId xmlns:p14="http://schemas.microsoft.com/office/powerpoint/2010/main" val="3974095353"/>
              </p:ext>
            </p:extLst>
          </p:nvPr>
        </p:nvGraphicFramePr>
        <p:xfrm>
          <a:off x="1533525" y="748145"/>
          <a:ext cx="9173268" cy="530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Veri Yer Tutucusu 1"/>
          <p:cNvSpPr>
            <a:spLocks noGrp="1"/>
          </p:cNvSpPr>
          <p:nvPr>
            <p:ph type="dt" sz="half" idx="10"/>
          </p:nvPr>
        </p:nvSpPr>
        <p:spPr/>
        <p:txBody>
          <a:bodyPr/>
          <a:lstStyle/>
          <a:p>
            <a:fld id="{9E554013-8552-4571-9346-CC45EA5AE8A6}" type="datetime1">
              <a:rPr lang="de-DE" smtClean="0"/>
              <a:t>01.11.2018</a:t>
            </a:fld>
            <a:endParaRPr lang="de-DE"/>
          </a:p>
        </p:txBody>
      </p:sp>
      <p:sp>
        <p:nvSpPr>
          <p:cNvPr id="3" name="Altbilgi Yer Tutucusu 2"/>
          <p:cNvSpPr>
            <a:spLocks noGrp="1"/>
          </p:cNvSpPr>
          <p:nvPr>
            <p:ph type="ftr" sz="quarter" idx="11"/>
          </p:nvPr>
        </p:nvSpPr>
        <p:spPr/>
        <p:txBody>
          <a:bodyPr/>
          <a:lstStyle/>
          <a:p>
            <a:r>
              <a:rPr lang="de-DE" dirty="0" smtClean="0"/>
              <a:t> ÇEVRE VE ŞEHİRCİLİK BAKANLIĞI </a:t>
            </a:r>
            <a:endParaRPr lang="de-DE" dirty="0"/>
          </a:p>
        </p:txBody>
      </p:sp>
    </p:spTree>
    <p:extLst>
      <p:ext uri="{BB962C8B-B14F-4D97-AF65-F5344CB8AC3E}">
        <p14:creationId xmlns:p14="http://schemas.microsoft.com/office/powerpoint/2010/main" val="25228147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graphicEl>
                                              <a:dgm id="{C9E25634-244B-4FA8-BA0F-A25B1D85623E}"/>
                                            </p:graphicEl>
                                          </p:spTgt>
                                        </p:tgtEl>
                                        <p:attrNameLst>
                                          <p:attrName>style.visibility</p:attrName>
                                        </p:attrNameLst>
                                      </p:cBhvr>
                                      <p:to>
                                        <p:strVal val="visible"/>
                                      </p:to>
                                    </p:set>
                                    <p:animEffect transition="in" filter="wipe(left)">
                                      <p:cBhvr>
                                        <p:cTn id="7" dur="500"/>
                                        <p:tgtEl>
                                          <p:spTgt spid="50">
                                            <p:graphicEl>
                                              <a:dgm id="{C9E25634-244B-4FA8-BA0F-A25B1D85623E}"/>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graphicEl>
                                              <a:dgm id="{16631ABB-DD4A-4A12-BB50-2180C024151A}"/>
                                            </p:graphicEl>
                                          </p:spTgt>
                                        </p:tgtEl>
                                        <p:attrNameLst>
                                          <p:attrName>style.visibility</p:attrName>
                                        </p:attrNameLst>
                                      </p:cBhvr>
                                      <p:to>
                                        <p:strVal val="visible"/>
                                      </p:to>
                                    </p:set>
                                    <p:animEffect transition="in" filter="wipe(left)">
                                      <p:cBhvr>
                                        <p:cTn id="10" dur="500"/>
                                        <p:tgtEl>
                                          <p:spTgt spid="50">
                                            <p:graphicEl>
                                              <a:dgm id="{16631ABB-DD4A-4A12-BB50-2180C024151A}"/>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graphicEl>
                                              <a:dgm id="{380EED6E-044D-4533-BD53-A492168D4719}"/>
                                            </p:graphicEl>
                                          </p:spTgt>
                                        </p:tgtEl>
                                        <p:attrNameLst>
                                          <p:attrName>style.visibility</p:attrName>
                                        </p:attrNameLst>
                                      </p:cBhvr>
                                      <p:to>
                                        <p:strVal val="visible"/>
                                      </p:to>
                                    </p:set>
                                    <p:animEffect transition="in" filter="wipe(left)">
                                      <p:cBhvr>
                                        <p:cTn id="13" dur="500"/>
                                        <p:tgtEl>
                                          <p:spTgt spid="50">
                                            <p:graphicEl>
                                              <a:dgm id="{380EED6E-044D-4533-BD53-A492168D471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0">
                                            <p:graphicEl>
                                              <a:dgm id="{3EEC18E7-85F0-4C60-BC9F-01A44B924CE8}"/>
                                            </p:graphicEl>
                                          </p:spTgt>
                                        </p:tgtEl>
                                        <p:attrNameLst>
                                          <p:attrName>style.visibility</p:attrName>
                                        </p:attrNameLst>
                                      </p:cBhvr>
                                      <p:to>
                                        <p:strVal val="visible"/>
                                      </p:to>
                                    </p:set>
                                    <p:animEffect transition="in" filter="wipe(left)">
                                      <p:cBhvr>
                                        <p:cTn id="18" dur="500"/>
                                        <p:tgtEl>
                                          <p:spTgt spid="50">
                                            <p:graphicEl>
                                              <a:dgm id="{3EEC18E7-85F0-4C60-BC9F-01A44B924CE8}"/>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graphicEl>
                                              <a:dgm id="{71FCA8D4-9BF9-4EC0-9388-2FB5004FDA13}"/>
                                            </p:graphicEl>
                                          </p:spTgt>
                                        </p:tgtEl>
                                        <p:attrNameLst>
                                          <p:attrName>style.visibility</p:attrName>
                                        </p:attrNameLst>
                                      </p:cBhvr>
                                      <p:to>
                                        <p:strVal val="visible"/>
                                      </p:to>
                                    </p:set>
                                    <p:animEffect transition="in" filter="wipe(left)">
                                      <p:cBhvr>
                                        <p:cTn id="21" dur="500"/>
                                        <p:tgtEl>
                                          <p:spTgt spid="50">
                                            <p:graphicEl>
                                              <a:dgm id="{71FCA8D4-9BF9-4EC0-9388-2FB5004FDA1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
                                            <p:graphicEl>
                                              <a:dgm id="{8767FD5C-66A1-40F7-B025-62A7B98A8C41}"/>
                                            </p:graphicEl>
                                          </p:spTgt>
                                        </p:tgtEl>
                                        <p:attrNameLst>
                                          <p:attrName>style.visibility</p:attrName>
                                        </p:attrNameLst>
                                      </p:cBhvr>
                                      <p:to>
                                        <p:strVal val="visible"/>
                                      </p:to>
                                    </p:set>
                                    <p:animEffect transition="in" filter="wipe(left)">
                                      <p:cBhvr>
                                        <p:cTn id="26" dur="500"/>
                                        <p:tgtEl>
                                          <p:spTgt spid="50">
                                            <p:graphicEl>
                                              <a:dgm id="{8767FD5C-66A1-40F7-B025-62A7B98A8C41}"/>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0">
                                            <p:graphicEl>
                                              <a:dgm id="{78A43AB3-FAF4-4F0E-B10E-40BB8735642A}"/>
                                            </p:graphicEl>
                                          </p:spTgt>
                                        </p:tgtEl>
                                        <p:attrNameLst>
                                          <p:attrName>style.visibility</p:attrName>
                                        </p:attrNameLst>
                                      </p:cBhvr>
                                      <p:to>
                                        <p:strVal val="visible"/>
                                      </p:to>
                                    </p:set>
                                    <p:animEffect transition="in" filter="wipe(left)">
                                      <p:cBhvr>
                                        <p:cTn id="29" dur="500"/>
                                        <p:tgtEl>
                                          <p:spTgt spid="50">
                                            <p:graphicEl>
                                              <a:dgm id="{78A43AB3-FAF4-4F0E-B10E-40BB873564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350538" y="119191"/>
            <a:ext cx="11339982" cy="3496773"/>
            <a:chOff x="-350538" y="119191"/>
            <a:chExt cx="11339982" cy="3496773"/>
          </a:xfrm>
        </p:grpSpPr>
        <p:grpSp>
          <p:nvGrpSpPr>
            <p:cNvPr id="65" name="Group 103">
              <a:extLst>
                <a:ext uri="{FF2B5EF4-FFF2-40B4-BE49-F238E27FC236}">
                  <a16:creationId xmlns="" xmlns:a16="http://schemas.microsoft.com/office/drawing/2014/main" id="{A87830BE-EEF7-4034-8ABE-3212DB467DB4}"/>
                </a:ext>
              </a:extLst>
            </p:cNvPr>
            <p:cNvGrpSpPr/>
            <p:nvPr/>
          </p:nvGrpSpPr>
          <p:grpSpPr>
            <a:xfrm rot="16200000">
              <a:off x="167324" y="-53469"/>
              <a:ext cx="1907474" cy="2943198"/>
              <a:chOff x="1494518" y="1826814"/>
              <a:chExt cx="1591582" cy="2388803"/>
            </a:xfrm>
          </p:grpSpPr>
          <p:sp>
            <p:nvSpPr>
              <p:cNvPr id="66" name="Rectangle: Top Corners Rounded 104">
                <a:extLst>
                  <a:ext uri="{FF2B5EF4-FFF2-40B4-BE49-F238E27FC236}">
                    <a16:creationId xmlns=""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105">
                <a:extLst>
                  <a:ext uri="{FF2B5EF4-FFF2-40B4-BE49-F238E27FC236}">
                    <a16:creationId xmlns="" xmlns:a16="http://schemas.microsoft.com/office/drawing/2014/main" id="{5D8301A0-49D9-41A5-A227-2E35458E6401}"/>
                  </a:ext>
                </a:extLst>
              </p:cNvPr>
              <p:cNvSpPr txBox="1"/>
              <p:nvPr/>
            </p:nvSpPr>
            <p:spPr>
              <a:xfrm rot="5400000">
                <a:off x="1174960" y="2555199"/>
                <a:ext cx="2031250" cy="574480"/>
              </a:xfrm>
              <a:prstGeom prst="rect">
                <a:avLst/>
              </a:prstGeom>
              <a:noFill/>
            </p:spPr>
            <p:txBody>
              <a:bodyPr wrap="square" rtlCol="0">
                <a:spAutoFit/>
              </a:bodyPr>
              <a:lstStyle/>
              <a:p>
                <a:pPr algn="ctr"/>
                <a:r>
                  <a:rPr lang="tr-TR" sz="3600" b="1" dirty="0" smtClean="0">
                    <a:solidFill>
                      <a:srgbClr val="E6E7E9"/>
                    </a:solidFill>
                    <a:latin typeface="Tw Cen MT" panose="020B0602020104020603" pitchFamily="34" charset="0"/>
                  </a:rPr>
                  <a:t>ÖNERİ </a:t>
                </a:r>
                <a:endParaRPr lang="en-US" sz="3600" b="1" dirty="0">
                  <a:solidFill>
                    <a:srgbClr val="E6E7E9"/>
                  </a:solidFill>
                  <a:latin typeface="Tw Cen MT" panose="020B0602020104020603" pitchFamily="34" charset="0"/>
                </a:endParaRPr>
              </a:p>
            </p:txBody>
          </p:sp>
          <p:sp>
            <p:nvSpPr>
              <p:cNvPr id="68" name="TextBox 106">
                <a:extLst>
                  <a:ext uri="{FF2B5EF4-FFF2-40B4-BE49-F238E27FC236}">
                    <a16:creationId xmlns="" xmlns:a16="http://schemas.microsoft.com/office/drawing/2014/main" id="{236675CF-5B12-4D6B-8C03-F29656450255}"/>
                  </a:ext>
                </a:extLst>
              </p:cNvPr>
              <p:cNvSpPr txBox="1"/>
              <p:nvPr/>
            </p:nvSpPr>
            <p:spPr>
              <a:xfrm rot="5400000">
                <a:off x="1671997" y="3253384"/>
                <a:ext cx="1021712" cy="902754"/>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94" name="Freeform: Shape 107">
              <a:extLst>
                <a:ext uri="{FF2B5EF4-FFF2-40B4-BE49-F238E27FC236}">
                  <a16:creationId xmlns="" xmlns:a16="http://schemas.microsoft.com/office/drawing/2014/main" id="{48958204-CE05-4E79-AC55-C76FBB79E37F}"/>
                </a:ext>
              </a:extLst>
            </p:cNvPr>
            <p:cNvSpPr/>
            <p:nvPr/>
          </p:nvSpPr>
          <p:spPr>
            <a:xfrm rot="16200000" flipV="1">
              <a:off x="4876186" y="-3326298"/>
              <a:ext cx="2667767" cy="9558745"/>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ln>
              <a:solidFill>
                <a:srgbClr val="FF596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95" name="Group 113">
              <a:extLst>
                <a:ext uri="{FF2B5EF4-FFF2-40B4-BE49-F238E27FC236}">
                  <a16:creationId xmlns="" xmlns:a16="http://schemas.microsoft.com/office/drawing/2014/main" id="{8D94F991-2744-4D5C-BE57-A0C261539D2C}"/>
                </a:ext>
              </a:extLst>
            </p:cNvPr>
            <p:cNvGrpSpPr/>
            <p:nvPr/>
          </p:nvGrpSpPr>
          <p:grpSpPr>
            <a:xfrm>
              <a:off x="2352516" y="160919"/>
              <a:ext cx="8636928" cy="3455045"/>
              <a:chOff x="1654566" y="3834786"/>
              <a:chExt cx="1807101" cy="3444926"/>
            </a:xfrm>
          </p:grpSpPr>
          <p:sp>
            <p:nvSpPr>
              <p:cNvPr id="96" name="TextBox 114">
                <a:extLst>
                  <a:ext uri="{FF2B5EF4-FFF2-40B4-BE49-F238E27FC236}">
                    <a16:creationId xmlns="" xmlns:a16="http://schemas.microsoft.com/office/drawing/2014/main" id="{8721CE74-40AC-4223-B129-B3A270C7429B}"/>
                  </a:ext>
                </a:extLst>
              </p:cNvPr>
              <p:cNvSpPr txBox="1"/>
              <p:nvPr/>
            </p:nvSpPr>
            <p:spPr>
              <a:xfrm>
                <a:off x="1654566" y="3834786"/>
                <a:ext cx="1807101" cy="398938"/>
              </a:xfrm>
              <a:prstGeom prst="rect">
                <a:avLst/>
              </a:prstGeom>
              <a:noFill/>
            </p:spPr>
            <p:txBody>
              <a:bodyPr wrap="square" rtlCol="0">
                <a:spAutoFit/>
              </a:bodyPr>
              <a:lstStyle/>
              <a:p>
                <a:r>
                  <a:rPr lang="tr-TR" sz="2000" b="1" dirty="0">
                    <a:solidFill>
                      <a:srgbClr val="FF5969"/>
                    </a:solidFill>
                    <a:latin typeface="Arial" panose="020B0604020202020204" pitchFamily="34" charset="0"/>
                    <a:cs typeface="Arial" panose="020B0604020202020204" pitchFamily="34" charset="0"/>
                  </a:rPr>
                  <a:t>e-ÇED Sisteminde Tanımlı </a:t>
                </a:r>
                <a:r>
                  <a:rPr lang="tr-TR" sz="2000" b="1" dirty="0" smtClean="0">
                    <a:solidFill>
                      <a:srgbClr val="FF5969"/>
                    </a:solidFill>
                    <a:latin typeface="Arial" panose="020B0604020202020204" pitchFamily="34" charset="0"/>
                    <a:cs typeface="Arial" panose="020B0604020202020204" pitchFamily="34" charset="0"/>
                  </a:rPr>
                  <a:t>Olmamak</a:t>
                </a:r>
                <a:endParaRPr lang="en-US" sz="2000" b="1" dirty="0">
                  <a:solidFill>
                    <a:srgbClr val="FF5969"/>
                  </a:solidFill>
                  <a:latin typeface="Arial" panose="020B0604020202020204" pitchFamily="34" charset="0"/>
                  <a:cs typeface="Arial" panose="020B0604020202020204" pitchFamily="34" charset="0"/>
                </a:endParaRPr>
              </a:p>
            </p:txBody>
          </p:sp>
          <p:sp>
            <p:nvSpPr>
              <p:cNvPr id="97" name="TextBox 115">
                <a:extLst>
                  <a:ext uri="{FF2B5EF4-FFF2-40B4-BE49-F238E27FC236}">
                    <a16:creationId xmlns="" xmlns:a16="http://schemas.microsoft.com/office/drawing/2014/main" id="{FC94FF53-E358-452A-A5CE-3296318ABBE9}"/>
                  </a:ext>
                </a:extLst>
              </p:cNvPr>
              <p:cNvSpPr txBox="1"/>
              <p:nvPr/>
            </p:nvSpPr>
            <p:spPr>
              <a:xfrm>
                <a:off x="1722394" y="4118897"/>
                <a:ext cx="1732317" cy="3160815"/>
              </a:xfrm>
              <a:prstGeom prst="rect">
                <a:avLst/>
              </a:prstGeom>
              <a:noFill/>
            </p:spPr>
            <p:txBody>
              <a:bodyPr wrap="square" rtlCol="0">
                <a:spAutoFit/>
              </a:bodyPr>
              <a:lstStyle/>
              <a:p>
                <a:pPr marL="285750" indent="-285750">
                  <a:spcBef>
                    <a:spcPts val="600"/>
                  </a:spcBef>
                  <a:spcAft>
                    <a:spcPts val="600"/>
                  </a:spcAft>
                  <a:buBlip>
                    <a:blip r:embed="rId2"/>
                  </a:buBlip>
                </a:pPr>
                <a:r>
                  <a:rPr lang="tr-TR" dirty="0">
                    <a:solidFill>
                      <a:schemeClr val="tx1">
                        <a:lumMod val="75000"/>
                        <a:lumOff val="25000"/>
                      </a:schemeClr>
                    </a:solidFill>
                    <a:latin typeface="Arial" panose="020B0604020202020204" pitchFamily="34" charset="0"/>
                    <a:cs typeface="Arial" panose="020B0604020202020204" pitchFamily="34" charset="0"/>
                  </a:rPr>
                  <a:t>Sistemde tanımlı bir Kurum olmadığınız halde; CD ya da kağıt ortamında proje dosyası Kurumunuza ulaşmamış olursa; </a:t>
                </a:r>
                <a:r>
                  <a:rPr lang="tr-TR" b="1" dirty="0">
                    <a:solidFill>
                      <a:schemeClr val="tx1">
                        <a:lumMod val="75000"/>
                        <a:lumOff val="25000"/>
                      </a:schemeClr>
                    </a:solidFill>
                    <a:latin typeface="Arial" panose="020B0604020202020204" pitchFamily="34" charset="0"/>
                    <a:cs typeface="Arial" panose="020B0604020202020204" pitchFamily="34" charset="0"/>
                  </a:rPr>
                  <a:t>Genel Müdürlük ve İl Müdürlüğü’nün internet sayfasından proje dosyası incelenebilir. Size ulaşan ve görüş istenen proje haricinde; başka projeler içinde Kurumunuzdan görüş istenme olasılığına karşı; Kurumunuzdan bir yetkili adı-soyadı ve sisteme girişte kullanılması için kullanıcı adı olarak kaydedilmesi gereken bir Kurumsal e-posta adresinin ÇED, İzin ve Denetim Genel Müdürlüğü’ne bildirilmesi gerekmektedir.</a:t>
                </a:r>
              </a:p>
              <a:p>
                <a:pPr marL="285750" lvl="0" indent="-285750">
                  <a:spcBef>
                    <a:spcPts val="600"/>
                  </a:spcBef>
                  <a:spcAft>
                    <a:spcPts val="600"/>
                  </a:spcAft>
                  <a:buBlip>
                    <a:blip r:embed="rId2"/>
                  </a:buBlip>
                </a:pPr>
                <a:endParaRPr lang="tr-TR" dirty="0">
                  <a:solidFill>
                    <a:schemeClr val="tx1">
                      <a:lumMod val="75000"/>
                      <a:lumOff val="25000"/>
                    </a:schemeClr>
                  </a:solidFill>
                  <a:latin typeface="Arial" panose="020B0604020202020204" pitchFamily="34" charset="0"/>
                  <a:cs typeface="Arial" panose="020B0604020202020204" pitchFamily="34" charset="0"/>
                </a:endParaRPr>
              </a:p>
              <a:p>
                <a:pPr marL="285750" lvl="0" indent="-285750">
                  <a:spcBef>
                    <a:spcPts val="600"/>
                  </a:spcBef>
                  <a:spcAft>
                    <a:spcPts val="600"/>
                  </a:spcAft>
                  <a:buBlip>
                    <a:blip r:embed="rId2"/>
                  </a:buBlip>
                </a:pPr>
                <a:endParaRPr lang="tr-TR" dirty="0">
                  <a:solidFill>
                    <a:schemeClr val="tx1">
                      <a:lumMod val="75000"/>
                      <a:lumOff val="25000"/>
                    </a:schemeClr>
                  </a:solidFill>
                  <a:latin typeface="Arial" panose="020B0604020202020204" pitchFamily="34" charset="0"/>
                  <a:cs typeface="Arial" panose="020B0604020202020204" pitchFamily="34" charset="0"/>
                </a:endParaRPr>
              </a:p>
            </p:txBody>
          </p:sp>
        </p:grpSp>
      </p:grpSp>
      <p:sp>
        <p:nvSpPr>
          <p:cNvPr id="2" name="Veri Yer Tutucusu 1"/>
          <p:cNvSpPr>
            <a:spLocks noGrp="1"/>
          </p:cNvSpPr>
          <p:nvPr>
            <p:ph type="dt" sz="half" idx="10"/>
          </p:nvPr>
        </p:nvSpPr>
        <p:spPr/>
        <p:txBody>
          <a:bodyPr/>
          <a:lstStyle/>
          <a:p>
            <a:fld id="{930FB44B-63B4-4D28-A311-B99BD982C865}"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grpSp>
        <p:nvGrpSpPr>
          <p:cNvPr id="5" name="Grup 4"/>
          <p:cNvGrpSpPr/>
          <p:nvPr/>
        </p:nvGrpSpPr>
        <p:grpSpPr>
          <a:xfrm>
            <a:off x="-375203" y="2450480"/>
            <a:ext cx="11355915" cy="3801051"/>
            <a:chOff x="-375203" y="2866105"/>
            <a:chExt cx="11355915" cy="3801051"/>
          </a:xfrm>
        </p:grpSpPr>
        <p:grpSp>
          <p:nvGrpSpPr>
            <p:cNvPr id="98" name="Group 103">
              <a:extLst>
                <a:ext uri="{FF2B5EF4-FFF2-40B4-BE49-F238E27FC236}">
                  <a16:creationId xmlns="" xmlns:a16="http://schemas.microsoft.com/office/drawing/2014/main" id="{A87830BE-EEF7-4034-8ABE-3212DB467DB4}"/>
                </a:ext>
              </a:extLst>
            </p:cNvPr>
            <p:cNvGrpSpPr/>
            <p:nvPr/>
          </p:nvGrpSpPr>
          <p:grpSpPr>
            <a:xfrm rot="16200000">
              <a:off x="-328299" y="3221656"/>
              <a:ext cx="2916108" cy="3009915"/>
              <a:chOff x="1468918" y="1847319"/>
              <a:chExt cx="1591582" cy="2374739"/>
            </a:xfrm>
            <a:solidFill>
              <a:srgbClr val="52CBBE"/>
            </a:solidFill>
          </p:grpSpPr>
          <p:sp>
            <p:nvSpPr>
              <p:cNvPr id="99" name="Rectangle: Top Corners Rounded 104">
                <a:extLst>
                  <a:ext uri="{FF2B5EF4-FFF2-40B4-BE49-F238E27FC236}">
                    <a16:creationId xmlns="" xmlns:a16="http://schemas.microsoft.com/office/drawing/2014/main" id="{F1B87F23-BD02-4DB3-947D-2F61C5B87FEF}"/>
                  </a:ext>
                </a:extLst>
              </p:cNvPr>
              <p:cNvSpPr/>
              <p:nvPr/>
            </p:nvSpPr>
            <p:spPr>
              <a:xfrm>
                <a:off x="1468918" y="2238104"/>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105">
                <a:extLst>
                  <a:ext uri="{FF2B5EF4-FFF2-40B4-BE49-F238E27FC236}">
                    <a16:creationId xmlns="" xmlns:a16="http://schemas.microsoft.com/office/drawing/2014/main" id="{5D8301A0-49D9-41A5-A227-2E35458E6401}"/>
                  </a:ext>
                </a:extLst>
              </p:cNvPr>
              <p:cNvSpPr txBox="1"/>
              <p:nvPr/>
            </p:nvSpPr>
            <p:spPr>
              <a:xfrm rot="5400000">
                <a:off x="1142078" y="2575704"/>
                <a:ext cx="2031250" cy="574480"/>
              </a:xfrm>
              <a:prstGeom prst="rect">
                <a:avLst/>
              </a:prstGeom>
              <a:noFill/>
            </p:spPr>
            <p:txBody>
              <a:bodyPr wrap="square" rtlCol="0">
                <a:spAutoFit/>
              </a:bodyPr>
              <a:lstStyle/>
              <a:p>
                <a:pPr algn="ctr"/>
                <a:r>
                  <a:rPr lang="tr-TR" sz="3600" b="1" dirty="0" smtClean="0">
                    <a:solidFill>
                      <a:srgbClr val="E6E7E9"/>
                    </a:solidFill>
                    <a:latin typeface="Tw Cen MT" panose="020B0602020104020603" pitchFamily="34" charset="0"/>
                  </a:rPr>
                  <a:t>ÖNERİ </a:t>
                </a:r>
                <a:endParaRPr lang="en-US" sz="3600" b="1" dirty="0">
                  <a:solidFill>
                    <a:srgbClr val="E6E7E9"/>
                  </a:solidFill>
                  <a:latin typeface="Tw Cen MT" panose="020B0602020104020603" pitchFamily="34" charset="0"/>
                </a:endParaRPr>
              </a:p>
            </p:txBody>
          </p:sp>
          <p:sp>
            <p:nvSpPr>
              <p:cNvPr id="101" name="TextBox 106">
                <a:extLst>
                  <a:ext uri="{FF2B5EF4-FFF2-40B4-BE49-F238E27FC236}">
                    <a16:creationId xmlns="" xmlns:a16="http://schemas.microsoft.com/office/drawing/2014/main" id="{236675CF-5B12-4D6B-8C03-F29656450255}"/>
                  </a:ext>
                </a:extLst>
              </p:cNvPr>
              <p:cNvSpPr txBox="1"/>
              <p:nvPr/>
            </p:nvSpPr>
            <p:spPr>
              <a:xfrm rot="5400000">
                <a:off x="1676164" y="3326959"/>
                <a:ext cx="1021712" cy="768485"/>
              </a:xfrm>
              <a:prstGeom prst="rect">
                <a:avLst/>
              </a:prstGeom>
              <a:noFill/>
            </p:spPr>
            <p:txBody>
              <a:bodyPr wrap="square" rtlCol="0">
                <a:spAutoFit/>
              </a:bodyPr>
              <a:lstStyle/>
              <a:p>
                <a:pPr algn="ctr"/>
                <a:r>
                  <a:rPr lang="tr-TR" sz="6000" b="1" dirty="0" smtClean="0">
                    <a:solidFill>
                      <a:srgbClr val="E6E7E9"/>
                    </a:solidFill>
                    <a:latin typeface="Tw Cen MT" panose="020B0602020104020603" pitchFamily="34" charset="0"/>
                  </a:rPr>
                  <a:t>2</a:t>
                </a:r>
                <a:endParaRPr lang="en-US" sz="6000" b="1" dirty="0">
                  <a:solidFill>
                    <a:srgbClr val="E6E7E9"/>
                  </a:solidFill>
                  <a:latin typeface="Tw Cen MT" panose="020B0602020104020603" pitchFamily="34" charset="0"/>
                </a:endParaRPr>
              </a:p>
            </p:txBody>
          </p:sp>
        </p:grpSp>
        <p:sp>
          <p:nvSpPr>
            <p:cNvPr id="102" name="Freeform: Shape 107">
              <a:extLst>
                <a:ext uri="{FF2B5EF4-FFF2-40B4-BE49-F238E27FC236}">
                  <a16:creationId xmlns="" xmlns:a16="http://schemas.microsoft.com/office/drawing/2014/main" id="{48958204-CE05-4E79-AC55-C76FBB79E37F}"/>
                </a:ext>
              </a:extLst>
            </p:cNvPr>
            <p:cNvSpPr/>
            <p:nvPr/>
          </p:nvSpPr>
          <p:spPr>
            <a:xfrm rot="16200000" flipV="1">
              <a:off x="4289576" y="17159"/>
              <a:ext cx="3801051" cy="949894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ln>
              <a:solidFill>
                <a:srgbClr val="52CBB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03" name="Group 113">
              <a:extLst>
                <a:ext uri="{FF2B5EF4-FFF2-40B4-BE49-F238E27FC236}">
                  <a16:creationId xmlns="" xmlns:a16="http://schemas.microsoft.com/office/drawing/2014/main" id="{8D94F991-2744-4D5C-BE57-A0C261539D2C}"/>
                </a:ext>
              </a:extLst>
            </p:cNvPr>
            <p:cNvGrpSpPr/>
            <p:nvPr/>
          </p:nvGrpSpPr>
          <p:grpSpPr>
            <a:xfrm>
              <a:off x="2034139" y="2866105"/>
              <a:ext cx="8115317" cy="402456"/>
              <a:chOff x="1654566" y="3983970"/>
              <a:chExt cx="1825801" cy="831196"/>
            </a:xfrm>
          </p:grpSpPr>
          <p:sp>
            <p:nvSpPr>
              <p:cNvPr id="104" name="TextBox 114">
                <a:extLst>
                  <a:ext uri="{FF2B5EF4-FFF2-40B4-BE49-F238E27FC236}">
                    <a16:creationId xmlns="" xmlns:a16="http://schemas.microsoft.com/office/drawing/2014/main" id="{8721CE74-40AC-4223-B129-B3A270C7429B}"/>
                  </a:ext>
                </a:extLst>
              </p:cNvPr>
              <p:cNvSpPr txBox="1"/>
              <p:nvPr/>
            </p:nvSpPr>
            <p:spPr>
              <a:xfrm>
                <a:off x="1654566" y="3983970"/>
                <a:ext cx="1807101" cy="377292"/>
              </a:xfrm>
              <a:prstGeom prst="rect">
                <a:avLst/>
              </a:prstGeom>
              <a:noFill/>
            </p:spPr>
            <p:txBody>
              <a:bodyPr wrap="square" rtlCol="0">
                <a:spAutoFit/>
              </a:bodyPr>
              <a:lstStyle/>
              <a:p>
                <a:r>
                  <a:rPr lang="tr-TR" sz="2000" b="1" dirty="0" smtClean="0">
                    <a:solidFill>
                      <a:srgbClr val="52CBBE"/>
                    </a:solidFill>
                    <a:latin typeface="Arial" panose="020B0604020202020204" pitchFamily="34" charset="0"/>
                    <a:cs typeface="Arial" panose="020B0604020202020204" pitchFamily="34" charset="0"/>
                  </a:rPr>
                  <a:t>Yazı Ulaşıyor, Sistemden Projeye Ulaşılamıyor</a:t>
                </a:r>
                <a:endParaRPr lang="en-US" sz="2000" b="1" dirty="0">
                  <a:solidFill>
                    <a:srgbClr val="52CBBE"/>
                  </a:solidFill>
                  <a:latin typeface="Arial" panose="020B0604020202020204" pitchFamily="34" charset="0"/>
                  <a:cs typeface="Arial" panose="020B0604020202020204" pitchFamily="34" charset="0"/>
                </a:endParaRPr>
              </a:p>
            </p:txBody>
          </p:sp>
          <p:sp>
            <p:nvSpPr>
              <p:cNvPr id="105" name="TextBox 115">
                <a:extLst>
                  <a:ext uri="{FF2B5EF4-FFF2-40B4-BE49-F238E27FC236}">
                    <a16:creationId xmlns="" xmlns:a16="http://schemas.microsoft.com/office/drawing/2014/main" id="{FC94FF53-E358-452A-A5CE-3296318ABBE9}"/>
                  </a:ext>
                </a:extLst>
              </p:cNvPr>
              <p:cNvSpPr txBox="1"/>
              <p:nvPr/>
            </p:nvSpPr>
            <p:spPr>
              <a:xfrm>
                <a:off x="1748050" y="4466897"/>
                <a:ext cx="1732317" cy="348269"/>
              </a:xfrm>
              <a:prstGeom prst="rect">
                <a:avLst/>
              </a:prstGeom>
              <a:noFill/>
            </p:spPr>
            <p:txBody>
              <a:bodyPr wrap="square" rtlCol="0">
                <a:spAutoFit/>
              </a:bodyPr>
              <a:lstStyle/>
              <a:p>
                <a:pPr lvl="0"/>
                <a:endParaRPr lang="tr-TR" dirty="0">
                  <a:latin typeface="Arial "/>
                </a:endParaRPr>
              </a:p>
            </p:txBody>
          </p:sp>
        </p:grpSp>
        <p:sp>
          <p:nvSpPr>
            <p:cNvPr id="70" name="TextBox 115">
              <a:extLst>
                <a:ext uri="{FF2B5EF4-FFF2-40B4-BE49-F238E27FC236}">
                  <a16:creationId xmlns="" xmlns:a16="http://schemas.microsoft.com/office/drawing/2014/main" id="{FC94FF53-E358-452A-A5CE-3296318ABBE9}"/>
                </a:ext>
              </a:extLst>
            </p:cNvPr>
            <p:cNvSpPr txBox="1"/>
            <p:nvPr/>
          </p:nvSpPr>
          <p:spPr>
            <a:xfrm>
              <a:off x="2533686" y="3191072"/>
              <a:ext cx="8447026" cy="3354765"/>
            </a:xfrm>
            <a:prstGeom prst="rect">
              <a:avLst/>
            </a:prstGeom>
            <a:noFill/>
          </p:spPr>
          <p:txBody>
            <a:bodyPr wrap="square" rtlCol="0">
              <a:spAutoFit/>
            </a:bodyPr>
            <a:lstStyle/>
            <a:p>
              <a:pPr marL="285750" indent="-285750">
                <a:spcBef>
                  <a:spcPts val="600"/>
                </a:spcBef>
                <a:spcAft>
                  <a:spcPts val="600"/>
                </a:spcAft>
                <a:buBlip>
                  <a:blip r:embed="rId2"/>
                </a:buBlip>
              </a:pPr>
              <a:r>
                <a:rPr lang="tr-TR" dirty="0" smtClean="0">
                  <a:solidFill>
                    <a:schemeClr val="tx1">
                      <a:lumMod val="75000"/>
                      <a:lumOff val="25000"/>
                    </a:schemeClr>
                  </a:solidFill>
                  <a:latin typeface="Arial" panose="020B0604020202020204" pitchFamily="34" charset="0"/>
                  <a:cs typeface="Arial" panose="020B0604020202020204" pitchFamily="34" charset="0"/>
                </a:rPr>
                <a:t>Bakanlık ya da İl Müdürlüğü </a:t>
              </a:r>
              <a:r>
                <a:rPr lang="tr-TR" dirty="0">
                  <a:solidFill>
                    <a:schemeClr val="tx1">
                      <a:lumMod val="75000"/>
                      <a:lumOff val="25000"/>
                    </a:schemeClr>
                  </a:solidFill>
                  <a:latin typeface="Arial" panose="020B0604020202020204" pitchFamily="34" charset="0"/>
                  <a:cs typeface="Arial" panose="020B0604020202020204" pitchFamily="34" charset="0"/>
                </a:rPr>
                <a:t>tarafından takip edilen projeye ait yazı ulaştığı halde; </a:t>
              </a:r>
              <a:r>
                <a:rPr lang="tr-TR" i="1" dirty="0">
                  <a:solidFill>
                    <a:schemeClr val="tx1">
                      <a:lumMod val="75000"/>
                      <a:lumOff val="25000"/>
                    </a:schemeClr>
                  </a:solidFill>
                  <a:latin typeface="Arial" panose="020B0604020202020204" pitchFamily="34" charset="0"/>
                  <a:cs typeface="Arial" panose="020B0604020202020204" pitchFamily="34" charset="0"/>
                </a:rPr>
                <a:t>Mesajlar</a:t>
              </a:r>
              <a:r>
                <a:rPr lang="tr-TR" dirty="0">
                  <a:solidFill>
                    <a:schemeClr val="tx1">
                      <a:lumMod val="75000"/>
                      <a:lumOff val="25000"/>
                    </a:schemeClr>
                  </a:solidFill>
                  <a:latin typeface="Arial" panose="020B0604020202020204" pitchFamily="34" charset="0"/>
                  <a:cs typeface="Arial" panose="020B0604020202020204" pitchFamily="34" charset="0"/>
                </a:rPr>
                <a:t>da, </a:t>
              </a:r>
              <a:r>
                <a:rPr lang="tr-TR" i="1" dirty="0">
                  <a:solidFill>
                    <a:schemeClr val="tx1">
                      <a:lumMod val="75000"/>
                      <a:lumOff val="25000"/>
                    </a:schemeClr>
                  </a:solidFill>
                  <a:latin typeface="Arial" panose="020B0604020202020204" pitchFamily="34" charset="0"/>
                  <a:cs typeface="Arial" panose="020B0604020202020204" pitchFamily="34" charset="0"/>
                </a:rPr>
                <a:t>Üzerimdeki </a:t>
              </a:r>
              <a:r>
                <a:rPr lang="tr-TR" i="1" dirty="0" err="1">
                  <a:solidFill>
                    <a:schemeClr val="tx1">
                      <a:lumMod val="75000"/>
                      <a:lumOff val="25000"/>
                    </a:schemeClr>
                  </a:solidFill>
                  <a:latin typeface="Arial" panose="020B0604020202020204" pitchFamily="34" charset="0"/>
                  <a:cs typeface="Arial" panose="020B0604020202020204" pitchFamily="34" charset="0"/>
                </a:rPr>
                <a:t>İşler</a:t>
              </a:r>
              <a:r>
                <a:rPr lang="tr-TR" dirty="0" err="1">
                  <a:solidFill>
                    <a:schemeClr val="tx1">
                      <a:lumMod val="75000"/>
                      <a:lumOff val="25000"/>
                    </a:schemeClr>
                  </a:solidFill>
                  <a:latin typeface="Arial" panose="020B0604020202020204" pitchFamily="34" charset="0"/>
                  <a:cs typeface="Arial" panose="020B0604020202020204" pitchFamily="34" charset="0"/>
                </a:rPr>
                <a:t>’de</a:t>
              </a:r>
              <a:r>
                <a:rPr lang="tr-TR" dirty="0">
                  <a:solidFill>
                    <a:schemeClr val="tx1">
                      <a:lumMod val="75000"/>
                      <a:lumOff val="25000"/>
                    </a:schemeClr>
                  </a:solidFill>
                  <a:latin typeface="Arial" panose="020B0604020202020204" pitchFamily="34" charset="0"/>
                  <a:cs typeface="Arial" panose="020B0604020202020204" pitchFamily="34" charset="0"/>
                </a:rPr>
                <a:t>, </a:t>
              </a:r>
              <a:r>
                <a:rPr lang="tr-TR" i="1" dirty="0">
                  <a:solidFill>
                    <a:schemeClr val="tx1">
                      <a:lumMod val="75000"/>
                      <a:lumOff val="25000"/>
                    </a:schemeClr>
                  </a:solidFill>
                  <a:latin typeface="Arial" panose="020B0604020202020204" pitchFamily="34" charset="0"/>
                  <a:cs typeface="Arial" panose="020B0604020202020204" pitchFamily="34" charset="0"/>
                </a:rPr>
                <a:t>Tüm Projeleri </a:t>
              </a:r>
              <a:r>
                <a:rPr lang="tr-TR" i="1" dirty="0" err="1">
                  <a:solidFill>
                    <a:schemeClr val="tx1">
                      <a:lumMod val="75000"/>
                      <a:lumOff val="25000"/>
                    </a:schemeClr>
                  </a:solidFill>
                  <a:latin typeface="Arial" panose="020B0604020202020204" pitchFamily="34" charset="0"/>
                  <a:cs typeface="Arial" panose="020B0604020202020204" pitchFamily="34" charset="0"/>
                </a:rPr>
                <a:t>Arama</a:t>
              </a:r>
              <a:r>
                <a:rPr lang="tr-TR" dirty="0" err="1">
                  <a:solidFill>
                    <a:schemeClr val="tx1">
                      <a:lumMod val="75000"/>
                      <a:lumOff val="25000"/>
                    </a:schemeClr>
                  </a:solidFill>
                  <a:latin typeface="Arial" panose="020B0604020202020204" pitchFamily="34" charset="0"/>
                  <a:cs typeface="Arial" panose="020B0604020202020204" pitchFamily="34" charset="0"/>
                </a:rPr>
                <a:t>’da</a:t>
              </a:r>
              <a:r>
                <a:rPr lang="tr-TR" dirty="0">
                  <a:solidFill>
                    <a:schemeClr val="tx1">
                      <a:lumMod val="75000"/>
                      <a:lumOff val="25000"/>
                    </a:schemeClr>
                  </a:solidFill>
                  <a:latin typeface="Arial" panose="020B0604020202020204" pitchFamily="34" charset="0"/>
                  <a:cs typeface="Arial" panose="020B0604020202020204" pitchFamily="34" charset="0"/>
                </a:rPr>
                <a:t> ilgili proje yoksa her ne kadar size ulaşan resmi yazının dağıtım listesinde olsanız da e-ÇED </a:t>
              </a:r>
              <a:r>
                <a:rPr lang="tr-TR" dirty="0" smtClean="0">
                  <a:solidFill>
                    <a:schemeClr val="tx1">
                      <a:lumMod val="75000"/>
                      <a:lumOff val="25000"/>
                    </a:schemeClr>
                  </a:solidFill>
                  <a:latin typeface="Arial" panose="020B0604020202020204" pitchFamily="34" charset="0"/>
                  <a:cs typeface="Arial" panose="020B0604020202020204" pitchFamily="34" charset="0"/>
                </a:rPr>
                <a:t>Sisteminden </a:t>
              </a:r>
              <a:r>
                <a:rPr lang="tr-TR" dirty="0">
                  <a:solidFill>
                    <a:schemeClr val="tx1">
                      <a:lumMod val="75000"/>
                      <a:lumOff val="25000"/>
                    </a:schemeClr>
                  </a:solidFill>
                  <a:latin typeface="Arial" panose="020B0604020202020204" pitchFamily="34" charset="0"/>
                  <a:cs typeface="Arial" panose="020B0604020202020204" pitchFamily="34" charset="0"/>
                </a:rPr>
                <a:t>Kurumunuzun seçilmediği anlaşılır. </a:t>
              </a:r>
              <a:r>
                <a:rPr lang="tr-TR" b="1" dirty="0" smtClean="0">
                  <a:solidFill>
                    <a:schemeClr val="tx1">
                      <a:lumMod val="75000"/>
                      <a:lumOff val="25000"/>
                    </a:schemeClr>
                  </a:solidFill>
                  <a:latin typeface="Arial" panose="020B0604020202020204" pitchFamily="34" charset="0"/>
                  <a:cs typeface="Arial" panose="020B0604020202020204" pitchFamily="34" charset="0"/>
                </a:rPr>
                <a:t>Genel Müdürlük ve İl Müdürlüğü’nün internet sayfasından proje dosyası incelenebilir.</a:t>
              </a:r>
            </a:p>
            <a:p>
              <a:pPr marL="285750" indent="-285750">
                <a:spcBef>
                  <a:spcPts val="600"/>
                </a:spcBef>
                <a:spcAft>
                  <a:spcPts val="600"/>
                </a:spcAft>
                <a:buBlip>
                  <a:blip r:embed="rId2"/>
                </a:buBlip>
              </a:pPr>
              <a:r>
                <a:rPr lang="tr-TR" dirty="0" smtClean="0">
                  <a:solidFill>
                    <a:schemeClr val="tx1">
                      <a:lumMod val="75000"/>
                      <a:lumOff val="25000"/>
                    </a:schemeClr>
                  </a:solidFill>
                  <a:latin typeface="Arial" panose="020B0604020202020204" pitchFamily="34" charset="0"/>
                  <a:cs typeface="Arial" panose="020B0604020202020204" pitchFamily="34" charset="0"/>
                </a:rPr>
                <a:t>İl Müdürlüğü tarafından </a:t>
              </a:r>
              <a:r>
                <a:rPr lang="tr-TR" dirty="0">
                  <a:solidFill>
                    <a:schemeClr val="tx1">
                      <a:lumMod val="75000"/>
                      <a:lumOff val="25000"/>
                    </a:schemeClr>
                  </a:solidFill>
                  <a:latin typeface="Arial" panose="020B0604020202020204" pitchFamily="34" charset="0"/>
                  <a:cs typeface="Arial" panose="020B0604020202020204" pitchFamily="34" charset="0"/>
                </a:rPr>
                <a:t>takip edilen projeye ait yazı </a:t>
              </a:r>
              <a:r>
                <a:rPr lang="tr-TR" dirty="0" smtClean="0">
                  <a:solidFill>
                    <a:schemeClr val="tx1">
                      <a:lumMod val="75000"/>
                      <a:lumOff val="25000"/>
                    </a:schemeClr>
                  </a:solidFill>
                  <a:latin typeface="Arial" panose="020B0604020202020204" pitchFamily="34" charset="0"/>
                  <a:cs typeface="Arial" panose="020B0604020202020204" pitchFamily="34" charset="0"/>
                </a:rPr>
                <a:t>Kurumunuza ulaştığı ve </a:t>
              </a:r>
              <a:r>
                <a:rPr lang="tr-TR" i="1" dirty="0" smtClean="0">
                  <a:solidFill>
                    <a:schemeClr val="tx1">
                      <a:lumMod val="75000"/>
                      <a:lumOff val="25000"/>
                    </a:schemeClr>
                  </a:solidFill>
                  <a:latin typeface="Arial" panose="020B0604020202020204" pitchFamily="34" charset="0"/>
                  <a:cs typeface="Arial" panose="020B0604020202020204" pitchFamily="34" charset="0"/>
                </a:rPr>
                <a:t>Mesajlar</a:t>
              </a:r>
              <a:r>
                <a:rPr lang="tr-TR" dirty="0" smtClean="0">
                  <a:solidFill>
                    <a:schemeClr val="tx1">
                      <a:lumMod val="75000"/>
                      <a:lumOff val="25000"/>
                    </a:schemeClr>
                  </a:solidFill>
                  <a:latin typeface="Arial" panose="020B0604020202020204" pitchFamily="34" charset="0"/>
                  <a:cs typeface="Arial" panose="020B0604020202020204" pitchFamily="34" charset="0"/>
                </a:rPr>
                <a:t>da ve </a:t>
              </a:r>
              <a:r>
                <a:rPr lang="tr-TR" i="1" dirty="0">
                  <a:solidFill>
                    <a:schemeClr val="tx1">
                      <a:lumMod val="75000"/>
                      <a:lumOff val="25000"/>
                    </a:schemeClr>
                  </a:solidFill>
                  <a:latin typeface="Arial" panose="020B0604020202020204" pitchFamily="34" charset="0"/>
                  <a:cs typeface="Arial" panose="020B0604020202020204" pitchFamily="34" charset="0"/>
                </a:rPr>
                <a:t>Tüm Projeleri </a:t>
              </a:r>
              <a:r>
                <a:rPr lang="tr-TR" i="1" dirty="0" err="1">
                  <a:solidFill>
                    <a:schemeClr val="tx1">
                      <a:lumMod val="75000"/>
                      <a:lumOff val="25000"/>
                    </a:schemeClr>
                  </a:solidFill>
                  <a:latin typeface="Arial" panose="020B0604020202020204" pitchFamily="34" charset="0"/>
                  <a:cs typeface="Arial" panose="020B0604020202020204" pitchFamily="34" charset="0"/>
                </a:rPr>
                <a:t>Arama</a:t>
              </a:r>
              <a:r>
                <a:rPr lang="tr-TR" dirty="0" err="1">
                  <a:solidFill>
                    <a:schemeClr val="tx1">
                      <a:lumMod val="75000"/>
                      <a:lumOff val="25000"/>
                    </a:schemeClr>
                  </a:solidFill>
                  <a:latin typeface="Arial" panose="020B0604020202020204" pitchFamily="34" charset="0"/>
                  <a:cs typeface="Arial" panose="020B0604020202020204" pitchFamily="34" charset="0"/>
                </a:rPr>
                <a:t>’da</a:t>
              </a:r>
              <a:r>
                <a:rPr lang="tr-TR" dirty="0">
                  <a:solidFill>
                    <a:schemeClr val="tx1">
                      <a:lumMod val="75000"/>
                      <a:lumOff val="25000"/>
                    </a:schemeClr>
                  </a:solidFill>
                  <a:latin typeface="Arial" panose="020B0604020202020204" pitchFamily="34" charset="0"/>
                  <a:cs typeface="Arial" panose="020B0604020202020204" pitchFamily="34" charset="0"/>
                </a:rPr>
                <a:t> ilgili proje </a:t>
              </a:r>
              <a:r>
                <a:rPr lang="tr-TR" dirty="0" smtClean="0">
                  <a:solidFill>
                    <a:schemeClr val="tx1">
                      <a:lumMod val="75000"/>
                      <a:lumOff val="25000"/>
                    </a:schemeClr>
                  </a:solidFill>
                  <a:latin typeface="Arial" panose="020B0604020202020204" pitchFamily="34" charset="0"/>
                  <a:cs typeface="Arial" panose="020B0604020202020204" pitchFamily="34" charset="0"/>
                </a:rPr>
                <a:t>olduğu halde; </a:t>
              </a:r>
              <a:r>
                <a:rPr lang="tr-TR" i="1" dirty="0">
                  <a:solidFill>
                    <a:schemeClr val="tx1">
                      <a:lumMod val="75000"/>
                      <a:lumOff val="25000"/>
                    </a:schemeClr>
                  </a:solidFill>
                  <a:latin typeface="Arial" panose="020B0604020202020204" pitchFamily="34" charset="0"/>
                  <a:cs typeface="Arial" panose="020B0604020202020204" pitchFamily="34" charset="0"/>
                </a:rPr>
                <a:t>Üzerimdeki </a:t>
              </a:r>
              <a:r>
                <a:rPr lang="tr-TR" i="1" dirty="0" err="1" smtClean="0">
                  <a:solidFill>
                    <a:schemeClr val="tx1">
                      <a:lumMod val="75000"/>
                      <a:lumOff val="25000"/>
                    </a:schemeClr>
                  </a:solidFill>
                  <a:latin typeface="Arial" panose="020B0604020202020204" pitchFamily="34" charset="0"/>
                  <a:cs typeface="Arial" panose="020B0604020202020204" pitchFamily="34" charset="0"/>
                </a:rPr>
                <a:t>İşler</a:t>
              </a:r>
              <a:r>
                <a:rPr lang="tr-TR" dirty="0" err="1" smtClean="0">
                  <a:solidFill>
                    <a:schemeClr val="tx1">
                      <a:lumMod val="75000"/>
                      <a:lumOff val="25000"/>
                    </a:schemeClr>
                  </a:solidFill>
                  <a:latin typeface="Arial" panose="020B0604020202020204" pitchFamily="34" charset="0"/>
                  <a:cs typeface="Arial" panose="020B0604020202020204" pitchFamily="34" charset="0"/>
                </a:rPr>
                <a:t>’de</a:t>
              </a:r>
              <a:r>
                <a:rPr lang="tr-TR" dirty="0" smtClean="0">
                  <a:solidFill>
                    <a:schemeClr val="tx1">
                      <a:lumMod val="75000"/>
                      <a:lumOff val="25000"/>
                    </a:schemeClr>
                  </a:solidFill>
                  <a:latin typeface="Arial" panose="020B0604020202020204" pitchFamily="34" charset="0"/>
                  <a:cs typeface="Arial" panose="020B0604020202020204" pitchFamily="34" charset="0"/>
                </a:rPr>
                <a:t> proje yer almıyor ise; size ulaşan evrak için </a:t>
              </a:r>
              <a:r>
                <a:rPr lang="tr-TR" dirty="0">
                  <a:solidFill>
                    <a:schemeClr val="tx1">
                      <a:lumMod val="75000"/>
                      <a:lumOff val="25000"/>
                    </a:schemeClr>
                  </a:solidFill>
                  <a:latin typeface="Arial" panose="020B0604020202020204" pitchFamily="34" charset="0"/>
                  <a:cs typeface="Arial" panose="020B0604020202020204" pitchFamily="34" charset="0"/>
                </a:rPr>
                <a:t>İl Müdürlüğü tarafından </a:t>
              </a:r>
              <a:r>
                <a:rPr lang="tr-TR" dirty="0" smtClean="0">
                  <a:solidFill>
                    <a:schemeClr val="tx1">
                      <a:lumMod val="75000"/>
                      <a:lumOff val="25000"/>
                    </a:schemeClr>
                  </a:solidFill>
                  <a:latin typeface="Arial" panose="020B0604020202020204" pitchFamily="34" charset="0"/>
                  <a:cs typeface="Arial" panose="020B0604020202020204" pitchFamily="34" charset="0"/>
                </a:rPr>
                <a:t>sistemden en son imza aşamasının tamamlanmadığı anlaşılır. </a:t>
              </a:r>
              <a:r>
                <a:rPr lang="tr-TR" b="1" dirty="0">
                  <a:solidFill>
                    <a:schemeClr val="tx1">
                      <a:lumMod val="75000"/>
                      <a:lumOff val="25000"/>
                    </a:schemeClr>
                  </a:solidFill>
                  <a:latin typeface="Arial" panose="020B0604020202020204" pitchFamily="34" charset="0"/>
                  <a:cs typeface="Arial" panose="020B0604020202020204" pitchFamily="34" charset="0"/>
                </a:rPr>
                <a:t>Tüm Projeleri </a:t>
              </a:r>
              <a:r>
                <a:rPr lang="tr-TR" b="1" dirty="0" smtClean="0">
                  <a:solidFill>
                    <a:schemeClr val="tx1">
                      <a:lumMod val="75000"/>
                      <a:lumOff val="25000"/>
                    </a:schemeClr>
                  </a:solidFill>
                  <a:latin typeface="Arial" panose="020B0604020202020204" pitchFamily="34" charset="0"/>
                  <a:cs typeface="Arial" panose="020B0604020202020204" pitchFamily="34" charset="0"/>
                </a:rPr>
                <a:t>Arama başlığından proje incelenebilir. Ancak </a:t>
              </a:r>
              <a:r>
                <a:rPr lang="tr-TR" sz="2000" b="1" dirty="0" smtClean="0">
                  <a:solidFill>
                    <a:schemeClr val="tx1">
                      <a:lumMod val="75000"/>
                      <a:lumOff val="25000"/>
                    </a:schemeClr>
                  </a:solidFill>
                  <a:latin typeface="Arial" panose="020B0604020202020204" pitchFamily="34" charset="0"/>
                  <a:cs typeface="Arial" panose="020B0604020202020204" pitchFamily="34" charset="0"/>
                </a:rPr>
                <a:t>Üzerimdeki </a:t>
              </a:r>
              <a:r>
                <a:rPr lang="tr-TR" sz="2000" b="1" dirty="0" err="1" smtClean="0">
                  <a:solidFill>
                    <a:schemeClr val="tx1">
                      <a:lumMod val="75000"/>
                      <a:lumOff val="25000"/>
                    </a:schemeClr>
                  </a:solidFill>
                  <a:latin typeface="Arial" panose="020B0604020202020204" pitchFamily="34" charset="0"/>
                  <a:cs typeface="Arial" panose="020B0604020202020204" pitchFamily="34" charset="0"/>
                </a:rPr>
                <a:t>İşler</a:t>
              </a:r>
              <a:r>
                <a:rPr lang="tr-TR" b="1" dirty="0" err="1" smtClean="0">
                  <a:solidFill>
                    <a:schemeClr val="tx1">
                      <a:lumMod val="75000"/>
                      <a:lumOff val="25000"/>
                    </a:schemeClr>
                  </a:solidFill>
                  <a:latin typeface="Arial" panose="020B0604020202020204" pitchFamily="34" charset="0"/>
                  <a:cs typeface="Arial" panose="020B0604020202020204" pitchFamily="34" charset="0"/>
                </a:rPr>
                <a:t>’de</a:t>
              </a:r>
              <a:r>
                <a:rPr lang="tr-TR" b="1" dirty="0" smtClean="0">
                  <a:solidFill>
                    <a:schemeClr val="tx1">
                      <a:lumMod val="75000"/>
                      <a:lumOff val="25000"/>
                    </a:schemeClr>
                  </a:solidFill>
                  <a:latin typeface="Arial" panose="020B0604020202020204" pitchFamily="34" charset="0"/>
                  <a:cs typeface="Arial" panose="020B0604020202020204" pitchFamily="34" charset="0"/>
                </a:rPr>
                <a:t> </a:t>
              </a:r>
              <a:r>
                <a:rPr lang="tr-TR" sz="2000" b="1" u="sng"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Görüş Gir </a:t>
              </a:r>
              <a:r>
                <a:rPr lang="tr-TR" b="1" dirty="0" smtClean="0">
                  <a:solidFill>
                    <a:schemeClr val="tx1">
                      <a:lumMod val="75000"/>
                      <a:lumOff val="25000"/>
                    </a:schemeClr>
                  </a:solidFill>
                  <a:latin typeface="Arial" panose="020B0604020202020204" pitchFamily="34" charset="0"/>
                  <a:cs typeface="Arial" panose="020B0604020202020204" pitchFamily="34" charset="0"/>
                </a:rPr>
                <a:t>butonu olmadan görüş yazısı kaydedilmemelidir. </a:t>
              </a:r>
              <a:endParaRPr lang="tr-TR"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71" name="TextBox 105">
            <a:extLst>
              <a:ext uri="{FF2B5EF4-FFF2-40B4-BE49-F238E27FC236}">
                <a16:creationId xmlns="" xmlns:a16="http://schemas.microsoft.com/office/drawing/2014/main" id="{5D8301A0-49D9-41A5-A227-2E35458E6401}"/>
              </a:ext>
            </a:extLst>
          </p:cNvPr>
          <p:cNvSpPr txBox="1"/>
          <p:nvPr/>
        </p:nvSpPr>
        <p:spPr>
          <a:xfrm>
            <a:off x="1703724" y="1193396"/>
            <a:ext cx="8445732" cy="646331"/>
          </a:xfrm>
          <a:prstGeom prst="rect">
            <a:avLst/>
          </a:prstGeom>
          <a:noFill/>
        </p:spPr>
        <p:txBody>
          <a:bodyPr wrap="square" rtlCol="0">
            <a:spAutoFit/>
          </a:bodyPr>
          <a:lstStyle/>
          <a:p>
            <a:pPr algn="ctr"/>
            <a:r>
              <a:rPr lang="tr-TR" sz="3600" b="1" dirty="0">
                <a:solidFill>
                  <a:srgbClr val="FF293D"/>
                </a:solidFill>
                <a:latin typeface="Tw Cen MT" panose="020B0602020104020603" pitchFamily="34" charset="0"/>
              </a:rPr>
              <a:t>http://eced.csb.gov.tr/ced/jsp/ek1/24249</a:t>
            </a:r>
            <a:endParaRPr lang="en-US" sz="3600" b="1" dirty="0">
              <a:solidFill>
                <a:srgbClr val="E6E7E9"/>
              </a:solidFill>
              <a:latin typeface="Tw Cen MT" panose="020B0602020104020603" pitchFamily="34" charset="0"/>
            </a:endParaRPr>
          </a:p>
        </p:txBody>
      </p:sp>
    </p:spTree>
    <p:extLst>
      <p:ext uri="{BB962C8B-B14F-4D97-AF65-F5344CB8AC3E}">
        <p14:creationId xmlns:p14="http://schemas.microsoft.com/office/powerpoint/2010/main" val="34879910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xit" presetSubtype="0" fill="hold" nodeType="with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53" presetClass="entr" presetSubtype="16"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animEffect transition="in" filter="fade">
                                      <p:cBhvr>
                                        <p:cTn id="1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03">
            <a:extLst>
              <a:ext uri="{FF2B5EF4-FFF2-40B4-BE49-F238E27FC236}">
                <a16:creationId xmlns="" xmlns:a16="http://schemas.microsoft.com/office/drawing/2014/main" id="{A87830BE-EEF7-4034-8ABE-3212DB467DB4}"/>
              </a:ext>
            </a:extLst>
          </p:cNvPr>
          <p:cNvGrpSpPr/>
          <p:nvPr/>
        </p:nvGrpSpPr>
        <p:grpSpPr>
          <a:xfrm rot="16200000">
            <a:off x="167324" y="-153219"/>
            <a:ext cx="1907474" cy="2943198"/>
            <a:chOff x="1494518" y="1826814"/>
            <a:chExt cx="1591582" cy="2388803"/>
          </a:xfrm>
        </p:grpSpPr>
        <p:sp>
          <p:nvSpPr>
            <p:cNvPr id="66" name="Rectangle: Top Corners Rounded 104">
              <a:extLst>
                <a:ext uri="{FF2B5EF4-FFF2-40B4-BE49-F238E27FC236}">
                  <a16:creationId xmlns=""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105">
              <a:extLst>
                <a:ext uri="{FF2B5EF4-FFF2-40B4-BE49-F238E27FC236}">
                  <a16:creationId xmlns="" xmlns:a16="http://schemas.microsoft.com/office/drawing/2014/main" id="{5D8301A0-49D9-41A5-A227-2E35458E6401}"/>
                </a:ext>
              </a:extLst>
            </p:cNvPr>
            <p:cNvSpPr txBox="1"/>
            <p:nvPr/>
          </p:nvSpPr>
          <p:spPr>
            <a:xfrm rot="5400000">
              <a:off x="1174960" y="2555199"/>
              <a:ext cx="2031250" cy="574480"/>
            </a:xfrm>
            <a:prstGeom prst="rect">
              <a:avLst/>
            </a:prstGeom>
            <a:noFill/>
          </p:spPr>
          <p:txBody>
            <a:bodyPr wrap="square" rtlCol="0">
              <a:spAutoFit/>
            </a:bodyPr>
            <a:lstStyle/>
            <a:p>
              <a:pPr algn="ctr"/>
              <a:r>
                <a:rPr lang="tr-TR" sz="3600" b="1" dirty="0" smtClean="0">
                  <a:solidFill>
                    <a:srgbClr val="E6E7E9"/>
                  </a:solidFill>
                  <a:latin typeface="Tw Cen MT" panose="020B0602020104020603" pitchFamily="34" charset="0"/>
                </a:rPr>
                <a:t>ÖNERİ </a:t>
              </a:r>
              <a:endParaRPr lang="en-US" sz="3600" b="1" dirty="0">
                <a:solidFill>
                  <a:srgbClr val="E6E7E9"/>
                </a:solidFill>
                <a:latin typeface="Tw Cen MT" panose="020B0602020104020603" pitchFamily="34" charset="0"/>
              </a:endParaRPr>
            </a:p>
          </p:txBody>
        </p:sp>
        <p:sp>
          <p:nvSpPr>
            <p:cNvPr id="68" name="TextBox 106">
              <a:extLst>
                <a:ext uri="{FF2B5EF4-FFF2-40B4-BE49-F238E27FC236}">
                  <a16:creationId xmlns="" xmlns:a16="http://schemas.microsoft.com/office/drawing/2014/main" id="{236675CF-5B12-4D6B-8C03-F29656450255}"/>
                </a:ext>
              </a:extLst>
            </p:cNvPr>
            <p:cNvSpPr txBox="1"/>
            <p:nvPr/>
          </p:nvSpPr>
          <p:spPr>
            <a:xfrm rot="5400000">
              <a:off x="1699643" y="3281030"/>
              <a:ext cx="1021712" cy="847462"/>
            </a:xfrm>
            <a:prstGeom prst="rect">
              <a:avLst/>
            </a:prstGeom>
            <a:noFill/>
          </p:spPr>
          <p:txBody>
            <a:bodyPr wrap="square" rtlCol="0">
              <a:spAutoFit/>
            </a:bodyPr>
            <a:lstStyle/>
            <a:p>
              <a:pPr algn="ctr"/>
              <a:r>
                <a:rPr lang="tr-TR" sz="6000" b="1" dirty="0" smtClean="0">
                  <a:solidFill>
                    <a:srgbClr val="E6E7E9"/>
                  </a:solidFill>
                  <a:latin typeface="Tw Cen MT" panose="020B0602020104020603" pitchFamily="34" charset="0"/>
                </a:rPr>
                <a:t>3</a:t>
              </a:r>
              <a:endParaRPr lang="en-US" sz="6000" b="1" dirty="0">
                <a:solidFill>
                  <a:srgbClr val="E6E7E9"/>
                </a:solidFill>
                <a:latin typeface="Tw Cen MT" panose="020B0602020104020603" pitchFamily="34" charset="0"/>
              </a:endParaRPr>
            </a:p>
          </p:txBody>
        </p:sp>
      </p:grpSp>
      <p:sp>
        <p:nvSpPr>
          <p:cNvPr id="94" name="Freeform: Shape 107">
            <a:extLst>
              <a:ext uri="{FF2B5EF4-FFF2-40B4-BE49-F238E27FC236}">
                <a16:creationId xmlns="" xmlns:a16="http://schemas.microsoft.com/office/drawing/2014/main" id="{48958204-CE05-4E79-AC55-C76FBB79E37F}"/>
              </a:ext>
            </a:extLst>
          </p:cNvPr>
          <p:cNvSpPr/>
          <p:nvPr/>
        </p:nvSpPr>
        <p:spPr>
          <a:xfrm rot="16200000" flipV="1">
            <a:off x="5252697" y="-3287182"/>
            <a:ext cx="2097627" cy="9209625"/>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ln>
            <a:solidFill>
              <a:srgbClr val="FF596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95" name="Group 113">
            <a:extLst>
              <a:ext uri="{FF2B5EF4-FFF2-40B4-BE49-F238E27FC236}">
                <a16:creationId xmlns="" xmlns:a16="http://schemas.microsoft.com/office/drawing/2014/main" id="{8D94F991-2744-4D5C-BE57-A0C261539D2C}"/>
              </a:ext>
            </a:extLst>
          </p:cNvPr>
          <p:cNvGrpSpPr/>
          <p:nvPr/>
        </p:nvGrpSpPr>
        <p:grpSpPr>
          <a:xfrm>
            <a:off x="2352516" y="310550"/>
            <a:ext cx="8636928" cy="2006019"/>
            <a:chOff x="1654566" y="3785058"/>
            <a:chExt cx="1807101" cy="2000145"/>
          </a:xfrm>
        </p:grpSpPr>
        <p:sp>
          <p:nvSpPr>
            <p:cNvPr id="96" name="TextBox 114">
              <a:extLst>
                <a:ext uri="{FF2B5EF4-FFF2-40B4-BE49-F238E27FC236}">
                  <a16:creationId xmlns="" xmlns:a16="http://schemas.microsoft.com/office/drawing/2014/main" id="{8721CE74-40AC-4223-B129-B3A270C7429B}"/>
                </a:ext>
              </a:extLst>
            </p:cNvPr>
            <p:cNvSpPr txBox="1"/>
            <p:nvPr/>
          </p:nvSpPr>
          <p:spPr>
            <a:xfrm>
              <a:off x="1654566" y="3785058"/>
              <a:ext cx="1807101" cy="398938"/>
            </a:xfrm>
            <a:prstGeom prst="rect">
              <a:avLst/>
            </a:prstGeom>
            <a:noFill/>
          </p:spPr>
          <p:txBody>
            <a:bodyPr wrap="square" rtlCol="0">
              <a:spAutoFit/>
            </a:bodyPr>
            <a:lstStyle/>
            <a:p>
              <a:r>
                <a:rPr lang="tr-TR" sz="2000" b="1" dirty="0">
                  <a:solidFill>
                    <a:srgbClr val="FF5969"/>
                  </a:solidFill>
                  <a:latin typeface="Arial" panose="020B0604020202020204" pitchFamily="34" charset="0"/>
                  <a:cs typeface="Arial" panose="020B0604020202020204" pitchFamily="34" charset="0"/>
                </a:rPr>
                <a:t>Kurum Görüş Yazısı</a:t>
              </a:r>
              <a:endParaRPr lang="en-US" sz="2000" b="1" dirty="0">
                <a:solidFill>
                  <a:srgbClr val="FF5969"/>
                </a:solidFill>
                <a:latin typeface="Arial" panose="020B0604020202020204" pitchFamily="34" charset="0"/>
                <a:cs typeface="Arial" panose="020B0604020202020204" pitchFamily="34" charset="0"/>
              </a:endParaRPr>
            </a:p>
          </p:txBody>
        </p:sp>
        <p:sp>
          <p:nvSpPr>
            <p:cNvPr id="97" name="TextBox 115">
              <a:extLst>
                <a:ext uri="{FF2B5EF4-FFF2-40B4-BE49-F238E27FC236}">
                  <a16:creationId xmlns="" xmlns:a16="http://schemas.microsoft.com/office/drawing/2014/main" id="{FC94FF53-E358-452A-A5CE-3296318ABBE9}"/>
                </a:ext>
              </a:extLst>
            </p:cNvPr>
            <p:cNvSpPr txBox="1"/>
            <p:nvPr/>
          </p:nvSpPr>
          <p:spPr>
            <a:xfrm>
              <a:off x="1722394" y="4036014"/>
              <a:ext cx="1732317" cy="1749189"/>
            </a:xfrm>
            <a:prstGeom prst="rect">
              <a:avLst/>
            </a:prstGeom>
            <a:noFill/>
          </p:spPr>
          <p:txBody>
            <a:bodyPr wrap="square" rtlCol="0">
              <a:spAutoFit/>
            </a:bodyPr>
            <a:lstStyle/>
            <a:p>
              <a:pPr marL="285750" lvl="0" indent="-285750">
                <a:spcBef>
                  <a:spcPts val="600"/>
                </a:spcBef>
                <a:spcAft>
                  <a:spcPts val="600"/>
                </a:spcAft>
                <a:buBlip>
                  <a:blip r:embed="rId2"/>
                </a:buBlip>
              </a:pPr>
              <a:r>
                <a:rPr lang="tr-TR" dirty="0">
                  <a:solidFill>
                    <a:schemeClr val="tx1">
                      <a:lumMod val="75000"/>
                      <a:lumOff val="25000"/>
                    </a:schemeClr>
                  </a:solidFill>
                  <a:latin typeface="Arial" panose="020B0604020202020204" pitchFamily="34" charset="0"/>
                  <a:cs typeface="Arial" panose="020B0604020202020204" pitchFamily="34" charset="0"/>
                </a:rPr>
                <a:t>Resmi yazışma kuralları ve Kurumlar arası işbirliğine uygun olması için dikkat edilmesi gerekiyor. Sisteme yüklenen görüş yazısının e-posta ile kaldırtılarak yeniden görüş yazısı yükleme butonun aktif edilmesi; bilgi güvenliği açısından risklidir. Resmi yazı olmadan mevcut kaydın kaldırılıp yenisinin yüklenmesi büyük bir risk taşır.</a:t>
              </a:r>
              <a:r>
                <a:rPr lang="tr-TR" b="1" dirty="0">
                  <a:solidFill>
                    <a:schemeClr val="tx1">
                      <a:lumMod val="75000"/>
                      <a:lumOff val="25000"/>
                    </a:schemeClr>
                  </a:solidFill>
                  <a:latin typeface="Arial" panose="020B0604020202020204" pitchFamily="34" charset="0"/>
                  <a:cs typeface="Arial" panose="020B0604020202020204" pitchFamily="34" charset="0"/>
                </a:rPr>
                <a:t> Sisteme kaydetmeden önce son kez yazıyı kontrol etmeliyiz.</a:t>
              </a:r>
              <a:r>
                <a:rPr lang="tr-TR" dirty="0">
                  <a:solidFill>
                    <a:schemeClr val="tx1">
                      <a:lumMod val="75000"/>
                      <a:lumOff val="25000"/>
                    </a:schemeClr>
                  </a:solidFill>
                  <a:latin typeface="Arial" panose="020B0604020202020204" pitchFamily="34" charset="0"/>
                  <a:cs typeface="Arial" panose="020B0604020202020204" pitchFamily="34" charset="0"/>
                </a:rPr>
                <a:t> </a:t>
              </a:r>
            </a:p>
          </p:txBody>
        </p:sp>
      </p:grpSp>
      <p:sp>
        <p:nvSpPr>
          <p:cNvPr id="2" name="Veri Yer Tutucusu 1"/>
          <p:cNvSpPr>
            <a:spLocks noGrp="1"/>
          </p:cNvSpPr>
          <p:nvPr>
            <p:ph type="dt" sz="half" idx="10"/>
          </p:nvPr>
        </p:nvSpPr>
        <p:spPr/>
        <p:txBody>
          <a:bodyPr/>
          <a:lstStyle/>
          <a:p>
            <a:fld id="{930FB44B-63B4-4D28-A311-B99BD982C865}"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grpSp>
        <p:nvGrpSpPr>
          <p:cNvPr id="4" name="Grup 3"/>
          <p:cNvGrpSpPr/>
          <p:nvPr/>
        </p:nvGrpSpPr>
        <p:grpSpPr>
          <a:xfrm>
            <a:off x="-333216" y="2970149"/>
            <a:ext cx="11455667" cy="4134780"/>
            <a:chOff x="-333216" y="2487711"/>
            <a:chExt cx="11455667" cy="4617218"/>
          </a:xfrm>
        </p:grpSpPr>
        <p:grpSp>
          <p:nvGrpSpPr>
            <p:cNvPr id="98" name="Group 103">
              <a:extLst>
                <a:ext uri="{FF2B5EF4-FFF2-40B4-BE49-F238E27FC236}">
                  <a16:creationId xmlns="" xmlns:a16="http://schemas.microsoft.com/office/drawing/2014/main" id="{A87830BE-EEF7-4034-8ABE-3212DB467DB4}"/>
                </a:ext>
              </a:extLst>
            </p:cNvPr>
            <p:cNvGrpSpPr/>
            <p:nvPr/>
          </p:nvGrpSpPr>
          <p:grpSpPr>
            <a:xfrm rot="16200000">
              <a:off x="138116" y="3103139"/>
              <a:ext cx="2067249" cy="3009914"/>
              <a:chOff x="1468918" y="1847319"/>
              <a:chExt cx="1591582" cy="2374738"/>
            </a:xfrm>
            <a:solidFill>
              <a:srgbClr val="52CBBE"/>
            </a:solidFill>
          </p:grpSpPr>
          <p:sp>
            <p:nvSpPr>
              <p:cNvPr id="99" name="Rectangle: Top Corners Rounded 104">
                <a:extLst>
                  <a:ext uri="{FF2B5EF4-FFF2-40B4-BE49-F238E27FC236}">
                    <a16:creationId xmlns="" xmlns:a16="http://schemas.microsoft.com/office/drawing/2014/main" id="{F1B87F23-BD02-4DB3-947D-2F61C5B87FEF}"/>
                  </a:ext>
                </a:extLst>
              </p:cNvPr>
              <p:cNvSpPr/>
              <p:nvPr/>
            </p:nvSpPr>
            <p:spPr>
              <a:xfrm>
                <a:off x="1468918" y="2238104"/>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105">
                <a:extLst>
                  <a:ext uri="{FF2B5EF4-FFF2-40B4-BE49-F238E27FC236}">
                    <a16:creationId xmlns="" xmlns:a16="http://schemas.microsoft.com/office/drawing/2014/main" id="{5D8301A0-49D9-41A5-A227-2E35458E6401}"/>
                  </a:ext>
                </a:extLst>
              </p:cNvPr>
              <p:cNvSpPr txBox="1"/>
              <p:nvPr/>
            </p:nvSpPr>
            <p:spPr>
              <a:xfrm rot="5400000">
                <a:off x="1241885" y="2575704"/>
                <a:ext cx="2031250" cy="574480"/>
              </a:xfrm>
              <a:prstGeom prst="rect">
                <a:avLst/>
              </a:prstGeom>
              <a:noFill/>
            </p:spPr>
            <p:txBody>
              <a:bodyPr wrap="square" rtlCol="0">
                <a:spAutoFit/>
              </a:bodyPr>
              <a:lstStyle/>
              <a:p>
                <a:pPr algn="ctr"/>
                <a:r>
                  <a:rPr lang="tr-TR" sz="3600" b="1" dirty="0" smtClean="0">
                    <a:solidFill>
                      <a:srgbClr val="E6E7E9"/>
                    </a:solidFill>
                    <a:latin typeface="Tw Cen MT" panose="020B0602020104020603" pitchFamily="34" charset="0"/>
                  </a:rPr>
                  <a:t>ÖNERİ </a:t>
                </a:r>
                <a:endParaRPr lang="en-US" sz="3600" b="1" dirty="0">
                  <a:solidFill>
                    <a:srgbClr val="E6E7E9"/>
                  </a:solidFill>
                  <a:latin typeface="Tw Cen MT" panose="020B0602020104020603" pitchFamily="34" charset="0"/>
                </a:endParaRPr>
              </a:p>
            </p:txBody>
          </p:sp>
          <p:sp>
            <p:nvSpPr>
              <p:cNvPr id="101" name="TextBox 106">
                <a:extLst>
                  <a:ext uri="{FF2B5EF4-FFF2-40B4-BE49-F238E27FC236}">
                    <a16:creationId xmlns="" xmlns:a16="http://schemas.microsoft.com/office/drawing/2014/main" id="{236675CF-5B12-4D6B-8C03-F29656450255}"/>
                  </a:ext>
                </a:extLst>
              </p:cNvPr>
              <p:cNvSpPr txBox="1"/>
              <p:nvPr/>
            </p:nvSpPr>
            <p:spPr>
              <a:xfrm rot="5400000">
                <a:off x="1823679" y="3320220"/>
                <a:ext cx="1021712" cy="781962"/>
              </a:xfrm>
              <a:prstGeom prst="rect">
                <a:avLst/>
              </a:prstGeom>
              <a:noFill/>
            </p:spPr>
            <p:txBody>
              <a:bodyPr wrap="square" rtlCol="0">
                <a:spAutoFit/>
              </a:bodyPr>
              <a:lstStyle/>
              <a:p>
                <a:pPr algn="ctr"/>
                <a:r>
                  <a:rPr lang="tr-TR" sz="6000" b="1" dirty="0" smtClean="0">
                    <a:solidFill>
                      <a:srgbClr val="E6E7E9"/>
                    </a:solidFill>
                    <a:latin typeface="Tw Cen MT" panose="020B0602020104020603" pitchFamily="34" charset="0"/>
                  </a:rPr>
                  <a:t>4</a:t>
                </a:r>
                <a:endParaRPr lang="en-US" sz="6000" b="1" dirty="0">
                  <a:solidFill>
                    <a:srgbClr val="E6E7E9"/>
                  </a:solidFill>
                  <a:latin typeface="Tw Cen MT" panose="020B0602020104020603" pitchFamily="34" charset="0"/>
                </a:endParaRPr>
              </a:p>
            </p:txBody>
          </p:sp>
        </p:grpSp>
        <p:sp>
          <p:nvSpPr>
            <p:cNvPr id="102" name="Freeform: Shape 107">
              <a:extLst>
                <a:ext uri="{FF2B5EF4-FFF2-40B4-BE49-F238E27FC236}">
                  <a16:creationId xmlns="" xmlns:a16="http://schemas.microsoft.com/office/drawing/2014/main" id="{48958204-CE05-4E79-AC55-C76FBB79E37F}"/>
                </a:ext>
              </a:extLst>
            </p:cNvPr>
            <p:cNvSpPr/>
            <p:nvPr/>
          </p:nvSpPr>
          <p:spPr>
            <a:xfrm rot="16200000" flipV="1">
              <a:off x="4292836" y="-89756"/>
              <a:ext cx="4252147" cy="94070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ln>
              <a:solidFill>
                <a:srgbClr val="52CBB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03" name="Group 113">
              <a:extLst>
                <a:ext uri="{FF2B5EF4-FFF2-40B4-BE49-F238E27FC236}">
                  <a16:creationId xmlns="" xmlns:a16="http://schemas.microsoft.com/office/drawing/2014/main" id="{8D94F991-2744-4D5C-BE57-A0C261539D2C}"/>
                </a:ext>
              </a:extLst>
            </p:cNvPr>
            <p:cNvGrpSpPr/>
            <p:nvPr/>
          </p:nvGrpSpPr>
          <p:grpSpPr>
            <a:xfrm>
              <a:off x="2076126" y="2567691"/>
              <a:ext cx="8115317" cy="402457"/>
              <a:chOff x="1654566" y="3983970"/>
              <a:chExt cx="1825801" cy="831196"/>
            </a:xfrm>
          </p:grpSpPr>
          <p:sp>
            <p:nvSpPr>
              <p:cNvPr id="104" name="TextBox 114">
                <a:extLst>
                  <a:ext uri="{FF2B5EF4-FFF2-40B4-BE49-F238E27FC236}">
                    <a16:creationId xmlns="" xmlns:a16="http://schemas.microsoft.com/office/drawing/2014/main" id="{8721CE74-40AC-4223-B129-B3A270C7429B}"/>
                  </a:ext>
                </a:extLst>
              </p:cNvPr>
              <p:cNvSpPr txBox="1"/>
              <p:nvPr/>
            </p:nvSpPr>
            <p:spPr>
              <a:xfrm>
                <a:off x="1654566" y="3983970"/>
                <a:ext cx="1807101" cy="826349"/>
              </a:xfrm>
              <a:prstGeom prst="rect">
                <a:avLst/>
              </a:prstGeom>
              <a:noFill/>
            </p:spPr>
            <p:txBody>
              <a:bodyPr wrap="square" rtlCol="0">
                <a:spAutoFit/>
              </a:bodyPr>
              <a:lstStyle/>
              <a:p>
                <a:r>
                  <a:rPr lang="tr-TR" sz="2000" b="1" dirty="0" smtClean="0">
                    <a:solidFill>
                      <a:srgbClr val="52CBBE"/>
                    </a:solidFill>
                    <a:latin typeface="Arial" panose="020B0604020202020204" pitchFamily="34" charset="0"/>
                    <a:cs typeface="Arial" panose="020B0604020202020204" pitchFamily="34" charset="0"/>
                  </a:rPr>
                  <a:t>Bağlı kuruluşa ya da Bölge Müdürlüğüne görüş sorulması</a:t>
                </a:r>
                <a:endParaRPr lang="en-US" sz="2000" b="1" dirty="0">
                  <a:solidFill>
                    <a:srgbClr val="52CBBE"/>
                  </a:solidFill>
                  <a:latin typeface="Arial" panose="020B0604020202020204" pitchFamily="34" charset="0"/>
                  <a:cs typeface="Arial" panose="020B0604020202020204" pitchFamily="34" charset="0"/>
                </a:endParaRPr>
              </a:p>
            </p:txBody>
          </p:sp>
          <p:sp>
            <p:nvSpPr>
              <p:cNvPr id="105" name="TextBox 115">
                <a:extLst>
                  <a:ext uri="{FF2B5EF4-FFF2-40B4-BE49-F238E27FC236}">
                    <a16:creationId xmlns="" xmlns:a16="http://schemas.microsoft.com/office/drawing/2014/main" id="{FC94FF53-E358-452A-A5CE-3296318ABBE9}"/>
                  </a:ext>
                </a:extLst>
              </p:cNvPr>
              <p:cNvSpPr txBox="1"/>
              <p:nvPr/>
            </p:nvSpPr>
            <p:spPr>
              <a:xfrm>
                <a:off x="1748050" y="4466897"/>
                <a:ext cx="1732317" cy="348269"/>
              </a:xfrm>
              <a:prstGeom prst="rect">
                <a:avLst/>
              </a:prstGeom>
              <a:noFill/>
            </p:spPr>
            <p:txBody>
              <a:bodyPr wrap="square" rtlCol="0">
                <a:spAutoFit/>
              </a:bodyPr>
              <a:lstStyle/>
              <a:p>
                <a:pPr lvl="0"/>
                <a:endParaRPr lang="tr-TR" dirty="0">
                  <a:latin typeface="Arial "/>
                </a:endParaRPr>
              </a:p>
            </p:txBody>
          </p:sp>
        </p:grpSp>
        <p:sp>
          <p:nvSpPr>
            <p:cNvPr id="70" name="TextBox 115">
              <a:extLst>
                <a:ext uri="{FF2B5EF4-FFF2-40B4-BE49-F238E27FC236}">
                  <a16:creationId xmlns="" xmlns:a16="http://schemas.microsoft.com/office/drawing/2014/main" id="{FC94FF53-E358-452A-A5CE-3296318ABBE9}"/>
                </a:ext>
              </a:extLst>
            </p:cNvPr>
            <p:cNvSpPr txBox="1"/>
            <p:nvPr/>
          </p:nvSpPr>
          <p:spPr>
            <a:xfrm>
              <a:off x="2675423" y="3042278"/>
              <a:ext cx="8447026" cy="4062651"/>
            </a:xfrm>
            <a:prstGeom prst="rect">
              <a:avLst/>
            </a:prstGeom>
            <a:noFill/>
          </p:spPr>
          <p:txBody>
            <a:bodyPr wrap="square" rtlCol="0">
              <a:spAutoFit/>
            </a:bodyPr>
            <a:lstStyle/>
            <a:p>
              <a:pPr marL="285750" indent="-285750">
                <a:spcBef>
                  <a:spcPts val="600"/>
                </a:spcBef>
                <a:spcAft>
                  <a:spcPts val="600"/>
                </a:spcAft>
                <a:buBlip>
                  <a:blip r:embed="rId2"/>
                </a:buBlip>
              </a:pPr>
              <a:r>
                <a:rPr lang="tr-TR" dirty="0" smtClean="0">
                  <a:solidFill>
                    <a:schemeClr val="tx1">
                      <a:lumMod val="75000"/>
                      <a:lumOff val="25000"/>
                    </a:schemeClr>
                  </a:solidFill>
                  <a:latin typeface="Arial" panose="020B0604020202020204" pitchFamily="34" charset="0"/>
                  <a:cs typeface="Arial" panose="020B0604020202020204" pitchFamily="34" charset="0"/>
                </a:rPr>
                <a:t>Bakanlığınızın ilgili birimine görüş sorulan proje hakkında Kurumunuza bağlı kuruluşa ya da Bölge Müdürlüğü’ne dosya ya da CD gönderilmeden  proje hakkında inceleme, görüş vb. bir talepte bulunmanız halinde; </a:t>
              </a:r>
              <a:r>
                <a:rPr lang="tr-TR" b="1" dirty="0" smtClean="0">
                  <a:solidFill>
                    <a:schemeClr val="tx1">
                      <a:lumMod val="75000"/>
                      <a:lumOff val="25000"/>
                    </a:schemeClr>
                  </a:solidFill>
                  <a:latin typeface="Arial" panose="020B0604020202020204" pitchFamily="34" charset="0"/>
                  <a:cs typeface="Arial" panose="020B0604020202020204" pitchFamily="34" charset="0"/>
                </a:rPr>
                <a:t>Genel Müdürlük ve İl Müdürlüğü’nün internet sayfasından proje dosyasına ulaşmalarını sağlayabilirsiniz.</a:t>
              </a:r>
            </a:p>
            <a:p>
              <a:pPr marL="285750" indent="-285750">
                <a:spcBef>
                  <a:spcPts val="600"/>
                </a:spcBef>
                <a:spcAft>
                  <a:spcPts val="600"/>
                </a:spcAft>
                <a:buBlip>
                  <a:blip r:embed="rId2"/>
                </a:buBlip>
              </a:pPr>
              <a:r>
                <a:rPr lang="tr-TR" b="1" dirty="0">
                  <a:solidFill>
                    <a:schemeClr val="tx1">
                      <a:lumMod val="75000"/>
                      <a:lumOff val="25000"/>
                    </a:schemeClr>
                  </a:solidFill>
                  <a:latin typeface="Arial" panose="020B0604020202020204" pitchFamily="34" charset="0"/>
                  <a:cs typeface="Arial" panose="020B0604020202020204" pitchFamily="34" charset="0"/>
                  <a:hlinkClick r:id="rId3"/>
                </a:rPr>
                <a:t>https://</a:t>
              </a:r>
              <a:r>
                <a:rPr lang="tr-TR" b="1" dirty="0" smtClean="0">
                  <a:solidFill>
                    <a:schemeClr val="tx1">
                      <a:lumMod val="75000"/>
                      <a:lumOff val="25000"/>
                    </a:schemeClr>
                  </a:solidFill>
                  <a:latin typeface="Arial" panose="020B0604020202020204" pitchFamily="34" charset="0"/>
                  <a:cs typeface="Arial" panose="020B0604020202020204" pitchFamily="34" charset="0"/>
                  <a:hlinkClick r:id="rId3"/>
                </a:rPr>
                <a:t>ced.csb.gov.tr/duyurular</a:t>
              </a:r>
              <a:endParaRPr lang="tr-TR"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ts val="600"/>
                </a:spcBef>
                <a:spcAft>
                  <a:spcPts val="600"/>
                </a:spcAft>
                <a:buBlip>
                  <a:blip r:embed="rId2"/>
                </a:buBlip>
              </a:pPr>
              <a:r>
                <a:rPr lang="tr-TR" b="1" dirty="0">
                  <a:solidFill>
                    <a:schemeClr val="tx1">
                      <a:lumMod val="75000"/>
                      <a:lumOff val="25000"/>
                    </a:schemeClr>
                  </a:solidFill>
                  <a:latin typeface="Arial" panose="020B0604020202020204" pitchFamily="34" charset="0"/>
                  <a:cs typeface="Arial" panose="020B0604020202020204" pitchFamily="34" charset="0"/>
                  <a:hlinkClick r:id="rId4"/>
                </a:rPr>
                <a:t>https://</a:t>
              </a:r>
              <a:r>
                <a:rPr lang="tr-TR" b="1" dirty="0" smtClean="0">
                  <a:solidFill>
                    <a:srgbClr val="FF0000"/>
                  </a:solidFill>
                  <a:latin typeface="Arial" panose="020B0604020202020204" pitchFamily="34" charset="0"/>
                  <a:cs typeface="Arial" panose="020B0604020202020204" pitchFamily="34" charset="0"/>
                  <a:hlinkClick r:id="rId4"/>
                </a:rPr>
                <a:t>izmir.</a:t>
              </a:r>
              <a:r>
                <a:rPr lang="tr-TR" b="1" dirty="0" smtClean="0">
                  <a:solidFill>
                    <a:schemeClr val="tx1">
                      <a:lumMod val="75000"/>
                      <a:lumOff val="25000"/>
                    </a:schemeClr>
                  </a:solidFill>
                  <a:latin typeface="Arial" panose="020B0604020202020204" pitchFamily="34" charset="0"/>
                  <a:cs typeface="Arial" panose="020B0604020202020204" pitchFamily="34" charset="0"/>
                  <a:hlinkClick r:id="rId4"/>
                </a:rPr>
                <a:t>csb.gov.tr/duyurular</a:t>
              </a:r>
              <a:endParaRPr lang="tr-TR"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ts val="600"/>
                </a:spcBef>
                <a:spcAft>
                  <a:spcPts val="600"/>
                </a:spcAft>
                <a:buBlip>
                  <a:blip r:embed="rId2"/>
                </a:buBlip>
              </a:pPr>
              <a:r>
                <a:rPr lang="tr-TR" b="1" dirty="0">
                  <a:solidFill>
                    <a:schemeClr val="tx1">
                      <a:lumMod val="75000"/>
                      <a:lumOff val="25000"/>
                    </a:schemeClr>
                  </a:solidFill>
                  <a:latin typeface="Arial" panose="020B0604020202020204" pitchFamily="34" charset="0"/>
                  <a:cs typeface="Arial" panose="020B0604020202020204" pitchFamily="34" charset="0"/>
                  <a:hlinkClick r:id="rId5"/>
                </a:rPr>
                <a:t>http://</a:t>
              </a:r>
              <a:r>
                <a:rPr lang="tr-TR" b="1" dirty="0" smtClean="0">
                  <a:solidFill>
                    <a:schemeClr val="tx1">
                      <a:lumMod val="75000"/>
                      <a:lumOff val="25000"/>
                    </a:schemeClr>
                  </a:solidFill>
                  <a:latin typeface="Arial" panose="020B0604020202020204" pitchFamily="34" charset="0"/>
                  <a:cs typeface="Arial" panose="020B0604020202020204" pitchFamily="34" charset="0"/>
                  <a:hlinkClick r:id="rId5"/>
                </a:rPr>
                <a:t>eced.csb.gov.tr/ced/jsp/ek1/23945</a:t>
              </a:r>
              <a:endParaRPr lang="tr-TR" b="1" dirty="0" smtClean="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spcAft>
                  <a:spcPts val="600"/>
                </a:spcAft>
              </a:pPr>
              <a:endParaRPr lang="tr-TR"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ts val="600"/>
                </a:spcBef>
                <a:spcAft>
                  <a:spcPts val="600"/>
                </a:spcAft>
                <a:buBlip>
                  <a:blip r:embed="rId2"/>
                </a:buBlip>
              </a:pPr>
              <a:endParaRPr lang="tr-TR" b="1" dirty="0" smtClean="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spcAft>
                  <a:spcPts val="600"/>
                </a:spcAft>
              </a:pPr>
              <a:endParaRPr lang="tr-TR" b="1" dirty="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84062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30FB44B-63B4-4D28-A311-B99BD982C865}"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grpSp>
        <p:nvGrpSpPr>
          <p:cNvPr id="14" name="Group 103">
            <a:extLst>
              <a:ext uri="{FF2B5EF4-FFF2-40B4-BE49-F238E27FC236}">
                <a16:creationId xmlns="" xmlns:a16="http://schemas.microsoft.com/office/drawing/2014/main" id="{A87830BE-EEF7-4034-8ABE-3212DB467DB4}"/>
              </a:ext>
            </a:extLst>
          </p:cNvPr>
          <p:cNvGrpSpPr/>
          <p:nvPr/>
        </p:nvGrpSpPr>
        <p:grpSpPr>
          <a:xfrm rot="16200000">
            <a:off x="100824" y="112781"/>
            <a:ext cx="1907474" cy="2943198"/>
            <a:chOff x="1494518" y="1826814"/>
            <a:chExt cx="1591582" cy="2388803"/>
          </a:xfrm>
        </p:grpSpPr>
        <p:sp>
          <p:nvSpPr>
            <p:cNvPr id="15" name="Rectangle: Top Corners Rounded 104">
              <a:extLst>
                <a:ext uri="{FF2B5EF4-FFF2-40B4-BE49-F238E27FC236}">
                  <a16:creationId xmlns=""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05">
              <a:extLst>
                <a:ext uri="{FF2B5EF4-FFF2-40B4-BE49-F238E27FC236}">
                  <a16:creationId xmlns="" xmlns:a16="http://schemas.microsoft.com/office/drawing/2014/main" id="{5D8301A0-49D9-41A5-A227-2E35458E6401}"/>
                </a:ext>
              </a:extLst>
            </p:cNvPr>
            <p:cNvSpPr txBox="1"/>
            <p:nvPr/>
          </p:nvSpPr>
          <p:spPr>
            <a:xfrm rot="5400000">
              <a:off x="1174960" y="2555199"/>
              <a:ext cx="2031250" cy="574480"/>
            </a:xfrm>
            <a:prstGeom prst="rect">
              <a:avLst/>
            </a:prstGeom>
            <a:noFill/>
          </p:spPr>
          <p:txBody>
            <a:bodyPr wrap="square" rtlCol="0">
              <a:spAutoFit/>
            </a:bodyPr>
            <a:lstStyle/>
            <a:p>
              <a:pPr algn="ctr"/>
              <a:r>
                <a:rPr lang="tr-TR" sz="3600" b="1" dirty="0" smtClean="0">
                  <a:solidFill>
                    <a:srgbClr val="E6E7E9"/>
                  </a:solidFill>
                  <a:latin typeface="Tw Cen MT" panose="020B0602020104020603" pitchFamily="34" charset="0"/>
                </a:rPr>
                <a:t>ÖNERİ </a:t>
              </a:r>
              <a:endParaRPr lang="en-US" sz="3600" b="1" dirty="0">
                <a:solidFill>
                  <a:srgbClr val="E6E7E9"/>
                </a:solidFill>
                <a:latin typeface="Tw Cen MT" panose="020B0602020104020603" pitchFamily="34" charset="0"/>
              </a:endParaRPr>
            </a:p>
          </p:txBody>
        </p:sp>
        <p:sp>
          <p:nvSpPr>
            <p:cNvPr id="17" name="TextBox 106">
              <a:extLst>
                <a:ext uri="{FF2B5EF4-FFF2-40B4-BE49-F238E27FC236}">
                  <a16:creationId xmlns="" xmlns:a16="http://schemas.microsoft.com/office/drawing/2014/main" id="{236675CF-5B12-4D6B-8C03-F29656450255}"/>
                </a:ext>
              </a:extLst>
            </p:cNvPr>
            <p:cNvSpPr txBox="1"/>
            <p:nvPr/>
          </p:nvSpPr>
          <p:spPr>
            <a:xfrm rot="5400000">
              <a:off x="1699643" y="3281030"/>
              <a:ext cx="1021712" cy="847462"/>
            </a:xfrm>
            <a:prstGeom prst="rect">
              <a:avLst/>
            </a:prstGeom>
            <a:noFill/>
          </p:spPr>
          <p:txBody>
            <a:bodyPr wrap="square" rtlCol="0">
              <a:spAutoFit/>
            </a:bodyPr>
            <a:lstStyle/>
            <a:p>
              <a:pPr algn="ctr"/>
              <a:r>
                <a:rPr lang="tr-TR" sz="6000" b="1" dirty="0">
                  <a:solidFill>
                    <a:srgbClr val="E6E7E9"/>
                  </a:solidFill>
                  <a:latin typeface="Tw Cen MT" panose="020B0602020104020603" pitchFamily="34" charset="0"/>
                </a:rPr>
                <a:t>5</a:t>
              </a:r>
              <a:endParaRPr lang="en-US" sz="6000" b="1" dirty="0">
                <a:solidFill>
                  <a:srgbClr val="E6E7E9"/>
                </a:solidFill>
                <a:latin typeface="Tw Cen MT" panose="020B0602020104020603" pitchFamily="34" charset="0"/>
              </a:endParaRPr>
            </a:p>
          </p:txBody>
        </p:sp>
      </p:grpSp>
      <p:sp>
        <p:nvSpPr>
          <p:cNvPr id="18" name="Freeform: Shape 107">
            <a:extLst>
              <a:ext uri="{FF2B5EF4-FFF2-40B4-BE49-F238E27FC236}">
                <a16:creationId xmlns="" xmlns:a16="http://schemas.microsoft.com/office/drawing/2014/main" id="{48958204-CE05-4E79-AC55-C76FBB79E37F}"/>
              </a:ext>
            </a:extLst>
          </p:cNvPr>
          <p:cNvSpPr/>
          <p:nvPr/>
        </p:nvSpPr>
        <p:spPr>
          <a:xfrm rot="16200000" flipV="1">
            <a:off x="4826548" y="-3110412"/>
            <a:ext cx="3089535" cy="9482239"/>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ln>
            <a:solidFill>
              <a:srgbClr val="FF596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14">
            <a:extLst>
              <a:ext uri="{FF2B5EF4-FFF2-40B4-BE49-F238E27FC236}">
                <a16:creationId xmlns="" xmlns:a16="http://schemas.microsoft.com/office/drawing/2014/main" id="{8721CE74-40AC-4223-B129-B3A270C7429B}"/>
              </a:ext>
            </a:extLst>
          </p:cNvPr>
          <p:cNvSpPr txBox="1"/>
          <p:nvPr/>
        </p:nvSpPr>
        <p:spPr>
          <a:xfrm>
            <a:off x="2212619" y="82017"/>
            <a:ext cx="8032199" cy="400110"/>
          </a:xfrm>
          <a:prstGeom prst="rect">
            <a:avLst/>
          </a:prstGeom>
          <a:noFill/>
        </p:spPr>
        <p:txBody>
          <a:bodyPr wrap="square" rtlCol="0">
            <a:spAutoFit/>
          </a:bodyPr>
          <a:lstStyle/>
          <a:p>
            <a:r>
              <a:rPr lang="tr-TR" sz="2000" b="1" dirty="0">
                <a:solidFill>
                  <a:srgbClr val="52CBBE"/>
                </a:solidFill>
                <a:latin typeface="Arial" panose="020B0604020202020204" pitchFamily="34" charset="0"/>
                <a:cs typeface="Arial" panose="020B0604020202020204" pitchFamily="34" charset="0"/>
              </a:rPr>
              <a:t>Teknik Destek ve iş süreçleri için irtibat noktası</a:t>
            </a:r>
            <a:endParaRPr lang="en-US" sz="2000" b="1" dirty="0">
              <a:solidFill>
                <a:srgbClr val="52CBBE"/>
              </a:solidFill>
              <a:latin typeface="Arial" panose="020B0604020202020204" pitchFamily="34" charset="0"/>
              <a:cs typeface="Arial" panose="020B0604020202020204" pitchFamily="34" charset="0"/>
            </a:endParaRPr>
          </a:p>
        </p:txBody>
      </p:sp>
      <p:sp>
        <p:nvSpPr>
          <p:cNvPr id="22" name="TextBox 115">
            <a:extLst>
              <a:ext uri="{FF2B5EF4-FFF2-40B4-BE49-F238E27FC236}">
                <a16:creationId xmlns="" xmlns:a16="http://schemas.microsoft.com/office/drawing/2014/main" id="{FC94FF53-E358-452A-A5CE-3296318ABBE9}"/>
              </a:ext>
            </a:extLst>
          </p:cNvPr>
          <p:cNvSpPr txBox="1"/>
          <p:nvPr/>
        </p:nvSpPr>
        <p:spPr>
          <a:xfrm>
            <a:off x="2602671" y="717111"/>
            <a:ext cx="8447026" cy="2339102"/>
          </a:xfrm>
          <a:prstGeom prst="rect">
            <a:avLst/>
          </a:prstGeom>
          <a:noFill/>
        </p:spPr>
        <p:txBody>
          <a:bodyPr wrap="square" rtlCol="0">
            <a:spAutoFit/>
          </a:bodyPr>
          <a:lstStyle/>
          <a:p>
            <a:pPr marL="285750" lvl="0" indent="-285750">
              <a:spcBef>
                <a:spcPts val="600"/>
              </a:spcBef>
              <a:spcAft>
                <a:spcPts val="600"/>
              </a:spcAft>
              <a:buBlip>
                <a:blip r:embed="rId2"/>
              </a:buBlip>
            </a:pPr>
            <a:r>
              <a:rPr lang="tr-TR" dirty="0">
                <a:solidFill>
                  <a:schemeClr val="accent1">
                    <a:lumMod val="50000"/>
                  </a:schemeClr>
                </a:solidFill>
                <a:latin typeface="Arial "/>
              </a:rPr>
              <a:t>Teknik destek için irtibat </a:t>
            </a:r>
            <a:r>
              <a:rPr lang="tr-TR" dirty="0" smtClean="0">
                <a:solidFill>
                  <a:schemeClr val="accent1">
                    <a:lumMod val="50000"/>
                  </a:schemeClr>
                </a:solidFill>
                <a:latin typeface="Arial "/>
              </a:rPr>
              <a:t>noktası </a:t>
            </a:r>
            <a:r>
              <a:rPr lang="tr-TR" b="1" dirty="0" smtClean="0">
                <a:solidFill>
                  <a:schemeClr val="accent1">
                    <a:lumMod val="50000"/>
                  </a:schemeClr>
                </a:solidFill>
                <a:latin typeface="Arial "/>
              </a:rPr>
              <a:t>Çevre Envanteri ve Bilgi Yönetimi Dairesi Başkanlığı</a:t>
            </a:r>
            <a:r>
              <a:rPr lang="tr-TR" dirty="0" smtClean="0">
                <a:solidFill>
                  <a:schemeClr val="accent1">
                    <a:lumMod val="50000"/>
                  </a:schemeClr>
                </a:solidFill>
                <a:latin typeface="Arial "/>
              </a:rPr>
              <a:t> (Çevre Bilgi Sistemleri Şube Müdürlüğü)</a:t>
            </a:r>
          </a:p>
          <a:p>
            <a:pPr lvl="0" algn="ctr">
              <a:spcBef>
                <a:spcPts val="600"/>
              </a:spcBef>
              <a:spcAft>
                <a:spcPts val="600"/>
              </a:spcAft>
            </a:pPr>
            <a:r>
              <a:rPr lang="tr-TR" dirty="0" smtClean="0">
                <a:solidFill>
                  <a:schemeClr val="accent1">
                    <a:lumMod val="50000"/>
                  </a:schemeClr>
                </a:solidFill>
                <a:latin typeface="Arial "/>
                <a:hlinkClick r:id="rId3"/>
              </a:rPr>
              <a:t>eceddestek@csb.gov.tr</a:t>
            </a:r>
            <a:r>
              <a:rPr lang="tr-TR" dirty="0" smtClean="0">
                <a:solidFill>
                  <a:schemeClr val="accent1">
                    <a:lumMod val="50000"/>
                  </a:schemeClr>
                </a:solidFill>
                <a:latin typeface="Arial "/>
              </a:rPr>
              <a:t> </a:t>
            </a:r>
            <a:endParaRPr lang="tr-TR" dirty="0"/>
          </a:p>
          <a:p>
            <a:pPr marL="285750" indent="-285750">
              <a:spcBef>
                <a:spcPts val="600"/>
              </a:spcBef>
              <a:spcAft>
                <a:spcPts val="600"/>
              </a:spcAft>
              <a:buBlip>
                <a:blip r:embed="rId2"/>
              </a:buBlip>
            </a:pPr>
            <a:r>
              <a:rPr lang="tr-TR" dirty="0">
                <a:solidFill>
                  <a:schemeClr val="accent1">
                    <a:lumMod val="50000"/>
                  </a:schemeClr>
                </a:solidFill>
                <a:latin typeface="Arial "/>
              </a:rPr>
              <a:t>İş süreçleri ve yapılması gerekenler hakkında; </a:t>
            </a:r>
            <a:r>
              <a:rPr lang="tr-TR" b="1" dirty="0">
                <a:solidFill>
                  <a:schemeClr val="accent1">
                    <a:lumMod val="50000"/>
                  </a:schemeClr>
                </a:solidFill>
                <a:latin typeface="Arial "/>
              </a:rPr>
              <a:t>Endüstriyel Yatırımlar ÇED Dairesi Başkanlığı</a:t>
            </a:r>
            <a:r>
              <a:rPr lang="tr-TR" dirty="0">
                <a:solidFill>
                  <a:schemeClr val="accent1">
                    <a:lumMod val="50000"/>
                  </a:schemeClr>
                </a:solidFill>
                <a:latin typeface="Arial "/>
              </a:rPr>
              <a:t>, </a:t>
            </a:r>
            <a:r>
              <a:rPr lang="tr-TR" b="1" dirty="0">
                <a:solidFill>
                  <a:schemeClr val="accent1">
                    <a:lumMod val="50000"/>
                  </a:schemeClr>
                </a:solidFill>
                <a:latin typeface="Arial "/>
              </a:rPr>
              <a:t>Altyapı Yatırımlar ÇED ve SÇD Dairesi </a:t>
            </a:r>
            <a:r>
              <a:rPr lang="tr-TR" b="1" dirty="0" smtClean="0">
                <a:solidFill>
                  <a:schemeClr val="accent1">
                    <a:lumMod val="50000"/>
                  </a:schemeClr>
                </a:solidFill>
                <a:latin typeface="Arial "/>
              </a:rPr>
              <a:t>Başkanlığı</a:t>
            </a:r>
            <a:r>
              <a:rPr lang="tr-TR" dirty="0" smtClean="0">
                <a:solidFill>
                  <a:schemeClr val="accent1">
                    <a:lumMod val="50000"/>
                  </a:schemeClr>
                </a:solidFill>
                <a:latin typeface="Arial "/>
              </a:rPr>
              <a:t> ve Yeterlik kapsamında bir husus olursa da; </a:t>
            </a:r>
            <a:r>
              <a:rPr lang="tr-TR" b="1" dirty="0" smtClean="0">
                <a:solidFill>
                  <a:schemeClr val="accent1">
                    <a:lumMod val="50000"/>
                  </a:schemeClr>
                </a:solidFill>
                <a:latin typeface="Arial "/>
              </a:rPr>
              <a:t>Çevre Yeterlik Hizmetleri Dairesi Başkanlığı</a:t>
            </a:r>
            <a:endParaRPr lang="tr-TR" b="1" dirty="0">
              <a:solidFill>
                <a:schemeClr val="accent1">
                  <a:lumMod val="50000"/>
                </a:schemeClr>
              </a:solidFill>
              <a:latin typeface="Arial "/>
            </a:endParaRPr>
          </a:p>
        </p:txBody>
      </p:sp>
      <p:grpSp>
        <p:nvGrpSpPr>
          <p:cNvPr id="4" name="Grup 3"/>
          <p:cNvGrpSpPr/>
          <p:nvPr/>
        </p:nvGrpSpPr>
        <p:grpSpPr>
          <a:xfrm>
            <a:off x="-383091" y="3202899"/>
            <a:ext cx="11455667" cy="4052248"/>
            <a:chOff x="-333216" y="2970149"/>
            <a:chExt cx="11455667" cy="4052248"/>
          </a:xfrm>
        </p:grpSpPr>
        <p:grpSp>
          <p:nvGrpSpPr>
            <p:cNvPr id="11" name="Grup 10"/>
            <p:cNvGrpSpPr/>
            <p:nvPr/>
          </p:nvGrpSpPr>
          <p:grpSpPr>
            <a:xfrm>
              <a:off x="-333216" y="2970149"/>
              <a:ext cx="11455667" cy="3807854"/>
              <a:chOff x="-333216" y="2487711"/>
              <a:chExt cx="11455667" cy="4252147"/>
            </a:xfrm>
          </p:grpSpPr>
          <p:grpSp>
            <p:nvGrpSpPr>
              <p:cNvPr id="12" name="Group 103">
                <a:extLst>
                  <a:ext uri="{FF2B5EF4-FFF2-40B4-BE49-F238E27FC236}">
                    <a16:creationId xmlns="" xmlns:a16="http://schemas.microsoft.com/office/drawing/2014/main" id="{A87830BE-EEF7-4034-8ABE-3212DB467DB4}"/>
                  </a:ext>
                </a:extLst>
              </p:cNvPr>
              <p:cNvGrpSpPr/>
              <p:nvPr/>
            </p:nvGrpSpPr>
            <p:grpSpPr>
              <a:xfrm rot="16200000">
                <a:off x="138116" y="3103139"/>
                <a:ext cx="2067249" cy="3009914"/>
                <a:chOff x="1468918" y="1847319"/>
                <a:chExt cx="1591582" cy="2374738"/>
              </a:xfrm>
              <a:solidFill>
                <a:srgbClr val="52CBBE"/>
              </a:solidFill>
            </p:grpSpPr>
            <p:sp>
              <p:nvSpPr>
                <p:cNvPr id="25" name="Rectangle: Top Corners Rounded 104">
                  <a:extLst>
                    <a:ext uri="{FF2B5EF4-FFF2-40B4-BE49-F238E27FC236}">
                      <a16:creationId xmlns="" xmlns:a16="http://schemas.microsoft.com/office/drawing/2014/main" id="{F1B87F23-BD02-4DB3-947D-2F61C5B87FEF}"/>
                    </a:ext>
                  </a:extLst>
                </p:cNvPr>
                <p:cNvSpPr/>
                <p:nvPr/>
              </p:nvSpPr>
              <p:spPr>
                <a:xfrm>
                  <a:off x="1468918" y="2238104"/>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05">
                  <a:extLst>
                    <a:ext uri="{FF2B5EF4-FFF2-40B4-BE49-F238E27FC236}">
                      <a16:creationId xmlns="" xmlns:a16="http://schemas.microsoft.com/office/drawing/2014/main" id="{5D8301A0-49D9-41A5-A227-2E35458E6401}"/>
                    </a:ext>
                  </a:extLst>
                </p:cNvPr>
                <p:cNvSpPr txBox="1"/>
                <p:nvPr/>
              </p:nvSpPr>
              <p:spPr>
                <a:xfrm rot="5400000">
                  <a:off x="1241885" y="2575704"/>
                  <a:ext cx="2031250" cy="574480"/>
                </a:xfrm>
                <a:prstGeom prst="rect">
                  <a:avLst/>
                </a:prstGeom>
                <a:noFill/>
              </p:spPr>
              <p:txBody>
                <a:bodyPr wrap="square" rtlCol="0">
                  <a:spAutoFit/>
                </a:bodyPr>
                <a:lstStyle/>
                <a:p>
                  <a:pPr algn="ctr"/>
                  <a:r>
                    <a:rPr lang="tr-TR" sz="3600" b="1" dirty="0" smtClean="0">
                      <a:solidFill>
                        <a:srgbClr val="E6E7E9"/>
                      </a:solidFill>
                      <a:latin typeface="Tw Cen MT" panose="020B0602020104020603" pitchFamily="34" charset="0"/>
                    </a:rPr>
                    <a:t>ÖNERİ </a:t>
                  </a:r>
                  <a:endParaRPr lang="en-US" sz="3600" b="1" dirty="0">
                    <a:solidFill>
                      <a:srgbClr val="E6E7E9"/>
                    </a:solidFill>
                    <a:latin typeface="Tw Cen MT" panose="020B0602020104020603" pitchFamily="34" charset="0"/>
                  </a:endParaRPr>
                </a:p>
              </p:txBody>
            </p:sp>
            <p:sp>
              <p:nvSpPr>
                <p:cNvPr id="27" name="TextBox 106">
                  <a:extLst>
                    <a:ext uri="{FF2B5EF4-FFF2-40B4-BE49-F238E27FC236}">
                      <a16:creationId xmlns="" xmlns:a16="http://schemas.microsoft.com/office/drawing/2014/main" id="{236675CF-5B12-4D6B-8C03-F29656450255}"/>
                    </a:ext>
                  </a:extLst>
                </p:cNvPr>
                <p:cNvSpPr txBox="1"/>
                <p:nvPr/>
              </p:nvSpPr>
              <p:spPr>
                <a:xfrm rot="5400000">
                  <a:off x="1778060" y="3274601"/>
                  <a:ext cx="1021712" cy="873200"/>
                </a:xfrm>
                <a:prstGeom prst="rect">
                  <a:avLst/>
                </a:prstGeom>
                <a:noFill/>
              </p:spPr>
              <p:txBody>
                <a:bodyPr wrap="square" rtlCol="0">
                  <a:spAutoFit/>
                </a:bodyPr>
                <a:lstStyle/>
                <a:p>
                  <a:pPr algn="ctr"/>
                  <a:r>
                    <a:rPr lang="tr-TR" sz="6000" b="1" dirty="0" smtClean="0">
                      <a:solidFill>
                        <a:srgbClr val="E6E7E9"/>
                      </a:solidFill>
                      <a:latin typeface="Tw Cen MT" panose="020B0602020104020603" pitchFamily="34" charset="0"/>
                    </a:rPr>
                    <a:t>6</a:t>
                  </a:r>
                  <a:endParaRPr lang="en-US" sz="6000" b="1" dirty="0">
                    <a:solidFill>
                      <a:srgbClr val="E6E7E9"/>
                    </a:solidFill>
                    <a:latin typeface="Tw Cen MT" panose="020B0602020104020603" pitchFamily="34" charset="0"/>
                  </a:endParaRPr>
                </a:p>
              </p:txBody>
            </p:sp>
          </p:grpSp>
          <p:sp>
            <p:nvSpPr>
              <p:cNvPr id="13" name="Freeform: Shape 107">
                <a:extLst>
                  <a:ext uri="{FF2B5EF4-FFF2-40B4-BE49-F238E27FC236}">
                    <a16:creationId xmlns="" xmlns:a16="http://schemas.microsoft.com/office/drawing/2014/main" id="{48958204-CE05-4E79-AC55-C76FBB79E37F}"/>
                  </a:ext>
                </a:extLst>
              </p:cNvPr>
              <p:cNvSpPr/>
              <p:nvPr/>
            </p:nvSpPr>
            <p:spPr>
              <a:xfrm rot="16200000" flipV="1">
                <a:off x="4292836" y="-89756"/>
                <a:ext cx="4252147" cy="94070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ln>
                <a:solidFill>
                  <a:srgbClr val="52CBB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TextBox 114">
                <a:extLst>
                  <a:ext uri="{FF2B5EF4-FFF2-40B4-BE49-F238E27FC236}">
                    <a16:creationId xmlns="" xmlns:a16="http://schemas.microsoft.com/office/drawing/2014/main" id="{8721CE74-40AC-4223-B129-B3A270C7429B}"/>
                  </a:ext>
                </a:extLst>
              </p:cNvPr>
              <p:cNvSpPr txBox="1"/>
              <p:nvPr/>
            </p:nvSpPr>
            <p:spPr>
              <a:xfrm>
                <a:off x="2076126" y="2567690"/>
                <a:ext cx="8032199" cy="790481"/>
              </a:xfrm>
              <a:prstGeom prst="rect">
                <a:avLst/>
              </a:prstGeom>
              <a:noFill/>
            </p:spPr>
            <p:txBody>
              <a:bodyPr wrap="square" rtlCol="0">
                <a:spAutoFit/>
              </a:bodyPr>
              <a:lstStyle/>
              <a:p>
                <a:pPr lvl="0"/>
                <a:r>
                  <a:rPr lang="tr-TR" sz="2000" b="1" dirty="0" smtClean="0">
                    <a:solidFill>
                      <a:srgbClr val="52CBBE"/>
                    </a:solidFill>
                    <a:latin typeface="Arial" panose="020B0604020202020204" pitchFamily="34" charset="0"/>
                    <a:cs typeface="Arial" panose="020B0604020202020204" pitchFamily="34" charset="0"/>
                  </a:rPr>
                  <a:t>Şifre </a:t>
                </a:r>
                <a:r>
                  <a:rPr lang="tr-TR" sz="2000" b="1" dirty="0">
                    <a:solidFill>
                      <a:srgbClr val="52CBBE"/>
                    </a:solidFill>
                    <a:latin typeface="Arial" panose="020B0604020202020204" pitchFamily="34" charset="0"/>
                    <a:cs typeface="Arial" panose="020B0604020202020204" pitchFamily="34" charset="0"/>
                  </a:rPr>
                  <a:t>unutma ya da mevcut şifrenin yenilenmesi, e-imza </a:t>
                </a:r>
                <a:r>
                  <a:rPr lang="tr-TR" sz="2000" b="1" dirty="0" smtClean="0">
                    <a:solidFill>
                      <a:srgbClr val="52CBBE"/>
                    </a:solidFill>
                    <a:latin typeface="Arial" panose="020B0604020202020204" pitchFamily="34" charset="0"/>
                    <a:cs typeface="Arial" panose="020B0604020202020204" pitchFamily="34" charset="0"/>
                  </a:rPr>
                  <a:t>kullanamama</a:t>
                </a:r>
                <a:endParaRPr lang="en-US" sz="2000" b="1" dirty="0">
                  <a:solidFill>
                    <a:srgbClr val="52CBBE"/>
                  </a:solidFill>
                  <a:latin typeface="Arial" panose="020B0604020202020204" pitchFamily="34" charset="0"/>
                  <a:cs typeface="Arial" panose="020B0604020202020204" pitchFamily="34" charset="0"/>
                </a:endParaRPr>
              </a:p>
            </p:txBody>
          </p:sp>
          <p:sp>
            <p:nvSpPr>
              <p:cNvPr id="21" name="TextBox 115">
                <a:extLst>
                  <a:ext uri="{FF2B5EF4-FFF2-40B4-BE49-F238E27FC236}">
                    <a16:creationId xmlns="" xmlns:a16="http://schemas.microsoft.com/office/drawing/2014/main" id="{FC94FF53-E358-452A-A5CE-3296318ABBE9}"/>
                  </a:ext>
                </a:extLst>
              </p:cNvPr>
              <p:cNvSpPr txBox="1"/>
              <p:nvPr/>
            </p:nvSpPr>
            <p:spPr>
              <a:xfrm>
                <a:off x="2675423" y="3320749"/>
                <a:ext cx="8447026" cy="1993386"/>
              </a:xfrm>
              <a:prstGeom prst="rect">
                <a:avLst/>
              </a:prstGeom>
              <a:noFill/>
            </p:spPr>
            <p:txBody>
              <a:bodyPr wrap="square" rtlCol="0">
                <a:spAutoFit/>
              </a:bodyPr>
              <a:lstStyle/>
              <a:p>
                <a:pPr marL="285750" indent="-285750">
                  <a:spcBef>
                    <a:spcPts val="600"/>
                  </a:spcBef>
                  <a:spcAft>
                    <a:spcPts val="600"/>
                  </a:spcAft>
                  <a:buBlip>
                    <a:blip r:embed="rId2"/>
                  </a:buBlip>
                </a:pPr>
                <a:r>
                  <a:rPr lang="tr-TR" dirty="0" smtClean="0">
                    <a:solidFill>
                      <a:schemeClr val="tx1">
                        <a:lumMod val="75000"/>
                        <a:lumOff val="25000"/>
                      </a:schemeClr>
                    </a:solidFill>
                    <a:latin typeface="Arial" panose="020B0604020202020204" pitchFamily="34" charset="0"/>
                    <a:cs typeface="Arial" panose="020B0604020202020204" pitchFamily="34" charset="0"/>
                  </a:rPr>
                  <a:t>Şifreyi unutursak giriş yapacağımız sayfada </a:t>
                </a:r>
                <a:r>
                  <a:rPr lang="tr-TR" b="1" u="sng" dirty="0" smtClean="0">
                    <a:solidFill>
                      <a:srgbClr val="0070C0"/>
                    </a:solidFill>
                    <a:latin typeface="Arial" panose="020B0604020202020204" pitchFamily="34" charset="0"/>
                    <a:cs typeface="Arial" panose="020B0604020202020204" pitchFamily="34" charset="0"/>
                  </a:rPr>
                  <a:t>Şifremi Unuttum</a:t>
                </a:r>
                <a:r>
                  <a:rPr lang="tr-TR" dirty="0" smtClean="0">
                    <a:solidFill>
                      <a:schemeClr val="tx1">
                        <a:lumMod val="75000"/>
                        <a:lumOff val="25000"/>
                      </a:schemeClr>
                    </a:solidFill>
                    <a:latin typeface="Arial" panose="020B0604020202020204" pitchFamily="34" charset="0"/>
                    <a:cs typeface="Arial" panose="020B0604020202020204" pitchFamily="34" charset="0"/>
                  </a:rPr>
                  <a:t> başlığına tıklayınca; kullanıcı adı olarak kullanılan eposta adresine şifre ulaşacaktır.</a:t>
                </a:r>
              </a:p>
              <a:p>
                <a:pPr marL="285750" indent="-285750">
                  <a:spcBef>
                    <a:spcPts val="600"/>
                  </a:spcBef>
                  <a:spcAft>
                    <a:spcPts val="600"/>
                  </a:spcAft>
                  <a:buBlip>
                    <a:blip r:embed="rId2"/>
                  </a:buBlip>
                </a:pPr>
                <a:r>
                  <a:rPr lang="tr-TR" b="1" dirty="0" smtClean="0">
                    <a:solidFill>
                      <a:schemeClr val="tx1">
                        <a:lumMod val="75000"/>
                        <a:lumOff val="25000"/>
                      </a:schemeClr>
                    </a:solidFill>
                    <a:latin typeface="Arial" panose="020B0604020202020204" pitchFamily="34" charset="0"/>
                    <a:cs typeface="Arial" panose="020B0604020202020204" pitchFamily="34" charset="0"/>
                  </a:rPr>
                  <a:t>Mevcut şifrenin değiştirilmesi için; Sayfam / Parola değiştir başlığından değişiklik yapabilirsiniz.</a:t>
                </a:r>
                <a:endParaRPr lang="tr-TR"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ts val="600"/>
                  </a:spcBef>
                  <a:spcAft>
                    <a:spcPts val="600"/>
                  </a:spcAft>
                  <a:buBlip>
                    <a:blip r:embed="rId2"/>
                  </a:buBlip>
                </a:pPr>
                <a:r>
                  <a:rPr lang="tr-TR" b="1" dirty="0" smtClean="0">
                    <a:solidFill>
                      <a:schemeClr val="tx1">
                        <a:lumMod val="75000"/>
                        <a:lumOff val="25000"/>
                      </a:schemeClr>
                    </a:solidFill>
                    <a:latin typeface="Arial" panose="020B0604020202020204" pitchFamily="34" charset="0"/>
                    <a:cs typeface="Arial" panose="020B0604020202020204" pitchFamily="34" charset="0"/>
                  </a:rPr>
                  <a:t>E-imza </a:t>
                </a:r>
                <a:r>
                  <a:rPr lang="tr-TR" b="1" dirty="0" err="1" smtClean="0">
                    <a:solidFill>
                      <a:schemeClr val="tx1">
                        <a:lumMod val="75000"/>
                        <a:lumOff val="25000"/>
                      </a:schemeClr>
                    </a:solidFill>
                    <a:latin typeface="Arial" panose="020B0604020202020204" pitchFamily="34" charset="0"/>
                    <a:cs typeface="Arial" panose="020B0604020202020204" pitchFamily="34" charset="0"/>
                  </a:rPr>
                  <a:t>kullanamdığımızd</a:t>
                </a:r>
                <a:r>
                  <a:rPr lang="tr-TR" b="1" dirty="0" smtClean="0">
                    <a:solidFill>
                      <a:schemeClr val="tx1">
                        <a:lumMod val="75000"/>
                        <a:lumOff val="25000"/>
                      </a:schemeClr>
                    </a:solidFill>
                    <a:latin typeface="Arial" panose="020B0604020202020204" pitchFamily="34" charset="0"/>
                    <a:cs typeface="Arial" panose="020B0604020202020204" pitchFamily="34" charset="0"/>
                  </a:rPr>
                  <a:t> </a:t>
                </a:r>
                <a:r>
                  <a:rPr lang="tr-TR" b="1" dirty="0" err="1" smtClean="0">
                    <a:solidFill>
                      <a:schemeClr val="tx1">
                        <a:lumMod val="75000"/>
                        <a:lumOff val="25000"/>
                      </a:schemeClr>
                    </a:solidFill>
                    <a:latin typeface="Arial" panose="020B0604020202020204" pitchFamily="34" charset="0"/>
                    <a:cs typeface="Arial" panose="020B0604020202020204" pitchFamily="34" charset="0"/>
                  </a:rPr>
                  <a:t>java</a:t>
                </a:r>
                <a:r>
                  <a:rPr lang="tr-TR" b="1" dirty="0" smtClean="0">
                    <a:solidFill>
                      <a:schemeClr val="tx1">
                        <a:lumMod val="75000"/>
                        <a:lumOff val="25000"/>
                      </a:schemeClr>
                    </a:solidFill>
                    <a:latin typeface="Arial" panose="020B0604020202020204" pitchFamily="34" charset="0"/>
                    <a:cs typeface="Arial" panose="020B0604020202020204" pitchFamily="34" charset="0"/>
                  </a:rPr>
                  <a:t> </a:t>
                </a:r>
                <a:r>
                  <a:rPr lang="tr-TR" b="1" dirty="0" err="1" smtClean="0">
                    <a:solidFill>
                      <a:schemeClr val="tx1">
                        <a:lumMod val="75000"/>
                        <a:lumOff val="25000"/>
                      </a:schemeClr>
                    </a:solidFill>
                    <a:latin typeface="Arial" panose="020B0604020202020204" pitchFamily="34" charset="0"/>
                    <a:cs typeface="Arial" panose="020B0604020202020204" pitchFamily="34" charset="0"/>
                  </a:rPr>
                  <a:t>secutirty</a:t>
                </a:r>
                <a:r>
                  <a:rPr lang="tr-TR" b="1" dirty="0" smtClean="0">
                    <a:solidFill>
                      <a:schemeClr val="tx1">
                        <a:lumMod val="75000"/>
                        <a:lumOff val="25000"/>
                      </a:schemeClr>
                    </a:solidFill>
                    <a:latin typeface="Arial" panose="020B0604020202020204" pitchFamily="34" charset="0"/>
                    <a:cs typeface="Arial" panose="020B0604020202020204" pitchFamily="34" charset="0"/>
                  </a:rPr>
                  <a:t> </a:t>
                </a:r>
                <a:r>
                  <a:rPr lang="tr-TR" b="1" dirty="0" err="1" smtClean="0">
                    <a:solidFill>
                      <a:schemeClr val="tx1">
                        <a:lumMod val="75000"/>
                        <a:lumOff val="25000"/>
                      </a:schemeClr>
                    </a:solidFill>
                    <a:latin typeface="Arial" panose="020B0604020202020204" pitchFamily="34" charset="0"/>
                    <a:cs typeface="Arial" panose="020B0604020202020204" pitchFamily="34" charset="0"/>
                  </a:rPr>
                  <a:t>list</a:t>
                </a:r>
                <a:r>
                  <a:rPr lang="tr-TR" b="1" dirty="0" smtClean="0">
                    <a:solidFill>
                      <a:schemeClr val="tx1">
                        <a:lumMod val="75000"/>
                        <a:lumOff val="25000"/>
                      </a:schemeClr>
                    </a:solidFill>
                    <a:latin typeface="Arial" panose="020B0604020202020204" pitchFamily="34" charset="0"/>
                    <a:cs typeface="Arial" panose="020B0604020202020204" pitchFamily="34" charset="0"/>
                  </a:rPr>
                  <a:t> ced.csb.gov.tr eklenecek.</a:t>
                </a: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169" y="5150250"/>
              <a:ext cx="8365629" cy="187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up 28"/>
          <p:cNvGrpSpPr/>
          <p:nvPr/>
        </p:nvGrpSpPr>
        <p:grpSpPr>
          <a:xfrm>
            <a:off x="-380196" y="3208072"/>
            <a:ext cx="11455667" cy="3807854"/>
            <a:chOff x="-333216" y="2487711"/>
            <a:chExt cx="11455667" cy="4252147"/>
          </a:xfrm>
        </p:grpSpPr>
        <p:grpSp>
          <p:nvGrpSpPr>
            <p:cNvPr id="31" name="Group 103">
              <a:extLst>
                <a:ext uri="{FF2B5EF4-FFF2-40B4-BE49-F238E27FC236}">
                  <a16:creationId xmlns="" xmlns:a16="http://schemas.microsoft.com/office/drawing/2014/main" id="{A87830BE-EEF7-4034-8ABE-3212DB467DB4}"/>
                </a:ext>
              </a:extLst>
            </p:cNvPr>
            <p:cNvGrpSpPr/>
            <p:nvPr/>
          </p:nvGrpSpPr>
          <p:grpSpPr>
            <a:xfrm rot="16200000">
              <a:off x="138116" y="3103139"/>
              <a:ext cx="2067249" cy="3009914"/>
              <a:chOff x="1468918" y="1847319"/>
              <a:chExt cx="1591582" cy="2374738"/>
            </a:xfrm>
            <a:solidFill>
              <a:srgbClr val="52CBBE"/>
            </a:solidFill>
          </p:grpSpPr>
          <p:sp>
            <p:nvSpPr>
              <p:cNvPr id="35" name="Rectangle: Top Corners Rounded 104">
                <a:extLst>
                  <a:ext uri="{FF2B5EF4-FFF2-40B4-BE49-F238E27FC236}">
                    <a16:creationId xmlns="" xmlns:a16="http://schemas.microsoft.com/office/drawing/2014/main" id="{F1B87F23-BD02-4DB3-947D-2F61C5B87FEF}"/>
                  </a:ext>
                </a:extLst>
              </p:cNvPr>
              <p:cNvSpPr/>
              <p:nvPr/>
            </p:nvSpPr>
            <p:spPr>
              <a:xfrm>
                <a:off x="1468918" y="2238104"/>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05">
                <a:extLst>
                  <a:ext uri="{FF2B5EF4-FFF2-40B4-BE49-F238E27FC236}">
                    <a16:creationId xmlns="" xmlns:a16="http://schemas.microsoft.com/office/drawing/2014/main" id="{5D8301A0-49D9-41A5-A227-2E35458E6401}"/>
                  </a:ext>
                </a:extLst>
              </p:cNvPr>
              <p:cNvSpPr txBox="1"/>
              <p:nvPr/>
            </p:nvSpPr>
            <p:spPr>
              <a:xfrm rot="5400000">
                <a:off x="1241885" y="2575704"/>
                <a:ext cx="2031250" cy="574480"/>
              </a:xfrm>
              <a:prstGeom prst="rect">
                <a:avLst/>
              </a:prstGeom>
              <a:noFill/>
            </p:spPr>
            <p:txBody>
              <a:bodyPr wrap="square" rtlCol="0">
                <a:spAutoFit/>
              </a:bodyPr>
              <a:lstStyle/>
              <a:p>
                <a:pPr algn="ctr"/>
                <a:r>
                  <a:rPr lang="tr-TR" sz="3600" b="1" dirty="0" smtClean="0">
                    <a:solidFill>
                      <a:srgbClr val="E6E7E9"/>
                    </a:solidFill>
                    <a:latin typeface="Tw Cen MT" panose="020B0602020104020603" pitchFamily="34" charset="0"/>
                  </a:rPr>
                  <a:t>ÖNERİ </a:t>
                </a:r>
                <a:endParaRPr lang="en-US" sz="3600" b="1" dirty="0">
                  <a:solidFill>
                    <a:srgbClr val="E6E7E9"/>
                  </a:solidFill>
                  <a:latin typeface="Tw Cen MT" panose="020B0602020104020603" pitchFamily="34" charset="0"/>
                </a:endParaRPr>
              </a:p>
            </p:txBody>
          </p:sp>
          <p:sp>
            <p:nvSpPr>
              <p:cNvPr id="37" name="TextBox 106">
                <a:extLst>
                  <a:ext uri="{FF2B5EF4-FFF2-40B4-BE49-F238E27FC236}">
                    <a16:creationId xmlns="" xmlns:a16="http://schemas.microsoft.com/office/drawing/2014/main" id="{236675CF-5B12-4D6B-8C03-F29656450255}"/>
                  </a:ext>
                </a:extLst>
              </p:cNvPr>
              <p:cNvSpPr txBox="1"/>
              <p:nvPr/>
            </p:nvSpPr>
            <p:spPr>
              <a:xfrm rot="5400000">
                <a:off x="1778060" y="3274601"/>
                <a:ext cx="1021712" cy="873200"/>
              </a:xfrm>
              <a:prstGeom prst="rect">
                <a:avLst/>
              </a:prstGeom>
              <a:noFill/>
            </p:spPr>
            <p:txBody>
              <a:bodyPr wrap="square" rtlCol="0">
                <a:spAutoFit/>
              </a:bodyPr>
              <a:lstStyle/>
              <a:p>
                <a:pPr algn="ctr"/>
                <a:r>
                  <a:rPr lang="tr-TR" sz="6000" b="1" dirty="0" smtClean="0">
                    <a:solidFill>
                      <a:srgbClr val="E6E7E9"/>
                    </a:solidFill>
                    <a:latin typeface="Tw Cen MT" panose="020B0602020104020603" pitchFamily="34" charset="0"/>
                  </a:rPr>
                  <a:t>6</a:t>
                </a:r>
                <a:endParaRPr lang="en-US" sz="6000" b="1" dirty="0">
                  <a:solidFill>
                    <a:srgbClr val="E6E7E9"/>
                  </a:solidFill>
                  <a:latin typeface="Tw Cen MT" panose="020B0602020104020603" pitchFamily="34" charset="0"/>
                </a:endParaRPr>
              </a:p>
            </p:txBody>
          </p:sp>
        </p:grpSp>
        <p:sp>
          <p:nvSpPr>
            <p:cNvPr id="32" name="Freeform: Shape 107">
              <a:extLst>
                <a:ext uri="{FF2B5EF4-FFF2-40B4-BE49-F238E27FC236}">
                  <a16:creationId xmlns="" xmlns:a16="http://schemas.microsoft.com/office/drawing/2014/main" id="{48958204-CE05-4E79-AC55-C76FBB79E37F}"/>
                </a:ext>
              </a:extLst>
            </p:cNvPr>
            <p:cNvSpPr/>
            <p:nvPr/>
          </p:nvSpPr>
          <p:spPr>
            <a:xfrm rot="16200000" flipV="1">
              <a:off x="4292836" y="-89756"/>
              <a:ext cx="4252147" cy="94070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ln>
              <a:solidFill>
                <a:srgbClr val="52CBB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TextBox 114">
              <a:extLst>
                <a:ext uri="{FF2B5EF4-FFF2-40B4-BE49-F238E27FC236}">
                  <a16:creationId xmlns="" xmlns:a16="http://schemas.microsoft.com/office/drawing/2014/main" id="{8721CE74-40AC-4223-B129-B3A270C7429B}"/>
                </a:ext>
              </a:extLst>
            </p:cNvPr>
            <p:cNvSpPr txBox="1"/>
            <p:nvPr/>
          </p:nvSpPr>
          <p:spPr>
            <a:xfrm>
              <a:off x="2076126" y="2567690"/>
              <a:ext cx="8032199" cy="790481"/>
            </a:xfrm>
            <a:prstGeom prst="rect">
              <a:avLst/>
            </a:prstGeom>
            <a:noFill/>
          </p:spPr>
          <p:txBody>
            <a:bodyPr wrap="square" rtlCol="0">
              <a:spAutoFit/>
            </a:bodyPr>
            <a:lstStyle/>
            <a:p>
              <a:pPr lvl="0"/>
              <a:r>
                <a:rPr lang="tr-TR" sz="2000" b="1" dirty="0" smtClean="0">
                  <a:solidFill>
                    <a:srgbClr val="52CBBE"/>
                  </a:solidFill>
                  <a:latin typeface="Arial" panose="020B0604020202020204" pitchFamily="34" charset="0"/>
                  <a:cs typeface="Arial" panose="020B0604020202020204" pitchFamily="34" charset="0"/>
                </a:rPr>
                <a:t>Şifre </a:t>
              </a:r>
              <a:r>
                <a:rPr lang="tr-TR" sz="2000" b="1" dirty="0">
                  <a:solidFill>
                    <a:srgbClr val="52CBBE"/>
                  </a:solidFill>
                  <a:latin typeface="Arial" panose="020B0604020202020204" pitchFamily="34" charset="0"/>
                  <a:cs typeface="Arial" panose="020B0604020202020204" pitchFamily="34" charset="0"/>
                </a:rPr>
                <a:t>unutma ya da mevcut şifrenin yenilenmesi, e-imza </a:t>
              </a:r>
              <a:r>
                <a:rPr lang="tr-TR" sz="2000" b="1" dirty="0" smtClean="0">
                  <a:solidFill>
                    <a:srgbClr val="52CBBE"/>
                  </a:solidFill>
                  <a:latin typeface="Arial" panose="020B0604020202020204" pitchFamily="34" charset="0"/>
                  <a:cs typeface="Arial" panose="020B0604020202020204" pitchFamily="34" charset="0"/>
                </a:rPr>
                <a:t>kullanamama</a:t>
              </a:r>
              <a:endParaRPr lang="en-US" sz="2000" b="1" dirty="0">
                <a:solidFill>
                  <a:srgbClr val="52CBBE"/>
                </a:solidFill>
                <a:latin typeface="Arial" panose="020B0604020202020204" pitchFamily="34" charset="0"/>
                <a:cs typeface="Arial" panose="020B0604020202020204" pitchFamily="34" charset="0"/>
              </a:endParaRPr>
            </a:p>
          </p:txBody>
        </p:sp>
        <p:sp>
          <p:nvSpPr>
            <p:cNvPr id="34" name="TextBox 115">
              <a:extLst>
                <a:ext uri="{FF2B5EF4-FFF2-40B4-BE49-F238E27FC236}">
                  <a16:creationId xmlns="" xmlns:a16="http://schemas.microsoft.com/office/drawing/2014/main" id="{FC94FF53-E358-452A-A5CE-3296318ABBE9}"/>
                </a:ext>
              </a:extLst>
            </p:cNvPr>
            <p:cNvSpPr txBox="1"/>
            <p:nvPr/>
          </p:nvSpPr>
          <p:spPr>
            <a:xfrm>
              <a:off x="2675423" y="3320749"/>
              <a:ext cx="8447026" cy="721744"/>
            </a:xfrm>
            <a:prstGeom prst="rect">
              <a:avLst/>
            </a:prstGeom>
            <a:noFill/>
          </p:spPr>
          <p:txBody>
            <a:bodyPr wrap="square" rtlCol="0">
              <a:spAutoFit/>
            </a:bodyPr>
            <a:lstStyle/>
            <a:p>
              <a:pPr marL="285750" indent="-285750">
                <a:spcBef>
                  <a:spcPts val="600"/>
                </a:spcBef>
                <a:spcAft>
                  <a:spcPts val="600"/>
                </a:spcAft>
                <a:buBlip>
                  <a:blip r:embed="rId2"/>
                </a:buBlip>
              </a:pPr>
              <a:r>
                <a:rPr lang="tr-TR" b="1" dirty="0" smtClean="0">
                  <a:solidFill>
                    <a:schemeClr val="tx1">
                      <a:lumMod val="75000"/>
                      <a:lumOff val="25000"/>
                    </a:schemeClr>
                  </a:solidFill>
                  <a:latin typeface="Arial" panose="020B0604020202020204" pitchFamily="34" charset="0"/>
                  <a:cs typeface="Arial" panose="020B0604020202020204" pitchFamily="34" charset="0"/>
                </a:rPr>
                <a:t>E-imza kullanamadığımızda Java/</a:t>
              </a:r>
              <a:r>
                <a:rPr lang="tr-TR" b="1" dirty="0" err="1" smtClean="0">
                  <a:solidFill>
                    <a:schemeClr val="tx1">
                      <a:lumMod val="75000"/>
                      <a:lumOff val="25000"/>
                    </a:schemeClr>
                  </a:solidFill>
                  <a:latin typeface="Arial" panose="020B0604020202020204" pitchFamily="34" charset="0"/>
                  <a:cs typeface="Arial" panose="020B0604020202020204" pitchFamily="34" charset="0"/>
                </a:rPr>
                <a:t>Secutrity</a:t>
              </a:r>
              <a:r>
                <a:rPr lang="tr-TR" b="1" dirty="0" smtClean="0">
                  <a:solidFill>
                    <a:schemeClr val="tx1">
                      <a:lumMod val="75000"/>
                      <a:lumOff val="25000"/>
                    </a:schemeClr>
                  </a:solidFill>
                  <a:latin typeface="Arial" panose="020B0604020202020204" pitchFamily="34" charset="0"/>
                  <a:cs typeface="Arial" panose="020B0604020202020204" pitchFamily="34" charset="0"/>
                </a:rPr>
                <a:t> </a:t>
              </a:r>
              <a:r>
                <a:rPr lang="tr-TR" b="1" dirty="0" err="1" smtClean="0">
                  <a:solidFill>
                    <a:schemeClr val="tx1">
                      <a:lumMod val="75000"/>
                      <a:lumOff val="25000"/>
                    </a:schemeClr>
                  </a:solidFill>
                  <a:latin typeface="Arial" panose="020B0604020202020204" pitchFamily="34" charset="0"/>
                  <a:cs typeface="Arial" panose="020B0604020202020204" pitchFamily="34" charset="0"/>
                </a:rPr>
                <a:t>list</a:t>
              </a:r>
              <a:r>
                <a:rPr lang="tr-TR" b="1" dirty="0" smtClean="0">
                  <a:solidFill>
                    <a:schemeClr val="tx1">
                      <a:lumMod val="75000"/>
                      <a:lumOff val="25000"/>
                    </a:schemeClr>
                  </a:solidFill>
                  <a:latin typeface="Arial" panose="020B0604020202020204" pitchFamily="34" charset="0"/>
                  <a:cs typeface="Arial" panose="020B0604020202020204" pitchFamily="34" charset="0"/>
                </a:rPr>
                <a:t>  </a:t>
              </a:r>
              <a:r>
                <a:rPr lang="tr-TR" b="1" dirty="0" smtClean="0">
                  <a:solidFill>
                    <a:schemeClr val="tx1">
                      <a:lumMod val="75000"/>
                      <a:lumOff val="25000"/>
                    </a:schemeClr>
                  </a:solidFill>
                  <a:latin typeface="Arial" panose="020B0604020202020204" pitchFamily="34" charset="0"/>
                  <a:cs typeface="Arial" panose="020B0604020202020204" pitchFamily="34" charset="0"/>
                  <a:hlinkClick r:id="rId5"/>
                </a:rPr>
                <a:t>https://eced.csb.gov.tr</a:t>
              </a:r>
              <a:r>
                <a:rPr lang="tr-TR" b="1" dirty="0" smtClean="0">
                  <a:solidFill>
                    <a:schemeClr val="tx1">
                      <a:lumMod val="75000"/>
                      <a:lumOff val="25000"/>
                    </a:schemeClr>
                  </a:solidFill>
                  <a:latin typeface="Arial" panose="020B0604020202020204" pitchFamily="34" charset="0"/>
                  <a:cs typeface="Arial" panose="020B0604020202020204" pitchFamily="34" charset="0"/>
                </a:rPr>
                <a:t> link adresini ekleyebiliriz. Internet </a:t>
              </a:r>
              <a:r>
                <a:rPr lang="tr-TR" b="1" dirty="0" err="1" smtClean="0">
                  <a:solidFill>
                    <a:schemeClr val="tx1">
                      <a:lumMod val="75000"/>
                      <a:lumOff val="25000"/>
                    </a:schemeClr>
                  </a:solidFill>
                  <a:latin typeface="Arial" panose="020B0604020202020204" pitchFamily="34" charset="0"/>
                  <a:cs typeface="Arial" panose="020B0604020202020204" pitchFamily="34" charset="0"/>
                </a:rPr>
                <a:t>explorer</a:t>
              </a:r>
              <a:r>
                <a:rPr lang="tr-TR" b="1" dirty="0" smtClean="0">
                  <a:solidFill>
                    <a:schemeClr val="tx1">
                      <a:lumMod val="75000"/>
                      <a:lumOff val="25000"/>
                    </a:schemeClr>
                  </a:solidFill>
                  <a:latin typeface="Arial" panose="020B0604020202020204" pitchFamily="34" charset="0"/>
                  <a:cs typeface="Arial" panose="020B0604020202020204" pitchFamily="34" charset="0"/>
                </a:rPr>
                <a:t> V.11</a:t>
              </a:r>
            </a:p>
          </p:txBody>
        </p:sp>
      </p:grpSp>
    </p:spTree>
    <p:extLst>
      <p:ext uri="{BB962C8B-B14F-4D97-AF65-F5344CB8AC3E}">
        <p14:creationId xmlns:p14="http://schemas.microsoft.com/office/powerpoint/2010/main" val="39895252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2091844" y="912449"/>
            <a:ext cx="7967896" cy="17811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450"/>
              </a:spcBef>
              <a:spcAft>
                <a:spcPts val="1200"/>
              </a:spcAft>
            </a:pPr>
            <a:endParaRPr lang="tr-TR" sz="4000" u="sng" dirty="0" smtClean="0">
              <a:solidFill>
                <a:srgbClr val="5B9BD5">
                  <a:lumMod val="50000"/>
                </a:srgbClr>
              </a:solidFill>
              <a:latin typeface="Arial" panose="020B0604020202020204" pitchFamily="34" charset="0"/>
              <a:cs typeface="Arial" panose="020B0604020202020204" pitchFamily="34" charset="0"/>
            </a:endParaRPr>
          </a:p>
          <a:p>
            <a:pPr algn="ctr">
              <a:spcBef>
                <a:spcPts val="450"/>
              </a:spcBef>
              <a:spcAft>
                <a:spcPts val="1200"/>
              </a:spcAft>
            </a:pPr>
            <a:endParaRPr lang="tr-TR" sz="4000" dirty="0">
              <a:solidFill>
                <a:srgbClr val="5B9BD5">
                  <a:lumMod val="50000"/>
                </a:srgbClr>
              </a:solidFill>
              <a:latin typeface="Arial" panose="020B0604020202020204" pitchFamily="34" charset="0"/>
              <a:cs typeface="Arial" panose="020B0604020202020204" pitchFamily="34" charset="0"/>
            </a:endParaRPr>
          </a:p>
        </p:txBody>
      </p:sp>
      <p:sp>
        <p:nvSpPr>
          <p:cNvPr id="15" name="Dikdörtgen 14"/>
          <p:cNvSpPr/>
          <p:nvPr/>
        </p:nvSpPr>
        <p:spPr>
          <a:xfrm>
            <a:off x="3097226" y="2466868"/>
            <a:ext cx="7152083" cy="1446550"/>
          </a:xfrm>
          <a:prstGeom prst="rect">
            <a:avLst/>
          </a:prstGeom>
        </p:spPr>
        <p:txBody>
          <a:bodyPr wrap="square">
            <a:spAutoFit/>
          </a:bodyPr>
          <a:lstStyle/>
          <a:p>
            <a:pPr algn="ctr">
              <a:spcBef>
                <a:spcPts val="450"/>
              </a:spcBef>
            </a:pPr>
            <a:r>
              <a:rPr lang="tr-TR" sz="4400" b="1" dirty="0" smtClean="0">
                <a:solidFill>
                  <a:srgbClr val="8A0000"/>
                </a:solidFill>
                <a:latin typeface="Arial" panose="020B0604020202020204" pitchFamily="34" charset="0"/>
                <a:cs typeface="Arial" panose="020B0604020202020204" pitchFamily="34" charset="0"/>
              </a:rPr>
              <a:t>Katkınız ve Desteğiniz İçin Teşekkürler…</a:t>
            </a:r>
            <a:endParaRPr lang="tr-TR" sz="4400" b="1" dirty="0">
              <a:solidFill>
                <a:srgbClr val="8A0000"/>
              </a:solidFill>
              <a:latin typeface="Arial" panose="020B0604020202020204" pitchFamily="34" charset="0"/>
              <a:cs typeface="Arial" panose="020B0604020202020204" pitchFamily="34" charset="0"/>
            </a:endParaRPr>
          </a:p>
        </p:txBody>
      </p:sp>
      <p:sp>
        <p:nvSpPr>
          <p:cNvPr id="5" name="Veri Yer Tutucusu 4"/>
          <p:cNvSpPr>
            <a:spLocks noGrp="1"/>
          </p:cNvSpPr>
          <p:nvPr>
            <p:ph type="dt" sz="half" idx="10"/>
          </p:nvPr>
        </p:nvSpPr>
        <p:spPr/>
        <p:txBody>
          <a:bodyPr/>
          <a:lstStyle/>
          <a:p>
            <a:fld id="{4FB39938-E851-4B0F-A291-B7BD8C5EF1BD}" type="datetime1">
              <a:rPr lang="de-DE" smtClean="0"/>
              <a:t>01.11.2018</a:t>
            </a:fld>
            <a:endParaRPr lang="de-DE"/>
          </a:p>
        </p:txBody>
      </p:sp>
      <p:sp>
        <p:nvSpPr>
          <p:cNvPr id="16" name="Altbilgi Yer Tutucusu 15"/>
          <p:cNvSpPr>
            <a:spLocks noGrp="1"/>
          </p:cNvSpPr>
          <p:nvPr>
            <p:ph type="ftr" sz="quarter" idx="11"/>
          </p:nvPr>
        </p:nvSpPr>
        <p:spPr/>
        <p:txBody>
          <a:bodyPr/>
          <a:lstStyle/>
          <a:p>
            <a:r>
              <a:rPr lang="de-DE" dirty="0" smtClean="0"/>
              <a:t> ÇEVRE VE ŞEHİRCİLİK BAKANLIĞI </a:t>
            </a:r>
            <a:endParaRPr lang="de-DE" dirty="0"/>
          </a:p>
        </p:txBody>
      </p:sp>
      <p:pic>
        <p:nvPicPr>
          <p:cNvPr id="11" name="Resim 10"/>
          <p:cNvPicPr>
            <a:picLocks noChangeAspect="1"/>
          </p:cNvPicPr>
          <p:nvPr/>
        </p:nvPicPr>
        <p:blipFill rotWithShape="1">
          <a:blip r:embed="rId2">
            <a:extLst>
              <a:ext uri="{28A0092B-C50C-407E-A947-70E740481C1C}">
                <a14:useLocalDpi xmlns:a14="http://schemas.microsoft.com/office/drawing/2010/main" val="0"/>
              </a:ext>
            </a:extLst>
          </a:blip>
          <a:srcRect l="122" t="-5644" r="8140" b="28789"/>
          <a:stretch/>
        </p:blipFill>
        <p:spPr>
          <a:xfrm>
            <a:off x="0" y="4095751"/>
            <a:ext cx="12204032" cy="2762249"/>
          </a:xfrm>
          <a:prstGeom prst="rect">
            <a:avLst/>
          </a:prstGeom>
        </p:spPr>
      </p:pic>
      <p:sp>
        <p:nvSpPr>
          <p:cNvPr id="12" name="Başlık 1"/>
          <p:cNvSpPr txBox="1">
            <a:spLocks/>
          </p:cNvSpPr>
          <p:nvPr/>
        </p:nvSpPr>
        <p:spPr>
          <a:xfrm>
            <a:off x="731520" y="3972510"/>
            <a:ext cx="11321935" cy="54961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450"/>
              </a:spcBef>
              <a:spcAft>
                <a:spcPts val="1200"/>
              </a:spcAft>
            </a:pPr>
            <a:r>
              <a:rPr lang="tr-TR" sz="2800" b="1" dirty="0" smtClean="0">
                <a:solidFill>
                  <a:srgbClr val="5B9BD5">
                    <a:lumMod val="50000"/>
                  </a:srgbClr>
                </a:solidFill>
                <a:latin typeface="Arial" panose="020B0604020202020204" pitchFamily="34" charset="0"/>
                <a:cs typeface="Arial" panose="020B0604020202020204" pitchFamily="34" charset="0"/>
              </a:rPr>
              <a:t>Çevresel Etki Değerlendirmesi, İzin ve Denetim Genel Müdürlüğü</a:t>
            </a:r>
            <a:endParaRPr lang="tr-TR" sz="2800" b="1" dirty="0">
              <a:solidFill>
                <a:srgbClr val="5B9BD5">
                  <a:lumMod val="50000"/>
                </a:srgbClr>
              </a:solidFill>
              <a:latin typeface="Arial" panose="020B0604020202020204" pitchFamily="34" charset="0"/>
              <a:cs typeface="Arial" panose="020B0604020202020204" pitchFamily="34" charset="0"/>
            </a:endParaRPr>
          </a:p>
        </p:txBody>
      </p:sp>
      <p:cxnSp>
        <p:nvCxnSpPr>
          <p:cNvPr id="32" name="Straight Connector 95">
            <a:extLst>
              <a:ext uri="{FF2B5EF4-FFF2-40B4-BE49-F238E27FC236}">
                <a16:creationId xmlns="" xmlns:a16="http://schemas.microsoft.com/office/drawing/2014/main" id="{7277CEC9-24C9-4B1D-964A-A216786A7724}"/>
              </a:ext>
            </a:extLst>
          </p:cNvPr>
          <p:cNvCxnSpPr/>
          <p:nvPr/>
        </p:nvCxnSpPr>
        <p:spPr>
          <a:xfrm flipV="1">
            <a:off x="1662189" y="2628712"/>
            <a:ext cx="661380" cy="33159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99">
            <a:extLst>
              <a:ext uri="{FF2B5EF4-FFF2-40B4-BE49-F238E27FC236}">
                <a16:creationId xmlns="" xmlns:a16="http://schemas.microsoft.com/office/drawing/2014/main" id="{D5DAD85F-381F-4EA0-9781-3C23F8D9AC73}"/>
              </a:ext>
            </a:extLst>
          </p:cNvPr>
          <p:cNvCxnSpPr>
            <a:endCxn id="45" idx="3"/>
          </p:cNvCxnSpPr>
          <p:nvPr/>
        </p:nvCxnSpPr>
        <p:spPr>
          <a:xfrm flipV="1">
            <a:off x="3274241" y="2282388"/>
            <a:ext cx="472547" cy="11908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4" name="Group 100">
            <a:extLst>
              <a:ext uri="{FF2B5EF4-FFF2-40B4-BE49-F238E27FC236}">
                <a16:creationId xmlns="" xmlns:a16="http://schemas.microsoft.com/office/drawing/2014/main" id="{E76B67BC-401F-4EA8-8CBE-EEB8DFAA45A7}"/>
              </a:ext>
            </a:extLst>
          </p:cNvPr>
          <p:cNvGrpSpPr/>
          <p:nvPr/>
        </p:nvGrpSpPr>
        <p:grpSpPr>
          <a:xfrm>
            <a:off x="2091844" y="2053879"/>
            <a:ext cx="1477518" cy="793572"/>
            <a:chOff x="3855819" y="4248152"/>
            <a:chExt cx="211094" cy="211094"/>
          </a:xfrm>
        </p:grpSpPr>
        <p:sp>
          <p:nvSpPr>
            <p:cNvPr id="35" name="Oval 34">
              <a:extLst>
                <a:ext uri="{FF2B5EF4-FFF2-40B4-BE49-F238E27FC236}">
                  <a16:creationId xmlns="" xmlns:a16="http://schemas.microsoft.com/office/drawing/2014/main"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 xmlns:a16="http://schemas.microsoft.com/office/drawing/2014/main"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2014</a:t>
              </a:r>
              <a:endParaRPr lang="en-US" b="1" dirty="0">
                <a:solidFill>
                  <a:schemeClr val="bg1"/>
                </a:solidFill>
              </a:endParaRPr>
            </a:p>
          </p:txBody>
        </p:sp>
      </p:grpSp>
      <p:grpSp>
        <p:nvGrpSpPr>
          <p:cNvPr id="37" name="Group 103">
            <a:extLst>
              <a:ext uri="{FF2B5EF4-FFF2-40B4-BE49-F238E27FC236}">
                <a16:creationId xmlns="" xmlns:a16="http://schemas.microsoft.com/office/drawing/2014/main" id="{590AD362-84BB-49C7-8C91-CDB895729924}"/>
              </a:ext>
            </a:extLst>
          </p:cNvPr>
          <p:cNvGrpSpPr/>
          <p:nvPr/>
        </p:nvGrpSpPr>
        <p:grpSpPr>
          <a:xfrm>
            <a:off x="6775714" y="1010612"/>
            <a:ext cx="1476000" cy="792000"/>
            <a:chOff x="5973250" y="4248152"/>
            <a:chExt cx="211094" cy="211094"/>
          </a:xfrm>
        </p:grpSpPr>
        <p:sp>
          <p:nvSpPr>
            <p:cNvPr id="38" name="Oval 37">
              <a:extLst>
                <a:ext uri="{FF2B5EF4-FFF2-40B4-BE49-F238E27FC236}">
                  <a16:creationId xmlns="" xmlns:a16="http://schemas.microsoft.com/office/drawing/2014/main"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C35EF795-8B2D-4CD0-87FF-5756B089D921}"/>
                </a:ext>
              </a:extLst>
            </p:cNvPr>
            <p:cNvSpPr/>
            <p:nvPr/>
          </p:nvSpPr>
          <p:spPr>
            <a:xfrm>
              <a:off x="6003538" y="4278440"/>
              <a:ext cx="150518" cy="15051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2017</a:t>
              </a:r>
              <a:endParaRPr lang="en-US" b="1" dirty="0"/>
            </a:p>
          </p:txBody>
        </p:sp>
      </p:grpSp>
      <p:grpSp>
        <p:nvGrpSpPr>
          <p:cNvPr id="44" name="Group 96">
            <a:extLst>
              <a:ext uri="{FF2B5EF4-FFF2-40B4-BE49-F238E27FC236}">
                <a16:creationId xmlns="" xmlns:a16="http://schemas.microsoft.com/office/drawing/2014/main" id="{F1840EDE-DF70-433F-86FE-A402BC5C2DDE}"/>
              </a:ext>
            </a:extLst>
          </p:cNvPr>
          <p:cNvGrpSpPr/>
          <p:nvPr/>
        </p:nvGrpSpPr>
        <p:grpSpPr>
          <a:xfrm>
            <a:off x="3530633" y="1606374"/>
            <a:ext cx="1476000" cy="792000"/>
            <a:chOff x="1677812" y="4248152"/>
            <a:chExt cx="211094" cy="211094"/>
          </a:xfrm>
        </p:grpSpPr>
        <p:sp>
          <p:nvSpPr>
            <p:cNvPr id="45" name="Oval 44">
              <a:extLst>
                <a:ext uri="{FF2B5EF4-FFF2-40B4-BE49-F238E27FC236}">
                  <a16:creationId xmlns="" xmlns:a16="http://schemas.microsoft.com/office/drawing/2014/main"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2015</a:t>
              </a:r>
              <a:endParaRPr lang="en-US" b="1" dirty="0"/>
            </a:p>
          </p:txBody>
        </p:sp>
      </p:grpSp>
      <p:grpSp>
        <p:nvGrpSpPr>
          <p:cNvPr id="40" name="Group 1">
            <a:extLst>
              <a:ext uri="{FF2B5EF4-FFF2-40B4-BE49-F238E27FC236}">
                <a16:creationId xmlns="" xmlns:a16="http://schemas.microsoft.com/office/drawing/2014/main" id="{711450F4-A7BD-494E-BD71-C6C5EB8D03D1}"/>
              </a:ext>
            </a:extLst>
          </p:cNvPr>
          <p:cNvGrpSpPr/>
          <p:nvPr/>
        </p:nvGrpSpPr>
        <p:grpSpPr>
          <a:xfrm>
            <a:off x="-221641" y="2482240"/>
            <a:ext cx="2445460" cy="1237445"/>
            <a:chOff x="3063120" y="1755914"/>
            <a:chExt cx="1275682" cy="1275682"/>
          </a:xfrm>
        </p:grpSpPr>
        <p:sp>
          <p:nvSpPr>
            <p:cNvPr id="41" name="Teardrop 119">
              <a:extLst>
                <a:ext uri="{FF2B5EF4-FFF2-40B4-BE49-F238E27FC236}">
                  <a16:creationId xmlns="" xmlns:a16="http://schemas.microsoft.com/office/drawing/2014/main" id="{5E489B47-B2BB-4EFB-8EC4-21C10615E463}"/>
                </a:ext>
              </a:extLst>
            </p:cNvPr>
            <p:cNvSpPr/>
            <p:nvPr/>
          </p:nvSpPr>
          <p:spPr>
            <a:xfrm rot="8100000">
              <a:off x="3063120" y="1755914"/>
              <a:ext cx="1275682" cy="1275682"/>
            </a:xfrm>
            <a:prstGeom prst="teardrop">
              <a:avLst>
                <a:gd name="adj" fmla="val 109962"/>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862B435C-D1B2-4C1C-B995-8D888E87C5D7}"/>
                </a:ext>
              </a:extLst>
            </p:cNvPr>
            <p:cNvSpPr/>
            <p:nvPr/>
          </p:nvSpPr>
          <p:spPr>
            <a:xfrm>
              <a:off x="3257468" y="1948912"/>
              <a:ext cx="997163"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01.11.2013</a:t>
              </a:r>
              <a:endParaRPr lang="en-US" dirty="0">
                <a:solidFill>
                  <a:schemeClr val="tx1"/>
                </a:solidFill>
              </a:endParaRPr>
            </a:p>
          </p:txBody>
        </p:sp>
      </p:grpSp>
      <p:grpSp>
        <p:nvGrpSpPr>
          <p:cNvPr id="25" name="Group 103">
            <a:extLst>
              <a:ext uri="{FF2B5EF4-FFF2-40B4-BE49-F238E27FC236}">
                <a16:creationId xmlns="" xmlns:a16="http://schemas.microsoft.com/office/drawing/2014/main" id="{590AD362-84BB-49C7-8C91-CDB895729924}"/>
              </a:ext>
            </a:extLst>
          </p:cNvPr>
          <p:cNvGrpSpPr/>
          <p:nvPr/>
        </p:nvGrpSpPr>
        <p:grpSpPr>
          <a:xfrm>
            <a:off x="5132360" y="1259725"/>
            <a:ext cx="1476000" cy="792000"/>
            <a:chOff x="5973250" y="4248152"/>
            <a:chExt cx="211094" cy="211094"/>
          </a:xfrm>
        </p:grpSpPr>
        <p:sp>
          <p:nvSpPr>
            <p:cNvPr id="26" name="Oval 25">
              <a:extLst>
                <a:ext uri="{FF2B5EF4-FFF2-40B4-BE49-F238E27FC236}">
                  <a16:creationId xmlns="" xmlns:a16="http://schemas.microsoft.com/office/drawing/2014/main"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C35EF795-8B2D-4CD0-87FF-5756B089D921}"/>
                </a:ext>
              </a:extLst>
            </p:cNvPr>
            <p:cNvSpPr/>
            <p:nvPr/>
          </p:nvSpPr>
          <p:spPr>
            <a:xfrm>
              <a:off x="6003538" y="4278440"/>
              <a:ext cx="150518" cy="150518"/>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2016</a:t>
              </a:r>
              <a:endParaRPr lang="en-US" b="1" dirty="0">
                <a:solidFill>
                  <a:schemeClr val="bg1"/>
                </a:solidFill>
              </a:endParaRPr>
            </a:p>
          </p:txBody>
        </p:sp>
      </p:grpSp>
      <p:cxnSp>
        <p:nvCxnSpPr>
          <p:cNvPr id="47" name="Straight Connector 99">
            <a:extLst>
              <a:ext uri="{FF2B5EF4-FFF2-40B4-BE49-F238E27FC236}">
                <a16:creationId xmlns="" xmlns:a16="http://schemas.microsoft.com/office/drawing/2014/main" id="{D5DAD85F-381F-4EA0-9781-3C23F8D9AC73}"/>
              </a:ext>
            </a:extLst>
          </p:cNvPr>
          <p:cNvCxnSpPr/>
          <p:nvPr/>
        </p:nvCxnSpPr>
        <p:spPr>
          <a:xfrm flipV="1">
            <a:off x="4873633" y="1736112"/>
            <a:ext cx="472547" cy="11908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99">
            <a:extLst>
              <a:ext uri="{FF2B5EF4-FFF2-40B4-BE49-F238E27FC236}">
                <a16:creationId xmlns="" xmlns:a16="http://schemas.microsoft.com/office/drawing/2014/main" id="{D5DAD85F-381F-4EA0-9781-3C23F8D9AC73}"/>
              </a:ext>
            </a:extLst>
          </p:cNvPr>
          <p:cNvCxnSpPr/>
          <p:nvPr/>
        </p:nvCxnSpPr>
        <p:spPr>
          <a:xfrm flipV="1">
            <a:off x="6511324" y="1473112"/>
            <a:ext cx="472547" cy="11908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99">
            <a:extLst>
              <a:ext uri="{FF2B5EF4-FFF2-40B4-BE49-F238E27FC236}">
                <a16:creationId xmlns="" xmlns:a16="http://schemas.microsoft.com/office/drawing/2014/main" id="{D5DAD85F-381F-4EA0-9781-3C23F8D9AC73}"/>
              </a:ext>
            </a:extLst>
          </p:cNvPr>
          <p:cNvCxnSpPr/>
          <p:nvPr/>
        </p:nvCxnSpPr>
        <p:spPr>
          <a:xfrm flipV="1">
            <a:off x="8180298" y="1287529"/>
            <a:ext cx="472547" cy="11908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0" name="Group 103">
            <a:extLst>
              <a:ext uri="{FF2B5EF4-FFF2-40B4-BE49-F238E27FC236}">
                <a16:creationId xmlns="" xmlns:a16="http://schemas.microsoft.com/office/drawing/2014/main" id="{590AD362-84BB-49C7-8C91-CDB895729924}"/>
              </a:ext>
            </a:extLst>
          </p:cNvPr>
          <p:cNvGrpSpPr/>
          <p:nvPr/>
        </p:nvGrpSpPr>
        <p:grpSpPr>
          <a:xfrm>
            <a:off x="8420739" y="764499"/>
            <a:ext cx="1476000" cy="792000"/>
            <a:chOff x="5973250" y="4248152"/>
            <a:chExt cx="211094" cy="211094"/>
          </a:xfrm>
        </p:grpSpPr>
        <p:sp>
          <p:nvSpPr>
            <p:cNvPr id="51" name="Oval 50">
              <a:extLst>
                <a:ext uri="{FF2B5EF4-FFF2-40B4-BE49-F238E27FC236}">
                  <a16:creationId xmlns="" xmlns:a16="http://schemas.microsoft.com/office/drawing/2014/main"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C35EF795-8B2D-4CD0-87FF-5756B089D921}"/>
                </a:ext>
              </a:extLst>
            </p:cNvPr>
            <p:cNvSpPr/>
            <p:nvPr/>
          </p:nvSpPr>
          <p:spPr>
            <a:xfrm>
              <a:off x="6003538" y="4278440"/>
              <a:ext cx="150518" cy="1505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2018</a:t>
              </a:r>
              <a:endParaRPr lang="en-US" b="1" dirty="0"/>
            </a:p>
          </p:txBody>
        </p:sp>
      </p:grpSp>
      <p:sp>
        <p:nvSpPr>
          <p:cNvPr id="14" name="Şeritli Sağ Ok 13"/>
          <p:cNvSpPr/>
          <p:nvPr/>
        </p:nvSpPr>
        <p:spPr>
          <a:xfrm rot="20506564" flipV="1">
            <a:off x="9619881" y="1165229"/>
            <a:ext cx="1135833" cy="587992"/>
          </a:xfrm>
          <a:prstGeom prst="striped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7257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1"/>
          <p:cNvSpPr>
            <a:spLocks noChangeArrowheads="1"/>
          </p:cNvSpPr>
          <p:nvPr/>
        </p:nvSpPr>
        <p:spPr bwMode="auto">
          <a:xfrm>
            <a:off x="5914840" y="1052933"/>
            <a:ext cx="633571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908050" indent="-43656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304925" indent="-395288"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3863" indent="-3873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93913" indent="-39846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51113" indent="-3984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008313" indent="-3984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65513" indent="-3984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22713" indent="-3984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accent2"/>
              </a:buClr>
              <a:buFont typeface="Arial" panose="020B0604020202020204" pitchFamily="34" charset="0"/>
              <a:buNone/>
            </a:pPr>
            <a:endParaRPr lang="tr-TR" altLang="tr-TR" sz="2000">
              <a:latin typeface="Verdana" panose="020B0604030504040204" pitchFamily="34" charset="0"/>
              <a:cs typeface="Arial" panose="020B0604020202020204" pitchFamily="34" charset="0"/>
            </a:endParaRPr>
          </a:p>
        </p:txBody>
      </p:sp>
      <p:grpSp>
        <p:nvGrpSpPr>
          <p:cNvPr id="88" name="Grup 87"/>
          <p:cNvGrpSpPr/>
          <p:nvPr/>
        </p:nvGrpSpPr>
        <p:grpSpPr>
          <a:xfrm>
            <a:off x="4209066" y="330272"/>
            <a:ext cx="4635699" cy="1100652"/>
            <a:chOff x="3404501" y="1905000"/>
            <a:chExt cx="2234297" cy="1204387"/>
          </a:xfrm>
        </p:grpSpPr>
        <p:sp>
          <p:nvSpPr>
            <p:cNvPr id="89" name="Dikdörtgen 88"/>
            <p:cNvSpPr/>
            <p:nvPr/>
          </p:nvSpPr>
          <p:spPr>
            <a:xfrm>
              <a:off x="3404501" y="1905000"/>
              <a:ext cx="2234297" cy="1204387"/>
            </a:xfrm>
            <a:prstGeom prst="rect">
              <a:avLst/>
            </a:prstGeom>
          </p:spPr>
          <p:style>
            <a:lnRef idx="1">
              <a:schemeClr val="accent1"/>
            </a:lnRef>
            <a:fillRef idx="2">
              <a:schemeClr val="accent1"/>
            </a:fillRef>
            <a:effectRef idx="1">
              <a:schemeClr val="accent1"/>
            </a:effectRef>
            <a:fontRef idx="minor">
              <a:schemeClr val="dk1"/>
            </a:fontRef>
          </p:style>
        </p:sp>
        <p:sp>
          <p:nvSpPr>
            <p:cNvPr id="90" name="Metin kutusu 89"/>
            <p:cNvSpPr txBox="1"/>
            <p:nvPr/>
          </p:nvSpPr>
          <p:spPr>
            <a:xfrm>
              <a:off x="3404501" y="1905000"/>
              <a:ext cx="2234297" cy="120438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2700" tIns="12700" rIns="12700" bIns="12700" numCol="1" spcCol="1270" anchor="ctr" anchorCtr="0">
              <a:noAutofit/>
            </a:bodyPr>
            <a:lstStyle/>
            <a:p>
              <a:pPr algn="ctr"/>
              <a:r>
                <a:rPr lang="tr-TR" b="1" dirty="0" smtClean="0">
                  <a:solidFill>
                    <a:srgbClr val="C00000"/>
                  </a:solidFill>
                </a:rPr>
                <a:t>Çevrimiçi ÇED Süreci Yönetim (e-ÇED) Sistemi; 14.01.2012 </a:t>
              </a:r>
              <a:r>
                <a:rPr lang="tr-TR" b="1" dirty="0">
                  <a:solidFill>
                    <a:srgbClr val="C00000"/>
                  </a:solidFill>
                </a:rPr>
                <a:t>tarih ve 28173 sayılı Mükerrer Resmi </a:t>
              </a:r>
              <a:r>
                <a:rPr lang="tr-TR" b="1" dirty="0" err="1">
                  <a:solidFill>
                    <a:srgbClr val="C00000"/>
                  </a:solidFill>
                </a:rPr>
                <a:t>Gazete’de</a:t>
              </a:r>
              <a:r>
                <a:rPr lang="tr-TR" b="1" dirty="0">
                  <a:solidFill>
                    <a:srgbClr val="C00000"/>
                  </a:solidFill>
                </a:rPr>
                <a:t> yayımlanan 2012 Yılı Yatırım Programında yer almıştır. </a:t>
              </a:r>
            </a:p>
          </p:txBody>
        </p:sp>
      </p:grpSp>
      <p:sp>
        <p:nvSpPr>
          <p:cNvPr id="2" name="Veri Yer Tutucusu 1"/>
          <p:cNvSpPr>
            <a:spLocks noGrp="1"/>
          </p:cNvSpPr>
          <p:nvPr>
            <p:ph type="dt" sz="half" idx="10"/>
          </p:nvPr>
        </p:nvSpPr>
        <p:spPr/>
        <p:txBody>
          <a:bodyPr/>
          <a:lstStyle/>
          <a:p>
            <a:fld id="{41B7F5E6-6E44-4EF1-AEEE-DFD571119E05}" type="datetime1">
              <a:rPr lang="de-DE" smtClean="0"/>
              <a:t>01.11.2018</a:t>
            </a:fld>
            <a:endParaRPr lang="de-DE"/>
          </a:p>
        </p:txBody>
      </p:sp>
      <p:sp>
        <p:nvSpPr>
          <p:cNvPr id="3" name="Altbilgi Yer Tutucusu 2"/>
          <p:cNvSpPr>
            <a:spLocks noGrp="1"/>
          </p:cNvSpPr>
          <p:nvPr>
            <p:ph type="ftr" sz="quarter" idx="11"/>
          </p:nvPr>
        </p:nvSpPr>
        <p:spPr/>
        <p:txBody>
          <a:bodyPr/>
          <a:lstStyle/>
          <a:p>
            <a:r>
              <a:rPr lang="de-DE" dirty="0" smtClean="0"/>
              <a:t> ÇEVRE VE ŞEHİRCİLİK BAKANLIĞI </a:t>
            </a:r>
            <a:endParaRPr lang="de-DE" dirty="0"/>
          </a:p>
        </p:txBody>
      </p:sp>
      <p:graphicFrame>
        <p:nvGraphicFramePr>
          <p:cNvPr id="56" name="Tablo 55"/>
          <p:cNvGraphicFramePr>
            <a:graphicFrameLocks noGrp="1"/>
          </p:cNvGraphicFramePr>
          <p:nvPr>
            <p:extLst>
              <p:ext uri="{D42A27DB-BD31-4B8C-83A1-F6EECF244321}">
                <p14:modId xmlns:p14="http://schemas.microsoft.com/office/powerpoint/2010/main" val="4116852492"/>
              </p:ext>
            </p:extLst>
          </p:nvPr>
        </p:nvGraphicFramePr>
        <p:xfrm>
          <a:off x="1812151" y="1891133"/>
          <a:ext cx="9326882" cy="2143690"/>
        </p:xfrm>
        <a:graphic>
          <a:graphicData uri="http://schemas.openxmlformats.org/drawingml/2006/table">
            <a:tbl>
              <a:tblPr firstRow="1" firstCol="1" bandRow="1">
                <a:tableStyleId>{69012ECD-51FC-41F1-AA8D-1B2483CD663E}</a:tableStyleId>
              </a:tblPr>
              <a:tblGrid>
                <a:gridCol w="9326882">
                  <a:extLst>
                    <a:ext uri="{9D8B030D-6E8A-4147-A177-3AD203B41FA5}">
                      <a16:colId xmlns="" xmlns:a16="http://schemas.microsoft.com/office/drawing/2014/main" val="20000"/>
                    </a:ext>
                  </a:extLst>
                </a:gridCol>
              </a:tblGrid>
              <a:tr h="912209">
                <a:tc>
                  <a:txBody>
                    <a:bodyPr/>
                    <a:lstStyle/>
                    <a:p>
                      <a:pPr algn="just">
                        <a:spcAft>
                          <a:spcPts val="0"/>
                        </a:spcAft>
                      </a:pPr>
                      <a:r>
                        <a:rPr lang="tr-TR" sz="2000" b="1" kern="1200" dirty="0" smtClean="0">
                          <a:ln w="0"/>
                          <a:solidFill>
                            <a:schemeClr val="tx1">
                              <a:lumMod val="85000"/>
                              <a:lumOff val="15000"/>
                            </a:schemeClr>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rPr>
                        <a:t>Bakanlığımızın 17.02.2012 tarihli Bilişim Koordinasyonu Kurulu’nca da gerçekleştirilmesine karar verilmiştir. </a:t>
                      </a:r>
                      <a:endParaRPr lang="en-US" sz="2000" kern="1200" dirty="0">
                        <a:ln w="0"/>
                        <a:solidFill>
                          <a:schemeClr val="tx1">
                            <a:lumMod val="85000"/>
                            <a:lumOff val="15000"/>
                          </a:schemeClr>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endParaRPr>
                    </a:p>
                  </a:txBody>
                  <a:tcPr marL="68581" marR="68581" marT="0" marB="0" anchor="ctr">
                    <a:solidFill>
                      <a:schemeClr val="accent1">
                        <a:lumMod val="40000"/>
                        <a:lumOff val="60000"/>
                      </a:schemeClr>
                    </a:solidFill>
                  </a:tcPr>
                </a:tc>
                <a:extLst>
                  <a:ext uri="{0D108BD9-81ED-4DB2-BD59-A6C34878D82A}">
                    <a16:rowId xmlns="" xmlns:a16="http://schemas.microsoft.com/office/drawing/2014/main" val="10000"/>
                  </a:ext>
                </a:extLst>
              </a:tr>
              <a:tr h="1231481">
                <a:tc>
                  <a:txBody>
                    <a:bodyPr/>
                    <a:lstStyle/>
                    <a:p>
                      <a:pPr marL="0" marR="0" indent="0" algn="just" defTabSz="711200" rtl="0" eaLnBrk="1" fontAlgn="auto" latinLnBrk="0" hangingPunct="1">
                        <a:lnSpc>
                          <a:spcPct val="90000"/>
                        </a:lnSpc>
                        <a:spcBef>
                          <a:spcPct val="0"/>
                        </a:spcBef>
                        <a:spcAft>
                          <a:spcPts val="0"/>
                        </a:spcAft>
                        <a:buClrTx/>
                        <a:buSzTx/>
                        <a:buFontTx/>
                        <a:buNone/>
                        <a:tabLst/>
                        <a:defRPr/>
                      </a:pPr>
                      <a:r>
                        <a:rPr lang="tr-TR" sz="2000" b="1" kern="1200" dirty="0" smtClean="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rPr>
                        <a:t>Söz konusu projenin iş ve işlemleri Çevresel Etki  Değerlendirmesi, İzin ve Denetim Genel Müdürlüğü’müzce yürütülmüştür.</a:t>
                      </a:r>
                      <a:endParaRPr lang="en-US" sz="2000" b="1" kern="1200" dirty="0" smtClean="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endParaRPr>
                    </a:p>
                    <a:p>
                      <a:pPr marL="0" algn="l" defTabSz="711200" rtl="0" eaLnBrk="1" latinLnBrk="0" hangingPunct="1">
                        <a:lnSpc>
                          <a:spcPct val="90000"/>
                        </a:lnSpc>
                        <a:spcBef>
                          <a:spcPct val="0"/>
                        </a:spcBef>
                        <a:spcAft>
                          <a:spcPts val="0"/>
                        </a:spcAft>
                      </a:pPr>
                      <a:endParaRPr lang="en-US" sz="2000" b="1" kern="120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endParaRPr>
                    </a:p>
                  </a:txBody>
                  <a:tcPr marL="68581" marR="68581" marT="0" marB="0" anchor="ctr"/>
                </a:tc>
                <a:extLst>
                  <a:ext uri="{0D108BD9-81ED-4DB2-BD59-A6C34878D82A}">
                    <a16:rowId xmlns="" xmlns:a16="http://schemas.microsoft.com/office/drawing/2014/main" val="10001"/>
                  </a:ext>
                </a:extLst>
              </a:tr>
            </a:tbl>
          </a:graphicData>
        </a:graphic>
      </p:graphicFrame>
      <p:sp>
        <p:nvSpPr>
          <p:cNvPr id="4" name="Dikdörtgen 3"/>
          <p:cNvSpPr/>
          <p:nvPr/>
        </p:nvSpPr>
        <p:spPr>
          <a:xfrm>
            <a:off x="3048000" y="3105835"/>
            <a:ext cx="6096000" cy="369332"/>
          </a:xfrm>
          <a:prstGeom prst="rect">
            <a:avLst/>
          </a:prstGeom>
        </p:spPr>
        <p:txBody>
          <a:bodyPr>
            <a:spAutoFit/>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371" y="410070"/>
            <a:ext cx="20002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Group 137">
            <a:extLst>
              <a:ext uri="{FF2B5EF4-FFF2-40B4-BE49-F238E27FC236}">
                <a16:creationId xmlns="" xmlns:a16="http://schemas.microsoft.com/office/drawing/2014/main" id="{6A922994-56F7-4E3F-BBC4-41F24AED21E0}"/>
              </a:ext>
            </a:extLst>
          </p:cNvPr>
          <p:cNvGrpSpPr/>
          <p:nvPr/>
        </p:nvGrpSpPr>
        <p:grpSpPr>
          <a:xfrm>
            <a:off x="2899724" y="4242899"/>
            <a:ext cx="6709806" cy="1958028"/>
            <a:chOff x="4842391" y="2093060"/>
            <a:chExt cx="2551477" cy="1093070"/>
          </a:xfrm>
        </p:grpSpPr>
        <p:sp>
          <p:nvSpPr>
            <p:cNvPr id="51" name="TextBox 139">
              <a:extLst>
                <a:ext uri="{FF2B5EF4-FFF2-40B4-BE49-F238E27FC236}">
                  <a16:creationId xmlns="" xmlns:a16="http://schemas.microsoft.com/office/drawing/2014/main" id="{64EED872-529B-476D-A042-AF8799EED2BA}"/>
                </a:ext>
              </a:extLst>
            </p:cNvPr>
            <p:cNvSpPr txBox="1"/>
            <p:nvPr/>
          </p:nvSpPr>
          <p:spPr>
            <a:xfrm>
              <a:off x="4867120" y="2093060"/>
              <a:ext cx="2526748" cy="670084"/>
            </a:xfrm>
            <a:prstGeom prst="rect">
              <a:avLst/>
            </a:prstGeom>
            <a:noFill/>
          </p:spPr>
          <p:txBody>
            <a:bodyPr wrap="square" rtlCol="0">
              <a:spAutoFit/>
            </a:bodyPr>
            <a:lstStyle/>
            <a:p>
              <a:pPr algn="ctr">
                <a:buNone/>
                <a:defRPr/>
              </a:pPr>
              <a:r>
                <a:rPr lang="tr-TR" sz="2400" dirty="0" smtClean="0">
                  <a:solidFill>
                    <a:schemeClr val="tx1">
                      <a:lumMod val="85000"/>
                      <a:lumOff val="15000"/>
                    </a:schemeClr>
                  </a:solidFill>
                  <a:cs typeface="Tahoma" pitchFamily="34" charset="0"/>
                  <a:hlinkClick r:id="rId3"/>
                </a:rPr>
                <a:t>http://eced.csb.gov.tr</a:t>
              </a:r>
              <a:r>
                <a:rPr lang="tr-TR" sz="2400" dirty="0" smtClean="0">
                  <a:solidFill>
                    <a:schemeClr val="tx1">
                      <a:lumMod val="85000"/>
                      <a:lumOff val="15000"/>
                    </a:schemeClr>
                  </a:solidFill>
                  <a:cs typeface="Tahoma" pitchFamily="34" charset="0"/>
                </a:rPr>
                <a:t> </a:t>
              </a:r>
            </a:p>
            <a:p>
              <a:pPr algn="ctr">
                <a:buNone/>
                <a:defRPr/>
              </a:pPr>
              <a:r>
                <a:rPr lang="tr-TR" sz="2400" b="1" dirty="0" smtClean="0">
                  <a:solidFill>
                    <a:schemeClr val="tx1">
                      <a:lumMod val="85000"/>
                      <a:lumOff val="15000"/>
                    </a:schemeClr>
                  </a:solidFill>
                  <a:cs typeface="Tahoma" pitchFamily="34" charset="0"/>
                  <a:hlinkClick r:id="rId4"/>
                </a:rPr>
                <a:t>https://eced.csb.gov.tr</a:t>
              </a:r>
              <a:endParaRPr lang="tr-TR" sz="2400" b="1" dirty="0" smtClean="0">
                <a:solidFill>
                  <a:schemeClr val="tx1">
                    <a:lumMod val="85000"/>
                    <a:lumOff val="15000"/>
                  </a:schemeClr>
                </a:solidFill>
                <a:cs typeface="Tahoma" pitchFamily="34" charset="0"/>
              </a:endParaRPr>
            </a:p>
            <a:p>
              <a:pPr algn="ctr">
                <a:buNone/>
                <a:defRPr/>
              </a:pPr>
              <a:endParaRPr lang="tr-TR" sz="2400" b="1" dirty="0">
                <a:solidFill>
                  <a:schemeClr val="tx1">
                    <a:lumMod val="85000"/>
                    <a:lumOff val="15000"/>
                  </a:schemeClr>
                </a:solidFill>
                <a:cs typeface="Tahoma" pitchFamily="34" charset="0"/>
              </a:endParaRPr>
            </a:p>
          </p:txBody>
        </p:sp>
        <p:sp>
          <p:nvSpPr>
            <p:cNvPr id="52" name="TextBox 140">
              <a:extLst>
                <a:ext uri="{FF2B5EF4-FFF2-40B4-BE49-F238E27FC236}">
                  <a16:creationId xmlns="" xmlns:a16="http://schemas.microsoft.com/office/drawing/2014/main" id="{46E35B1E-3A73-441C-8AB0-F2D52796F64F}"/>
                </a:ext>
              </a:extLst>
            </p:cNvPr>
            <p:cNvSpPr txBox="1"/>
            <p:nvPr/>
          </p:nvSpPr>
          <p:spPr>
            <a:xfrm>
              <a:off x="4842391" y="2619135"/>
              <a:ext cx="2526748" cy="566995"/>
            </a:xfrm>
            <a:prstGeom prst="rect">
              <a:avLst/>
            </a:prstGeom>
            <a:noFill/>
          </p:spPr>
          <p:txBody>
            <a:bodyPr wrap="square" rtlCol="0">
              <a:spAutoFit/>
            </a:bodyPr>
            <a:lstStyle/>
            <a:p>
              <a:pPr lvl="0"/>
              <a:r>
                <a:rPr lang="tr-TR" sz="2000" dirty="0" smtClean="0"/>
                <a:t>2017 yılı sonunda  Bakanlığımız Coğrafi Bilgi Sistemleri Genel Müdürlüğü tarafından </a:t>
              </a:r>
              <a:r>
                <a:rPr lang="tr-TR" sz="2000" dirty="0" smtClean="0">
                  <a:hlinkClick r:id="rId5"/>
                </a:rPr>
                <a:t>e-Devlet</a:t>
              </a:r>
              <a:r>
                <a:rPr lang="tr-TR" sz="2000" dirty="0" smtClean="0"/>
                <a:t>’e entegrasyonu  sağlanmıştır.</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85591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up)">
                                      <p:cBhvr>
                                        <p:cTn id="7" dur="1500"/>
                                        <p:tgtEl>
                                          <p:spTgt spid="88"/>
                                        </p:tgtEl>
                                      </p:cBhvr>
                                    </p:animEffect>
                                  </p:childTnLst>
                                </p:cTn>
                              </p:par>
                            </p:childTnLst>
                          </p:cTn>
                        </p:par>
                        <p:par>
                          <p:cTn id="8" fill="hold">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500"/>
                                        <p:tgtEl>
                                          <p:spTgt spid="56"/>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1300" fill="hold"/>
                                        <p:tgtEl>
                                          <p:spTgt spid="50"/>
                                        </p:tgtEl>
                                        <p:attrNameLst>
                                          <p:attrName>ppt_w</p:attrName>
                                        </p:attrNameLst>
                                      </p:cBhvr>
                                      <p:tavLst>
                                        <p:tav tm="0">
                                          <p:val>
                                            <p:fltVal val="0"/>
                                          </p:val>
                                        </p:tav>
                                        <p:tav tm="100000">
                                          <p:val>
                                            <p:strVal val="#ppt_w"/>
                                          </p:val>
                                        </p:tav>
                                      </p:tavLst>
                                    </p:anim>
                                    <p:anim calcmode="lin" valueType="num">
                                      <p:cBhvr>
                                        <p:cTn id="16" dur="1300" fill="hold"/>
                                        <p:tgtEl>
                                          <p:spTgt spid="50"/>
                                        </p:tgtEl>
                                        <p:attrNameLst>
                                          <p:attrName>ppt_h</p:attrName>
                                        </p:attrNameLst>
                                      </p:cBhvr>
                                      <p:tavLst>
                                        <p:tav tm="0">
                                          <p:val>
                                            <p:fltVal val="0"/>
                                          </p:val>
                                        </p:tav>
                                        <p:tav tm="100000">
                                          <p:val>
                                            <p:strVal val="#ppt_h"/>
                                          </p:val>
                                        </p:tav>
                                      </p:tavLst>
                                    </p:anim>
                                    <p:anim calcmode="lin" valueType="num">
                                      <p:cBhvr>
                                        <p:cTn id="17" dur="1300" fill="hold"/>
                                        <p:tgtEl>
                                          <p:spTgt spid="50"/>
                                        </p:tgtEl>
                                        <p:attrNameLst>
                                          <p:attrName>style.rotation</p:attrName>
                                        </p:attrNameLst>
                                      </p:cBhvr>
                                      <p:tavLst>
                                        <p:tav tm="0">
                                          <p:val>
                                            <p:fltVal val="90"/>
                                          </p:val>
                                        </p:tav>
                                        <p:tav tm="100000">
                                          <p:val>
                                            <p:fltVal val="0"/>
                                          </p:val>
                                        </p:tav>
                                      </p:tavLst>
                                    </p:anim>
                                    <p:animEffect transition="in" filter="fade">
                                      <p:cBhvr>
                                        <p:cTn id="18" dur="13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0">
            <a:extLst>
              <a:ext uri="{FF2B5EF4-FFF2-40B4-BE49-F238E27FC236}">
                <a16:creationId xmlns="" xmlns:a16="http://schemas.microsoft.com/office/drawing/2014/main" id="{05553217-F578-477E-984A-6ECC82C5468C}"/>
              </a:ext>
            </a:extLst>
          </p:cNvPr>
          <p:cNvSpPr/>
          <p:nvPr/>
        </p:nvSpPr>
        <p:spPr>
          <a:xfrm>
            <a:off x="1870291" y="766120"/>
            <a:ext cx="8810660" cy="5780979"/>
          </a:xfrm>
          <a:custGeom>
            <a:avLst/>
            <a:gdLst>
              <a:gd name="connsiteX0" fmla="*/ 0 w 1175657"/>
              <a:gd name="connsiteY0" fmla="*/ 0 h 6596743"/>
              <a:gd name="connsiteX1" fmla="*/ 1175657 w 1175657"/>
              <a:gd name="connsiteY1" fmla="*/ 0 h 6596743"/>
              <a:gd name="connsiteX2" fmla="*/ 1175657 w 1175657"/>
              <a:gd name="connsiteY2" fmla="*/ 6596743 h 6596743"/>
              <a:gd name="connsiteX3" fmla="*/ 0 w 1175657"/>
              <a:gd name="connsiteY3" fmla="*/ 6596743 h 6596743"/>
              <a:gd name="connsiteX4" fmla="*/ 0 w 1175657"/>
              <a:gd name="connsiteY4" fmla="*/ 0 h 6596743"/>
              <a:gd name="connsiteX0" fmla="*/ 0 w 1175657"/>
              <a:gd name="connsiteY0" fmla="*/ 0 h 6596743"/>
              <a:gd name="connsiteX1" fmla="*/ 1175657 w 1175657"/>
              <a:gd name="connsiteY1" fmla="*/ 0 h 6596743"/>
              <a:gd name="connsiteX2" fmla="*/ 1159329 w 1175657"/>
              <a:gd name="connsiteY2" fmla="*/ 5388429 h 6596743"/>
              <a:gd name="connsiteX3" fmla="*/ 1175657 w 1175657"/>
              <a:gd name="connsiteY3" fmla="*/ 6596743 h 6596743"/>
              <a:gd name="connsiteX4" fmla="*/ 0 w 1175657"/>
              <a:gd name="connsiteY4" fmla="*/ 6596743 h 6596743"/>
              <a:gd name="connsiteX5" fmla="*/ 0 w 1175657"/>
              <a:gd name="connsiteY5" fmla="*/ 0 h 6596743"/>
              <a:gd name="connsiteX0" fmla="*/ 32657 w 1208314"/>
              <a:gd name="connsiteY0" fmla="*/ 0 h 6596743"/>
              <a:gd name="connsiteX1" fmla="*/ 1208314 w 1208314"/>
              <a:gd name="connsiteY1" fmla="*/ 0 h 6596743"/>
              <a:gd name="connsiteX2" fmla="*/ 1191986 w 1208314"/>
              <a:gd name="connsiteY2" fmla="*/ 5388429 h 6596743"/>
              <a:gd name="connsiteX3" fmla="*/ 1208314 w 1208314"/>
              <a:gd name="connsiteY3" fmla="*/ 6596743 h 6596743"/>
              <a:gd name="connsiteX4" fmla="*/ 32657 w 1208314"/>
              <a:gd name="connsiteY4" fmla="*/ 6596743 h 6596743"/>
              <a:gd name="connsiteX5" fmla="*/ 0 w 1208314"/>
              <a:gd name="connsiteY5" fmla="*/ 5404757 h 6596743"/>
              <a:gd name="connsiteX6" fmla="*/ 32657 w 1208314"/>
              <a:gd name="connsiteY6"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32657 w 1290711"/>
              <a:gd name="connsiteY7"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16328 w 1290711"/>
              <a:gd name="connsiteY7" fmla="*/ 2922814 h 6596743"/>
              <a:gd name="connsiteX8" fmla="*/ 32657 w 1290711"/>
              <a:gd name="connsiteY8"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32657 w 1314515"/>
              <a:gd name="connsiteY9"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0 w 1314515"/>
              <a:gd name="connsiteY9" fmla="*/ 1632857 h 6596743"/>
              <a:gd name="connsiteX10" fmla="*/ 32657 w 1314515"/>
              <a:gd name="connsiteY10" fmla="*/ 0 h 6596743"/>
              <a:gd name="connsiteX0" fmla="*/ 32657 w 1334104"/>
              <a:gd name="connsiteY0" fmla="*/ 0 h 6596743"/>
              <a:gd name="connsiteX1" fmla="*/ 1208314 w 1334104"/>
              <a:gd name="connsiteY1" fmla="*/ 0 h 6596743"/>
              <a:gd name="connsiteX2" fmla="*/ 1306286 w 1334104"/>
              <a:gd name="connsiteY2" fmla="*/ 751114 h 6596743"/>
              <a:gd name="connsiteX3" fmla="*/ 1257300 w 1334104"/>
              <a:gd name="connsiteY3" fmla="*/ 1632857 h 6596743"/>
              <a:gd name="connsiteX4" fmla="*/ 1191986 w 1334104"/>
              <a:gd name="connsiteY4" fmla="*/ 2922814 h 6596743"/>
              <a:gd name="connsiteX5" fmla="*/ 1191986 w 1334104"/>
              <a:gd name="connsiteY5" fmla="*/ 5388429 h 6596743"/>
              <a:gd name="connsiteX6" fmla="*/ 1208314 w 1334104"/>
              <a:gd name="connsiteY6" fmla="*/ 6596743 h 6596743"/>
              <a:gd name="connsiteX7" fmla="*/ 32657 w 1334104"/>
              <a:gd name="connsiteY7" fmla="*/ 6596743 h 6596743"/>
              <a:gd name="connsiteX8" fmla="*/ 0 w 1334104"/>
              <a:gd name="connsiteY8" fmla="*/ 5404757 h 6596743"/>
              <a:gd name="connsiteX9" fmla="*/ 16328 w 1334104"/>
              <a:gd name="connsiteY9" fmla="*/ 2922814 h 6596743"/>
              <a:gd name="connsiteX10" fmla="*/ 0 w 1334104"/>
              <a:gd name="connsiteY10" fmla="*/ 1632857 h 6596743"/>
              <a:gd name="connsiteX11" fmla="*/ 32657 w 1334104"/>
              <a:gd name="connsiteY11" fmla="*/ 0 h 6596743"/>
              <a:gd name="connsiteX0" fmla="*/ 32658 w 1334105"/>
              <a:gd name="connsiteY0" fmla="*/ 0 h 6596743"/>
              <a:gd name="connsiteX1" fmla="*/ 1208315 w 1334105"/>
              <a:gd name="connsiteY1" fmla="*/ 0 h 6596743"/>
              <a:gd name="connsiteX2" fmla="*/ 1306287 w 1334105"/>
              <a:gd name="connsiteY2" fmla="*/ 751114 h 6596743"/>
              <a:gd name="connsiteX3" fmla="*/ 1257301 w 1334105"/>
              <a:gd name="connsiteY3" fmla="*/ 1632857 h 6596743"/>
              <a:gd name="connsiteX4" fmla="*/ 1191987 w 1334105"/>
              <a:gd name="connsiteY4" fmla="*/ 2922814 h 6596743"/>
              <a:gd name="connsiteX5" fmla="*/ 1191987 w 1334105"/>
              <a:gd name="connsiteY5" fmla="*/ 5388429 h 6596743"/>
              <a:gd name="connsiteX6" fmla="*/ 1208315 w 1334105"/>
              <a:gd name="connsiteY6" fmla="*/ 6596743 h 6596743"/>
              <a:gd name="connsiteX7" fmla="*/ 32658 w 1334105"/>
              <a:gd name="connsiteY7" fmla="*/ 6596743 h 6596743"/>
              <a:gd name="connsiteX8" fmla="*/ 1 w 1334105"/>
              <a:gd name="connsiteY8" fmla="*/ 5404757 h 6596743"/>
              <a:gd name="connsiteX9" fmla="*/ 16329 w 1334105"/>
              <a:gd name="connsiteY9" fmla="*/ 2922814 h 6596743"/>
              <a:gd name="connsiteX10" fmla="*/ 1 w 1334105"/>
              <a:gd name="connsiteY10" fmla="*/ 1632857 h 6596743"/>
              <a:gd name="connsiteX11" fmla="*/ 0 w 1334105"/>
              <a:gd name="connsiteY11" fmla="*/ 783772 h 6596743"/>
              <a:gd name="connsiteX12" fmla="*/ 32658 w 1334105"/>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2220686 w 2362804"/>
              <a:gd name="connsiteY5" fmla="*/ 5388429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783772 w 2362804"/>
              <a:gd name="connsiteY5" fmla="*/ 5176158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1045028 w 6645749"/>
              <a:gd name="connsiteY9" fmla="*/ 29228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6204856 w 6645749"/>
              <a:gd name="connsiteY9" fmla="*/ 25799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1028700 w 6645777"/>
              <a:gd name="connsiteY10" fmla="*/ 1632857 h 6596743"/>
              <a:gd name="connsiteX11" fmla="*/ 1028699 w 6645777"/>
              <a:gd name="connsiteY11" fmla="*/ 783772 h 6596743"/>
              <a:gd name="connsiteX12" fmla="*/ 1061357 w 6645777"/>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4327071 w 6645777"/>
              <a:gd name="connsiteY10" fmla="*/ 1714500 h 6596743"/>
              <a:gd name="connsiteX11" fmla="*/ 1028699 w 6645777"/>
              <a:gd name="connsiteY11" fmla="*/ 783772 h 6596743"/>
              <a:gd name="connsiteX12" fmla="*/ 1061357 w 6645777"/>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1028699 w 6743726"/>
              <a:gd name="connsiteY11" fmla="*/ 783772 h 6596743"/>
              <a:gd name="connsiteX12" fmla="*/ 1061357 w 6743726"/>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1061357 w 6743726"/>
              <a:gd name="connsiteY0" fmla="*/ 0 h 6596743"/>
              <a:gd name="connsiteX1" fmla="*/ 5421086 w 6743726"/>
              <a:gd name="connsiteY1" fmla="*/ 391885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4343400 w 6743726"/>
              <a:gd name="connsiteY0" fmla="*/ 0 h 6221186"/>
              <a:gd name="connsiteX1" fmla="*/ 5421086 w 6743726"/>
              <a:gd name="connsiteY1" fmla="*/ 16328 h 6221186"/>
              <a:gd name="connsiteX2" fmla="*/ 6743700 w 6743726"/>
              <a:gd name="connsiteY2" fmla="*/ 506186 h 6221186"/>
              <a:gd name="connsiteX3" fmla="*/ 4833257 w 6743726"/>
              <a:gd name="connsiteY3" fmla="*/ 1240971 h 6221186"/>
              <a:gd name="connsiteX4" fmla="*/ 6645729 w 6743726"/>
              <a:gd name="connsiteY4" fmla="*/ 2220685 h 6221186"/>
              <a:gd name="connsiteX5" fmla="*/ 783772 w 6743726"/>
              <a:gd name="connsiteY5" fmla="*/ 4800601 h 6221186"/>
              <a:gd name="connsiteX6" fmla="*/ 2237014 w 6743726"/>
              <a:gd name="connsiteY6" fmla="*/ 6221186 h 6221186"/>
              <a:gd name="connsiteX7" fmla="*/ 1061357 w 6743726"/>
              <a:gd name="connsiteY7" fmla="*/ 6221186 h 6221186"/>
              <a:gd name="connsiteX8" fmla="*/ 0 w 6743726"/>
              <a:gd name="connsiteY8" fmla="*/ 4833258 h 6221186"/>
              <a:gd name="connsiteX9" fmla="*/ 6204856 w 6743726"/>
              <a:gd name="connsiteY9" fmla="*/ 2204357 h 6221186"/>
              <a:gd name="connsiteX10" fmla="*/ 4327071 w 6743726"/>
              <a:gd name="connsiteY10" fmla="*/ 1338943 h 6221186"/>
              <a:gd name="connsiteX11" fmla="*/ 6384470 w 6743726"/>
              <a:gd name="connsiteY11" fmla="*/ 457200 h 6221186"/>
              <a:gd name="connsiteX12" fmla="*/ 4343400 w 6743726"/>
              <a:gd name="connsiteY12" fmla="*/ 0 h 6221186"/>
              <a:gd name="connsiteX0" fmla="*/ 3722915 w 6743726"/>
              <a:gd name="connsiteY0" fmla="*/ 0 h 6841671"/>
              <a:gd name="connsiteX1" fmla="*/ 5421086 w 6743726"/>
              <a:gd name="connsiteY1" fmla="*/ 636813 h 6841671"/>
              <a:gd name="connsiteX2" fmla="*/ 6743700 w 6743726"/>
              <a:gd name="connsiteY2" fmla="*/ 1126671 h 6841671"/>
              <a:gd name="connsiteX3" fmla="*/ 4833257 w 6743726"/>
              <a:gd name="connsiteY3" fmla="*/ 1861456 h 6841671"/>
              <a:gd name="connsiteX4" fmla="*/ 6645729 w 6743726"/>
              <a:gd name="connsiteY4" fmla="*/ 2841170 h 6841671"/>
              <a:gd name="connsiteX5" fmla="*/ 783772 w 6743726"/>
              <a:gd name="connsiteY5" fmla="*/ 5421086 h 6841671"/>
              <a:gd name="connsiteX6" fmla="*/ 2237014 w 6743726"/>
              <a:gd name="connsiteY6" fmla="*/ 6841671 h 6841671"/>
              <a:gd name="connsiteX7" fmla="*/ 1061357 w 6743726"/>
              <a:gd name="connsiteY7" fmla="*/ 6841671 h 6841671"/>
              <a:gd name="connsiteX8" fmla="*/ 0 w 6743726"/>
              <a:gd name="connsiteY8" fmla="*/ 5453743 h 6841671"/>
              <a:gd name="connsiteX9" fmla="*/ 6204856 w 6743726"/>
              <a:gd name="connsiteY9" fmla="*/ 2824842 h 6841671"/>
              <a:gd name="connsiteX10" fmla="*/ 4327071 w 6743726"/>
              <a:gd name="connsiteY10" fmla="*/ 1959428 h 6841671"/>
              <a:gd name="connsiteX11" fmla="*/ 6384470 w 6743726"/>
              <a:gd name="connsiteY11" fmla="*/ 1077685 h 6841671"/>
              <a:gd name="connsiteX12" fmla="*/ 3722915 w 6743726"/>
              <a:gd name="connsiteY12" fmla="*/ 0 h 6841671"/>
              <a:gd name="connsiteX0" fmla="*/ 3722915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3722915 w 6743726"/>
              <a:gd name="connsiteY12" fmla="*/ 16330 h 6858001"/>
              <a:gd name="connsiteX0" fmla="*/ 4229101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4229101 w 6743726"/>
              <a:gd name="connsiteY12" fmla="*/ 16330 h 6858001"/>
              <a:gd name="connsiteX0" fmla="*/ 4229101 w 6743726"/>
              <a:gd name="connsiteY0" fmla="*/ 0 h 6858340"/>
              <a:gd name="connsiteX1" fmla="*/ 4343400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2043 h 6860383"/>
              <a:gd name="connsiteX1" fmla="*/ 4345781 w 6743726"/>
              <a:gd name="connsiteY1" fmla="*/ 0 h 6860383"/>
              <a:gd name="connsiteX2" fmla="*/ 6743700 w 6743726"/>
              <a:gd name="connsiteY2" fmla="*/ 1145383 h 6860383"/>
              <a:gd name="connsiteX3" fmla="*/ 4833257 w 6743726"/>
              <a:gd name="connsiteY3" fmla="*/ 1880168 h 6860383"/>
              <a:gd name="connsiteX4" fmla="*/ 6645729 w 6743726"/>
              <a:gd name="connsiteY4" fmla="*/ 2859882 h 6860383"/>
              <a:gd name="connsiteX5" fmla="*/ 783772 w 6743726"/>
              <a:gd name="connsiteY5" fmla="*/ 5439798 h 6860383"/>
              <a:gd name="connsiteX6" fmla="*/ 2237014 w 6743726"/>
              <a:gd name="connsiteY6" fmla="*/ 6860383 h 6860383"/>
              <a:gd name="connsiteX7" fmla="*/ 1061357 w 6743726"/>
              <a:gd name="connsiteY7" fmla="*/ 6860383 h 6860383"/>
              <a:gd name="connsiteX8" fmla="*/ 0 w 6743726"/>
              <a:gd name="connsiteY8" fmla="*/ 5472455 h 6860383"/>
              <a:gd name="connsiteX9" fmla="*/ 6204856 w 6743726"/>
              <a:gd name="connsiteY9" fmla="*/ 2843554 h 6860383"/>
              <a:gd name="connsiteX10" fmla="*/ 4327071 w 6743726"/>
              <a:gd name="connsiteY10" fmla="*/ 1978140 h 6860383"/>
              <a:gd name="connsiteX11" fmla="*/ 6384470 w 6743726"/>
              <a:gd name="connsiteY11" fmla="*/ 1096397 h 6860383"/>
              <a:gd name="connsiteX12" fmla="*/ 4229101 w 6743726"/>
              <a:gd name="connsiteY12" fmla="*/ 2043 h 6860383"/>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1651 w 6626276"/>
              <a:gd name="connsiteY0" fmla="*/ 0 h 6858340"/>
              <a:gd name="connsiteX1" fmla="*/ 4230712 w 6626276"/>
              <a:gd name="connsiteY1" fmla="*/ 339 h 6858340"/>
              <a:gd name="connsiteX2" fmla="*/ 6626250 w 6626276"/>
              <a:gd name="connsiteY2" fmla="*/ 1143340 h 6858340"/>
              <a:gd name="connsiteX3" fmla="*/ 4715807 w 6626276"/>
              <a:gd name="connsiteY3" fmla="*/ 1878125 h 6858340"/>
              <a:gd name="connsiteX4" fmla="*/ 6528279 w 6626276"/>
              <a:gd name="connsiteY4" fmla="*/ 2857839 h 6858340"/>
              <a:gd name="connsiteX5" fmla="*/ 652177 w 6626276"/>
              <a:gd name="connsiteY5" fmla="*/ 5523480 h 6858340"/>
              <a:gd name="connsiteX6" fmla="*/ 2119564 w 6626276"/>
              <a:gd name="connsiteY6" fmla="*/ 6858340 h 6858340"/>
              <a:gd name="connsiteX7" fmla="*/ 943907 w 6626276"/>
              <a:gd name="connsiteY7" fmla="*/ 6858340 h 6858340"/>
              <a:gd name="connsiteX8" fmla="*/ 30149 w 6626276"/>
              <a:gd name="connsiteY8" fmla="*/ 5708951 h 6858340"/>
              <a:gd name="connsiteX9" fmla="*/ 6087406 w 6626276"/>
              <a:gd name="connsiteY9" fmla="*/ 2841511 h 6858340"/>
              <a:gd name="connsiteX10" fmla="*/ 4209621 w 6626276"/>
              <a:gd name="connsiteY10" fmla="*/ 1976097 h 6858340"/>
              <a:gd name="connsiteX11" fmla="*/ 6267020 w 6626276"/>
              <a:gd name="connsiteY11" fmla="*/ 1094354 h 6858340"/>
              <a:gd name="connsiteX12" fmla="*/ 4111651 w 6626276"/>
              <a:gd name="connsiteY12" fmla="*/ 0 h 6858340"/>
              <a:gd name="connsiteX0" fmla="*/ 4101800 w 6616425"/>
              <a:gd name="connsiteY0" fmla="*/ 0 h 6858340"/>
              <a:gd name="connsiteX1" fmla="*/ 4220861 w 6616425"/>
              <a:gd name="connsiteY1" fmla="*/ 339 h 6858340"/>
              <a:gd name="connsiteX2" fmla="*/ 6616399 w 6616425"/>
              <a:gd name="connsiteY2" fmla="*/ 1143340 h 6858340"/>
              <a:gd name="connsiteX3" fmla="*/ 4705956 w 6616425"/>
              <a:gd name="connsiteY3" fmla="*/ 1878125 h 6858340"/>
              <a:gd name="connsiteX4" fmla="*/ 6518428 w 6616425"/>
              <a:gd name="connsiteY4" fmla="*/ 2857839 h 6858340"/>
              <a:gd name="connsiteX5" fmla="*/ 642326 w 6616425"/>
              <a:gd name="connsiteY5" fmla="*/ 5523480 h 6858340"/>
              <a:gd name="connsiteX6" fmla="*/ 2109713 w 6616425"/>
              <a:gd name="connsiteY6" fmla="*/ 6858340 h 6858340"/>
              <a:gd name="connsiteX7" fmla="*/ 934056 w 6616425"/>
              <a:gd name="connsiteY7" fmla="*/ 6858340 h 6858340"/>
              <a:gd name="connsiteX8" fmla="*/ 20298 w 6616425"/>
              <a:gd name="connsiteY8" fmla="*/ 5708951 h 6858340"/>
              <a:gd name="connsiteX9" fmla="*/ 6077555 w 6616425"/>
              <a:gd name="connsiteY9" fmla="*/ 2841511 h 6858340"/>
              <a:gd name="connsiteX10" fmla="*/ 4199770 w 6616425"/>
              <a:gd name="connsiteY10" fmla="*/ 1976097 h 6858340"/>
              <a:gd name="connsiteX11" fmla="*/ 6257169 w 6616425"/>
              <a:gd name="connsiteY11" fmla="*/ 1094354 h 6858340"/>
              <a:gd name="connsiteX12" fmla="*/ 4101800 w 6616425"/>
              <a:gd name="connsiteY12" fmla="*/ 0 h 6858340"/>
              <a:gd name="connsiteX0" fmla="*/ 4139855 w 6654480"/>
              <a:gd name="connsiteY0" fmla="*/ 0 h 6858340"/>
              <a:gd name="connsiteX1" fmla="*/ 4258916 w 6654480"/>
              <a:gd name="connsiteY1" fmla="*/ 339 h 6858340"/>
              <a:gd name="connsiteX2" fmla="*/ 6654454 w 6654480"/>
              <a:gd name="connsiteY2" fmla="*/ 1143340 h 6858340"/>
              <a:gd name="connsiteX3" fmla="*/ 4744011 w 6654480"/>
              <a:gd name="connsiteY3" fmla="*/ 1878125 h 6858340"/>
              <a:gd name="connsiteX4" fmla="*/ 6556483 w 6654480"/>
              <a:gd name="connsiteY4" fmla="*/ 2857839 h 6858340"/>
              <a:gd name="connsiteX5" fmla="*/ 680381 w 6654480"/>
              <a:gd name="connsiteY5" fmla="*/ 5523480 h 6858340"/>
              <a:gd name="connsiteX6" fmla="*/ 2147768 w 6654480"/>
              <a:gd name="connsiteY6" fmla="*/ 6858340 h 6858340"/>
              <a:gd name="connsiteX7" fmla="*/ 972111 w 6654480"/>
              <a:gd name="connsiteY7" fmla="*/ 6858340 h 6858340"/>
              <a:gd name="connsiteX8" fmla="*/ 58353 w 6654480"/>
              <a:gd name="connsiteY8" fmla="*/ 5708951 h 6858340"/>
              <a:gd name="connsiteX9" fmla="*/ 6115610 w 6654480"/>
              <a:gd name="connsiteY9" fmla="*/ 2841511 h 6858340"/>
              <a:gd name="connsiteX10" fmla="*/ 4237825 w 6654480"/>
              <a:gd name="connsiteY10" fmla="*/ 1976097 h 6858340"/>
              <a:gd name="connsiteX11" fmla="*/ 6295224 w 6654480"/>
              <a:gd name="connsiteY11" fmla="*/ 1094354 h 6858340"/>
              <a:gd name="connsiteX12" fmla="*/ 4139855 w 6654480"/>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71606 w 6686231"/>
              <a:gd name="connsiteY0" fmla="*/ 0 h 6858340"/>
              <a:gd name="connsiteX1" fmla="*/ 4290667 w 6686231"/>
              <a:gd name="connsiteY1" fmla="*/ 339 h 6858340"/>
              <a:gd name="connsiteX2" fmla="*/ 6686205 w 6686231"/>
              <a:gd name="connsiteY2" fmla="*/ 1143340 h 6858340"/>
              <a:gd name="connsiteX3" fmla="*/ 4775762 w 6686231"/>
              <a:gd name="connsiteY3" fmla="*/ 1878125 h 6858340"/>
              <a:gd name="connsiteX4" fmla="*/ 6478403 w 6686231"/>
              <a:gd name="connsiteY4" fmla="*/ 2790603 h 6858340"/>
              <a:gd name="connsiteX5" fmla="*/ 712132 w 6686231"/>
              <a:gd name="connsiteY5" fmla="*/ 5523480 h 6858340"/>
              <a:gd name="connsiteX6" fmla="*/ 2179519 w 6686231"/>
              <a:gd name="connsiteY6" fmla="*/ 6858340 h 6858340"/>
              <a:gd name="connsiteX7" fmla="*/ 1003862 w 6686231"/>
              <a:gd name="connsiteY7" fmla="*/ 6858340 h 6858340"/>
              <a:gd name="connsiteX8" fmla="*/ 60150 w 6686231"/>
              <a:gd name="connsiteY8" fmla="*/ 5682057 h 6858340"/>
              <a:gd name="connsiteX9" fmla="*/ 6247208 w 6686231"/>
              <a:gd name="connsiteY9" fmla="*/ 2801170 h 6858340"/>
              <a:gd name="connsiteX10" fmla="*/ 4269576 w 6686231"/>
              <a:gd name="connsiteY10" fmla="*/ 1976097 h 6858340"/>
              <a:gd name="connsiteX11" fmla="*/ 6326975 w 6686231"/>
              <a:gd name="connsiteY11" fmla="*/ 1094354 h 6858340"/>
              <a:gd name="connsiteX12" fmla="*/ 4171606 w 6686231"/>
              <a:gd name="connsiteY12" fmla="*/ 0 h 6858340"/>
              <a:gd name="connsiteX0" fmla="*/ 4154145 w 6668770"/>
              <a:gd name="connsiteY0" fmla="*/ 0 h 6858340"/>
              <a:gd name="connsiteX1" fmla="*/ 4273206 w 6668770"/>
              <a:gd name="connsiteY1" fmla="*/ 339 h 6858340"/>
              <a:gd name="connsiteX2" fmla="*/ 6668744 w 6668770"/>
              <a:gd name="connsiteY2" fmla="*/ 1143340 h 6858340"/>
              <a:gd name="connsiteX3" fmla="*/ 4758301 w 6668770"/>
              <a:gd name="connsiteY3" fmla="*/ 1878125 h 6858340"/>
              <a:gd name="connsiteX4" fmla="*/ 6460942 w 6668770"/>
              <a:gd name="connsiteY4" fmla="*/ 2790603 h 6858340"/>
              <a:gd name="connsiteX5" fmla="*/ 694671 w 6668770"/>
              <a:gd name="connsiteY5" fmla="*/ 5523480 h 6858340"/>
              <a:gd name="connsiteX6" fmla="*/ 2162058 w 6668770"/>
              <a:gd name="connsiteY6" fmla="*/ 6858340 h 6858340"/>
              <a:gd name="connsiteX7" fmla="*/ 986401 w 6668770"/>
              <a:gd name="connsiteY7" fmla="*/ 6858340 h 6858340"/>
              <a:gd name="connsiteX8" fmla="*/ 42689 w 6668770"/>
              <a:gd name="connsiteY8" fmla="*/ 5682057 h 6858340"/>
              <a:gd name="connsiteX9" fmla="*/ 6229747 w 6668770"/>
              <a:gd name="connsiteY9" fmla="*/ 2801170 h 6858340"/>
              <a:gd name="connsiteX10" fmla="*/ 4252115 w 6668770"/>
              <a:gd name="connsiteY10" fmla="*/ 1976097 h 6858340"/>
              <a:gd name="connsiteX11" fmla="*/ 6309514 w 6668770"/>
              <a:gd name="connsiteY11" fmla="*/ 1094354 h 6858340"/>
              <a:gd name="connsiteX12" fmla="*/ 4154145 w 6668770"/>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315856 w 6732511"/>
              <a:gd name="connsiteY10" fmla="*/ 1976097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72119 w 6732510"/>
              <a:gd name="connsiteY3" fmla="*/ 1878125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32181 w 6732510"/>
              <a:gd name="connsiteY3" fmla="*/ 1905019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24683"/>
              <a:gd name="connsiteY0" fmla="*/ 0 h 6858340"/>
              <a:gd name="connsiteX1" fmla="*/ 4336947 w 6524683"/>
              <a:gd name="connsiteY1" fmla="*/ 339 h 6858340"/>
              <a:gd name="connsiteX2" fmla="*/ 6512822 w 6524683"/>
              <a:gd name="connsiteY2" fmla="*/ 1102999 h 6858340"/>
              <a:gd name="connsiteX3" fmla="*/ 4732181 w 6524683"/>
              <a:gd name="connsiteY3" fmla="*/ 1905019 h 6858340"/>
              <a:gd name="connsiteX4" fmla="*/ 6524683 w 6524683"/>
              <a:gd name="connsiteY4" fmla="*/ 2790603 h 6858340"/>
              <a:gd name="connsiteX5" fmla="*/ 758412 w 6524683"/>
              <a:gd name="connsiteY5" fmla="*/ 5523480 h 6858340"/>
              <a:gd name="connsiteX6" fmla="*/ 2225799 w 6524683"/>
              <a:gd name="connsiteY6" fmla="*/ 6858340 h 6858340"/>
              <a:gd name="connsiteX7" fmla="*/ 1050142 w 6524683"/>
              <a:gd name="connsiteY7" fmla="*/ 6858340 h 6858340"/>
              <a:gd name="connsiteX8" fmla="*/ 76476 w 6524683"/>
              <a:gd name="connsiteY8" fmla="*/ 5682057 h 6858340"/>
              <a:gd name="connsiteX9" fmla="*/ 6293488 w 6524683"/>
              <a:gd name="connsiteY9" fmla="*/ 2801170 h 6858340"/>
              <a:gd name="connsiteX10" fmla="*/ 4575458 w 6524683"/>
              <a:gd name="connsiteY10" fmla="*/ 1935755 h 6858340"/>
              <a:gd name="connsiteX11" fmla="*/ 6413194 w 6524683"/>
              <a:gd name="connsiteY11" fmla="*/ 1094354 h 6858340"/>
              <a:gd name="connsiteX12" fmla="*/ 4217886 w 6524683"/>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173979 w 6481949"/>
              <a:gd name="connsiteY0" fmla="*/ 0 h 6858340"/>
              <a:gd name="connsiteX1" fmla="*/ 4293040 w 6481949"/>
              <a:gd name="connsiteY1" fmla="*/ 339 h 6858340"/>
              <a:gd name="connsiteX2" fmla="*/ 6468915 w 6481949"/>
              <a:gd name="connsiteY2" fmla="*/ 1102999 h 6858340"/>
              <a:gd name="connsiteX3" fmla="*/ 4688274 w 6481949"/>
              <a:gd name="connsiteY3" fmla="*/ 1905019 h 6858340"/>
              <a:gd name="connsiteX4" fmla="*/ 6480776 w 6481949"/>
              <a:gd name="connsiteY4" fmla="*/ 2790603 h 6858340"/>
              <a:gd name="connsiteX5" fmla="*/ 714505 w 6481949"/>
              <a:gd name="connsiteY5" fmla="*/ 5523480 h 6858340"/>
              <a:gd name="connsiteX6" fmla="*/ 2181892 w 6481949"/>
              <a:gd name="connsiteY6" fmla="*/ 6858340 h 6858340"/>
              <a:gd name="connsiteX7" fmla="*/ 1006235 w 6481949"/>
              <a:gd name="connsiteY7" fmla="*/ 6858340 h 6858340"/>
              <a:gd name="connsiteX8" fmla="*/ 32569 w 6481949"/>
              <a:gd name="connsiteY8" fmla="*/ 5682057 h 6858340"/>
              <a:gd name="connsiteX9" fmla="*/ 6249581 w 6481949"/>
              <a:gd name="connsiteY9" fmla="*/ 2801170 h 6858340"/>
              <a:gd name="connsiteX10" fmla="*/ 4531551 w 6481949"/>
              <a:gd name="connsiteY10" fmla="*/ 1935755 h 6858340"/>
              <a:gd name="connsiteX11" fmla="*/ 6369287 w 6481949"/>
              <a:gd name="connsiteY11" fmla="*/ 1094354 h 6858340"/>
              <a:gd name="connsiteX12" fmla="*/ 4173979 w 6481949"/>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688492 w 6482167"/>
              <a:gd name="connsiteY3" fmla="*/ 1905019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765646 w 6482167"/>
              <a:gd name="connsiteY3" fmla="*/ 1884237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052 w 6482022"/>
              <a:gd name="connsiteY0" fmla="*/ 0 h 6858340"/>
              <a:gd name="connsiteX1" fmla="*/ 4293113 w 6482022"/>
              <a:gd name="connsiteY1" fmla="*/ 339 h 6858340"/>
              <a:gd name="connsiteX2" fmla="*/ 6468988 w 6482022"/>
              <a:gd name="connsiteY2" fmla="*/ 1102999 h 6858340"/>
              <a:gd name="connsiteX3" fmla="*/ 4765501 w 6482022"/>
              <a:gd name="connsiteY3" fmla="*/ 1884237 h 6858340"/>
              <a:gd name="connsiteX4" fmla="*/ 6480849 w 6482022"/>
              <a:gd name="connsiteY4" fmla="*/ 2790603 h 6858340"/>
              <a:gd name="connsiteX5" fmla="*/ 714578 w 6482022"/>
              <a:gd name="connsiteY5" fmla="*/ 5523480 h 6858340"/>
              <a:gd name="connsiteX6" fmla="*/ 2181965 w 6482022"/>
              <a:gd name="connsiteY6" fmla="*/ 6858340 h 6858340"/>
              <a:gd name="connsiteX7" fmla="*/ 1006308 w 6482022"/>
              <a:gd name="connsiteY7" fmla="*/ 6858340 h 6858340"/>
              <a:gd name="connsiteX8" fmla="*/ 32642 w 6482022"/>
              <a:gd name="connsiteY8" fmla="*/ 5682057 h 6858340"/>
              <a:gd name="connsiteX9" fmla="*/ 6234224 w 6482022"/>
              <a:gd name="connsiteY9" fmla="*/ 2759607 h 6858340"/>
              <a:gd name="connsiteX10" fmla="*/ 4531624 w 6482022"/>
              <a:gd name="connsiteY10" fmla="*/ 1935755 h 6858340"/>
              <a:gd name="connsiteX11" fmla="*/ 6369360 w 6482022"/>
              <a:gd name="connsiteY11" fmla="*/ 1094354 h 6858340"/>
              <a:gd name="connsiteX12" fmla="*/ 4174052 w 6482022"/>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65501 w 6484234"/>
              <a:gd name="connsiteY3" fmla="*/ 1884237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64823 w 6484234"/>
              <a:gd name="connsiteY1" fmla="*/ 9864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45375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4234" h="6858340">
                <a:moveTo>
                  <a:pt x="4174052" y="0"/>
                </a:moveTo>
                <a:lnTo>
                  <a:pt x="4245375" y="339"/>
                </a:lnTo>
                <a:cubicBezTo>
                  <a:pt x="5416178" y="528936"/>
                  <a:pt x="6350992" y="682938"/>
                  <a:pt x="6468988" y="1102999"/>
                </a:cubicBezTo>
                <a:cubicBezTo>
                  <a:pt x="6557029" y="1428930"/>
                  <a:pt x="4727971" y="1512762"/>
                  <a:pt x="4708921" y="1874712"/>
                </a:cubicBezTo>
                <a:cubicBezTo>
                  <a:pt x="4701937" y="2115638"/>
                  <a:pt x="6312010" y="1882285"/>
                  <a:pt x="6480849" y="2790603"/>
                </a:cubicBezTo>
                <a:cubicBezTo>
                  <a:pt x="6650520" y="3577335"/>
                  <a:pt x="385599" y="4141704"/>
                  <a:pt x="714578" y="5523480"/>
                </a:cubicBezTo>
                <a:cubicBezTo>
                  <a:pt x="794323" y="5878568"/>
                  <a:pt x="1791030" y="6638674"/>
                  <a:pt x="2181965" y="6858340"/>
                </a:cubicBezTo>
                <a:lnTo>
                  <a:pt x="1006308" y="6858340"/>
                </a:lnTo>
                <a:cubicBezTo>
                  <a:pt x="717405" y="6667367"/>
                  <a:pt x="222031" y="6109569"/>
                  <a:pt x="32642" y="5682057"/>
                </a:cubicBezTo>
                <a:cubicBezTo>
                  <a:pt x="-515243" y="3750636"/>
                  <a:pt x="6012382" y="3379244"/>
                  <a:pt x="6234224" y="2759607"/>
                </a:cubicBezTo>
                <a:cubicBezTo>
                  <a:pt x="6337180" y="2134960"/>
                  <a:pt x="4538501" y="2237673"/>
                  <a:pt x="4531624" y="1935755"/>
                </a:cubicBezTo>
                <a:cubicBezTo>
                  <a:pt x="4501670" y="1437575"/>
                  <a:pt x="6411795" y="1358332"/>
                  <a:pt x="6411795" y="1075304"/>
                </a:cubicBezTo>
                <a:cubicBezTo>
                  <a:pt x="6249153" y="697073"/>
                  <a:pt x="4905821" y="364785"/>
                  <a:pt x="4174052"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grpSp>
        <p:nvGrpSpPr>
          <p:cNvPr id="4" name="Grup 3"/>
          <p:cNvGrpSpPr/>
          <p:nvPr/>
        </p:nvGrpSpPr>
        <p:grpSpPr>
          <a:xfrm rot="21091618">
            <a:off x="7120767" y="2629198"/>
            <a:ext cx="1533296" cy="1028701"/>
            <a:chOff x="8316568" y="2041336"/>
            <a:chExt cx="1533296" cy="1028701"/>
          </a:xfrm>
        </p:grpSpPr>
        <p:grpSp>
          <p:nvGrpSpPr>
            <p:cNvPr id="162" name="Group 106">
              <a:extLst>
                <a:ext uri="{FF2B5EF4-FFF2-40B4-BE49-F238E27FC236}">
                  <a16:creationId xmlns="" xmlns:a16="http://schemas.microsoft.com/office/drawing/2014/main" id="{6762C0CB-2279-42B0-8AC7-E96D13CEFEBA}"/>
                </a:ext>
              </a:extLst>
            </p:cNvPr>
            <p:cNvGrpSpPr/>
            <p:nvPr/>
          </p:nvGrpSpPr>
          <p:grpSpPr>
            <a:xfrm rot="168528">
              <a:off x="8316568" y="2041336"/>
              <a:ext cx="1533296" cy="1028701"/>
              <a:chOff x="2846368" y="2914649"/>
              <a:chExt cx="1551458" cy="1028701"/>
            </a:xfrm>
            <a:scene3d>
              <a:camera prst="perspectiveContrastingLeftFacing"/>
              <a:lightRig rig="threePt" dir="t"/>
            </a:scene3d>
          </p:grpSpPr>
          <p:sp>
            <p:nvSpPr>
              <p:cNvPr id="163" name="Isosceles Triangle 107">
                <a:extLst>
                  <a:ext uri="{FF2B5EF4-FFF2-40B4-BE49-F238E27FC236}">
                    <a16:creationId xmlns="" xmlns:a16="http://schemas.microsoft.com/office/drawing/2014/main" id="{64EDD915-8D84-4636-A584-E4026278701A}"/>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4" name="Group 108">
                <a:extLst>
                  <a:ext uri="{FF2B5EF4-FFF2-40B4-BE49-F238E27FC236}">
                    <a16:creationId xmlns="" xmlns:a16="http://schemas.microsoft.com/office/drawing/2014/main" id="{B6CFF2C1-0227-4C14-B2DF-5285FBB8989C}"/>
                  </a:ext>
                </a:extLst>
              </p:cNvPr>
              <p:cNvGrpSpPr/>
              <p:nvPr/>
            </p:nvGrpSpPr>
            <p:grpSpPr>
              <a:xfrm>
                <a:off x="2893292" y="3257549"/>
                <a:ext cx="591952" cy="685800"/>
                <a:chOff x="4110677" y="3252106"/>
                <a:chExt cx="591952" cy="685800"/>
              </a:xfrm>
            </p:grpSpPr>
            <p:sp>
              <p:nvSpPr>
                <p:cNvPr id="168" name="Isosceles Triangle 112">
                  <a:extLst>
                    <a:ext uri="{FF2B5EF4-FFF2-40B4-BE49-F238E27FC236}">
                      <a16:creationId xmlns="" xmlns:a16="http://schemas.microsoft.com/office/drawing/2014/main" id="{697C2922-82A2-45C2-A650-057722AD6400}"/>
                    </a:ext>
                  </a:extLst>
                </p:cNvPr>
                <p:cNvSpPr/>
                <p:nvPr/>
              </p:nvSpPr>
              <p:spPr>
                <a:xfrm>
                  <a:off x="4406653" y="3252106"/>
                  <a:ext cx="295976" cy="685800"/>
                </a:xfrm>
                <a:prstGeom prst="triangle">
                  <a:avLst>
                    <a:gd name="adj"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9" name="Isosceles Triangle 113">
                  <a:extLst>
                    <a:ext uri="{FF2B5EF4-FFF2-40B4-BE49-F238E27FC236}">
                      <a16:creationId xmlns="" xmlns:a16="http://schemas.microsoft.com/office/drawing/2014/main" id="{5AB8C4D0-3DE9-4B9F-A0D4-9281C9D6B010}"/>
                    </a:ext>
                  </a:extLst>
                </p:cNvPr>
                <p:cNvSpPr/>
                <p:nvPr/>
              </p:nvSpPr>
              <p:spPr>
                <a:xfrm flipH="1">
                  <a:off x="4110677" y="3252106"/>
                  <a:ext cx="295976" cy="685800"/>
                </a:xfrm>
                <a:prstGeom prst="triangle">
                  <a:avLst>
                    <a:gd name="adj" fmla="val 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65" name="Group 109">
                <a:extLst>
                  <a:ext uri="{FF2B5EF4-FFF2-40B4-BE49-F238E27FC236}">
                    <a16:creationId xmlns="" xmlns:a16="http://schemas.microsoft.com/office/drawing/2014/main" id="{F41359E0-2610-474B-A73C-2C7BCAD749BB}"/>
                  </a:ext>
                </a:extLst>
              </p:cNvPr>
              <p:cNvGrpSpPr/>
              <p:nvPr/>
            </p:nvGrpSpPr>
            <p:grpSpPr>
              <a:xfrm>
                <a:off x="2846368" y="2914649"/>
                <a:ext cx="685800" cy="685800"/>
                <a:chOff x="2389059" y="3298371"/>
                <a:chExt cx="685800" cy="685800"/>
              </a:xfrm>
            </p:grpSpPr>
            <p:sp>
              <p:nvSpPr>
                <p:cNvPr id="166" name="Circle: Hollow 110">
                  <a:extLst>
                    <a:ext uri="{FF2B5EF4-FFF2-40B4-BE49-F238E27FC236}">
                      <a16:creationId xmlns="" xmlns:a16="http://schemas.microsoft.com/office/drawing/2014/main" id="{132277AF-7BAC-4043-A8D9-CAD11292FCD2}"/>
                    </a:ext>
                  </a:extLst>
                </p:cNvPr>
                <p:cNvSpPr/>
                <p:nvPr/>
              </p:nvSpPr>
              <p:spPr>
                <a:xfrm>
                  <a:off x="2389059" y="3298371"/>
                  <a:ext cx="685800" cy="685800"/>
                </a:xfrm>
                <a:prstGeom prst="donut">
                  <a:avLst>
                    <a:gd name="adj" fmla="val 5888"/>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7" name="Oval 166">
                  <a:extLst>
                    <a:ext uri="{FF2B5EF4-FFF2-40B4-BE49-F238E27FC236}">
                      <a16:creationId xmlns="" xmlns:a16="http://schemas.microsoft.com/office/drawing/2014/main" id="{B27437B1-0C5A-4C53-BAAA-EB11E8864E97}"/>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79" name="Graphic 125" descr="Newspaper">
              <a:extLst>
                <a:ext uri="{FF2B5EF4-FFF2-40B4-BE49-F238E27FC236}">
                  <a16:creationId xmlns="" xmlns:a16="http://schemas.microsoft.com/office/drawing/2014/main" id="{38EF010A-34A2-4C9A-9472-05FD0B0E4FE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614079" y="2127725"/>
              <a:ext cx="360000" cy="360000"/>
            </a:xfrm>
            <a:prstGeom prst="rect">
              <a:avLst/>
            </a:prstGeom>
            <a:scene3d>
              <a:camera prst="isometricOffAxis2Left"/>
              <a:lightRig rig="threePt" dir="t"/>
            </a:scene3d>
          </p:spPr>
        </p:pic>
      </p:grpSp>
      <p:grpSp>
        <p:nvGrpSpPr>
          <p:cNvPr id="146" name="Group 90">
            <a:extLst>
              <a:ext uri="{FF2B5EF4-FFF2-40B4-BE49-F238E27FC236}">
                <a16:creationId xmlns="" xmlns:a16="http://schemas.microsoft.com/office/drawing/2014/main" id="{73B42CD4-A264-4326-9913-9747354CB225}"/>
              </a:ext>
            </a:extLst>
          </p:cNvPr>
          <p:cNvGrpSpPr/>
          <p:nvPr/>
        </p:nvGrpSpPr>
        <p:grpSpPr>
          <a:xfrm>
            <a:off x="3099861" y="4005169"/>
            <a:ext cx="1551458" cy="1028701"/>
            <a:chOff x="2846368" y="2914649"/>
            <a:chExt cx="1551458" cy="1028701"/>
          </a:xfrm>
          <a:scene3d>
            <a:camera prst="isometricOffAxis2Left"/>
            <a:lightRig rig="threePt" dir="t"/>
          </a:scene3d>
        </p:grpSpPr>
        <p:sp>
          <p:nvSpPr>
            <p:cNvPr id="147" name="Isosceles Triangle 91">
              <a:extLst>
                <a:ext uri="{FF2B5EF4-FFF2-40B4-BE49-F238E27FC236}">
                  <a16:creationId xmlns="" xmlns:a16="http://schemas.microsoft.com/office/drawing/2014/main" id="{9694EEC7-A72F-479F-811E-CBD1C4B193DA}"/>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8" name="Group 92">
              <a:extLst>
                <a:ext uri="{FF2B5EF4-FFF2-40B4-BE49-F238E27FC236}">
                  <a16:creationId xmlns="" xmlns:a16="http://schemas.microsoft.com/office/drawing/2014/main" id="{B5BB4C1C-FA7D-4166-BE3D-CBF3424810C9}"/>
                </a:ext>
              </a:extLst>
            </p:cNvPr>
            <p:cNvGrpSpPr/>
            <p:nvPr/>
          </p:nvGrpSpPr>
          <p:grpSpPr>
            <a:xfrm>
              <a:off x="2893292" y="3257549"/>
              <a:ext cx="591952" cy="685800"/>
              <a:chOff x="4110677" y="3252106"/>
              <a:chExt cx="591952" cy="685800"/>
            </a:xfrm>
          </p:grpSpPr>
          <p:sp>
            <p:nvSpPr>
              <p:cNvPr id="152" name="Isosceles Triangle 96">
                <a:extLst>
                  <a:ext uri="{FF2B5EF4-FFF2-40B4-BE49-F238E27FC236}">
                    <a16:creationId xmlns="" xmlns:a16="http://schemas.microsoft.com/office/drawing/2014/main" id="{4588C378-C8F1-4E16-ABE2-388E76223E28}"/>
                  </a:ext>
                </a:extLst>
              </p:cNvPr>
              <p:cNvSpPr/>
              <p:nvPr/>
            </p:nvSpPr>
            <p:spPr>
              <a:xfrm>
                <a:off x="4406653" y="3252106"/>
                <a:ext cx="295976" cy="685800"/>
              </a:xfrm>
              <a:prstGeom prst="triangle">
                <a:avLst>
                  <a:gd name="adj"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3" name="Isosceles Triangle 97">
                <a:extLst>
                  <a:ext uri="{FF2B5EF4-FFF2-40B4-BE49-F238E27FC236}">
                    <a16:creationId xmlns="" xmlns:a16="http://schemas.microsoft.com/office/drawing/2014/main" id="{51B56A15-9D71-48A0-A355-2367D556FF28}"/>
                  </a:ext>
                </a:extLst>
              </p:cNvPr>
              <p:cNvSpPr/>
              <p:nvPr/>
            </p:nvSpPr>
            <p:spPr>
              <a:xfrm flipH="1">
                <a:off x="4110677" y="3252106"/>
                <a:ext cx="295976" cy="685800"/>
              </a:xfrm>
              <a:prstGeom prst="triangle">
                <a:avLst>
                  <a:gd name="adj" fmla="val 0"/>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9" name="Group 93">
              <a:extLst>
                <a:ext uri="{FF2B5EF4-FFF2-40B4-BE49-F238E27FC236}">
                  <a16:creationId xmlns="" xmlns:a16="http://schemas.microsoft.com/office/drawing/2014/main" id="{3072B053-EF43-4AF4-AE89-BA06B440375C}"/>
                </a:ext>
              </a:extLst>
            </p:cNvPr>
            <p:cNvGrpSpPr/>
            <p:nvPr/>
          </p:nvGrpSpPr>
          <p:grpSpPr>
            <a:xfrm>
              <a:off x="2846368" y="2914649"/>
              <a:ext cx="685800" cy="685800"/>
              <a:chOff x="2389059" y="3298371"/>
              <a:chExt cx="685800" cy="685800"/>
            </a:xfrm>
          </p:grpSpPr>
          <p:sp>
            <p:nvSpPr>
              <p:cNvPr id="150" name="Circle: Hollow 94">
                <a:extLst>
                  <a:ext uri="{FF2B5EF4-FFF2-40B4-BE49-F238E27FC236}">
                    <a16:creationId xmlns="" xmlns:a16="http://schemas.microsoft.com/office/drawing/2014/main" id="{EA20425C-DAB8-4287-ADD8-BE5B88D31A31}"/>
                  </a:ext>
                </a:extLst>
              </p:cNvPr>
              <p:cNvSpPr/>
              <p:nvPr/>
            </p:nvSpPr>
            <p:spPr>
              <a:xfrm>
                <a:off x="2389059" y="3298371"/>
                <a:ext cx="685800" cy="685800"/>
              </a:xfrm>
              <a:prstGeom prst="donut">
                <a:avLst>
                  <a:gd name="adj" fmla="val 5888"/>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1" name="Oval 150">
                <a:extLst>
                  <a:ext uri="{FF2B5EF4-FFF2-40B4-BE49-F238E27FC236}">
                    <a16:creationId xmlns="" xmlns:a16="http://schemas.microsoft.com/office/drawing/2014/main" id="{45652C4D-2463-4C92-9D39-6BBB4CBFA9E2}"/>
                  </a:ext>
                </a:extLst>
              </p:cNvPr>
              <p:cNvSpPr/>
              <p:nvPr/>
            </p:nvSpPr>
            <p:spPr>
              <a:xfrm>
                <a:off x="2470233"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38" name="Group 89">
            <a:extLst>
              <a:ext uri="{FF2B5EF4-FFF2-40B4-BE49-F238E27FC236}">
                <a16:creationId xmlns="" xmlns:a16="http://schemas.microsoft.com/office/drawing/2014/main" id="{CFBAA84B-501B-4074-96CB-13531E6499C7}"/>
              </a:ext>
            </a:extLst>
          </p:cNvPr>
          <p:cNvGrpSpPr/>
          <p:nvPr/>
        </p:nvGrpSpPr>
        <p:grpSpPr>
          <a:xfrm rot="165507">
            <a:off x="8732643" y="404569"/>
            <a:ext cx="2112585" cy="1544089"/>
            <a:chOff x="2846368" y="2914649"/>
            <a:chExt cx="1551458" cy="1028701"/>
          </a:xfrm>
          <a:scene3d>
            <a:camera prst="isometricOffAxis2Left"/>
            <a:lightRig rig="threePt" dir="t"/>
          </a:scene3d>
        </p:grpSpPr>
        <p:sp>
          <p:nvSpPr>
            <p:cNvPr id="139" name="Isosceles Triangle 88">
              <a:extLst>
                <a:ext uri="{FF2B5EF4-FFF2-40B4-BE49-F238E27FC236}">
                  <a16:creationId xmlns="" xmlns:a16="http://schemas.microsoft.com/office/drawing/2014/main" id="{DB0FA8A6-B51C-4B49-9B80-5CF42A4A5F15}"/>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0" name="Group 87">
              <a:extLst>
                <a:ext uri="{FF2B5EF4-FFF2-40B4-BE49-F238E27FC236}">
                  <a16:creationId xmlns="" xmlns:a16="http://schemas.microsoft.com/office/drawing/2014/main" id="{602F9719-7418-44B7-9701-5D27CAF8BE72}"/>
                </a:ext>
              </a:extLst>
            </p:cNvPr>
            <p:cNvGrpSpPr/>
            <p:nvPr/>
          </p:nvGrpSpPr>
          <p:grpSpPr>
            <a:xfrm>
              <a:off x="2893292" y="3257549"/>
              <a:ext cx="591952" cy="685800"/>
              <a:chOff x="4110677" y="3252106"/>
              <a:chExt cx="591952" cy="685800"/>
            </a:xfrm>
          </p:grpSpPr>
          <p:sp>
            <p:nvSpPr>
              <p:cNvPr id="144" name="Isosceles Triangle 85">
                <a:extLst>
                  <a:ext uri="{FF2B5EF4-FFF2-40B4-BE49-F238E27FC236}">
                    <a16:creationId xmlns="" xmlns:a16="http://schemas.microsoft.com/office/drawing/2014/main" id="{A253FC7A-1A65-4B94-975C-A9C49BEC9891}"/>
                  </a:ext>
                </a:extLst>
              </p:cNvPr>
              <p:cNvSpPr/>
              <p:nvPr/>
            </p:nvSpPr>
            <p:spPr>
              <a:xfrm>
                <a:off x="4406653" y="3252106"/>
                <a:ext cx="295976" cy="685800"/>
              </a:xfrm>
              <a:prstGeom prst="triangle">
                <a:avLst>
                  <a:gd name="adj" fmla="val 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5" name="Isosceles Triangle 86">
                <a:extLst>
                  <a:ext uri="{FF2B5EF4-FFF2-40B4-BE49-F238E27FC236}">
                    <a16:creationId xmlns="" xmlns:a16="http://schemas.microsoft.com/office/drawing/2014/main" id="{D8DA3374-3894-4EC9-9E22-3FC21008E942}"/>
                  </a:ext>
                </a:extLst>
              </p:cNvPr>
              <p:cNvSpPr/>
              <p:nvPr/>
            </p:nvSpPr>
            <p:spPr>
              <a:xfrm flipH="1">
                <a:off x="4110677" y="3252106"/>
                <a:ext cx="295976" cy="685800"/>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1" name="Group 84">
              <a:extLst>
                <a:ext uri="{FF2B5EF4-FFF2-40B4-BE49-F238E27FC236}">
                  <a16:creationId xmlns="" xmlns:a16="http://schemas.microsoft.com/office/drawing/2014/main" id="{5E5E3E98-176C-490D-9128-7471CBA267BA}"/>
                </a:ext>
              </a:extLst>
            </p:cNvPr>
            <p:cNvGrpSpPr/>
            <p:nvPr/>
          </p:nvGrpSpPr>
          <p:grpSpPr>
            <a:xfrm>
              <a:off x="2846368" y="2914649"/>
              <a:ext cx="685800" cy="685800"/>
              <a:chOff x="2389059" y="3298371"/>
              <a:chExt cx="685800" cy="685800"/>
            </a:xfrm>
          </p:grpSpPr>
          <p:sp>
            <p:nvSpPr>
              <p:cNvPr id="142" name="Circle: Hollow 79">
                <a:extLst>
                  <a:ext uri="{FF2B5EF4-FFF2-40B4-BE49-F238E27FC236}">
                    <a16:creationId xmlns="" xmlns:a16="http://schemas.microsoft.com/office/drawing/2014/main" id="{EF4C9E56-29BD-4090-961A-6F1B1E6D0D20}"/>
                  </a:ext>
                </a:extLst>
              </p:cNvPr>
              <p:cNvSpPr/>
              <p:nvPr/>
            </p:nvSpPr>
            <p:spPr>
              <a:xfrm>
                <a:off x="2389059" y="3298371"/>
                <a:ext cx="685800" cy="685800"/>
              </a:xfrm>
              <a:prstGeom prst="donut">
                <a:avLst>
                  <a:gd name="adj" fmla="val 5888"/>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3" name="Oval 142">
                <a:extLst>
                  <a:ext uri="{FF2B5EF4-FFF2-40B4-BE49-F238E27FC236}">
                    <a16:creationId xmlns="" xmlns:a16="http://schemas.microsoft.com/office/drawing/2014/main" id="{B37B4823-DF30-4F30-9681-38F25EA4ED88}"/>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83" name="Group 135">
            <a:extLst>
              <a:ext uri="{FF2B5EF4-FFF2-40B4-BE49-F238E27FC236}">
                <a16:creationId xmlns="" xmlns:a16="http://schemas.microsoft.com/office/drawing/2014/main" id="{D6957F8E-D003-42FA-B522-9D9E31C9A963}"/>
              </a:ext>
            </a:extLst>
          </p:cNvPr>
          <p:cNvGrpSpPr/>
          <p:nvPr/>
        </p:nvGrpSpPr>
        <p:grpSpPr>
          <a:xfrm>
            <a:off x="5082074" y="3656609"/>
            <a:ext cx="7586529" cy="2523768"/>
            <a:chOff x="554287" y="3702348"/>
            <a:chExt cx="2238997" cy="5521196"/>
          </a:xfrm>
          <a:scene3d>
            <a:camera prst="isometricOffAxis2Left"/>
            <a:lightRig rig="threePt" dir="t"/>
          </a:scene3d>
        </p:grpSpPr>
        <p:sp>
          <p:nvSpPr>
            <p:cNvPr id="184" name="TextBox 132">
              <a:extLst>
                <a:ext uri="{FF2B5EF4-FFF2-40B4-BE49-F238E27FC236}">
                  <a16:creationId xmlns="" xmlns:a16="http://schemas.microsoft.com/office/drawing/2014/main" id="{1D8E3F0C-7AD8-4C5B-92BF-B6ED4C65E6BD}"/>
                </a:ext>
              </a:extLst>
            </p:cNvPr>
            <p:cNvSpPr txBox="1"/>
            <p:nvPr/>
          </p:nvSpPr>
          <p:spPr>
            <a:xfrm>
              <a:off x="554287" y="3702348"/>
              <a:ext cx="2010928" cy="5521196"/>
            </a:xfrm>
            <a:prstGeom prst="rect">
              <a:avLst/>
            </a:prstGeom>
            <a:noFill/>
          </p:spPr>
          <p:txBody>
            <a:bodyPr wrap="square" rtlCol="0">
              <a:spAutoFit/>
            </a:bodyPr>
            <a:lstStyle/>
            <a:p>
              <a:r>
                <a:rPr lang="tr-TR" b="1" dirty="0" smtClean="0">
                  <a:solidFill>
                    <a:srgbClr val="0033CC"/>
                  </a:solidFill>
                  <a:latin typeface="Arial" panose="020B0604020202020204" pitchFamily="34" charset="0"/>
                  <a:cs typeface="Arial" panose="020B0604020202020204" pitchFamily="34" charset="0"/>
                </a:rPr>
                <a:t>ÇED Yönetmeliği</a:t>
              </a:r>
            </a:p>
            <a:p>
              <a:r>
                <a:rPr lang="tr-TR" sz="2000" b="1" dirty="0" smtClean="0"/>
                <a:t>Çevrimiçi </a:t>
              </a:r>
              <a:r>
                <a:rPr lang="tr-TR" sz="2000" b="1" dirty="0"/>
                <a:t>ÇED süreci yönetim sistemi </a:t>
              </a:r>
              <a:endParaRPr lang="tr-TR" sz="2000" dirty="0"/>
            </a:p>
            <a:p>
              <a:r>
                <a:rPr lang="tr-TR" sz="2000" b="1" dirty="0"/>
                <a:t>MADDE 27 – </a:t>
              </a:r>
              <a:r>
                <a:rPr lang="tr-TR" sz="2000" dirty="0"/>
                <a:t>(1) </a:t>
              </a:r>
              <a:r>
                <a:rPr lang="tr-TR" sz="2000" b="1" dirty="0"/>
                <a:t>(Değişik:RG-26/5/2017-30077) </a:t>
              </a:r>
              <a:r>
                <a:rPr lang="tr-TR" sz="2000" dirty="0"/>
                <a:t>ÇED Sürecine ilişkin iş ve işlemler, Çevrimiçi ÇED Süreci Yönetim Sisteminden (e-ÇED) yürütülür. Çevrimiçi ÇED Süreci Yönetim Sisteminin yürütülmesine ilişkin iş ve işlemler Bakanlık tarafından belirlenir ve Bakanlığın internet sayfasında ilan </a:t>
              </a:r>
              <a:r>
                <a:rPr lang="tr-TR" sz="2000" dirty="0" smtClean="0"/>
                <a:t>edilir.</a:t>
              </a:r>
              <a:endParaRPr lang="en-IN" sz="2000" b="1" dirty="0" smtClean="0">
                <a:solidFill>
                  <a:srgbClr val="0033CC"/>
                </a:solidFill>
                <a:latin typeface="Arial" panose="020B0604020202020204" pitchFamily="34" charset="0"/>
                <a:cs typeface="Arial" panose="020B0604020202020204" pitchFamily="34" charset="0"/>
              </a:endParaRPr>
            </a:p>
            <a:p>
              <a:r>
                <a:rPr lang="tr-TR" sz="2000" b="1" dirty="0" smtClean="0">
                  <a:solidFill>
                    <a:srgbClr val="0033CC"/>
                  </a:solidFill>
                  <a:latin typeface="Agency FB" panose="020B0503020202020204" pitchFamily="34" charset="0"/>
                </a:rPr>
                <a:t> </a:t>
              </a:r>
              <a:endParaRPr lang="en-IN" sz="2000" b="1" dirty="0">
                <a:solidFill>
                  <a:srgbClr val="0033CC"/>
                </a:solidFill>
                <a:latin typeface="Agency FB" panose="020B0503020202020204" pitchFamily="34" charset="0"/>
              </a:endParaRPr>
            </a:p>
          </p:txBody>
        </p:sp>
        <p:sp>
          <p:nvSpPr>
            <p:cNvPr id="185" name="TextBox 133">
              <a:extLst>
                <a:ext uri="{FF2B5EF4-FFF2-40B4-BE49-F238E27FC236}">
                  <a16:creationId xmlns="" xmlns:a16="http://schemas.microsoft.com/office/drawing/2014/main" id="{517FB429-36AE-4C2C-A6F1-089A0E78F67D}"/>
                </a:ext>
              </a:extLst>
            </p:cNvPr>
            <p:cNvSpPr txBox="1"/>
            <p:nvPr/>
          </p:nvSpPr>
          <p:spPr>
            <a:xfrm>
              <a:off x="1318194" y="3763905"/>
              <a:ext cx="1475090" cy="338554"/>
            </a:xfrm>
            <a:prstGeom prst="rect">
              <a:avLst/>
            </a:prstGeom>
            <a:noFill/>
          </p:spPr>
          <p:txBody>
            <a:bodyPr wrap="square" rtlCol="0">
              <a:spAutoFit/>
            </a:bodyPr>
            <a:lstStyle/>
            <a:p>
              <a:endParaRPr lang="en-IN" sz="1600" dirty="0">
                <a:solidFill>
                  <a:srgbClr val="0033CC"/>
                </a:solidFill>
                <a:latin typeface="Arial" panose="020B0604020202020204" pitchFamily="34" charset="0"/>
                <a:cs typeface="Arial" panose="020B0604020202020204" pitchFamily="34" charset="0"/>
              </a:endParaRPr>
            </a:p>
          </p:txBody>
        </p:sp>
      </p:grpSp>
      <p:grpSp>
        <p:nvGrpSpPr>
          <p:cNvPr id="187" name="Group 136">
            <a:extLst>
              <a:ext uri="{FF2B5EF4-FFF2-40B4-BE49-F238E27FC236}">
                <a16:creationId xmlns="" xmlns:a16="http://schemas.microsoft.com/office/drawing/2014/main" id="{7C91DE82-5AF1-4814-81ED-EA59BC39519B}"/>
              </a:ext>
            </a:extLst>
          </p:cNvPr>
          <p:cNvGrpSpPr/>
          <p:nvPr/>
        </p:nvGrpSpPr>
        <p:grpSpPr>
          <a:xfrm>
            <a:off x="1648666" y="2029410"/>
            <a:ext cx="3306216" cy="2152881"/>
            <a:chOff x="592522" y="3685105"/>
            <a:chExt cx="1707673" cy="1652679"/>
          </a:xfrm>
          <a:scene3d>
            <a:camera prst="isometricOffAxis2Left"/>
            <a:lightRig rig="threePt" dir="t"/>
          </a:scene3d>
        </p:grpSpPr>
        <p:sp>
          <p:nvSpPr>
            <p:cNvPr id="188" name="TextBox 137">
              <a:extLst>
                <a:ext uri="{FF2B5EF4-FFF2-40B4-BE49-F238E27FC236}">
                  <a16:creationId xmlns="" xmlns:a16="http://schemas.microsoft.com/office/drawing/2014/main" id="{D9FDED5E-31D1-4EFE-BFDC-0AE05A45564F}"/>
                </a:ext>
              </a:extLst>
            </p:cNvPr>
            <p:cNvSpPr txBox="1"/>
            <p:nvPr/>
          </p:nvSpPr>
          <p:spPr>
            <a:xfrm>
              <a:off x="592522" y="3685105"/>
              <a:ext cx="1475090" cy="307148"/>
            </a:xfrm>
            <a:prstGeom prst="rect">
              <a:avLst/>
            </a:prstGeom>
            <a:noFill/>
          </p:spPr>
          <p:txBody>
            <a:bodyPr wrap="square" rtlCol="0">
              <a:spAutoFit/>
            </a:bodyPr>
            <a:lstStyle/>
            <a:p>
              <a:endParaRPr lang="tr-TR" sz="2000" dirty="0">
                <a:solidFill>
                  <a:srgbClr val="008000"/>
                </a:solidFill>
                <a:cs typeface="Arial" panose="020B0604020202020204" pitchFamily="34" charset="0"/>
              </a:endParaRPr>
            </a:p>
          </p:txBody>
        </p:sp>
        <p:sp>
          <p:nvSpPr>
            <p:cNvPr id="189" name="TextBox 138">
              <a:extLst>
                <a:ext uri="{FF2B5EF4-FFF2-40B4-BE49-F238E27FC236}">
                  <a16:creationId xmlns="" xmlns:a16="http://schemas.microsoft.com/office/drawing/2014/main" id="{9723F93D-C1D9-4C51-BEEE-BC304B4F4F85}"/>
                </a:ext>
              </a:extLst>
            </p:cNvPr>
            <p:cNvSpPr txBox="1"/>
            <p:nvPr/>
          </p:nvSpPr>
          <p:spPr>
            <a:xfrm>
              <a:off x="592522" y="4146014"/>
              <a:ext cx="1475090" cy="543415"/>
            </a:xfrm>
            <a:prstGeom prst="rect">
              <a:avLst/>
            </a:prstGeom>
            <a:noFill/>
          </p:spPr>
          <p:txBody>
            <a:bodyPr wrap="square" rtlCol="0">
              <a:spAutoFit/>
            </a:bodyPr>
            <a:lstStyle/>
            <a:p>
              <a:endParaRPr lang="tr-TR" sz="2000" dirty="0" smtClean="0">
                <a:solidFill>
                  <a:srgbClr val="008000"/>
                </a:solidFill>
                <a:cs typeface="Arial" panose="020B0604020202020204" pitchFamily="34" charset="0"/>
              </a:endParaRPr>
            </a:p>
            <a:p>
              <a:endParaRPr lang="en-IN" sz="2000" dirty="0">
                <a:solidFill>
                  <a:srgbClr val="008000"/>
                </a:solidFill>
                <a:cs typeface="Arial" panose="020B0604020202020204" pitchFamily="34" charset="0"/>
              </a:endParaRPr>
            </a:p>
          </p:txBody>
        </p:sp>
        <p:sp>
          <p:nvSpPr>
            <p:cNvPr id="190" name="TextBox 139">
              <a:extLst>
                <a:ext uri="{FF2B5EF4-FFF2-40B4-BE49-F238E27FC236}">
                  <a16:creationId xmlns="" xmlns:a16="http://schemas.microsoft.com/office/drawing/2014/main" id="{1A306737-3467-4837-9CCE-CC386667217F}"/>
                </a:ext>
              </a:extLst>
            </p:cNvPr>
            <p:cNvSpPr txBox="1"/>
            <p:nvPr/>
          </p:nvSpPr>
          <p:spPr>
            <a:xfrm>
              <a:off x="592522" y="4321834"/>
              <a:ext cx="1707673" cy="1015950"/>
            </a:xfrm>
            <a:prstGeom prst="rect">
              <a:avLst/>
            </a:prstGeom>
            <a:noFill/>
          </p:spPr>
          <p:txBody>
            <a:bodyPr wrap="square" rtlCol="0">
              <a:spAutoFit/>
            </a:bodyPr>
            <a:lstStyle/>
            <a:p>
              <a:pPr algn="just"/>
              <a:r>
                <a:rPr lang="tr-TR" sz="2000" b="1" dirty="0" smtClean="0">
                  <a:solidFill>
                    <a:srgbClr val="008000"/>
                  </a:solidFill>
                  <a:cs typeface="Arial" panose="020B0604020202020204" pitchFamily="34" charset="0"/>
                  <a:hlinkClick r:id="rId7"/>
                </a:rPr>
                <a:t>Genelge</a:t>
              </a:r>
            </a:p>
            <a:p>
              <a:pPr algn="just"/>
              <a:endParaRPr lang="tr-TR" sz="2000" dirty="0">
                <a:solidFill>
                  <a:srgbClr val="008000"/>
                </a:solidFill>
                <a:cs typeface="Arial" panose="020B0604020202020204" pitchFamily="34" charset="0"/>
                <a:hlinkClick r:id="rId7"/>
              </a:endParaRPr>
            </a:p>
            <a:p>
              <a:pPr algn="just"/>
              <a:r>
                <a:rPr lang="tr-TR" sz="2000" dirty="0" smtClean="0">
                  <a:cs typeface="Arial" panose="020B0604020202020204" pitchFamily="34" charset="0"/>
                  <a:hlinkClick r:id="rId7"/>
                </a:rPr>
                <a:t>08.08.2018 tarih ve 2018/09 Sayılı Genelge</a:t>
              </a:r>
              <a:endParaRPr lang="tr-TR" sz="2000" dirty="0">
                <a:cs typeface="Arial" panose="020B0604020202020204" pitchFamily="34" charset="0"/>
              </a:endParaRPr>
            </a:p>
          </p:txBody>
        </p:sp>
      </p:grpSp>
      <p:sp>
        <p:nvSpPr>
          <p:cNvPr id="198" name="TextBox 147">
            <a:extLst>
              <a:ext uri="{FF2B5EF4-FFF2-40B4-BE49-F238E27FC236}">
                <a16:creationId xmlns="" xmlns:a16="http://schemas.microsoft.com/office/drawing/2014/main" id="{F968FEF4-6B16-4641-8DE5-6176BBE73038}"/>
              </a:ext>
            </a:extLst>
          </p:cNvPr>
          <p:cNvSpPr txBox="1"/>
          <p:nvPr/>
        </p:nvSpPr>
        <p:spPr>
          <a:xfrm>
            <a:off x="5085779" y="871803"/>
            <a:ext cx="4585082" cy="584775"/>
          </a:xfrm>
          <a:prstGeom prst="rect">
            <a:avLst/>
          </a:prstGeom>
          <a:noFill/>
        </p:spPr>
        <p:txBody>
          <a:bodyPr wrap="square" rtlCol="0">
            <a:spAutoFit/>
            <a:scene3d>
              <a:camera prst="isometricOffAxis2Left"/>
              <a:lightRig rig="threePt" dir="t"/>
            </a:scene3d>
          </a:bodyPr>
          <a:lstStyle/>
          <a:p>
            <a:pPr lvl="0" algn="just"/>
            <a:r>
              <a:rPr lang="tr-TR" sz="1600" b="1" dirty="0" smtClean="0">
                <a:solidFill>
                  <a:srgbClr val="C00000"/>
                </a:solidFill>
                <a:latin typeface="Arial" panose="020B0604020202020204" pitchFamily="34" charset="0"/>
                <a:cs typeface="Arial" panose="020B0604020202020204" pitchFamily="34" charset="0"/>
              </a:rPr>
              <a:t>- Cumhurbaşkanlığı Kararname’si (1 </a:t>
            </a:r>
            <a:r>
              <a:rPr lang="tr-TR" sz="1600" b="1" dirty="0" err="1" smtClean="0">
                <a:solidFill>
                  <a:srgbClr val="C00000"/>
                </a:solidFill>
                <a:latin typeface="Arial" panose="020B0604020202020204" pitchFamily="34" charset="0"/>
                <a:cs typeface="Arial" panose="020B0604020202020204" pitchFamily="34" charset="0"/>
              </a:rPr>
              <a:t>Nolu</a:t>
            </a:r>
            <a:r>
              <a:rPr lang="tr-TR" sz="1600" b="1" dirty="0" smtClean="0">
                <a:solidFill>
                  <a:srgbClr val="C00000"/>
                </a:solidFill>
                <a:latin typeface="Arial" panose="020B0604020202020204" pitchFamily="34" charset="0"/>
                <a:cs typeface="Arial" panose="020B0604020202020204" pitchFamily="34" charset="0"/>
              </a:rPr>
              <a:t>) </a:t>
            </a:r>
          </a:p>
          <a:p>
            <a:pPr lvl="0" algn="just"/>
            <a:r>
              <a:rPr lang="tr-TR" sz="1600" b="1" dirty="0" smtClean="0">
                <a:solidFill>
                  <a:srgbClr val="C00000"/>
                </a:solidFill>
                <a:latin typeface="Arial" panose="020B0604020202020204" pitchFamily="34" charset="0"/>
                <a:cs typeface="Arial" panose="020B0604020202020204" pitchFamily="34" charset="0"/>
              </a:rPr>
              <a:t>- 2872 Sayılı Çevre Kanunu</a:t>
            </a:r>
            <a:endParaRPr lang="tr-TR" sz="1600" b="1" dirty="0">
              <a:solidFill>
                <a:srgbClr val="C00000"/>
              </a:solidFill>
              <a:latin typeface="Arial" panose="020B0604020202020204" pitchFamily="34" charset="0"/>
              <a:cs typeface="Arial" panose="020B0604020202020204" pitchFamily="34" charset="0"/>
            </a:endParaRPr>
          </a:p>
        </p:txBody>
      </p:sp>
      <p:sp>
        <p:nvSpPr>
          <p:cNvPr id="7" name="Veri Yer Tutucusu 6"/>
          <p:cNvSpPr>
            <a:spLocks noGrp="1"/>
          </p:cNvSpPr>
          <p:nvPr>
            <p:ph type="dt" sz="half" idx="10"/>
          </p:nvPr>
        </p:nvSpPr>
        <p:spPr/>
        <p:txBody>
          <a:bodyPr/>
          <a:lstStyle/>
          <a:p>
            <a:fld id="{413C4948-B1C8-4271-8341-CB536B571BE3}" type="datetime1">
              <a:rPr lang="de-DE" smtClean="0"/>
              <a:t>01.11.2018</a:t>
            </a:fld>
            <a:endParaRPr lang="de-DE"/>
          </a:p>
        </p:txBody>
      </p:sp>
      <p:sp>
        <p:nvSpPr>
          <p:cNvPr id="8" name="Altbilgi Yer Tutucusu 7"/>
          <p:cNvSpPr>
            <a:spLocks noGrp="1"/>
          </p:cNvSpPr>
          <p:nvPr>
            <p:ph type="ftr" sz="quarter" idx="11"/>
          </p:nvPr>
        </p:nvSpPr>
        <p:spPr/>
        <p:txBody>
          <a:bodyPr/>
          <a:lstStyle/>
          <a:p>
            <a:r>
              <a:rPr lang="de-DE" smtClean="0"/>
              <a:t> ÇEVRE VE ŞEHİRCİLİK BAKANLIĞI </a:t>
            </a:r>
            <a:endParaRPr lang="de-DE"/>
          </a:p>
        </p:txBody>
      </p:sp>
      <p:pic>
        <p:nvPicPr>
          <p:cNvPr id="83" name="Graphic 125" descr="Newspaper">
            <a:extLst>
              <a:ext uri="{FF2B5EF4-FFF2-40B4-BE49-F238E27FC236}">
                <a16:creationId xmlns="" xmlns:a16="http://schemas.microsoft.com/office/drawing/2014/main" id="{38EF010A-34A2-4C9A-9472-05FD0B0E4FE4}"/>
              </a:ext>
            </a:extLst>
          </p:cNvPr>
          <p:cNvPicPr>
            <a:picLocks noChangeAspect="1"/>
          </p:cNvPicPr>
          <p:nvPr/>
        </p:nvPicPr>
        <p:blipFill>
          <a:blip r:embed="rId8" cstate="print">
            <a:clrChange>
              <a:clrFrom>
                <a:srgbClr val="000000">
                  <a:alpha val="0"/>
                </a:srgbClr>
              </a:clrFrom>
              <a:clrTo>
                <a:srgbClr val="000000">
                  <a:alpha val="0"/>
                </a:srgbClr>
              </a:clrTo>
            </a:clrChange>
            <a:duotone>
              <a:prstClr val="black"/>
              <a:schemeClr val="accent6">
                <a:lumMod val="75000"/>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21091618">
            <a:off x="3289286" y="4106145"/>
            <a:ext cx="403094" cy="403094"/>
          </a:xfrm>
          <a:prstGeom prst="rect">
            <a:avLst/>
          </a:prstGeom>
          <a:scene3d>
            <a:camera prst="isometricOffAxis2Left"/>
            <a:lightRig rig="threePt" dir="t"/>
          </a:scene3d>
        </p:spPr>
      </p:pic>
      <p:pic>
        <p:nvPicPr>
          <p:cNvPr id="84" name="Graphic 125" descr="Newspaper">
            <a:extLst>
              <a:ext uri="{FF2B5EF4-FFF2-40B4-BE49-F238E27FC236}">
                <a16:creationId xmlns="" xmlns:a16="http://schemas.microsoft.com/office/drawing/2014/main" id="{38EF010A-34A2-4C9A-9472-05FD0B0E4FE4}"/>
              </a:ext>
            </a:extLst>
          </p:cNvPr>
          <p:cNvPicPr>
            <a:picLocks noChangeAspect="1"/>
          </p:cNvPicPr>
          <p:nvPr/>
        </p:nvPicPr>
        <p:blipFill>
          <a:blip r:embed="rId8" cstate="print">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21091618">
            <a:off x="8961377" y="541747"/>
            <a:ext cx="555904" cy="555904"/>
          </a:xfrm>
          <a:prstGeom prst="rect">
            <a:avLst/>
          </a:prstGeom>
          <a:scene3d>
            <a:camera prst="isometricOffAxis2Left"/>
            <a:lightRig rig="threePt" dir="t"/>
          </a:scene3d>
        </p:spPr>
      </p:pic>
    </p:spTree>
    <p:extLst>
      <p:ext uri="{BB962C8B-B14F-4D97-AF65-F5344CB8AC3E}">
        <p14:creationId xmlns:p14="http://schemas.microsoft.com/office/powerpoint/2010/main" val="30883955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2600"/>
                                        <p:tgtEl>
                                          <p:spTgt spid="137"/>
                                        </p:tgtEl>
                                      </p:cBhvr>
                                    </p:animEffect>
                                  </p:childTnLst>
                                </p:cTn>
                              </p:par>
                              <p:par>
                                <p:cTn id="8" presetID="42" presetClass="entr" presetSubtype="0" fill="hold" nodeType="withEffect">
                                  <p:stCondLst>
                                    <p:cond delay="50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1500"/>
                                        <p:tgtEl>
                                          <p:spTgt spid="183"/>
                                        </p:tgtEl>
                                      </p:cBhvr>
                                    </p:animEffect>
                                    <p:anim calcmode="lin" valueType="num">
                                      <p:cBhvr>
                                        <p:cTn id="11" dur="1500" fill="hold"/>
                                        <p:tgtEl>
                                          <p:spTgt spid="183"/>
                                        </p:tgtEl>
                                        <p:attrNameLst>
                                          <p:attrName>ppt_x</p:attrName>
                                        </p:attrNameLst>
                                      </p:cBhvr>
                                      <p:tavLst>
                                        <p:tav tm="0">
                                          <p:val>
                                            <p:strVal val="#ppt_x"/>
                                          </p:val>
                                        </p:tav>
                                        <p:tav tm="100000">
                                          <p:val>
                                            <p:strVal val="#ppt_x"/>
                                          </p:val>
                                        </p:tav>
                                      </p:tavLst>
                                    </p:anim>
                                    <p:anim calcmode="lin" valueType="num">
                                      <p:cBhvr>
                                        <p:cTn id="12" dur="1500" fill="hold"/>
                                        <p:tgtEl>
                                          <p:spTgt spid="18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90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1700"/>
                                        <p:tgtEl>
                                          <p:spTgt spid="187"/>
                                        </p:tgtEl>
                                      </p:cBhvr>
                                    </p:animEffect>
                                    <p:anim calcmode="lin" valueType="num">
                                      <p:cBhvr>
                                        <p:cTn id="16" dur="1700" fill="hold"/>
                                        <p:tgtEl>
                                          <p:spTgt spid="187"/>
                                        </p:tgtEl>
                                        <p:attrNameLst>
                                          <p:attrName>ppt_x</p:attrName>
                                        </p:attrNameLst>
                                      </p:cBhvr>
                                      <p:tavLst>
                                        <p:tav tm="0">
                                          <p:val>
                                            <p:strVal val="#ppt_x"/>
                                          </p:val>
                                        </p:tav>
                                        <p:tav tm="100000">
                                          <p:val>
                                            <p:strVal val="#ppt_x"/>
                                          </p:val>
                                        </p:tav>
                                      </p:tavLst>
                                    </p:anim>
                                    <p:anim calcmode="lin" valueType="num">
                                      <p:cBhvr>
                                        <p:cTn id="17" dur="1700" fill="hold"/>
                                        <p:tgtEl>
                                          <p:spTgt spid="18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800"/>
                                  </p:stCondLst>
                                  <p:childTnLst>
                                    <p:set>
                                      <p:cBhvr>
                                        <p:cTn id="19" dur="1" fill="hold">
                                          <p:stCondLst>
                                            <p:cond delay="0"/>
                                          </p:stCondLst>
                                        </p:cTn>
                                        <p:tgtEl>
                                          <p:spTgt spid="198"/>
                                        </p:tgtEl>
                                        <p:attrNameLst>
                                          <p:attrName>style.visibility</p:attrName>
                                        </p:attrNameLst>
                                      </p:cBhvr>
                                      <p:to>
                                        <p:strVal val="visible"/>
                                      </p:to>
                                    </p:set>
                                    <p:animEffect transition="in" filter="fade">
                                      <p:cBhvr>
                                        <p:cTn id="20" dur="1900"/>
                                        <p:tgtEl>
                                          <p:spTgt spid="198"/>
                                        </p:tgtEl>
                                      </p:cBhvr>
                                    </p:animEffect>
                                    <p:anim calcmode="lin" valueType="num">
                                      <p:cBhvr>
                                        <p:cTn id="21" dur="1900" fill="hold"/>
                                        <p:tgtEl>
                                          <p:spTgt spid="198"/>
                                        </p:tgtEl>
                                        <p:attrNameLst>
                                          <p:attrName>ppt_x</p:attrName>
                                        </p:attrNameLst>
                                      </p:cBhvr>
                                      <p:tavLst>
                                        <p:tav tm="0">
                                          <p:val>
                                            <p:strVal val="#ppt_x"/>
                                          </p:val>
                                        </p:tav>
                                        <p:tav tm="100000">
                                          <p:val>
                                            <p:strVal val="#ppt_x"/>
                                          </p:val>
                                        </p:tav>
                                      </p:tavLst>
                                    </p:anim>
                                    <p:anim calcmode="lin" valueType="num">
                                      <p:cBhvr>
                                        <p:cTn id="22" dur="1900" fill="hold"/>
                                        <p:tgtEl>
                                          <p:spTgt spid="198"/>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180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116">
            <a:extLst>
              <a:ext uri="{FF2B5EF4-FFF2-40B4-BE49-F238E27FC236}">
                <a16:creationId xmlns="" xmlns:a16="http://schemas.microsoft.com/office/drawing/2014/main" id="{ED76257E-DD5D-4C31-B2AC-F76DC9199544}"/>
              </a:ext>
            </a:extLst>
          </p:cNvPr>
          <p:cNvSpPr txBox="1"/>
          <p:nvPr/>
        </p:nvSpPr>
        <p:spPr>
          <a:xfrm>
            <a:off x="2044929" y="921966"/>
            <a:ext cx="9094123" cy="5632311"/>
          </a:xfrm>
          <a:prstGeom prst="rect">
            <a:avLst/>
          </a:prstGeom>
          <a:noFill/>
        </p:spPr>
        <p:txBody>
          <a:bodyPr wrap="square" rtlCol="0">
            <a:spAutoFit/>
          </a:bodyPr>
          <a:lstStyle/>
          <a:p>
            <a:pPr algn="just"/>
            <a:r>
              <a:rPr lang="tr-TR" sz="2000" dirty="0">
                <a:solidFill>
                  <a:srgbClr val="00B050"/>
                </a:solidFill>
              </a:rPr>
              <a:t>“Çevrimiçi ÇED Süreci </a:t>
            </a:r>
            <a:r>
              <a:rPr lang="tr-TR" sz="2000" dirty="0" smtClean="0">
                <a:solidFill>
                  <a:srgbClr val="00B050"/>
                </a:solidFill>
              </a:rPr>
              <a:t>Yönetim (e-ÇED) Sistemi” </a:t>
            </a:r>
            <a:r>
              <a:rPr lang="tr-TR" sz="2000" dirty="0"/>
              <a:t>için </a:t>
            </a:r>
            <a:r>
              <a:rPr lang="tr-TR" sz="2000" dirty="0" smtClean="0"/>
              <a:t>ilk aşamada ilgili Kurum/Kuruluşlardan uygulamanın yürütülebilmesi için Yetkili Adı-Soyadı ve sisteme girişte kullanıcı adı olarak tanımlanmak üzere Kurumsal e-posta adres bilgileri istendi.</a:t>
            </a:r>
          </a:p>
          <a:p>
            <a:endParaRPr lang="tr-TR" sz="2000" dirty="0">
              <a:solidFill>
                <a:schemeClr val="tx1">
                  <a:lumMod val="75000"/>
                  <a:lumOff val="25000"/>
                </a:schemeClr>
              </a:solidFill>
              <a:cs typeface="Arial" panose="020B0604020202020204" pitchFamily="34" charset="0"/>
            </a:endParaRPr>
          </a:p>
          <a:p>
            <a:pPr algn="just"/>
            <a:r>
              <a:rPr lang="tr-TR" sz="2000" dirty="0" smtClean="0">
                <a:solidFill>
                  <a:schemeClr val="tx1">
                    <a:lumMod val="75000"/>
                    <a:lumOff val="25000"/>
                  </a:schemeClr>
                </a:solidFill>
                <a:cs typeface="Arial" panose="020B0604020202020204" pitchFamily="34" charset="0"/>
              </a:rPr>
              <a:t>İlgili Kurumlardan birden fazla isim istenmiştir. Ancak daha sonra aynı Kurum adına birden fazla kullanıcı olup, aynı proje için farklı görüş yazısının sisteme yüklenmesinin ya da görüş yazısı yüklenmeden sadece açıklama yazılıp işleminin sonlandırılmasının önüne geçip birlikteliği sağlamak için tek kullanıcı adı kaydı yapılmıştır.</a:t>
            </a:r>
          </a:p>
          <a:p>
            <a:endParaRPr lang="tr-TR" sz="2000" dirty="0">
              <a:solidFill>
                <a:schemeClr val="tx1">
                  <a:lumMod val="75000"/>
                  <a:lumOff val="25000"/>
                </a:schemeClr>
              </a:solidFill>
              <a:cs typeface="Arial" panose="020B0604020202020204" pitchFamily="34" charset="0"/>
            </a:endParaRPr>
          </a:p>
          <a:p>
            <a:pPr algn="just"/>
            <a:r>
              <a:rPr lang="tr-TR" sz="2000" b="1" dirty="0">
                <a:solidFill>
                  <a:srgbClr val="FF0000"/>
                </a:solidFill>
                <a:cs typeface="Arial" panose="020B0604020202020204" pitchFamily="34" charset="0"/>
              </a:rPr>
              <a:t>Yeterlik Belgesine Sahip Kurum/Kuruluş </a:t>
            </a:r>
            <a:r>
              <a:rPr lang="tr-TR" sz="2000" b="1" dirty="0" smtClean="0">
                <a:solidFill>
                  <a:srgbClr val="FF0000"/>
                </a:solidFill>
                <a:cs typeface="Arial" panose="020B0604020202020204" pitchFamily="34" charset="0"/>
              </a:rPr>
              <a:t>olarak (MTA Genel Müdürlüğü, DSİ Genel Müdürlüğü, Karayolları Genel Müdürlüğü, </a:t>
            </a:r>
            <a:r>
              <a:rPr lang="tr-TR" sz="2000" b="1" dirty="0" err="1" smtClean="0">
                <a:solidFill>
                  <a:srgbClr val="FF0000"/>
                </a:solidFill>
                <a:cs typeface="Arial" panose="020B0604020202020204" pitchFamily="34" charset="0"/>
              </a:rPr>
              <a:t>vb</a:t>
            </a:r>
            <a:r>
              <a:rPr lang="tr-TR" sz="2000" b="1" dirty="0" smtClean="0">
                <a:solidFill>
                  <a:srgbClr val="FF0000"/>
                </a:solidFill>
                <a:cs typeface="Arial" panose="020B0604020202020204" pitchFamily="34" charset="0"/>
              </a:rPr>
              <a:t>) </a:t>
            </a:r>
            <a:r>
              <a:rPr lang="tr-TR" sz="2000" b="1" dirty="0">
                <a:solidFill>
                  <a:srgbClr val="FF0000"/>
                </a:solidFill>
                <a:cs typeface="Arial" panose="020B0604020202020204" pitchFamily="34" charset="0"/>
              </a:rPr>
              <a:t>sisteme giriş şifresi ile</a:t>
            </a:r>
            <a:r>
              <a:rPr lang="tr-TR" sz="2000" dirty="0">
                <a:solidFill>
                  <a:schemeClr val="tx1">
                    <a:lumMod val="95000"/>
                    <a:lumOff val="5000"/>
                  </a:schemeClr>
                </a:solidFill>
                <a:cs typeface="Arial" panose="020B0604020202020204" pitchFamily="34" charset="0"/>
              </a:rPr>
              <a:t>; </a:t>
            </a:r>
            <a:r>
              <a:rPr lang="tr-TR" sz="2000" dirty="0" smtClean="0">
                <a:solidFill>
                  <a:schemeClr val="tx1">
                    <a:lumMod val="95000"/>
                    <a:lumOff val="5000"/>
                  </a:schemeClr>
                </a:solidFill>
                <a:cs typeface="Arial" panose="020B0604020202020204" pitchFamily="34" charset="0"/>
              </a:rPr>
              <a:t>söz konusu Kurum/Kuruluşların dış Kurum olarak herhangi bir projeye ilişkin  görüş vermek için sisteme girişte kullandıkları </a:t>
            </a:r>
            <a:r>
              <a:rPr lang="tr-TR" sz="2000" b="1" dirty="0" smtClean="0">
                <a:solidFill>
                  <a:schemeClr val="tx1">
                    <a:lumMod val="95000"/>
                    <a:lumOff val="5000"/>
                  </a:schemeClr>
                </a:solidFill>
                <a:cs typeface="Arial" panose="020B0604020202020204" pitchFamily="34" charset="0"/>
              </a:rPr>
              <a:t>kullanıcı adları ve şifreleri birbirinden </a:t>
            </a:r>
            <a:r>
              <a:rPr lang="tr-TR" sz="2000" b="1" dirty="0">
                <a:solidFill>
                  <a:schemeClr val="tx1">
                    <a:lumMod val="95000"/>
                    <a:lumOff val="5000"/>
                  </a:schemeClr>
                </a:solidFill>
                <a:cs typeface="Arial" panose="020B0604020202020204" pitchFamily="34" charset="0"/>
              </a:rPr>
              <a:t>farklıdır</a:t>
            </a:r>
            <a:r>
              <a:rPr lang="tr-TR" sz="2000" dirty="0">
                <a:solidFill>
                  <a:schemeClr val="tx1">
                    <a:lumMod val="95000"/>
                    <a:lumOff val="5000"/>
                  </a:schemeClr>
                </a:solidFill>
                <a:cs typeface="Arial" panose="020B0604020202020204" pitchFamily="34" charset="0"/>
              </a:rPr>
              <a:t>. Çünkü yapılacak/yapılması gereken iş rolü de farklıdır</a:t>
            </a:r>
            <a:r>
              <a:rPr lang="tr-TR" sz="2000" dirty="0" smtClean="0">
                <a:solidFill>
                  <a:schemeClr val="tx1">
                    <a:lumMod val="95000"/>
                    <a:lumOff val="5000"/>
                  </a:schemeClr>
                </a:solidFill>
                <a:cs typeface="Arial" panose="020B0604020202020204" pitchFamily="34" charset="0"/>
              </a:rPr>
              <a:t>. Yeterlik Belgesine sahip isek; proje dosyalarının hazırlanıp başvuru yapılması için hem Kurum adına bir yetki vardır, hem de hazırlanan dosyayı imzalaması gereken her bir personelin ayrı bir kullanıcı adı ve şifresi mevcuttur.</a:t>
            </a:r>
            <a:endParaRPr lang="en-US" sz="2000" dirty="0">
              <a:solidFill>
                <a:schemeClr val="tx1">
                  <a:lumMod val="95000"/>
                  <a:lumOff val="5000"/>
                </a:schemeClr>
              </a:solidFill>
              <a:cs typeface="Arial" panose="020B0604020202020204" pitchFamily="34" charset="0"/>
            </a:endParaRPr>
          </a:p>
          <a:p>
            <a:endParaRPr lang="en-US" sz="2000" dirty="0">
              <a:solidFill>
                <a:schemeClr val="tx1">
                  <a:lumMod val="75000"/>
                  <a:lumOff val="25000"/>
                </a:schemeClr>
              </a:solidFill>
              <a:cs typeface="Arial" panose="020B0604020202020204" pitchFamily="34" charset="0"/>
            </a:endParaRPr>
          </a:p>
        </p:txBody>
      </p:sp>
      <p:sp>
        <p:nvSpPr>
          <p:cNvPr id="2" name="Veri Yer Tutucusu 1"/>
          <p:cNvSpPr>
            <a:spLocks noGrp="1"/>
          </p:cNvSpPr>
          <p:nvPr>
            <p:ph type="dt" sz="half" idx="10"/>
          </p:nvPr>
        </p:nvSpPr>
        <p:spPr/>
        <p:txBody>
          <a:bodyPr/>
          <a:lstStyle/>
          <a:p>
            <a:fld id="{B7FE5A94-343A-4C3B-94A2-DDB9D88C9B59}"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38" y="273661"/>
            <a:ext cx="1908049" cy="10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21">
            <a:extLst>
              <a:ext uri="{FF2B5EF4-FFF2-40B4-BE49-F238E27FC236}">
                <a16:creationId xmlns="" xmlns:a16="http://schemas.microsoft.com/office/drawing/2014/main" id="{BE022673-C77C-4E8F-AF41-8B283703E87E}"/>
              </a:ext>
            </a:extLst>
          </p:cNvPr>
          <p:cNvSpPr txBox="1"/>
          <p:nvPr/>
        </p:nvSpPr>
        <p:spPr>
          <a:xfrm rot="16200000">
            <a:off x="10766835" y="3116877"/>
            <a:ext cx="2393576" cy="479499"/>
          </a:xfrm>
          <a:prstGeom prst="rect">
            <a:avLst/>
          </a:prstGeom>
          <a:noFill/>
        </p:spPr>
        <p:txBody>
          <a:bodyPr wrap="square" rtlCol="0">
            <a:spAutoFit/>
          </a:bodyPr>
          <a:lstStyle/>
          <a:p>
            <a:pPr algn="ctr"/>
            <a:r>
              <a:rPr lang="tr-TR" sz="2400" b="1" dirty="0">
                <a:solidFill>
                  <a:srgbClr val="F0EEF0"/>
                </a:solidFill>
                <a:latin typeface="Arial" panose="020B0604020202020204" pitchFamily="34" charset="0"/>
                <a:cs typeface="Arial" panose="020B0604020202020204" pitchFamily="34" charset="0"/>
              </a:rPr>
              <a:t>e</a:t>
            </a:r>
            <a:r>
              <a:rPr lang="tr-TR" sz="2400" b="1" dirty="0" smtClean="0">
                <a:solidFill>
                  <a:srgbClr val="F0EEF0"/>
                </a:solidFill>
                <a:latin typeface="Arial" panose="020B0604020202020204" pitchFamily="34" charset="0"/>
                <a:cs typeface="Arial" panose="020B0604020202020204" pitchFamily="34" charset="0"/>
              </a:rPr>
              <a:t>-ÇED Sistemi</a:t>
            </a:r>
            <a:endParaRPr lang="en-US" sz="2400" b="1" dirty="0">
              <a:solidFill>
                <a:srgbClr val="F0EE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96742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109">
            <a:extLst>
              <a:ext uri="{FF2B5EF4-FFF2-40B4-BE49-F238E27FC236}">
                <a16:creationId xmlns="" xmlns:a16="http://schemas.microsoft.com/office/drawing/2014/main" id="{70B20FE2-BC47-4EB2-B7EA-CBE6F5B390D3}"/>
              </a:ext>
            </a:extLst>
          </p:cNvPr>
          <p:cNvSpPr txBox="1"/>
          <p:nvPr/>
        </p:nvSpPr>
        <p:spPr>
          <a:xfrm>
            <a:off x="1476010" y="343424"/>
            <a:ext cx="8491885" cy="1569660"/>
          </a:xfrm>
          <a:prstGeom prst="rect">
            <a:avLst/>
          </a:prstGeom>
          <a:noFill/>
        </p:spPr>
        <p:txBody>
          <a:bodyPr wrap="square" rtlCol="0">
            <a:spAutoFit/>
          </a:bodyPr>
          <a:lstStyle/>
          <a:p>
            <a:pPr algn="ctr"/>
            <a:r>
              <a:rPr lang="tr-TR" sz="2400" b="1" dirty="0" smtClean="0">
                <a:solidFill>
                  <a:srgbClr val="FF5969"/>
                </a:solidFill>
                <a:latin typeface="Arial" panose="020B0604020202020204" pitchFamily="34" charset="0"/>
                <a:cs typeface="Arial" panose="020B0604020202020204" pitchFamily="34" charset="0"/>
              </a:rPr>
              <a:t>Kullanıcı adı olarak tanımlanan e-</a:t>
            </a:r>
            <a:r>
              <a:rPr lang="tr-TR" sz="2400" b="1" dirty="0" err="1" smtClean="0">
                <a:solidFill>
                  <a:srgbClr val="FF5969"/>
                </a:solidFill>
                <a:latin typeface="Arial" panose="020B0604020202020204" pitchFamily="34" charset="0"/>
                <a:cs typeface="Arial" panose="020B0604020202020204" pitchFamily="34" charset="0"/>
              </a:rPr>
              <a:t>posta’da</a:t>
            </a:r>
            <a:r>
              <a:rPr lang="tr-TR" sz="2400" b="1" dirty="0" smtClean="0">
                <a:solidFill>
                  <a:srgbClr val="FF5969"/>
                </a:solidFill>
                <a:latin typeface="Arial" panose="020B0604020202020204" pitchFamily="34" charset="0"/>
                <a:cs typeface="Arial" panose="020B0604020202020204" pitchFamily="34" charset="0"/>
              </a:rPr>
              <a:t> şahıs ismi geçiyorsa, bu kişinin kendine özel olduğu anlamına gelmemekte olup; kullanıcı adı olarak kaydedilen e-posta adresleri kurum adına geçerli olan kullanıcı adıdır.</a:t>
            </a:r>
            <a:endParaRPr lang="en-US" sz="2400" b="1" dirty="0">
              <a:solidFill>
                <a:srgbClr val="FF5969"/>
              </a:solidFill>
              <a:latin typeface="Arial" panose="020B0604020202020204" pitchFamily="34" charset="0"/>
              <a:cs typeface="Arial" panose="020B0604020202020204" pitchFamily="34" charset="0"/>
            </a:endParaRPr>
          </a:p>
        </p:txBody>
      </p:sp>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grpSp>
        <p:nvGrpSpPr>
          <p:cNvPr id="5" name="Grup 4"/>
          <p:cNvGrpSpPr/>
          <p:nvPr/>
        </p:nvGrpSpPr>
        <p:grpSpPr>
          <a:xfrm>
            <a:off x="182878" y="4167196"/>
            <a:ext cx="11831089" cy="1956539"/>
            <a:chOff x="182878" y="2889877"/>
            <a:chExt cx="11831089" cy="1956539"/>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8" y="2889877"/>
              <a:ext cx="11831089" cy="19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735908" y="3236196"/>
              <a:ext cx="3652528" cy="504534"/>
            </a:xfrm>
            <a:prstGeom prst="ellipse">
              <a:avLst/>
            </a:prstGeom>
            <a:noFill/>
            <a:ln w="38100">
              <a:solidFill>
                <a:srgbClr val="8A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7" name="Grup 6"/>
          <p:cNvGrpSpPr/>
          <p:nvPr/>
        </p:nvGrpSpPr>
        <p:grpSpPr>
          <a:xfrm>
            <a:off x="199500" y="1937909"/>
            <a:ext cx="11831089" cy="2076240"/>
            <a:chOff x="199500" y="1937909"/>
            <a:chExt cx="11831089" cy="207624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0" y="1937909"/>
              <a:ext cx="11831089" cy="207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239491" y="2976029"/>
              <a:ext cx="1482461" cy="53194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42305388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350" fill="hold"/>
                                        <p:tgtEl>
                                          <p:spTgt spid="73"/>
                                        </p:tgtEl>
                                        <p:attrNameLst>
                                          <p:attrName>ppt_w</p:attrName>
                                        </p:attrNameLst>
                                      </p:cBhvr>
                                      <p:tavLst>
                                        <p:tav tm="0">
                                          <p:val>
                                            <p:fltVal val="0"/>
                                          </p:val>
                                        </p:tav>
                                        <p:tav tm="100000">
                                          <p:val>
                                            <p:strVal val="#ppt_w"/>
                                          </p:val>
                                        </p:tav>
                                      </p:tavLst>
                                    </p:anim>
                                    <p:anim calcmode="lin" valueType="num">
                                      <p:cBhvr>
                                        <p:cTn id="8" dur="350" fill="hold"/>
                                        <p:tgtEl>
                                          <p:spTgt spid="73"/>
                                        </p:tgtEl>
                                        <p:attrNameLst>
                                          <p:attrName>ppt_h</p:attrName>
                                        </p:attrNameLst>
                                      </p:cBhvr>
                                      <p:tavLst>
                                        <p:tav tm="0">
                                          <p:val>
                                            <p:fltVal val="0"/>
                                          </p:val>
                                        </p:tav>
                                        <p:tav tm="100000">
                                          <p:val>
                                            <p:strVal val="#ppt_h"/>
                                          </p:val>
                                        </p:tav>
                                      </p:tavLst>
                                    </p:anim>
                                    <p:animEffect transition="in" filter="fade">
                                      <p:cBhvr>
                                        <p:cTn id="9" dur="3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 xmlns:a16="http://schemas.microsoft.com/office/drawing/2014/main" id="{71382190-201C-4BAE-91F3-296A26671C96}"/>
              </a:ext>
            </a:extLst>
          </p:cNvPr>
          <p:cNvSpPr/>
          <p:nvPr/>
        </p:nvSpPr>
        <p:spPr>
          <a:xfrm>
            <a:off x="-8022398" y="-615814"/>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grpSp>
        <p:nvGrpSpPr>
          <p:cNvPr id="70" name="Grup 69"/>
          <p:cNvGrpSpPr/>
          <p:nvPr/>
        </p:nvGrpSpPr>
        <p:grpSpPr>
          <a:xfrm>
            <a:off x="1731844" y="362337"/>
            <a:ext cx="9376892" cy="5981678"/>
            <a:chOff x="-2705280" y="4168853"/>
            <a:chExt cx="9846546" cy="5317653"/>
          </a:xfrm>
          <a:solidFill>
            <a:srgbClr val="F0EEF0"/>
          </a:solidFill>
        </p:grpSpPr>
        <p:grpSp>
          <p:nvGrpSpPr>
            <p:cNvPr id="5" name="Grup 4"/>
            <p:cNvGrpSpPr/>
            <p:nvPr/>
          </p:nvGrpSpPr>
          <p:grpSpPr>
            <a:xfrm>
              <a:off x="-2705280" y="4216237"/>
              <a:ext cx="9846546" cy="5270269"/>
              <a:chOff x="689162" y="1123755"/>
              <a:chExt cx="9846546" cy="5270269"/>
            </a:xfrm>
            <a:grpFill/>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504" b="27955"/>
              <a:stretch/>
            </p:blipFill>
            <p:spPr bwMode="auto">
              <a:xfrm>
                <a:off x="689162" y="1123755"/>
                <a:ext cx="3947504" cy="527026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62" y="4704694"/>
                <a:ext cx="9846546" cy="12573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 name="Grup 68"/>
            <p:cNvGrpSpPr/>
            <p:nvPr/>
          </p:nvGrpSpPr>
          <p:grpSpPr>
            <a:xfrm>
              <a:off x="-2197710" y="4168853"/>
              <a:ext cx="8260335" cy="3639016"/>
              <a:chOff x="-2578707" y="3180884"/>
              <a:chExt cx="8260335" cy="3639016"/>
            </a:xfrm>
            <a:grpFill/>
          </p:grpSpPr>
          <p:sp>
            <p:nvSpPr>
              <p:cNvPr id="64" name="Dikdörtgen 63"/>
              <p:cNvSpPr/>
              <p:nvPr/>
            </p:nvSpPr>
            <p:spPr>
              <a:xfrm>
                <a:off x="1292436" y="3180884"/>
                <a:ext cx="4389192" cy="3639016"/>
              </a:xfrm>
              <a:prstGeom prst="rect">
                <a:avLst/>
              </a:prstGeom>
              <a:grpFill/>
            </p:spPr>
            <p:txBody>
              <a:bodyPr wrap="square">
                <a:spAutoFit/>
              </a:bodyPr>
              <a:lstStyle/>
              <a:p>
                <a:r>
                  <a:rPr lang="tr-TR" sz="2000" b="1" dirty="0" smtClean="0">
                    <a:solidFill>
                      <a:srgbClr val="FF5969"/>
                    </a:solidFill>
                    <a:latin typeface="Arial" panose="020B0604020202020204" pitchFamily="34" charset="0"/>
                    <a:cs typeface="Arial" panose="020B0604020202020204" pitchFamily="34" charset="0"/>
                  </a:rPr>
                  <a:t>Mesajlarım başlığı kontrol edilerek de projeler hakkında ön bilgi alınıp; Projeler sekmesinden rapor ve içeriği incelenebilir.</a:t>
                </a:r>
              </a:p>
              <a:p>
                <a:endParaRPr lang="tr-TR" sz="2000" b="1" dirty="0" smtClean="0">
                  <a:solidFill>
                    <a:srgbClr val="FF5969"/>
                  </a:solidFill>
                  <a:latin typeface="Arial" panose="020B0604020202020204" pitchFamily="34" charset="0"/>
                  <a:cs typeface="Arial" panose="020B0604020202020204" pitchFamily="34" charset="0"/>
                </a:endParaRPr>
              </a:p>
              <a:p>
                <a:r>
                  <a:rPr lang="tr-TR" sz="2000" b="1" dirty="0" smtClean="0">
                    <a:solidFill>
                      <a:srgbClr val="FF5969"/>
                    </a:solidFill>
                    <a:latin typeface="Arial" panose="020B0604020202020204" pitchFamily="34" charset="0"/>
                    <a:cs typeface="Arial" panose="020B0604020202020204" pitchFamily="34" charset="0"/>
                  </a:rPr>
                  <a:t>Ayrıca </a:t>
                </a:r>
                <a:r>
                  <a:rPr lang="tr-TR" sz="2000" b="1" dirty="0" smtClean="0">
                    <a:solidFill>
                      <a:srgbClr val="FF5969"/>
                    </a:solidFill>
                    <a:latin typeface="Arial" panose="020B0604020202020204" pitchFamily="34" charset="0"/>
                    <a:cs typeface="Arial" panose="020B0604020202020204" pitchFamily="34" charset="0"/>
                    <a:hlinkClick r:id="rId4"/>
                  </a:rPr>
                  <a:t>ÇED, İzin ve Denetim Genel Müdürlüğü </a:t>
                </a:r>
                <a:r>
                  <a:rPr lang="tr-TR" sz="2000" b="1" dirty="0" smtClean="0">
                    <a:solidFill>
                      <a:srgbClr val="FF5969"/>
                    </a:solidFill>
                    <a:latin typeface="Arial" panose="020B0604020202020204" pitchFamily="34" charset="0"/>
                    <a:cs typeface="Arial" panose="020B0604020202020204" pitchFamily="34" charset="0"/>
                  </a:rPr>
                  <a:t>ya da projenin gerçekleştirilmesi planlanan </a:t>
                </a:r>
                <a:r>
                  <a:rPr lang="tr-TR" sz="2000" b="1" dirty="0" smtClean="0">
                    <a:solidFill>
                      <a:srgbClr val="FF5969"/>
                    </a:solidFill>
                    <a:latin typeface="Arial" panose="020B0604020202020204" pitchFamily="34" charset="0"/>
                    <a:cs typeface="Arial" panose="020B0604020202020204" pitchFamily="34" charset="0"/>
                    <a:hlinkClick r:id="rId5"/>
                  </a:rPr>
                  <a:t>İl Müdürlüğü</a:t>
                </a:r>
                <a:r>
                  <a:rPr lang="tr-TR" sz="2000" b="1" dirty="0" smtClean="0">
                    <a:solidFill>
                      <a:srgbClr val="FF5969"/>
                    </a:solidFill>
                    <a:latin typeface="Arial" panose="020B0604020202020204" pitchFamily="34" charset="0"/>
                    <a:cs typeface="Arial" panose="020B0604020202020204" pitchFamily="34" charset="0"/>
                  </a:rPr>
                  <a:t>/</a:t>
                </a:r>
                <a:r>
                  <a:rPr lang="tr-TR" sz="2000" b="1" dirty="0" smtClean="0">
                    <a:solidFill>
                      <a:srgbClr val="FF5969"/>
                    </a:solidFill>
                    <a:latin typeface="Arial" panose="020B0604020202020204" pitchFamily="34" charset="0"/>
                    <a:cs typeface="Arial" panose="020B0604020202020204" pitchFamily="34" charset="0"/>
                    <a:hlinkClick r:id="rId6"/>
                  </a:rPr>
                  <a:t>Müdürlüklerinin</a:t>
                </a:r>
                <a:r>
                  <a:rPr lang="tr-TR" sz="2000" b="1" dirty="0" smtClean="0">
                    <a:solidFill>
                      <a:srgbClr val="FF5969"/>
                    </a:solidFill>
                    <a:latin typeface="Arial" panose="020B0604020202020204" pitchFamily="34" charset="0"/>
                    <a:cs typeface="Arial" panose="020B0604020202020204" pitchFamily="34" charset="0"/>
                  </a:rPr>
                  <a:t> </a:t>
                </a:r>
                <a:r>
                  <a:rPr lang="tr-TR" sz="2000" b="1" dirty="0">
                    <a:solidFill>
                      <a:srgbClr val="FF5969"/>
                    </a:solidFill>
                    <a:latin typeface="Arial" panose="020B0604020202020204" pitchFamily="34" charset="0"/>
                    <a:cs typeface="Arial" panose="020B0604020202020204" pitchFamily="34" charset="0"/>
                  </a:rPr>
                  <a:t>internet </a:t>
                </a:r>
                <a:r>
                  <a:rPr lang="tr-TR" sz="2000" b="1" dirty="0" smtClean="0">
                    <a:solidFill>
                      <a:srgbClr val="FF5969"/>
                    </a:solidFill>
                    <a:latin typeface="Arial" panose="020B0604020202020204" pitchFamily="34" charset="0"/>
                    <a:cs typeface="Arial" panose="020B0604020202020204" pitchFamily="34" charset="0"/>
                  </a:rPr>
                  <a:t>sayfası/sayfaları </a:t>
                </a:r>
                <a:r>
                  <a:rPr lang="tr-TR" sz="2000" b="1" dirty="0" smtClean="0">
                    <a:solidFill>
                      <a:srgbClr val="FF5969"/>
                    </a:solidFill>
                    <a:latin typeface="Arial" panose="020B0604020202020204" pitchFamily="34" charset="0"/>
                    <a:cs typeface="Arial" panose="020B0604020202020204" pitchFamily="34" charset="0"/>
                    <a:hlinkClick r:id="rId7"/>
                  </a:rPr>
                  <a:t>Duyuru</a:t>
                </a:r>
                <a:r>
                  <a:rPr lang="tr-TR" sz="2000" b="1" dirty="0" smtClean="0">
                    <a:solidFill>
                      <a:srgbClr val="FF5969"/>
                    </a:solidFill>
                    <a:latin typeface="Arial" panose="020B0604020202020204" pitchFamily="34" charset="0"/>
                    <a:cs typeface="Arial" panose="020B0604020202020204" pitchFamily="34" charset="0"/>
                  </a:rPr>
                  <a:t> listesinden proje dosyaları incelenebilir.</a:t>
                </a:r>
                <a:endParaRPr lang="tr-TR" sz="2000" dirty="0"/>
              </a:p>
            </p:txBody>
          </p:sp>
          <p:sp>
            <p:nvSpPr>
              <p:cNvPr id="63" name="Oval 62"/>
              <p:cNvSpPr/>
              <p:nvPr/>
            </p:nvSpPr>
            <p:spPr>
              <a:xfrm>
                <a:off x="-2578707" y="4645275"/>
                <a:ext cx="1845425" cy="59615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3" name="Altbilgi Yer Tutucusu 2"/>
          <p:cNvSpPr>
            <a:spLocks noGrp="1"/>
          </p:cNvSpPr>
          <p:nvPr>
            <p:ph type="ftr" sz="quarter" idx="11"/>
          </p:nvPr>
        </p:nvSpPr>
        <p:spPr/>
        <p:txBody>
          <a:bodyPr/>
          <a:lstStyle/>
          <a:p>
            <a:r>
              <a:rPr lang="de-DE" smtClean="0"/>
              <a:t> ÇEVRE VE ŞEHİRCİLİK BAKANLIĞI </a:t>
            </a:r>
            <a:endParaRPr lang="de-DE"/>
          </a:p>
        </p:txBody>
      </p:sp>
      <p:sp>
        <p:nvSpPr>
          <p:cNvPr id="4" name="Oval 3"/>
          <p:cNvSpPr/>
          <p:nvPr/>
        </p:nvSpPr>
        <p:spPr>
          <a:xfrm>
            <a:off x="9459882" y="5150886"/>
            <a:ext cx="282633" cy="707150"/>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755621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312CB825-EAFB-4901-8C7E-D5477E0D31C8}"/>
              </a:ext>
            </a:extLst>
          </p:cNvPr>
          <p:cNvGrpSpPr/>
          <p:nvPr/>
        </p:nvGrpSpPr>
        <p:grpSpPr>
          <a:xfrm>
            <a:off x="5496041" y="4023903"/>
            <a:ext cx="4140553" cy="451824"/>
            <a:chOff x="4679586" y="878988"/>
            <a:chExt cx="1745757" cy="190500"/>
          </a:xfrm>
        </p:grpSpPr>
        <p:sp>
          <p:nvSpPr>
            <p:cNvPr id="52" name="Oval 51">
              <a:extLst>
                <a:ext uri="{FF2B5EF4-FFF2-40B4-BE49-F238E27FC236}">
                  <a16:creationId xmlns=""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 xmlns:a16="http://schemas.microsoft.com/office/drawing/2014/main" id="{71382190-201C-4BAE-91F3-296A26671C96}"/>
              </a:ext>
            </a:extLst>
          </p:cNvPr>
          <p:cNvSpPr/>
          <p:nvPr/>
        </p:nvSpPr>
        <p:spPr>
          <a:xfrm>
            <a:off x="-8022398" y="-615814"/>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sp>
        <p:nvSpPr>
          <p:cNvPr id="73" name="TextBox 109">
            <a:extLst>
              <a:ext uri="{FF2B5EF4-FFF2-40B4-BE49-F238E27FC236}">
                <a16:creationId xmlns="" xmlns:a16="http://schemas.microsoft.com/office/drawing/2014/main" id="{70B20FE2-BC47-4EB2-B7EA-CBE6F5B390D3}"/>
              </a:ext>
            </a:extLst>
          </p:cNvPr>
          <p:cNvSpPr txBox="1"/>
          <p:nvPr/>
        </p:nvSpPr>
        <p:spPr>
          <a:xfrm>
            <a:off x="2555247" y="77340"/>
            <a:ext cx="8312493" cy="1569660"/>
          </a:xfrm>
          <a:prstGeom prst="rect">
            <a:avLst/>
          </a:prstGeom>
          <a:noFill/>
        </p:spPr>
        <p:txBody>
          <a:bodyPr wrap="square" rtlCol="0">
            <a:spAutoFit/>
          </a:bodyPr>
          <a:lstStyle/>
          <a:p>
            <a:pPr algn="ctr"/>
            <a:r>
              <a:rPr lang="tr-TR" sz="2400" b="1" dirty="0">
                <a:solidFill>
                  <a:srgbClr val="FF5969"/>
                </a:solidFill>
                <a:latin typeface="Arial" panose="020B0604020202020204" pitchFamily="34" charset="0"/>
                <a:cs typeface="Arial" panose="020B0604020202020204" pitchFamily="34" charset="0"/>
              </a:rPr>
              <a:t>e</a:t>
            </a:r>
            <a:r>
              <a:rPr lang="tr-TR" sz="2400" b="1" dirty="0" smtClean="0">
                <a:solidFill>
                  <a:srgbClr val="FF5969"/>
                </a:solidFill>
                <a:latin typeface="Arial" panose="020B0604020202020204" pitchFamily="34" charset="0"/>
                <a:cs typeface="Arial" panose="020B0604020202020204" pitchFamily="34" charset="0"/>
              </a:rPr>
              <a:t>-ÇED Sistemine giriş yapılınca ekrana gelen görüntüde proje(</a:t>
            </a:r>
            <a:r>
              <a:rPr lang="tr-TR" sz="2400" b="1" dirty="0" err="1" smtClean="0">
                <a:solidFill>
                  <a:srgbClr val="FF5969"/>
                </a:solidFill>
                <a:latin typeface="Arial" panose="020B0604020202020204" pitchFamily="34" charset="0"/>
                <a:cs typeface="Arial" panose="020B0604020202020204" pitchFamily="34" charset="0"/>
              </a:rPr>
              <a:t>ler</a:t>
            </a:r>
            <a:r>
              <a:rPr lang="tr-TR" sz="2400" b="1" dirty="0" smtClean="0">
                <a:solidFill>
                  <a:srgbClr val="FF5969"/>
                </a:solidFill>
                <a:latin typeface="Arial" panose="020B0604020202020204" pitchFamily="34" charset="0"/>
                <a:cs typeface="Arial" panose="020B0604020202020204" pitchFamily="34" charset="0"/>
              </a:rPr>
              <a:t>) yer alıyor ise; bu(</a:t>
            </a:r>
            <a:r>
              <a:rPr lang="tr-TR" sz="2400" b="1" dirty="0" err="1" smtClean="0">
                <a:solidFill>
                  <a:srgbClr val="FF5969"/>
                </a:solidFill>
                <a:latin typeface="Arial" panose="020B0604020202020204" pitchFamily="34" charset="0"/>
                <a:cs typeface="Arial" panose="020B0604020202020204" pitchFamily="34" charset="0"/>
              </a:rPr>
              <a:t>nlar</a:t>
            </a:r>
            <a:r>
              <a:rPr lang="tr-TR" sz="2400" b="1" dirty="0" smtClean="0">
                <a:solidFill>
                  <a:srgbClr val="FF5969"/>
                </a:solidFill>
                <a:latin typeface="Arial" panose="020B0604020202020204" pitchFamily="34" charset="0"/>
                <a:cs typeface="Arial" panose="020B0604020202020204" pitchFamily="34" charset="0"/>
              </a:rPr>
              <a:t>) «Projeler» başlığı altındaki «Üzerimdeki İşler» sekmesinde yer alan projelere aittir.</a:t>
            </a:r>
            <a:endParaRPr lang="en-US" sz="2400" b="1" dirty="0">
              <a:solidFill>
                <a:srgbClr val="FF5969"/>
              </a:solidFill>
              <a:latin typeface="Arial" panose="020B0604020202020204" pitchFamily="34" charset="0"/>
              <a:cs typeface="Arial" panose="020B0604020202020204" pitchFamily="34" charset="0"/>
            </a:endParaRPr>
          </a:p>
        </p:txBody>
      </p:sp>
      <p:grpSp>
        <p:nvGrpSpPr>
          <p:cNvPr id="6" name="Grup 5"/>
          <p:cNvGrpSpPr/>
          <p:nvPr/>
        </p:nvGrpSpPr>
        <p:grpSpPr>
          <a:xfrm>
            <a:off x="300806" y="1307428"/>
            <a:ext cx="4068506" cy="2156461"/>
            <a:chOff x="1177629" y="3222829"/>
            <a:chExt cx="4156308" cy="2156461"/>
          </a:xfrm>
          <a:noFill/>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29" y="3222829"/>
              <a:ext cx="4156308" cy="215646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16145" y="4125864"/>
              <a:ext cx="3317792" cy="494157"/>
            </a:xfrm>
            <a:prstGeom prst="ellipse">
              <a:avLst/>
            </a:prstGeom>
            <a:grp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6056"/>
          <a:stretch/>
        </p:blipFill>
        <p:spPr bwMode="auto">
          <a:xfrm>
            <a:off x="1562550" y="3482267"/>
            <a:ext cx="9245591" cy="187112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Oval 57"/>
          <p:cNvSpPr/>
          <p:nvPr/>
        </p:nvSpPr>
        <p:spPr>
          <a:xfrm>
            <a:off x="9714781" y="3437102"/>
            <a:ext cx="1260080" cy="444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TextBox 109">
            <a:extLst>
              <a:ext uri="{FF2B5EF4-FFF2-40B4-BE49-F238E27FC236}">
                <a16:creationId xmlns="" xmlns:a16="http://schemas.microsoft.com/office/drawing/2014/main" id="{70B20FE2-BC47-4EB2-B7EA-CBE6F5B390D3}"/>
              </a:ext>
            </a:extLst>
          </p:cNvPr>
          <p:cNvSpPr txBox="1"/>
          <p:nvPr/>
        </p:nvSpPr>
        <p:spPr>
          <a:xfrm>
            <a:off x="5823867" y="1640361"/>
            <a:ext cx="4508317" cy="830997"/>
          </a:xfrm>
          <a:prstGeom prst="rect">
            <a:avLst/>
          </a:prstGeom>
          <a:noFill/>
        </p:spPr>
        <p:txBody>
          <a:bodyPr wrap="square" rtlCol="0">
            <a:spAutoFit/>
          </a:bodyPr>
          <a:lstStyle/>
          <a:p>
            <a:pPr algn="ctr"/>
            <a:r>
              <a:rPr lang="tr-TR" sz="2400" b="1" i="1" dirty="0" smtClean="0">
                <a:solidFill>
                  <a:schemeClr val="accent6">
                    <a:lumMod val="75000"/>
                  </a:schemeClr>
                </a:solidFill>
                <a:latin typeface="Arial" panose="020B0604020202020204" pitchFamily="34" charset="0"/>
                <a:cs typeface="Arial" panose="020B0604020202020204" pitchFamily="34" charset="0"/>
              </a:rPr>
              <a:t>Süreç başlığı düzeltilecek.</a:t>
            </a:r>
          </a:p>
          <a:p>
            <a:pPr algn="ctr"/>
            <a:r>
              <a:rPr lang="tr-TR" sz="2400" b="1" dirty="0" smtClean="0">
                <a:solidFill>
                  <a:schemeClr val="tx1">
                    <a:lumMod val="65000"/>
                    <a:lumOff val="35000"/>
                  </a:schemeClr>
                </a:solidFill>
                <a:latin typeface="Arial" panose="020B0604020202020204" pitchFamily="34" charset="0"/>
                <a:cs typeface="Arial" panose="020B0604020202020204" pitchFamily="34" charset="0"/>
              </a:rPr>
              <a:t>(</a:t>
            </a:r>
            <a:r>
              <a:rPr lang="tr-TR" sz="2400" b="1" i="1" dirty="0" smtClean="0">
                <a:solidFill>
                  <a:schemeClr val="tx1">
                    <a:lumMod val="65000"/>
                    <a:lumOff val="35000"/>
                  </a:schemeClr>
                </a:solidFill>
                <a:latin typeface="Arial" panose="020B0604020202020204" pitchFamily="34" charset="0"/>
                <a:cs typeface="Arial" panose="020B0604020202020204" pitchFamily="34" charset="0"/>
              </a:rPr>
              <a:t>Tür Ek 2, Süreç HKT</a:t>
            </a:r>
            <a:r>
              <a:rPr lang="tr-TR" sz="2400" b="1" dirty="0" smtClean="0">
                <a:solidFill>
                  <a:schemeClr val="tx1">
                    <a:lumMod val="65000"/>
                    <a:lumOff val="35000"/>
                  </a:schemeClr>
                </a:solidFill>
                <a:latin typeface="Arial" panose="020B0604020202020204" pitchFamily="34" charset="0"/>
                <a:cs typeface="Arial" panose="020B0604020202020204" pitchFamily="34" charset="0"/>
              </a:rPr>
              <a:t>)</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7" name="TextBox 109">
            <a:extLst>
              <a:ext uri="{FF2B5EF4-FFF2-40B4-BE49-F238E27FC236}">
                <a16:creationId xmlns="" xmlns:a16="http://schemas.microsoft.com/office/drawing/2014/main" id="{70B20FE2-BC47-4EB2-B7EA-CBE6F5B390D3}"/>
              </a:ext>
            </a:extLst>
          </p:cNvPr>
          <p:cNvSpPr txBox="1"/>
          <p:nvPr/>
        </p:nvSpPr>
        <p:spPr>
          <a:xfrm>
            <a:off x="5567542" y="2448994"/>
            <a:ext cx="4508317" cy="830997"/>
          </a:xfrm>
          <a:prstGeom prst="rect">
            <a:avLst/>
          </a:prstGeom>
          <a:solidFill>
            <a:schemeClr val="bg1"/>
          </a:solidFill>
        </p:spPr>
        <p:txBody>
          <a:bodyPr wrap="square" rtlCol="0">
            <a:spAutoFit/>
          </a:bodyPr>
          <a:lstStyle/>
          <a:p>
            <a:pPr algn="ctr"/>
            <a:r>
              <a:rPr lang="tr-TR" sz="2400" b="1" dirty="0" smtClean="0">
                <a:solidFill>
                  <a:srgbClr val="0070C0"/>
                </a:solidFill>
                <a:latin typeface="Arial" panose="020B0604020202020204" pitchFamily="34" charset="0"/>
                <a:cs typeface="Arial" panose="020B0604020202020204" pitchFamily="34" charset="0"/>
              </a:rPr>
              <a:t>Tür ve Proje Durumu </a:t>
            </a:r>
            <a:r>
              <a:rPr lang="tr-TR" sz="2400" b="1" dirty="0" smtClean="0">
                <a:solidFill>
                  <a:schemeClr val="tx1">
                    <a:lumMod val="95000"/>
                    <a:lumOff val="5000"/>
                  </a:schemeClr>
                </a:solidFill>
                <a:latin typeface="Arial" panose="020B0604020202020204" pitchFamily="34" charset="0"/>
                <a:cs typeface="Arial" panose="020B0604020202020204" pitchFamily="34" charset="0"/>
              </a:rPr>
              <a:t>başlıklarına dikkat edelim.</a:t>
            </a:r>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66" name="Eğri Bağlayıcı 65"/>
          <p:cNvCxnSpPr/>
          <p:nvPr/>
        </p:nvCxnSpPr>
        <p:spPr>
          <a:xfrm>
            <a:off x="9238860" y="2742546"/>
            <a:ext cx="1021363" cy="694556"/>
          </a:xfrm>
          <a:prstGeom prst="curvedConnector3">
            <a:avLst>
              <a:gd name="adj1" fmla="val 50000"/>
            </a:avLst>
          </a:prstGeom>
          <a:noFill/>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Eğri Bağlayıcı 8"/>
          <p:cNvCxnSpPr/>
          <p:nvPr/>
        </p:nvCxnSpPr>
        <p:spPr>
          <a:xfrm rot="10800000" flipV="1">
            <a:off x="4123112" y="2314846"/>
            <a:ext cx="2365104" cy="1375961"/>
          </a:xfrm>
          <a:prstGeom prst="curvedConnector3">
            <a:avLst/>
          </a:prstGeom>
          <a:noFill/>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ğri Bağlayıcı 13"/>
          <p:cNvCxnSpPr/>
          <p:nvPr/>
        </p:nvCxnSpPr>
        <p:spPr>
          <a:xfrm rot="10800000" flipV="1">
            <a:off x="3340134" y="2690290"/>
            <a:ext cx="2887889" cy="896313"/>
          </a:xfrm>
          <a:prstGeom prst="curvedConnector3">
            <a:avLst>
              <a:gd name="adj1" fmla="val 50000"/>
            </a:avLst>
          </a:prstGeom>
          <a:noFill/>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933277" y="3586604"/>
            <a:ext cx="406856" cy="2416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7422961" y="4688378"/>
            <a:ext cx="1475373" cy="532015"/>
          </a:xfrm>
          <a:prstGeom prst="roundRect">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7229"/>
          <a:stretch/>
        </p:blipFill>
        <p:spPr bwMode="auto">
          <a:xfrm>
            <a:off x="1562549" y="5359190"/>
            <a:ext cx="8312971"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Yuvarlatılmış Dikdörtgen 30"/>
          <p:cNvSpPr/>
          <p:nvPr/>
        </p:nvSpPr>
        <p:spPr>
          <a:xfrm>
            <a:off x="7625557" y="5375816"/>
            <a:ext cx="1801750" cy="46196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1215" y="5375816"/>
            <a:ext cx="1846925" cy="84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2883402" y="5507047"/>
            <a:ext cx="1436035" cy="609686"/>
          </a:xfrm>
          <a:prstGeom prst="ellipse">
            <a:avLst/>
          </a:prstGeom>
          <a:noFill/>
          <a:ln w="47625">
            <a:solidFill>
              <a:srgbClr val="FF59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Dirsek Bağlayıcısı 18"/>
          <p:cNvCxnSpPr/>
          <p:nvPr/>
        </p:nvCxnSpPr>
        <p:spPr>
          <a:xfrm rot="5400000">
            <a:off x="2682190" y="4365380"/>
            <a:ext cx="1799613" cy="483723"/>
          </a:xfrm>
          <a:prstGeom prst="bentConnector3">
            <a:avLst/>
          </a:prstGeom>
          <a:ln w="57150">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26473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312CB825-EAFB-4901-8C7E-D5477E0D31C8}"/>
              </a:ext>
            </a:extLst>
          </p:cNvPr>
          <p:cNvGrpSpPr/>
          <p:nvPr/>
        </p:nvGrpSpPr>
        <p:grpSpPr>
          <a:xfrm>
            <a:off x="5496041" y="4023903"/>
            <a:ext cx="4140553" cy="451824"/>
            <a:chOff x="4679586" y="878988"/>
            <a:chExt cx="1745757" cy="190500"/>
          </a:xfrm>
        </p:grpSpPr>
        <p:sp>
          <p:nvSpPr>
            <p:cNvPr id="52" name="Oval 51">
              <a:extLst>
                <a:ext uri="{FF2B5EF4-FFF2-40B4-BE49-F238E27FC236}">
                  <a16:creationId xmlns=""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sp>
        <p:nvSpPr>
          <p:cNvPr id="50" name="TextBox 109">
            <a:extLst>
              <a:ext uri="{FF2B5EF4-FFF2-40B4-BE49-F238E27FC236}">
                <a16:creationId xmlns="" xmlns:a16="http://schemas.microsoft.com/office/drawing/2014/main" id="{70B20FE2-BC47-4EB2-B7EA-CBE6F5B390D3}"/>
              </a:ext>
            </a:extLst>
          </p:cNvPr>
          <p:cNvSpPr txBox="1"/>
          <p:nvPr/>
        </p:nvSpPr>
        <p:spPr>
          <a:xfrm>
            <a:off x="1476010" y="127299"/>
            <a:ext cx="8491885" cy="2677656"/>
          </a:xfrm>
          <a:prstGeom prst="rect">
            <a:avLst/>
          </a:prstGeom>
          <a:noFill/>
        </p:spPr>
        <p:txBody>
          <a:bodyPr wrap="square" rtlCol="0">
            <a:spAutoFit/>
          </a:bodyPr>
          <a:lstStyle/>
          <a:p>
            <a:pPr algn="ctr"/>
            <a:r>
              <a:rPr lang="tr-TR" sz="2400" b="1" dirty="0" smtClean="0">
                <a:solidFill>
                  <a:schemeClr val="accent1">
                    <a:lumMod val="75000"/>
                  </a:schemeClr>
                </a:solidFill>
                <a:latin typeface="Arial" panose="020B0604020202020204" pitchFamily="34" charset="0"/>
                <a:cs typeface="Arial" panose="020B0604020202020204" pitchFamily="34" charset="0"/>
              </a:rPr>
              <a:t>Tür: Ek 1 ise; ÇED Yönetmeliği EK-1 listesinde yer alan projelerdir. (Bakanlık tarafından yürütülmektedir.)</a:t>
            </a:r>
          </a:p>
          <a:p>
            <a:pPr algn="ctr"/>
            <a:r>
              <a:rPr lang="tr-TR" sz="2400" b="1" dirty="0" smtClean="0">
                <a:solidFill>
                  <a:srgbClr val="FF5969"/>
                </a:solidFill>
                <a:latin typeface="Arial" panose="020B0604020202020204" pitchFamily="34" charset="0"/>
                <a:cs typeface="Arial" panose="020B0604020202020204" pitchFamily="34" charset="0"/>
              </a:rPr>
              <a:t>Tür: Ek 2 ise; </a:t>
            </a:r>
            <a:r>
              <a:rPr lang="tr-TR" sz="2400" b="1" dirty="0">
                <a:solidFill>
                  <a:srgbClr val="FF5969"/>
                </a:solidFill>
                <a:latin typeface="Arial" panose="020B0604020202020204" pitchFamily="34" charset="0"/>
                <a:cs typeface="Arial" panose="020B0604020202020204" pitchFamily="34" charset="0"/>
              </a:rPr>
              <a:t>ÇED Yönetmeliği </a:t>
            </a:r>
            <a:r>
              <a:rPr lang="tr-TR" sz="2400" b="1" dirty="0" smtClean="0">
                <a:solidFill>
                  <a:srgbClr val="FF5969"/>
                </a:solidFill>
                <a:latin typeface="Arial" panose="020B0604020202020204" pitchFamily="34" charset="0"/>
                <a:cs typeface="Arial" panose="020B0604020202020204" pitchFamily="34" charset="0"/>
              </a:rPr>
              <a:t>EK-2 </a:t>
            </a:r>
            <a:r>
              <a:rPr lang="tr-TR" sz="2400" b="1" dirty="0">
                <a:solidFill>
                  <a:srgbClr val="FF5969"/>
                </a:solidFill>
                <a:latin typeface="Arial" panose="020B0604020202020204" pitchFamily="34" charset="0"/>
                <a:cs typeface="Arial" panose="020B0604020202020204" pitchFamily="34" charset="0"/>
              </a:rPr>
              <a:t>listesinde yer alan projelerdir. </a:t>
            </a:r>
            <a:r>
              <a:rPr lang="tr-TR" sz="2400" b="1" dirty="0" smtClean="0">
                <a:solidFill>
                  <a:srgbClr val="FF5969"/>
                </a:solidFill>
                <a:latin typeface="Arial" panose="020B0604020202020204" pitchFamily="34" charset="0"/>
                <a:cs typeface="Arial" panose="020B0604020202020204" pitchFamily="34" charset="0"/>
              </a:rPr>
              <a:t>(İl Müdürlüğü tarafından; </a:t>
            </a:r>
            <a:r>
              <a:rPr lang="tr-TR" sz="2400" b="1" dirty="0" smtClean="0">
                <a:solidFill>
                  <a:schemeClr val="accent6">
                    <a:lumMod val="50000"/>
                  </a:schemeClr>
                </a:solidFill>
                <a:latin typeface="Arial" panose="020B0604020202020204" pitchFamily="34" charset="0"/>
                <a:cs typeface="Arial" panose="020B0604020202020204" pitchFamily="34" charset="0"/>
              </a:rPr>
              <a:t>Sadece Ek-2 Listesinde </a:t>
            </a:r>
            <a:r>
              <a:rPr lang="tr-TR" sz="2400" b="1" dirty="0">
                <a:solidFill>
                  <a:schemeClr val="accent6">
                    <a:lumMod val="50000"/>
                  </a:schemeClr>
                </a:solidFill>
                <a:latin typeface="Arial" panose="020B0604020202020204" pitchFamily="34" charset="0"/>
                <a:cs typeface="Arial" panose="020B0604020202020204" pitchFamily="34" charset="0"/>
              </a:rPr>
              <a:t>Sektör: </a:t>
            </a:r>
            <a:r>
              <a:rPr lang="tr-TR" sz="2400" b="1" i="1" u="sng" dirty="0">
                <a:solidFill>
                  <a:schemeClr val="accent6">
                    <a:lumMod val="50000"/>
                  </a:schemeClr>
                </a:solidFill>
                <a:latin typeface="Arial" panose="020B0604020202020204" pitchFamily="34" charset="0"/>
                <a:cs typeface="Arial" panose="020B0604020202020204" pitchFamily="34" charset="0"/>
              </a:rPr>
              <a:t>Enerji</a:t>
            </a:r>
            <a:r>
              <a:rPr lang="tr-TR" sz="2400" b="1" dirty="0">
                <a:solidFill>
                  <a:schemeClr val="accent6">
                    <a:lumMod val="50000"/>
                  </a:schemeClr>
                </a:solidFill>
                <a:latin typeface="Arial" panose="020B0604020202020204" pitchFamily="34" charset="0"/>
                <a:cs typeface="Arial" panose="020B0604020202020204" pitchFamily="34" charset="0"/>
              </a:rPr>
              <a:t>, Alt Sektör: </a:t>
            </a:r>
            <a:r>
              <a:rPr lang="tr-TR" sz="2400" b="1" i="1" u="sng" dirty="0">
                <a:solidFill>
                  <a:schemeClr val="accent6">
                    <a:lumMod val="50000"/>
                  </a:schemeClr>
                </a:solidFill>
                <a:latin typeface="Arial" panose="020B0604020202020204" pitchFamily="34" charset="0"/>
                <a:cs typeface="Arial" panose="020B0604020202020204" pitchFamily="34" charset="0"/>
              </a:rPr>
              <a:t>Hidroelektrik </a:t>
            </a:r>
            <a:r>
              <a:rPr lang="tr-TR" sz="2400" b="1" i="1" u="sng" dirty="0" smtClean="0">
                <a:solidFill>
                  <a:schemeClr val="accent6">
                    <a:lumMod val="50000"/>
                  </a:schemeClr>
                </a:solidFill>
                <a:latin typeface="Arial" panose="020B0604020202020204" pitchFamily="34" charset="0"/>
                <a:cs typeface="Arial" panose="020B0604020202020204" pitchFamily="34" charset="0"/>
              </a:rPr>
              <a:t>Santraller </a:t>
            </a:r>
            <a:r>
              <a:rPr lang="tr-TR" sz="2400" b="1" dirty="0" smtClean="0">
                <a:solidFill>
                  <a:schemeClr val="accent6">
                    <a:lumMod val="50000"/>
                  </a:schemeClr>
                </a:solidFill>
                <a:latin typeface="Arial" panose="020B0604020202020204" pitchFamily="34" charset="0"/>
                <a:cs typeface="Arial" panose="020B0604020202020204" pitchFamily="34" charset="0"/>
              </a:rPr>
              <a:t>ise Bakanlık </a:t>
            </a:r>
            <a:r>
              <a:rPr lang="tr-TR" sz="2400" b="1" dirty="0">
                <a:solidFill>
                  <a:schemeClr val="accent6">
                    <a:lumMod val="50000"/>
                  </a:schemeClr>
                </a:solidFill>
                <a:latin typeface="Arial" panose="020B0604020202020204" pitchFamily="34" charset="0"/>
                <a:cs typeface="Arial" panose="020B0604020202020204" pitchFamily="34" charset="0"/>
              </a:rPr>
              <a:t>tarafından yürütülmektedir.</a:t>
            </a:r>
            <a:r>
              <a:rPr lang="tr-TR" sz="2400" b="1" dirty="0" smtClean="0">
                <a:solidFill>
                  <a:schemeClr val="accent6">
                    <a:lumMod val="50000"/>
                  </a:schemeClr>
                </a:solidFill>
                <a:latin typeface="Arial" panose="020B0604020202020204" pitchFamily="34" charset="0"/>
                <a:cs typeface="Arial" panose="020B0604020202020204" pitchFamily="34" charset="0"/>
              </a:rPr>
              <a:t>)</a:t>
            </a:r>
            <a:endParaRPr lang="tr-TR" sz="2400" b="1" dirty="0">
              <a:solidFill>
                <a:schemeClr val="accent6">
                  <a:lumMod val="50000"/>
                </a:schemeClr>
              </a:solidFill>
              <a:latin typeface="Arial" panose="020B0604020202020204" pitchFamily="34" charset="0"/>
              <a:cs typeface="Arial" panose="020B0604020202020204" pitchFamily="34" charset="0"/>
            </a:endParaRPr>
          </a:p>
          <a:p>
            <a:pPr algn="ctr"/>
            <a:endParaRPr lang="en-US" sz="2400" b="1" dirty="0">
              <a:solidFill>
                <a:srgbClr val="FF5969"/>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88" y="2403864"/>
            <a:ext cx="10239375" cy="336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111437" y="3042460"/>
            <a:ext cx="931025" cy="2584954"/>
          </a:xfrm>
          <a:prstGeom prst="ellipse">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p:cNvSpPr/>
          <p:nvPr/>
        </p:nvSpPr>
        <p:spPr>
          <a:xfrm>
            <a:off x="9181938" y="3042459"/>
            <a:ext cx="2070663" cy="2656529"/>
          </a:xfrm>
          <a:prstGeom prst="ellipse">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62" y="5740314"/>
            <a:ext cx="102392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rot="4764007">
            <a:off x="1990515" y="5938271"/>
            <a:ext cx="443792" cy="48649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5969"/>
              </a:solidFill>
            </a:endParaRPr>
          </a:p>
        </p:txBody>
      </p:sp>
      <p:sp>
        <p:nvSpPr>
          <p:cNvPr id="17" name="Oval 16"/>
          <p:cNvSpPr/>
          <p:nvPr/>
        </p:nvSpPr>
        <p:spPr>
          <a:xfrm rot="5400000">
            <a:off x="3863178" y="5129328"/>
            <a:ext cx="634382" cy="208004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5969"/>
              </a:solidFill>
            </a:endParaRPr>
          </a:p>
        </p:txBody>
      </p:sp>
      <p:sp>
        <p:nvSpPr>
          <p:cNvPr id="5" name="Akış Çizelgesi: Delikli Teyp 4"/>
          <p:cNvSpPr/>
          <p:nvPr/>
        </p:nvSpPr>
        <p:spPr>
          <a:xfrm>
            <a:off x="3206848" y="5918663"/>
            <a:ext cx="1947041" cy="525711"/>
          </a:xfrm>
          <a:prstGeom prst="flowChartPunchedTape">
            <a:avLst/>
          </a:prstGeom>
          <a:noFill/>
          <a:ln w="57150">
            <a:solidFill>
              <a:srgbClr val="5D737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uvarlatılmış Dikdörtgen 18"/>
          <p:cNvSpPr/>
          <p:nvPr/>
        </p:nvSpPr>
        <p:spPr>
          <a:xfrm>
            <a:off x="7181850" y="3019424"/>
            <a:ext cx="1035377"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Yuvarlatılmış Dikdörtgen 19"/>
          <p:cNvSpPr/>
          <p:nvPr/>
        </p:nvSpPr>
        <p:spPr>
          <a:xfrm>
            <a:off x="7130866" y="4156410"/>
            <a:ext cx="1086361"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Yuvarlatılmış Dikdörtgen 20"/>
          <p:cNvSpPr/>
          <p:nvPr/>
        </p:nvSpPr>
        <p:spPr>
          <a:xfrm>
            <a:off x="7130866" y="5019675"/>
            <a:ext cx="888073"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6329271" y="5918663"/>
            <a:ext cx="1440025"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55780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 xmlns:a16="http://schemas.microsoft.com/office/drawing/2014/main" id="{312CB825-EAFB-4901-8C7E-D5477E0D31C8}"/>
              </a:ext>
            </a:extLst>
          </p:cNvPr>
          <p:cNvGrpSpPr/>
          <p:nvPr/>
        </p:nvGrpSpPr>
        <p:grpSpPr>
          <a:xfrm>
            <a:off x="5496041" y="4023903"/>
            <a:ext cx="4140553" cy="451824"/>
            <a:chOff x="4679586" y="878988"/>
            <a:chExt cx="1745757" cy="190500"/>
          </a:xfrm>
        </p:grpSpPr>
        <p:sp>
          <p:nvSpPr>
            <p:cNvPr id="52" name="Oval 51">
              <a:extLst>
                <a:ext uri="{FF2B5EF4-FFF2-40B4-BE49-F238E27FC236}">
                  <a16:creationId xmlns=""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eri Yer Tutucusu 1"/>
          <p:cNvSpPr>
            <a:spLocks noGrp="1"/>
          </p:cNvSpPr>
          <p:nvPr>
            <p:ph type="dt" sz="half" idx="10"/>
          </p:nvPr>
        </p:nvSpPr>
        <p:spPr/>
        <p:txBody>
          <a:bodyPr/>
          <a:lstStyle/>
          <a:p>
            <a:fld id="{C19923C9-5388-486C-9DAB-2E2AEB530E2E}" type="datetime1">
              <a:rPr lang="de-DE" smtClean="0"/>
              <a:t>01.11.2018</a:t>
            </a:fld>
            <a:endParaRPr lang="de-DE"/>
          </a:p>
        </p:txBody>
      </p:sp>
      <p:sp>
        <p:nvSpPr>
          <p:cNvPr id="3" name="Altbilgi Yer Tutucusu 2"/>
          <p:cNvSpPr>
            <a:spLocks noGrp="1"/>
          </p:cNvSpPr>
          <p:nvPr>
            <p:ph type="ftr" sz="quarter" idx="11"/>
          </p:nvPr>
        </p:nvSpPr>
        <p:spPr/>
        <p:txBody>
          <a:bodyPr/>
          <a:lstStyle/>
          <a:p>
            <a:r>
              <a:rPr lang="de-DE" smtClean="0"/>
              <a:t> ÇEVRE VE ŞEHİRCİLİK BAKANLIĞI </a:t>
            </a:r>
            <a:endParaRPr lang="de-DE"/>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592" y="2657128"/>
            <a:ext cx="9788222" cy="37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180" y="258563"/>
            <a:ext cx="4156308" cy="215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a:xfrm>
            <a:off x="7594022" y="1648965"/>
            <a:ext cx="3317792" cy="494157"/>
          </a:xfrm>
          <a:prstGeom prst="ellipse">
            <a:avLst/>
          </a:pr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Belirtme Çizgisi 56"/>
          <p:cNvSpPr/>
          <p:nvPr/>
        </p:nvSpPr>
        <p:spPr>
          <a:xfrm>
            <a:off x="1014515" y="10071"/>
            <a:ext cx="5956622" cy="2473569"/>
          </a:xfrm>
          <a:prstGeom prst="wedgeEllipseCallout">
            <a:avLst>
              <a:gd name="adj1" fmla="val 61224"/>
              <a:gd name="adj2" fmla="val 17095"/>
            </a:avLst>
          </a:prstGeom>
          <a:noFill/>
          <a:ln w="5715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solidFill>
              </a:rPr>
              <a:t>«Tüm Projeleri Arama» başlığından süreci devam eden ve tamamlanan projelerin listesine ulaşılabilir. Proje Adı ya da İşlem başlığı altındaki Ayrıntılar butonuna basarak projeyle ilgili son durumu ya da görüşleri ya da raporu inceleyebilirsiniz.</a:t>
            </a:r>
            <a:endParaRPr lang="tr-TR" sz="2000" b="1" dirty="0">
              <a:solidFill>
                <a:schemeClr val="tx2">
                  <a:lumMod val="75000"/>
                </a:schemeClr>
              </a:solidFill>
            </a:endParaRPr>
          </a:p>
        </p:txBody>
      </p:sp>
      <p:sp>
        <p:nvSpPr>
          <p:cNvPr id="4" name="Yuvarlatılmış Dikdörtgen 3"/>
          <p:cNvSpPr/>
          <p:nvPr/>
        </p:nvSpPr>
        <p:spPr>
          <a:xfrm>
            <a:off x="6820180" y="3133725"/>
            <a:ext cx="888073"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Yuvarlatılmış Dikdörtgen 15"/>
          <p:cNvSpPr/>
          <p:nvPr/>
        </p:nvSpPr>
        <p:spPr>
          <a:xfrm>
            <a:off x="6753012" y="4085890"/>
            <a:ext cx="888073"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Yuvarlatılmış Dikdörtgen 17"/>
          <p:cNvSpPr/>
          <p:nvPr/>
        </p:nvSpPr>
        <p:spPr>
          <a:xfrm>
            <a:off x="6791604" y="4848225"/>
            <a:ext cx="888073"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uvarlatılmış Dikdörtgen 18"/>
          <p:cNvSpPr/>
          <p:nvPr/>
        </p:nvSpPr>
        <p:spPr>
          <a:xfrm>
            <a:off x="6820180" y="5819775"/>
            <a:ext cx="888073"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Yuvarlatılmış Dikdörtgen 20"/>
          <p:cNvSpPr/>
          <p:nvPr/>
        </p:nvSpPr>
        <p:spPr>
          <a:xfrm>
            <a:off x="8516070" y="3067049"/>
            <a:ext cx="980355"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8502142" y="3895388"/>
            <a:ext cx="980355" cy="580339"/>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8545364" y="4857749"/>
            <a:ext cx="980355"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Yuvarlatılmış Dikdörtgen 23"/>
          <p:cNvSpPr/>
          <p:nvPr/>
        </p:nvSpPr>
        <p:spPr>
          <a:xfrm>
            <a:off x="8531436" y="5753099"/>
            <a:ext cx="980355" cy="428625"/>
          </a:xfrm>
          <a:prstGeom prst="round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557806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2457</TotalTime>
  <Words>1589</Words>
  <Application>Microsoft Office PowerPoint</Application>
  <PresentationFormat>Özel</PresentationFormat>
  <Paragraphs>147</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Ebru Taşçı</dc:creator>
  <cp:lastModifiedBy>User</cp:lastModifiedBy>
  <cp:revision>203</cp:revision>
  <cp:lastPrinted>2018-09-18T09:49:04Z</cp:lastPrinted>
  <dcterms:created xsi:type="dcterms:W3CDTF">2017-01-05T13:17:27Z</dcterms:created>
  <dcterms:modified xsi:type="dcterms:W3CDTF">2018-11-01T11:15:08Z</dcterms:modified>
</cp:coreProperties>
</file>