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77" r:id="rId4"/>
    <p:sldId id="278" r:id="rId5"/>
    <p:sldId id="280" r:id="rId6"/>
    <p:sldId id="281" r:id="rId7"/>
    <p:sldId id="282" r:id="rId8"/>
    <p:sldId id="293" r:id="rId9"/>
    <p:sldId id="292" r:id="rId10"/>
    <p:sldId id="286" r:id="rId11"/>
    <p:sldId id="291" r:id="rId12"/>
    <p:sldId id="287" r:id="rId13"/>
    <p:sldId id="288" r:id="rId14"/>
    <p:sldId id="289" r:id="rId15"/>
    <p:sldId id="290"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8CC"/>
    <a:srgbClr val="3D7FCF"/>
    <a:srgbClr val="009A46"/>
    <a:srgbClr val="2067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BADF6-B44F-4C23-8EDA-88DCBD5A1015}" type="datetimeFigureOut">
              <a:rPr lang="tr-TR" smtClean="0"/>
              <a:t>13.05.2016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268D5-82BA-4BFE-B716-3CDE11F6F4BF}" type="slidenum">
              <a:rPr lang="tr-TR" smtClean="0"/>
              <a:t>‹#›</a:t>
            </a:fld>
            <a:endParaRPr lang="tr-TR"/>
          </a:p>
        </p:txBody>
      </p:sp>
    </p:spTree>
    <p:extLst>
      <p:ext uri="{BB962C8B-B14F-4D97-AF65-F5344CB8AC3E}">
        <p14:creationId xmlns:p14="http://schemas.microsoft.com/office/powerpoint/2010/main" val="298202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F254096-EF84-4883-8153-DF1A547B9749}" type="datetimeFigureOut">
              <a:rPr lang="tr-TR" smtClean="0"/>
              <a:t>13.05.2016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18787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254096-EF84-4883-8153-DF1A547B9749}" type="datetimeFigureOut">
              <a:rPr lang="tr-TR" smtClean="0"/>
              <a:t>13.05.2016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131088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254096-EF84-4883-8153-DF1A547B9749}" type="datetimeFigureOut">
              <a:rPr lang="tr-TR" smtClean="0"/>
              <a:t>13.05.2016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12069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254096-EF84-4883-8153-DF1A547B9749}" type="datetimeFigureOut">
              <a:rPr lang="tr-TR" smtClean="0"/>
              <a:t>13.05.2016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187818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F254096-EF84-4883-8153-DF1A547B9749}" type="datetimeFigureOut">
              <a:rPr lang="tr-TR" smtClean="0"/>
              <a:t>13.05.2016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224578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F254096-EF84-4883-8153-DF1A547B9749}" type="datetimeFigureOut">
              <a:rPr lang="tr-TR" smtClean="0"/>
              <a:t>13.05.2016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409756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F254096-EF84-4883-8153-DF1A547B9749}" type="datetimeFigureOut">
              <a:rPr lang="tr-TR" smtClean="0"/>
              <a:t>13.05.2016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37791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F254096-EF84-4883-8153-DF1A547B9749}" type="datetimeFigureOut">
              <a:rPr lang="tr-TR" smtClean="0"/>
              <a:t>13.05.2016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105395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254096-EF84-4883-8153-DF1A547B9749}" type="datetimeFigureOut">
              <a:rPr lang="tr-TR" smtClean="0"/>
              <a:t>13.05.2016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182289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254096-EF84-4883-8153-DF1A547B9749}" type="datetimeFigureOut">
              <a:rPr lang="tr-TR" smtClean="0"/>
              <a:t>13.05.2016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90685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254096-EF84-4883-8153-DF1A547B9749}" type="datetimeFigureOut">
              <a:rPr lang="tr-TR" smtClean="0"/>
              <a:t>13.05.2016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094327-DBDC-4C09-8EBA-D0E2EFB24A2D}" type="slidenum">
              <a:rPr lang="tr-TR" smtClean="0"/>
              <a:t>‹#›</a:t>
            </a:fld>
            <a:endParaRPr lang="tr-TR"/>
          </a:p>
        </p:txBody>
      </p:sp>
    </p:spTree>
    <p:extLst>
      <p:ext uri="{BB962C8B-B14F-4D97-AF65-F5344CB8AC3E}">
        <p14:creationId xmlns:p14="http://schemas.microsoft.com/office/powerpoint/2010/main" val="143162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54096-EF84-4883-8153-DF1A547B9749}" type="datetimeFigureOut">
              <a:rPr lang="tr-TR" smtClean="0"/>
              <a:t>13.05.2016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94327-DBDC-4C09-8EBA-D0E2EFB24A2D}" type="slidenum">
              <a:rPr lang="tr-TR" smtClean="0"/>
              <a:t>‹#›</a:t>
            </a:fld>
            <a:endParaRPr lang="tr-TR"/>
          </a:p>
        </p:txBody>
      </p:sp>
    </p:spTree>
    <p:extLst>
      <p:ext uri="{BB962C8B-B14F-4D97-AF65-F5344CB8AC3E}">
        <p14:creationId xmlns:p14="http://schemas.microsoft.com/office/powerpoint/2010/main" val="15517830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00125" y="381000"/>
            <a:ext cx="7143750" cy="6096000"/>
          </a:xfrm>
          <a:prstGeom prst="rect">
            <a:avLst/>
          </a:prstGeom>
        </p:spPr>
      </p:pic>
      <p:sp>
        <p:nvSpPr>
          <p:cNvPr id="2" name="Başlık 1"/>
          <p:cNvSpPr>
            <a:spLocks noGrp="1"/>
          </p:cNvSpPr>
          <p:nvPr>
            <p:ph type="ctrTitle"/>
          </p:nvPr>
        </p:nvSpPr>
        <p:spPr>
          <a:xfrm>
            <a:off x="992454" y="2564904"/>
            <a:ext cx="7630616" cy="1872208"/>
          </a:xfrm>
          <a:noFill/>
        </p:spPr>
        <p:txBody>
          <a:bodyPr>
            <a:prstTxWarp prst="textButton">
              <a:avLst/>
            </a:prstTxWarp>
            <a:normAutofit/>
          </a:bodyPr>
          <a:lstStyle/>
          <a:p>
            <a:r>
              <a:rPr lang="tr-TR" sz="2800" b="1" i="1" dirty="0" smtClean="0">
                <a:solidFill>
                  <a:srgbClr val="0070C0"/>
                </a:solidFill>
                <a:latin typeface="Palatino Linotype" pitchFamily="18" charset="0"/>
                <a:ea typeface="Gungsuh" pitchFamily="18" charset="-127"/>
                <a:cs typeface="Times New Roman" pitchFamily="18" charset="0"/>
              </a:rPr>
              <a:t>Yaşanabilir </a:t>
            </a:r>
            <a:r>
              <a:rPr lang="tr-TR" sz="2800" b="1" i="1" dirty="0" smtClean="0">
                <a:solidFill>
                  <a:srgbClr val="009A46"/>
                </a:solidFill>
                <a:latin typeface="Palatino Linotype" pitchFamily="18" charset="0"/>
                <a:ea typeface="Gungsuh" pitchFamily="18" charset="-127"/>
                <a:cs typeface="Times New Roman" pitchFamily="18" charset="0"/>
              </a:rPr>
              <a:t>Çevre</a:t>
            </a:r>
            <a:r>
              <a:rPr lang="tr-TR" sz="2800" b="1" i="1" dirty="0" smtClean="0">
                <a:solidFill>
                  <a:srgbClr val="0070C0"/>
                </a:solidFill>
                <a:latin typeface="Palatino Linotype" pitchFamily="18" charset="0"/>
                <a:ea typeface="Gungsuh" pitchFamily="18" charset="-127"/>
                <a:cs typeface="Times New Roman" pitchFamily="18" charset="0"/>
              </a:rPr>
              <a:t> ve Marka </a:t>
            </a:r>
            <a:r>
              <a:rPr lang="tr-TR" sz="2800" b="1" i="1" dirty="0">
                <a:solidFill>
                  <a:srgbClr val="009A46"/>
                </a:solidFill>
                <a:latin typeface="Palatino Linotype" pitchFamily="18" charset="0"/>
                <a:ea typeface="Gungsuh" pitchFamily="18" charset="-127"/>
                <a:cs typeface="Times New Roman" pitchFamily="18" charset="0"/>
              </a:rPr>
              <a:t>Şehir</a:t>
            </a:r>
            <a:r>
              <a:rPr lang="tr-TR" sz="2800" b="1" i="1" dirty="0" smtClean="0">
                <a:solidFill>
                  <a:srgbClr val="0070C0"/>
                </a:solidFill>
                <a:latin typeface="Palatino Linotype" pitchFamily="18" charset="0"/>
                <a:ea typeface="Gungsuh" pitchFamily="18" charset="-127"/>
                <a:cs typeface="Times New Roman" pitchFamily="18" charset="0"/>
              </a:rPr>
              <a:t>lere Doğru</a:t>
            </a:r>
            <a:endParaRPr lang="tr-TR" sz="2800" i="1" dirty="0">
              <a:solidFill>
                <a:srgbClr val="0070C0"/>
              </a:solidFill>
              <a:latin typeface="Palatino Linotype" pitchFamily="18" charset="0"/>
              <a:cs typeface="Times New Roman" pitchFamily="18" charset="0"/>
            </a:endParaRP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356" y="5236059"/>
            <a:ext cx="2338428" cy="71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Resim" descr="bakanlik(3).jpg"/>
          <p:cNvPicPr>
            <a:picLocks noChangeAspect="1"/>
          </p:cNvPicPr>
          <p:nvPr/>
        </p:nvPicPr>
        <p:blipFill>
          <a:blip r:embed="rId6">
            <a:clrChange>
              <a:clrFrom>
                <a:srgbClr val="F4F3F3"/>
              </a:clrFrom>
              <a:clrTo>
                <a:srgbClr val="F4F3F3">
                  <a:alpha val="0"/>
                </a:srgbClr>
              </a:clrTo>
            </a:clrChange>
            <a:extLst>
              <a:ext uri="{28A0092B-C50C-407E-A947-70E740481C1C}">
                <a14:useLocalDpi xmlns:a14="http://schemas.microsoft.com/office/drawing/2010/main" val="0"/>
              </a:ext>
            </a:extLst>
          </a:blip>
          <a:srcRect l="19823" t="35936" r="61330" b="45866"/>
          <a:stretch>
            <a:fillRect/>
          </a:stretch>
        </p:blipFill>
        <p:spPr bwMode="auto">
          <a:xfrm>
            <a:off x="1805396" y="4379717"/>
            <a:ext cx="792088" cy="91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0 Resim" descr="bakanlik(3).jpg"/>
          <p:cNvPicPr>
            <a:picLocks noChangeAspect="1"/>
          </p:cNvPicPr>
          <p:nvPr/>
        </p:nvPicPr>
        <p:blipFill>
          <a:blip r:embed="rId6">
            <a:extLst>
              <a:ext uri="{28A0092B-C50C-407E-A947-70E740481C1C}">
                <a14:useLocalDpi xmlns:a14="http://schemas.microsoft.com/office/drawing/2010/main" val="0"/>
              </a:ext>
            </a:extLst>
          </a:blip>
          <a:srcRect l="38467" t="35066" r="32236" b="53542"/>
          <a:stretch>
            <a:fillRect/>
          </a:stretch>
        </p:blipFill>
        <p:spPr bwMode="auto">
          <a:xfrm>
            <a:off x="1813118" y="3933056"/>
            <a:ext cx="1246714" cy="58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80" y="3921848"/>
            <a:ext cx="1018436" cy="679758"/>
          </a:xfrm>
          <a:prstGeom prst="rect">
            <a:avLst/>
          </a:prstGeom>
        </p:spPr>
      </p:pic>
      <p:pic>
        <p:nvPicPr>
          <p:cNvPr id="15" name="Resim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3712" y="3347914"/>
            <a:ext cx="1077607" cy="807713"/>
          </a:xfrm>
          <a:prstGeom prst="rect">
            <a:avLst/>
          </a:prstGeom>
        </p:spPr>
      </p:pic>
      <p:pic>
        <p:nvPicPr>
          <p:cNvPr id="17" name="Resim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3007" y="3921848"/>
            <a:ext cx="1377425" cy="752147"/>
          </a:xfrm>
          <a:prstGeom prst="rect">
            <a:avLst/>
          </a:prstGeom>
          <a:ln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19" name="Resim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39952" y="4515565"/>
            <a:ext cx="1776810" cy="1210542"/>
          </a:xfrm>
          <a:prstGeom prst="rect">
            <a:avLst/>
          </a:prstGeom>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87824" y="3429000"/>
            <a:ext cx="95972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51920" y="3981457"/>
            <a:ext cx="936104" cy="65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Resim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21637" y="4649070"/>
            <a:ext cx="1042851" cy="1042851"/>
          </a:xfrm>
          <a:prstGeom prst="rect">
            <a:avLst/>
          </a:prstGeom>
        </p:spPr>
      </p:pic>
    </p:spTree>
    <p:extLst>
      <p:ext uri="{BB962C8B-B14F-4D97-AF65-F5344CB8AC3E}">
        <p14:creationId xmlns:p14="http://schemas.microsoft.com/office/powerpoint/2010/main" val="1366313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sp>
        <p:nvSpPr>
          <p:cNvPr id="3" name="Alt Başlık 2"/>
          <p:cNvSpPr>
            <a:spLocks noGrp="1"/>
          </p:cNvSpPr>
          <p:nvPr>
            <p:ph type="subTitle" idx="1"/>
          </p:nvPr>
        </p:nvSpPr>
        <p:spPr>
          <a:xfrm>
            <a:off x="683568" y="2060848"/>
            <a:ext cx="7704856" cy="3600400"/>
          </a:xfrm>
        </p:spPr>
        <p:txBody>
          <a:bodyPr>
            <a:noAutofit/>
          </a:bodyPr>
          <a:lstStyle/>
          <a:p>
            <a:pPr algn="just"/>
            <a:r>
              <a:rPr lang="tr-TR" sz="1800" dirty="0">
                <a:solidFill>
                  <a:schemeClr val="tx1"/>
                </a:solidFill>
                <a:latin typeface="Times New Roman" panose="02020603050405020304" pitchFamily="18" charset="0"/>
                <a:cs typeface="Times New Roman" panose="02020603050405020304" pitchFamily="18" charset="0"/>
              </a:rPr>
              <a:t>29219 Sayılı Resmi Gazetede yayımlanan 2872 Sayılı Çevre Kanunu Uyarınca Verilecek İdari Para Cezalarına İlişkin </a:t>
            </a:r>
            <a:r>
              <a:rPr lang="tr-TR" sz="1800" dirty="0" smtClean="0">
                <a:solidFill>
                  <a:schemeClr val="tx1"/>
                </a:solidFill>
                <a:latin typeface="Times New Roman" panose="02020603050405020304" pitchFamily="18" charset="0"/>
                <a:cs typeface="Times New Roman" panose="02020603050405020304" pitchFamily="18" charset="0"/>
              </a:rPr>
              <a:t>Tebliğde 2015 yılı idari para cezaları belirlenmiştir.</a:t>
            </a:r>
          </a:p>
          <a:p>
            <a:pPr algn="just"/>
            <a:r>
              <a:rPr lang="tr-TR" sz="1800" dirty="0" smtClean="0">
                <a:solidFill>
                  <a:schemeClr val="tx1"/>
                </a:solidFill>
                <a:latin typeface="Times New Roman" panose="02020603050405020304" pitchFamily="18" charset="0"/>
                <a:cs typeface="Times New Roman" panose="02020603050405020304" pitchFamily="18" charset="0"/>
              </a:rPr>
              <a:t>Ayrıca idari para cezasını gerektiren fiillerin tekrarı durumunda idari para cezalarının 1 yada 2 kat artırılması durumu söz konusudur.</a:t>
            </a:r>
            <a:endParaRPr lang="tr-TR" sz="1800" dirty="0">
              <a:solidFill>
                <a:schemeClr val="tx1"/>
              </a:solidFill>
              <a:latin typeface="Times New Roman" pitchFamily="18" charset="0"/>
              <a:cs typeface="Times New Roman" pitchFamily="18" charset="0"/>
            </a:endParaRP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pic>
        <p:nvPicPr>
          <p:cNvPr id="2050" name="Picture 2" descr="http://www.haberekspres.com.tr/images/haberler/cevreyi_kirleten_zeytinyagi_isletmelerine_para_ceza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05304"/>
            <a:ext cx="4457378" cy="28527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aberhavadis.com/images/haberler/kuruovada_cevre_felaketi_13518406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378" y="3705305"/>
            <a:ext cx="4686622" cy="285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639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sp>
        <p:nvSpPr>
          <p:cNvPr id="3" name="Alt Başlık 2"/>
          <p:cNvSpPr>
            <a:spLocks noGrp="1"/>
          </p:cNvSpPr>
          <p:nvPr>
            <p:ph type="subTitle" idx="1"/>
          </p:nvPr>
        </p:nvSpPr>
        <p:spPr>
          <a:xfrm>
            <a:off x="683568" y="2060848"/>
            <a:ext cx="7704856" cy="3600400"/>
          </a:xfrm>
        </p:spPr>
        <p:txBody>
          <a:bodyPr>
            <a:noAutofit/>
          </a:bodyPr>
          <a:lstStyle/>
          <a:p>
            <a:pPr algn="just"/>
            <a:r>
              <a:rPr lang="tr-TR" sz="1800" b="1" dirty="0" smtClean="0">
                <a:solidFill>
                  <a:schemeClr val="tx1"/>
                </a:solidFill>
                <a:latin typeface="Times New Roman" pitchFamily="18" charset="0"/>
                <a:cs typeface="Times New Roman" pitchFamily="18" charset="0"/>
              </a:rPr>
              <a:t>2782 sayılı Çevre Kanunu 20. madde ı bendi;</a:t>
            </a:r>
          </a:p>
          <a:p>
            <a:pPr algn="just"/>
            <a:r>
              <a:rPr lang="tr-TR" sz="1800" dirty="0">
                <a:solidFill>
                  <a:schemeClr val="tx1"/>
                </a:solidFill>
                <a:latin typeface="Times New Roman" panose="02020603050405020304" pitchFamily="18" charset="0"/>
                <a:cs typeface="Times New Roman" panose="02020603050405020304" pitchFamily="18" charset="0"/>
              </a:rPr>
              <a:t>Bu bendin birinci paragrafı dışında, bu Kanun ve bu Kanun uyarınca çıkarılan yönetmeliklere aykırı olarak ülkenin egemenlik alanındaki denizlere ve yargılama yetkisine tâbi olan deniz yetki alanlarına, içme ve kullanma suyu sağlama amacına yönelik olmayan sulara atık boşaltanlara </a:t>
            </a:r>
            <a:r>
              <a:rPr lang="tr-TR" sz="1800" b="1" dirty="0" smtClean="0">
                <a:solidFill>
                  <a:schemeClr val="tx1"/>
                </a:solidFill>
                <a:latin typeface="Times New Roman" panose="02020603050405020304" pitchFamily="18" charset="0"/>
                <a:cs typeface="Times New Roman" panose="02020603050405020304" pitchFamily="18" charset="0"/>
              </a:rPr>
              <a:t>46.501,00 </a:t>
            </a:r>
            <a:r>
              <a:rPr lang="tr-TR" sz="1800" b="1" dirty="0">
                <a:solidFill>
                  <a:schemeClr val="tx1"/>
                </a:solidFill>
                <a:latin typeface="Times New Roman" panose="02020603050405020304" pitchFamily="18" charset="0"/>
                <a:cs typeface="Times New Roman" panose="02020603050405020304" pitchFamily="18" charset="0"/>
              </a:rPr>
              <a:t>Türk Lirası </a:t>
            </a:r>
            <a:r>
              <a:rPr lang="tr-TR" sz="1800" dirty="0">
                <a:solidFill>
                  <a:schemeClr val="tx1"/>
                </a:solidFill>
                <a:latin typeface="Times New Roman" panose="02020603050405020304" pitchFamily="18" charset="0"/>
                <a:cs typeface="Times New Roman" panose="02020603050405020304" pitchFamily="18" charset="0"/>
              </a:rPr>
              <a:t>idarî para cezası </a:t>
            </a:r>
            <a:r>
              <a:rPr lang="tr-TR" sz="1800" dirty="0" smtClean="0">
                <a:solidFill>
                  <a:schemeClr val="tx1"/>
                </a:solidFill>
                <a:latin typeface="Times New Roman" panose="02020603050405020304" pitchFamily="18" charset="0"/>
                <a:cs typeface="Times New Roman" panose="02020603050405020304" pitchFamily="18" charset="0"/>
              </a:rPr>
              <a:t>verilir.</a:t>
            </a:r>
          </a:p>
          <a:p>
            <a:pPr algn="just"/>
            <a:r>
              <a:rPr lang="tr-TR" sz="1800" b="1" dirty="0" smtClean="0">
                <a:solidFill>
                  <a:schemeClr val="tx1"/>
                </a:solidFill>
                <a:latin typeface="Times New Roman" panose="02020603050405020304" pitchFamily="18" charset="0"/>
                <a:cs typeface="Times New Roman" panose="02020603050405020304" pitchFamily="18" charset="0"/>
              </a:rPr>
              <a:t>Madde 20 j bendi</a:t>
            </a:r>
            <a:endParaRPr lang="tr-TR" sz="1800" b="1" dirty="0">
              <a:solidFill>
                <a:schemeClr val="tx1"/>
              </a:solidFill>
              <a:latin typeface="Times New Roman" panose="02020603050405020304" pitchFamily="18" charset="0"/>
              <a:cs typeface="Times New Roman" panose="02020603050405020304" pitchFamily="18" charset="0"/>
            </a:endParaRPr>
          </a:p>
          <a:p>
            <a:pPr algn="just"/>
            <a:r>
              <a:rPr lang="tr-TR" sz="1800" dirty="0">
                <a:solidFill>
                  <a:schemeClr val="tx1"/>
                </a:solidFill>
                <a:latin typeface="Times New Roman" panose="02020603050405020304" pitchFamily="18" charset="0"/>
                <a:cs typeface="Times New Roman" panose="02020603050405020304" pitchFamily="18" charset="0"/>
              </a:rPr>
              <a:t>Kanunda ve yönetmelikte öngörülen yasaklara veya standartlara aykırı olarak veya önlemleri almadan atıkları toprağa verenlere </a:t>
            </a:r>
            <a:r>
              <a:rPr lang="tr-TR" sz="1800" b="1" dirty="0" smtClean="0">
                <a:solidFill>
                  <a:schemeClr val="tx1"/>
                </a:solidFill>
                <a:latin typeface="Times New Roman" panose="02020603050405020304" pitchFamily="18" charset="0"/>
                <a:cs typeface="Times New Roman" panose="02020603050405020304" pitchFamily="18" charset="0"/>
              </a:rPr>
              <a:t>46.501,00 </a:t>
            </a:r>
            <a:r>
              <a:rPr lang="tr-TR" sz="1800" b="1" dirty="0">
                <a:solidFill>
                  <a:schemeClr val="tx1"/>
                </a:solidFill>
                <a:latin typeface="Times New Roman" panose="02020603050405020304" pitchFamily="18" charset="0"/>
                <a:cs typeface="Times New Roman" panose="02020603050405020304" pitchFamily="18" charset="0"/>
              </a:rPr>
              <a:t>Türk Lirası </a:t>
            </a:r>
            <a:r>
              <a:rPr lang="tr-TR" sz="1800" dirty="0">
                <a:solidFill>
                  <a:schemeClr val="tx1"/>
                </a:solidFill>
                <a:latin typeface="Times New Roman" panose="02020603050405020304" pitchFamily="18" charset="0"/>
                <a:cs typeface="Times New Roman" panose="02020603050405020304" pitchFamily="18" charset="0"/>
              </a:rPr>
              <a:t>idarî para cezası verilir.</a:t>
            </a: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sp>
        <p:nvSpPr>
          <p:cNvPr id="4" name="Rectangle 1"/>
          <p:cNvSpPr>
            <a:spLocks noChangeArrowheads="1"/>
          </p:cNvSpPr>
          <p:nvPr/>
        </p:nvSpPr>
        <p:spPr bwMode="auto">
          <a:xfrm>
            <a:off x="611560" y="284741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chemeClr val="tx1"/>
                </a:solidFill>
                <a:effectLst/>
                <a:latin typeface="Arial" pitchFamily="34" charset="0"/>
                <a:cs typeface="Arial" pitchFamily="34" charset="0"/>
              </a:rPr>
              <a:t/>
            </a:r>
            <a:br>
              <a:rPr kumimoji="0" lang="tr-TR" altLang="tr-TR" sz="1800" b="0" i="0" u="none" strike="noStrike" cap="none" normalizeH="0" baseline="0" dirty="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059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descr="C:\Users\fatihh.yilmaz\Desktop\ns sezgin foto\20150513_1122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43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Picture 2" descr="zeytin karasuy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166"/>
            <a:ext cx="6012160" cy="32012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muhalefet.org/images/cust_images/1311191331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9" y="3219849"/>
            <a:ext cx="4850868" cy="363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82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sp>
        <p:nvSpPr>
          <p:cNvPr id="3" name="Alt Başlık 2"/>
          <p:cNvSpPr>
            <a:spLocks noGrp="1"/>
          </p:cNvSpPr>
          <p:nvPr>
            <p:ph type="subTitle" idx="1"/>
          </p:nvPr>
        </p:nvSpPr>
        <p:spPr>
          <a:xfrm>
            <a:off x="683568" y="2060848"/>
            <a:ext cx="7704856" cy="3600400"/>
          </a:xfrm>
        </p:spPr>
        <p:txBody>
          <a:bodyPr>
            <a:noAutofit/>
          </a:bodyPr>
          <a:lstStyle/>
          <a:p>
            <a:pPr algn="just"/>
            <a:r>
              <a:rPr lang="tr-TR" sz="1800" b="1" dirty="0" smtClean="0">
                <a:solidFill>
                  <a:schemeClr val="tx1"/>
                </a:solidFill>
                <a:latin typeface="Times New Roman" pitchFamily="18" charset="0"/>
                <a:cs typeface="Times New Roman" pitchFamily="18" charset="0"/>
              </a:rPr>
              <a:t>Zeytin Yağı Fabrikalarından Oluşan Emisyonlar:</a:t>
            </a:r>
          </a:p>
          <a:p>
            <a:pPr marL="285750" indent="-285750" algn="just">
              <a:buFont typeface="Arial" panose="020B0604020202020204" pitchFamily="34" charset="0"/>
              <a:buChar char="•"/>
            </a:pPr>
            <a:r>
              <a:rPr lang="tr-TR" sz="1800" dirty="0" smtClean="0">
                <a:solidFill>
                  <a:schemeClr val="tx1"/>
                </a:solidFill>
                <a:latin typeface="Times New Roman" pitchFamily="18" charset="0"/>
                <a:cs typeface="Times New Roman" pitchFamily="18" charset="0"/>
              </a:rPr>
              <a:t>Pirinanın Yakılması</a:t>
            </a:r>
          </a:p>
          <a:p>
            <a:pPr algn="just"/>
            <a:endParaRPr lang="tr-TR" sz="1800" dirty="0">
              <a:solidFill>
                <a:schemeClr val="tx1"/>
              </a:solidFill>
              <a:latin typeface="Times New Roman" pitchFamily="18" charset="0"/>
              <a:cs typeface="Times New Roman" pitchFamily="18" charset="0"/>
            </a:endParaRP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2678503273"/>
              </p:ext>
            </p:extLst>
          </p:nvPr>
        </p:nvGraphicFramePr>
        <p:xfrm>
          <a:off x="755576" y="3530387"/>
          <a:ext cx="6623819" cy="2642595"/>
        </p:xfrm>
        <a:graphic>
          <a:graphicData uri="http://schemas.openxmlformats.org/drawingml/2006/table">
            <a:tbl>
              <a:tblPr/>
              <a:tblGrid>
                <a:gridCol w="1908558"/>
                <a:gridCol w="4715261"/>
              </a:tblGrid>
              <a:tr h="363927">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Özellikleri</a:t>
                      </a:r>
                      <a:endParaRPr lang="tr-TR" sz="1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Sınırlar</a:t>
                      </a:r>
                      <a:endParaRPr lang="tr-TR" sz="1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3927">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Alt </a:t>
                      </a:r>
                      <a:r>
                        <a:rPr lang="tr-TR" sz="1800" dirty="0">
                          <a:effectLst/>
                          <a:latin typeface="Times New Roman"/>
                        </a:rPr>
                        <a:t>Isıl Değer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3700</a:t>
                      </a:r>
                      <a:r>
                        <a:rPr lang="tr-TR" sz="1800" dirty="0">
                          <a:effectLst/>
                          <a:latin typeface="Times New Roman"/>
                        </a:rPr>
                        <a:t> </a:t>
                      </a:r>
                      <a:r>
                        <a:rPr lang="tr-TR" sz="1800" dirty="0" err="1">
                          <a:effectLst/>
                          <a:latin typeface="Times New Roman"/>
                        </a:rPr>
                        <a:t>Kcal</a:t>
                      </a:r>
                      <a:r>
                        <a:rPr lang="tr-TR" sz="1800" dirty="0">
                          <a:effectLst/>
                          <a:latin typeface="Times New Roman"/>
                        </a:rPr>
                        <a:t>/kg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3927">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Nem </a:t>
                      </a:r>
                      <a:r>
                        <a:rPr lang="tr-TR" sz="1800" dirty="0">
                          <a:effectLst/>
                          <a:latin typeface="Times New Roman"/>
                        </a:rPr>
                        <a:t>(orijinalde)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a:t>
                      </a:r>
                      <a:r>
                        <a:rPr lang="tr-TR" sz="1800" dirty="0">
                          <a:effectLst/>
                          <a:latin typeface="Times New Roman"/>
                        </a:rPr>
                        <a:t>15 (</a:t>
                      </a:r>
                      <a:r>
                        <a:rPr lang="tr-TR" sz="1800" dirty="0" err="1">
                          <a:effectLst/>
                          <a:latin typeface="Times New Roman"/>
                        </a:rPr>
                        <a:t>max</a:t>
                      </a:r>
                      <a:r>
                        <a:rPr lang="tr-TR" sz="1800" dirty="0">
                          <a:effectLst/>
                          <a:latin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3927">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Yağ</a:t>
                      </a:r>
                      <a:endParaRPr lang="tr-TR" sz="1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a:t>
                      </a:r>
                      <a:r>
                        <a:rPr lang="tr-TR" sz="1800" dirty="0">
                          <a:effectLst/>
                          <a:latin typeface="Times New Roman"/>
                        </a:rPr>
                        <a:t>1.5 (</a:t>
                      </a:r>
                      <a:r>
                        <a:rPr lang="tr-TR" sz="1800" dirty="0" err="1">
                          <a:effectLst/>
                          <a:latin typeface="Times New Roman"/>
                        </a:rPr>
                        <a:t>max</a:t>
                      </a:r>
                      <a:r>
                        <a:rPr lang="tr-TR" sz="1800" dirty="0">
                          <a:effectLst/>
                          <a:latin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3927">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Sodyum </a:t>
                      </a:r>
                      <a:r>
                        <a:rPr lang="tr-TR" sz="1800" dirty="0">
                          <a:effectLst/>
                          <a:latin typeface="Times New Roman"/>
                        </a:rPr>
                        <a:t>(</a:t>
                      </a:r>
                      <a:r>
                        <a:rPr lang="tr-TR" sz="1800" dirty="0" err="1">
                          <a:effectLst/>
                          <a:latin typeface="Times New Roman"/>
                        </a:rPr>
                        <a:t>Na</a:t>
                      </a:r>
                      <a:r>
                        <a:rPr lang="tr-TR" sz="1800" dirty="0">
                          <a:effectLst/>
                          <a:latin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300</a:t>
                      </a:r>
                      <a:r>
                        <a:rPr lang="tr-TR" sz="1800" dirty="0">
                          <a:effectLst/>
                          <a:latin typeface="Times New Roman"/>
                        </a:rPr>
                        <a:t> </a:t>
                      </a:r>
                      <a:r>
                        <a:rPr lang="tr-TR" sz="1800" dirty="0" err="1">
                          <a:effectLst/>
                          <a:latin typeface="Times New Roman"/>
                        </a:rPr>
                        <a:t>ppm</a:t>
                      </a:r>
                      <a:r>
                        <a:rPr lang="tr-TR" sz="1800" dirty="0">
                          <a:effectLst/>
                          <a:latin typeface="Times New Roman"/>
                        </a:rPr>
                        <a:t> (</a:t>
                      </a:r>
                      <a:r>
                        <a:rPr lang="tr-TR" sz="1800" dirty="0" err="1">
                          <a:effectLst/>
                          <a:latin typeface="Times New Roman"/>
                        </a:rPr>
                        <a:t>max</a:t>
                      </a:r>
                      <a:r>
                        <a:rPr lang="tr-TR" sz="1800" dirty="0">
                          <a:effectLst/>
                          <a:latin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7855">
                <a:tc>
                  <a:txBody>
                    <a:bodyPr/>
                    <a:lstStyle/>
                    <a:p>
                      <a:pPr algn="just">
                        <a:lnSpc>
                          <a:spcPts val="1200"/>
                        </a:lnSpc>
                        <a:spcAft>
                          <a:spcPts val="0"/>
                        </a:spcAft>
                      </a:pPr>
                      <a:endParaRPr lang="tr-TR" sz="1800" dirty="0" smtClean="0">
                        <a:effectLst/>
                        <a:latin typeface="Times New Roman"/>
                      </a:endParaRPr>
                    </a:p>
                    <a:p>
                      <a:pPr algn="just">
                        <a:lnSpc>
                          <a:spcPts val="1200"/>
                        </a:lnSpc>
                        <a:spcAft>
                          <a:spcPts val="0"/>
                        </a:spcAft>
                      </a:pPr>
                      <a:endParaRPr lang="tr-TR" sz="1800" dirty="0" smtClean="0">
                        <a:effectLst/>
                        <a:latin typeface="Times New Roman"/>
                      </a:endParaRPr>
                    </a:p>
                    <a:p>
                      <a:pPr algn="just">
                        <a:lnSpc>
                          <a:spcPts val="1200"/>
                        </a:lnSpc>
                        <a:spcAft>
                          <a:spcPts val="0"/>
                        </a:spcAft>
                      </a:pPr>
                      <a:r>
                        <a:rPr lang="tr-TR" sz="1800" dirty="0" smtClean="0">
                          <a:effectLst/>
                          <a:latin typeface="Times New Roman"/>
                        </a:rPr>
                        <a:t>Boyut</a:t>
                      </a:r>
                      <a:endParaRPr lang="tr-TR" sz="1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0"/>
                        </a:spcAft>
                      </a:pPr>
                      <a:r>
                        <a:rPr lang="tr-TR" sz="1800" dirty="0" smtClean="0">
                          <a:effectLst/>
                          <a:latin typeface="Times New Roman"/>
                        </a:rPr>
                        <a:t>6 </a:t>
                      </a:r>
                      <a:r>
                        <a:rPr lang="tr-TR" sz="1800" dirty="0">
                          <a:effectLst/>
                          <a:latin typeface="Times New Roman"/>
                        </a:rPr>
                        <a:t>mm (min.) (6mm’den küçük ağırlıkça %5’i geçemez, ancak mekanik beslemeli yakma tesisleri için % 50’ye kadar olabilir</a:t>
                      </a:r>
                      <a:r>
                        <a:rPr lang="tr-TR" sz="1800" dirty="0" smtClean="0">
                          <a:effectLst/>
                          <a:latin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1"/>
          <p:cNvSpPr>
            <a:spLocks noChangeArrowheads="1"/>
          </p:cNvSpPr>
          <p:nvPr/>
        </p:nvSpPr>
        <p:spPr bwMode="auto">
          <a:xfrm>
            <a:off x="934460" y="2945612"/>
            <a:ext cx="5245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rgbClr val="1C283D"/>
                </a:solidFill>
                <a:effectLst/>
                <a:latin typeface="Times New Roman" pitchFamily="18" charset="0"/>
                <a:cs typeface="Times New Roman" pitchFamily="18" charset="0"/>
              </a:rPr>
              <a:t>Tablo-14 Prina briketi özellikleri (kuru bazda) ve Sınırlar</a:t>
            </a:r>
            <a:endParaRPr kumimoji="0" lang="tr-TR" altLang="tr-TR" sz="1600" b="0" i="0" u="none" strike="noStrike" cap="none" normalizeH="0" baseline="0" dirty="0" smtClean="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rgbClr val="1C283D"/>
                </a:solidFill>
                <a:effectLst/>
                <a:latin typeface="Times New Roman" pitchFamily="18" charset="0"/>
                <a:cs typeface="Times New Roman" pitchFamily="18" charset="0"/>
              </a:rPr>
              <a:t> </a:t>
            </a:r>
            <a:endParaRPr kumimoji="0" lang="tr-TR" altLang="tr-TR"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03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sp>
        <p:nvSpPr>
          <p:cNvPr id="3" name="Alt Başlık 2"/>
          <p:cNvSpPr>
            <a:spLocks noGrp="1"/>
          </p:cNvSpPr>
          <p:nvPr>
            <p:ph type="subTitle" idx="1"/>
          </p:nvPr>
        </p:nvSpPr>
        <p:spPr>
          <a:xfrm>
            <a:off x="683568" y="2060848"/>
            <a:ext cx="7704856" cy="3600400"/>
          </a:xfrm>
        </p:spPr>
        <p:txBody>
          <a:bodyPr>
            <a:noAutofit/>
          </a:bodyPr>
          <a:lstStyle/>
          <a:p>
            <a:pPr algn="just"/>
            <a:r>
              <a:rPr lang="tr-TR" sz="1800" b="1" dirty="0" smtClean="0">
                <a:solidFill>
                  <a:schemeClr val="tx1"/>
                </a:solidFill>
                <a:latin typeface="Times New Roman" pitchFamily="18" charset="0"/>
                <a:cs typeface="Times New Roman" pitchFamily="18" charset="0"/>
              </a:rPr>
              <a:t>Hava Kirliliği Cezai Müeyyideler:</a:t>
            </a:r>
          </a:p>
          <a:p>
            <a:pPr algn="just"/>
            <a:r>
              <a:rPr lang="tr-TR" sz="1800" dirty="0" smtClean="0">
                <a:solidFill>
                  <a:schemeClr val="tx1"/>
                </a:solidFill>
                <a:latin typeface="Times New Roman" pitchFamily="18" charset="0"/>
                <a:cs typeface="Times New Roman" pitchFamily="18" charset="0"/>
              </a:rPr>
              <a:t>2872 Sayılı Çevre Kanunu madde 20 c bendi;</a:t>
            </a:r>
          </a:p>
          <a:p>
            <a:pPr algn="just"/>
            <a:r>
              <a:rPr lang="tr-TR" sz="1800" dirty="0">
                <a:solidFill>
                  <a:schemeClr val="tx1"/>
                </a:solidFill>
                <a:latin typeface="Times New Roman" panose="02020603050405020304" pitchFamily="18" charset="0"/>
                <a:cs typeface="Times New Roman" panose="02020603050405020304" pitchFamily="18" charset="0"/>
              </a:rPr>
              <a:t>Hava kirliliği yönünden kurulması ve işletilmesi izne tâbi olmayan tesislerin işletilmesi sırasında yönetmelikle belirlenen standartlara aykırı emisyona neden olanlara </a:t>
            </a:r>
            <a:r>
              <a:rPr lang="tr-TR" sz="1800" dirty="0" smtClean="0">
                <a:solidFill>
                  <a:schemeClr val="tx1"/>
                </a:solidFill>
                <a:latin typeface="Times New Roman" panose="02020603050405020304" pitchFamily="18" charset="0"/>
                <a:cs typeface="Times New Roman" panose="02020603050405020304" pitchFamily="18" charset="0"/>
              </a:rPr>
              <a:t>11.619,00 Türk </a:t>
            </a:r>
            <a:r>
              <a:rPr lang="tr-TR" sz="1800" dirty="0">
                <a:solidFill>
                  <a:schemeClr val="tx1"/>
                </a:solidFill>
                <a:latin typeface="Times New Roman" panose="02020603050405020304" pitchFamily="18" charset="0"/>
                <a:cs typeface="Times New Roman" panose="02020603050405020304" pitchFamily="18" charset="0"/>
              </a:rPr>
              <a:t>Lirası idarî para cezası verilir. </a:t>
            </a:r>
            <a:endParaRPr lang="tr-TR" sz="1800" dirty="0" smtClean="0">
              <a:solidFill>
                <a:schemeClr val="tx1"/>
              </a:solidFill>
              <a:latin typeface="Times New Roman" panose="02020603050405020304" pitchFamily="18" charset="0"/>
              <a:cs typeface="Times New Roman" panose="02020603050405020304" pitchFamily="18" charset="0"/>
            </a:endParaRPr>
          </a:p>
          <a:p>
            <a:pPr algn="just"/>
            <a:r>
              <a:rPr lang="tr-TR" sz="1800" b="1" dirty="0" smtClean="0">
                <a:solidFill>
                  <a:schemeClr val="tx1"/>
                </a:solidFill>
                <a:latin typeface="Times New Roman" panose="02020603050405020304" pitchFamily="18" charset="0"/>
                <a:cs typeface="Times New Roman" panose="02020603050405020304" pitchFamily="18" charset="0"/>
              </a:rPr>
              <a:t>Madde 20 b bendi;</a:t>
            </a:r>
            <a:endParaRPr lang="tr-TR" sz="1800" b="1" dirty="0">
              <a:solidFill>
                <a:schemeClr val="tx1"/>
              </a:solidFill>
              <a:latin typeface="Times New Roman" panose="02020603050405020304" pitchFamily="18" charset="0"/>
              <a:cs typeface="Times New Roman" panose="02020603050405020304" pitchFamily="18" charset="0"/>
            </a:endParaRPr>
          </a:p>
          <a:p>
            <a:pPr algn="just"/>
            <a:r>
              <a:rPr lang="tr-TR" sz="1800" dirty="0">
                <a:solidFill>
                  <a:schemeClr val="tx1"/>
                </a:solidFill>
                <a:latin typeface="Times New Roman" panose="02020603050405020304" pitchFamily="18" charset="0"/>
                <a:cs typeface="Times New Roman" panose="02020603050405020304" pitchFamily="18" charset="0"/>
              </a:rPr>
              <a:t>İzne tâbi tesisleri, aldıkları izin belgesinde veya yönetmeliklerde öngörülen önlemleri almadan veya yönetmeliklerde belirlenen emisyon standartlarına ve sınırlamalarına aykırı olarak işletenlere </a:t>
            </a:r>
            <a:r>
              <a:rPr lang="tr-TR" sz="1800" dirty="0" smtClean="0">
                <a:solidFill>
                  <a:schemeClr val="tx1"/>
                </a:solidFill>
                <a:latin typeface="Times New Roman" panose="02020603050405020304" pitchFamily="18" charset="0"/>
                <a:cs typeface="Times New Roman" panose="02020603050405020304" pitchFamily="18" charset="0"/>
              </a:rPr>
              <a:t>46.501,00 </a:t>
            </a:r>
            <a:r>
              <a:rPr lang="tr-TR" sz="1800" dirty="0">
                <a:solidFill>
                  <a:schemeClr val="tx1"/>
                </a:solidFill>
                <a:latin typeface="Times New Roman" panose="02020603050405020304" pitchFamily="18" charset="0"/>
                <a:cs typeface="Times New Roman" panose="02020603050405020304" pitchFamily="18" charset="0"/>
              </a:rPr>
              <a:t>Türk Lirası idarî para cezası verilir.</a:t>
            </a:r>
            <a:endParaRPr lang="tr-TR" sz="1800" b="1" dirty="0">
              <a:solidFill>
                <a:schemeClr val="tx1"/>
              </a:solidFill>
              <a:latin typeface="Times New Roman" pitchFamily="18" charset="0"/>
              <a:cs typeface="Times New Roman" pitchFamily="18" charset="0"/>
            </a:endParaRP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spTree>
    <p:extLst>
      <p:ext uri="{BB962C8B-B14F-4D97-AF65-F5344CB8AC3E}">
        <p14:creationId xmlns:p14="http://schemas.microsoft.com/office/powerpoint/2010/main" val="4130334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00125" y="381000"/>
            <a:ext cx="7143750" cy="6096000"/>
          </a:xfrm>
          <a:prstGeom prst="rect">
            <a:avLst/>
          </a:prstGeom>
        </p:spPr>
      </p:pic>
      <p:sp>
        <p:nvSpPr>
          <p:cNvPr id="2" name="Başlık 1"/>
          <p:cNvSpPr>
            <a:spLocks noGrp="1"/>
          </p:cNvSpPr>
          <p:nvPr>
            <p:ph type="ctrTitle"/>
          </p:nvPr>
        </p:nvSpPr>
        <p:spPr>
          <a:xfrm>
            <a:off x="971600" y="1988840"/>
            <a:ext cx="7630616" cy="1440160"/>
          </a:xfrm>
          <a:noFill/>
        </p:spPr>
        <p:txBody>
          <a:bodyPr>
            <a:normAutofit/>
          </a:bodyPr>
          <a:lstStyle/>
          <a:p>
            <a:r>
              <a:rPr lang="tr-TR" sz="3000" b="1" dirty="0" smtClean="0">
                <a:solidFill>
                  <a:srgbClr val="0070C0"/>
                </a:solidFill>
                <a:effectLst>
                  <a:innerShdw blurRad="63500" dist="50800" dir="16200000">
                    <a:prstClr val="black">
                      <a:alpha val="50000"/>
                    </a:prstClr>
                  </a:innerShdw>
                </a:effectLst>
                <a:latin typeface="Times New Roman" pitchFamily="18" charset="0"/>
                <a:ea typeface="Gungsuh" pitchFamily="18" charset="-127"/>
                <a:cs typeface="Times New Roman" pitchFamily="18" charset="0"/>
              </a:rPr>
              <a:t>T.C.</a:t>
            </a:r>
            <a:br>
              <a:rPr lang="tr-TR" sz="3000" b="1" dirty="0" smtClean="0">
                <a:solidFill>
                  <a:srgbClr val="0070C0"/>
                </a:solidFill>
                <a:effectLst>
                  <a:innerShdw blurRad="63500" dist="50800" dir="16200000">
                    <a:prstClr val="black">
                      <a:alpha val="50000"/>
                    </a:prstClr>
                  </a:innerShdw>
                </a:effectLst>
                <a:latin typeface="Times New Roman" pitchFamily="18" charset="0"/>
                <a:ea typeface="Gungsuh" pitchFamily="18" charset="-127"/>
                <a:cs typeface="Times New Roman" pitchFamily="18" charset="0"/>
              </a:rPr>
            </a:br>
            <a:r>
              <a:rPr lang="tr-TR" sz="3000" b="1" dirty="0" smtClean="0">
                <a:solidFill>
                  <a:srgbClr val="0070C0"/>
                </a:solidFill>
                <a:effectLst>
                  <a:innerShdw blurRad="63500" dist="50800" dir="16200000">
                    <a:prstClr val="black">
                      <a:alpha val="50000"/>
                    </a:prstClr>
                  </a:innerShdw>
                </a:effectLst>
                <a:latin typeface="Times New Roman" pitchFamily="18" charset="0"/>
                <a:ea typeface="Gungsuh" pitchFamily="18" charset="-127"/>
                <a:cs typeface="Times New Roman" pitchFamily="18" charset="0"/>
              </a:rPr>
              <a:t>ÇEVRE VE ŞEHİRCİLİK BAKANLIĞI</a:t>
            </a:r>
            <a:br>
              <a:rPr lang="tr-TR" sz="3000" b="1" dirty="0" smtClean="0">
                <a:solidFill>
                  <a:srgbClr val="0070C0"/>
                </a:solidFill>
                <a:effectLst>
                  <a:innerShdw blurRad="63500" dist="50800" dir="16200000">
                    <a:prstClr val="black">
                      <a:alpha val="50000"/>
                    </a:prstClr>
                  </a:innerShdw>
                </a:effectLst>
                <a:latin typeface="Times New Roman" pitchFamily="18" charset="0"/>
                <a:ea typeface="Gungsuh" pitchFamily="18" charset="-127"/>
                <a:cs typeface="Times New Roman" pitchFamily="18" charset="0"/>
              </a:rPr>
            </a:br>
            <a:endParaRPr lang="tr-TR" sz="2000" dirty="0">
              <a:solidFill>
                <a:srgbClr val="0070C0"/>
              </a:solidFill>
              <a:effectLst>
                <a:innerShdw blurRad="63500" dist="50800" dir="16200000">
                  <a:prstClr val="black">
                    <a:alpha val="50000"/>
                  </a:prstClr>
                </a:innerShdw>
              </a:effectLst>
              <a:latin typeface="Times New Roman" pitchFamily="18" charset="0"/>
              <a:cs typeface="Times New Roman" pitchFamily="18" charset="0"/>
            </a:endParaRPr>
          </a:p>
        </p:txBody>
      </p:sp>
      <p:sp>
        <p:nvSpPr>
          <p:cNvPr id="3" name="Alt Başlık 2"/>
          <p:cNvSpPr>
            <a:spLocks noGrp="1"/>
          </p:cNvSpPr>
          <p:nvPr>
            <p:ph type="subTitle" idx="1"/>
          </p:nvPr>
        </p:nvSpPr>
        <p:spPr>
          <a:xfrm>
            <a:off x="1547664" y="3645024"/>
            <a:ext cx="6400800" cy="2664296"/>
          </a:xfrm>
        </p:spPr>
        <p:txBody>
          <a:bodyPr>
            <a:normAutofit/>
            <a:scene3d>
              <a:camera prst="orthographicFront"/>
              <a:lightRig rig="threePt" dir="t"/>
            </a:scene3d>
            <a:sp3d extrusionH="57150">
              <a:bevelT w="57150" h="38100" prst="artDeco"/>
            </a:sp3d>
          </a:bodyPr>
          <a:lstStyle/>
          <a:p>
            <a:endParaRPr lang="tr-TR" sz="1600" b="1" dirty="0">
              <a:solidFill>
                <a:schemeClr val="tx2">
                  <a:lumMod val="60000"/>
                  <a:lumOff val="40000"/>
                </a:schemeClr>
              </a:solidFill>
              <a:latin typeface="Times New Roman" pitchFamily="18" charset="0"/>
              <a:ea typeface="Gungsuh" pitchFamily="18" charset="-127"/>
              <a:cs typeface="Times New Roman" pitchFamily="18" charset="0"/>
            </a:endParaRPr>
          </a:p>
          <a:p>
            <a:endParaRPr lang="tr-TR" sz="1600" b="1" dirty="0" smtClean="0">
              <a:solidFill>
                <a:schemeClr val="tx2">
                  <a:lumMod val="60000"/>
                  <a:lumOff val="40000"/>
                </a:schemeClr>
              </a:solidFill>
              <a:latin typeface="Times New Roman" pitchFamily="18" charset="0"/>
              <a:ea typeface="Gungsuh" pitchFamily="18" charset="-127"/>
              <a:cs typeface="Times New Roman" pitchFamily="18" charset="0"/>
            </a:endParaRPr>
          </a:p>
          <a:p>
            <a:pPr algn="l"/>
            <a:r>
              <a:rPr lang="tr-TR" sz="1600" b="1" dirty="0" smtClean="0">
                <a:solidFill>
                  <a:srgbClr val="3278CC"/>
                </a:solidFill>
                <a:latin typeface="Times New Roman" pitchFamily="18" charset="0"/>
                <a:ea typeface="Gungsuh" pitchFamily="18" charset="-127"/>
                <a:cs typeface="Times New Roman" pitchFamily="18" charset="0"/>
              </a:rPr>
              <a:t>		Çanakkale Çevre Ve Şehircilik İl Müdürlüğü</a:t>
            </a:r>
          </a:p>
          <a:p>
            <a:pPr algn="l"/>
            <a:r>
              <a:rPr lang="tr-TR" sz="1600" b="1" dirty="0" smtClean="0">
                <a:solidFill>
                  <a:srgbClr val="3278CC"/>
                </a:solidFill>
                <a:latin typeface="Times New Roman" pitchFamily="18" charset="0"/>
                <a:ea typeface="Gungsuh" pitchFamily="18" charset="-127"/>
                <a:cs typeface="Times New Roman" pitchFamily="18" charset="0"/>
              </a:rPr>
              <a:t>		          Çevre Yönetimi ve Denetimi Şb. Md. V.</a:t>
            </a:r>
          </a:p>
          <a:p>
            <a:pPr algn="l"/>
            <a:r>
              <a:rPr lang="tr-TR" sz="1600" b="1" dirty="0">
                <a:solidFill>
                  <a:srgbClr val="3278CC"/>
                </a:solidFill>
                <a:effectLst>
                  <a:innerShdw blurRad="63500" dist="50800" dir="16200000">
                    <a:prstClr val="black">
                      <a:alpha val="50000"/>
                    </a:prstClr>
                  </a:innerShdw>
                </a:effectLst>
                <a:latin typeface="Times New Roman" pitchFamily="18" charset="0"/>
                <a:ea typeface="Gungsuh" pitchFamily="18" charset="-127"/>
                <a:cs typeface="Times New Roman" pitchFamily="18" charset="0"/>
              </a:rPr>
              <a:t>	</a:t>
            </a:r>
            <a:r>
              <a:rPr lang="tr-TR" sz="1600" b="1" dirty="0" smtClean="0">
                <a:solidFill>
                  <a:srgbClr val="3278CC"/>
                </a:solidFill>
                <a:effectLst>
                  <a:innerShdw blurRad="63500" dist="50800" dir="16200000">
                    <a:prstClr val="black">
                      <a:alpha val="50000"/>
                    </a:prstClr>
                  </a:innerShdw>
                </a:effectLst>
                <a:latin typeface="Times New Roman" pitchFamily="18" charset="0"/>
                <a:ea typeface="Gungsuh" pitchFamily="18" charset="-127"/>
                <a:cs typeface="Times New Roman" pitchFamily="18" charset="0"/>
              </a:rPr>
              <a:t>			Ahmet AÇIKALIN</a:t>
            </a:r>
          </a:p>
          <a:p>
            <a:pPr algn="l"/>
            <a:r>
              <a:rPr lang="tr-TR" sz="1600" b="1" dirty="0" smtClean="0">
                <a:solidFill>
                  <a:srgbClr val="3278CC"/>
                </a:solidFill>
                <a:effectLst>
                  <a:innerShdw blurRad="63500" dist="50800" dir="16200000">
                    <a:prstClr val="black">
                      <a:alpha val="50000"/>
                    </a:prstClr>
                  </a:innerShdw>
                </a:effectLst>
                <a:latin typeface="Times New Roman" pitchFamily="18" charset="0"/>
                <a:ea typeface="Gungsuh" pitchFamily="18" charset="-127"/>
                <a:cs typeface="Times New Roman" pitchFamily="18" charset="0"/>
              </a:rPr>
              <a:t>				  Ziraat Yük. Müh.</a:t>
            </a:r>
            <a:endParaRPr lang="tr-TR" sz="1600" b="1" dirty="0">
              <a:solidFill>
                <a:srgbClr val="FF0000"/>
              </a:solidFill>
              <a:effectLst>
                <a:innerShdw blurRad="63500" dist="50800" dir="16200000">
                  <a:prstClr val="black">
                    <a:alpha val="50000"/>
                  </a:prstClr>
                </a:innerShdw>
              </a:effectLst>
              <a:latin typeface="Times New Roman" pitchFamily="18" charset="0"/>
              <a:ea typeface="Gungsuh" pitchFamily="18" charset="-127"/>
              <a:cs typeface="Times New Roman" pitchFamily="18" charset="0"/>
            </a:endParaRP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08" y="332656"/>
            <a:ext cx="1625884" cy="934883"/>
          </a:xfrm>
          <a:prstGeom prst="rect">
            <a:avLst/>
          </a:prstGeom>
        </p:spPr>
      </p:pic>
    </p:spTree>
    <p:extLst>
      <p:ext uri="{BB962C8B-B14F-4D97-AF65-F5344CB8AC3E}">
        <p14:creationId xmlns:p14="http://schemas.microsoft.com/office/powerpoint/2010/main" val="1774181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sp>
        <p:nvSpPr>
          <p:cNvPr id="3" name="Alt Başlık 2"/>
          <p:cNvSpPr>
            <a:spLocks noGrp="1"/>
          </p:cNvSpPr>
          <p:nvPr>
            <p:ph type="subTitle" idx="1"/>
          </p:nvPr>
        </p:nvSpPr>
        <p:spPr>
          <a:xfrm>
            <a:off x="683568" y="2060848"/>
            <a:ext cx="7704856" cy="3600400"/>
          </a:xfrm>
        </p:spPr>
        <p:txBody>
          <a:bodyPr>
            <a:noAutofit/>
          </a:bodyPr>
          <a:lstStyle/>
          <a:p>
            <a:pPr algn="just"/>
            <a:r>
              <a:rPr lang="tr-TR" sz="1800" b="1" i="1" dirty="0">
                <a:solidFill>
                  <a:schemeClr val="tx1"/>
                </a:solidFill>
                <a:latin typeface="Times New Roman" panose="02020603050405020304" pitchFamily="18" charset="0"/>
                <a:cs typeface="Times New Roman" panose="02020603050405020304" pitchFamily="18" charset="0"/>
              </a:rPr>
              <a:t>3-fazlı üretim prosesi: </a:t>
            </a:r>
            <a:endParaRPr lang="tr-TR" sz="1800" b="1" i="1" dirty="0" smtClean="0">
              <a:solidFill>
                <a:schemeClr val="tx1"/>
              </a:solidFill>
              <a:latin typeface="Times New Roman" panose="02020603050405020304" pitchFamily="18" charset="0"/>
              <a:cs typeface="Times New Roman" panose="02020603050405020304" pitchFamily="18" charset="0"/>
            </a:endParaRPr>
          </a:p>
          <a:p>
            <a:pPr algn="just"/>
            <a:r>
              <a:rPr lang="tr-TR" sz="1800" b="1" i="1" dirty="0">
                <a:solidFill>
                  <a:schemeClr val="tx1"/>
                </a:solidFill>
                <a:latin typeface="Times New Roman" panose="02020603050405020304" pitchFamily="18" charset="0"/>
                <a:cs typeface="Times New Roman" panose="02020603050405020304" pitchFamily="18" charset="0"/>
              </a:rPr>
              <a:t>	</a:t>
            </a:r>
            <a:r>
              <a:rPr lang="tr-TR" sz="1800" dirty="0" smtClean="0">
                <a:solidFill>
                  <a:schemeClr val="tx1"/>
                </a:solidFill>
                <a:latin typeface="Times New Roman" panose="02020603050405020304" pitchFamily="18" charset="0"/>
                <a:cs typeface="Times New Roman" panose="02020603050405020304" pitchFamily="18" charset="0"/>
              </a:rPr>
              <a:t>Bu </a:t>
            </a:r>
            <a:r>
              <a:rPr lang="tr-TR" sz="1800" dirty="0">
                <a:solidFill>
                  <a:schemeClr val="tx1"/>
                </a:solidFill>
                <a:latin typeface="Times New Roman" panose="02020603050405020304" pitchFamily="18" charset="0"/>
                <a:cs typeface="Times New Roman" panose="02020603050405020304" pitchFamily="18" charset="0"/>
              </a:rPr>
              <a:t>üretim sisteminde proses suyu kullanılmaktadır. Proses sonrasında</a:t>
            </a:r>
          </a:p>
          <a:p>
            <a:pPr algn="just"/>
            <a:r>
              <a:rPr lang="tr-TR" sz="1800" dirty="0">
                <a:solidFill>
                  <a:schemeClr val="tx1"/>
                </a:solidFill>
                <a:latin typeface="Times New Roman" panose="02020603050405020304" pitchFamily="18" charset="0"/>
                <a:cs typeface="Times New Roman" panose="02020603050405020304" pitchFamily="18" charset="0"/>
              </a:rPr>
              <a:t>yağ, atıksu (karasu) ve katı kısım (pirina) olmak üzere üç faz oluşmaktadır. Bu proseste </a:t>
            </a:r>
            <a:r>
              <a:rPr lang="tr-TR" sz="1800" dirty="0" smtClean="0">
                <a:solidFill>
                  <a:schemeClr val="tx1"/>
                </a:solidFill>
                <a:latin typeface="Times New Roman" panose="02020603050405020304" pitchFamily="18" charset="0"/>
                <a:cs typeface="Times New Roman" panose="02020603050405020304" pitchFamily="18" charset="0"/>
              </a:rPr>
              <a:t>önemli miktarlarda </a:t>
            </a:r>
            <a:r>
              <a:rPr lang="tr-TR" sz="1800" dirty="0">
                <a:solidFill>
                  <a:schemeClr val="tx1"/>
                </a:solidFill>
                <a:latin typeface="Times New Roman" panose="02020603050405020304" pitchFamily="18" charset="0"/>
                <a:cs typeface="Times New Roman" panose="02020603050405020304" pitchFamily="18" charset="0"/>
              </a:rPr>
              <a:t>proses suyu eklenmektedir. Bu sebeple, büyük hacimlerde (pres prosesinden üç </a:t>
            </a:r>
            <a:r>
              <a:rPr lang="tr-TR" sz="1800" dirty="0" smtClean="0">
                <a:solidFill>
                  <a:schemeClr val="tx1"/>
                </a:solidFill>
                <a:latin typeface="Times New Roman" panose="02020603050405020304" pitchFamily="18" charset="0"/>
                <a:cs typeface="Times New Roman" panose="02020603050405020304" pitchFamily="18" charset="0"/>
              </a:rPr>
              <a:t>kat fazla</a:t>
            </a:r>
            <a:r>
              <a:rPr lang="tr-TR" sz="1800" dirty="0">
                <a:solidFill>
                  <a:schemeClr val="tx1"/>
                </a:solidFill>
                <a:latin typeface="Times New Roman" panose="02020603050405020304" pitchFamily="18" charset="0"/>
                <a:cs typeface="Times New Roman" panose="02020603050405020304" pitchFamily="18" charset="0"/>
              </a:rPr>
              <a:t>) atıksu </a:t>
            </a:r>
            <a:r>
              <a:rPr lang="tr-TR" sz="1800" dirty="0" smtClean="0">
                <a:solidFill>
                  <a:schemeClr val="tx1"/>
                </a:solidFill>
                <a:latin typeface="Times New Roman" panose="02020603050405020304" pitchFamily="18" charset="0"/>
                <a:cs typeface="Times New Roman" panose="02020603050405020304" pitchFamily="18" charset="0"/>
              </a:rPr>
              <a:t>oluşmaktadır.</a:t>
            </a:r>
            <a:endParaRPr lang="tr-TR" sz="1800" dirty="0">
              <a:solidFill>
                <a:schemeClr val="tx1"/>
              </a:solidFill>
              <a:latin typeface="Times New Roman" panose="02020603050405020304" pitchFamily="18" charset="0"/>
              <a:cs typeface="Times New Roman" panose="02020603050405020304" pitchFamily="18" charset="0"/>
            </a:endParaRPr>
          </a:p>
          <a:p>
            <a:pPr algn="just"/>
            <a:r>
              <a:rPr lang="tr-TR" sz="1800" b="1" i="1" dirty="0">
                <a:solidFill>
                  <a:schemeClr val="tx1"/>
                </a:solidFill>
                <a:latin typeface="Times New Roman" panose="02020603050405020304" pitchFamily="18" charset="0"/>
                <a:cs typeface="Times New Roman" panose="02020603050405020304" pitchFamily="18" charset="0"/>
              </a:rPr>
              <a:t>2-fazlı üretim prosesi: </a:t>
            </a:r>
            <a:endParaRPr lang="tr-TR" sz="1800" b="1" i="1" dirty="0" smtClean="0">
              <a:solidFill>
                <a:schemeClr val="tx1"/>
              </a:solidFill>
              <a:latin typeface="Times New Roman" panose="02020603050405020304" pitchFamily="18" charset="0"/>
              <a:cs typeface="Times New Roman" panose="02020603050405020304" pitchFamily="18" charset="0"/>
            </a:endParaRPr>
          </a:p>
          <a:p>
            <a:pPr algn="just"/>
            <a:r>
              <a:rPr lang="tr-TR" sz="1800" dirty="0" smtClean="0">
                <a:solidFill>
                  <a:schemeClr val="tx1"/>
                </a:solidFill>
                <a:latin typeface="Times New Roman" panose="02020603050405020304" pitchFamily="18" charset="0"/>
                <a:cs typeface="Times New Roman" panose="02020603050405020304" pitchFamily="18" charset="0"/>
              </a:rPr>
              <a:t>	Bu </a:t>
            </a:r>
            <a:r>
              <a:rPr lang="tr-TR" sz="1800" dirty="0">
                <a:solidFill>
                  <a:schemeClr val="tx1"/>
                </a:solidFill>
                <a:latin typeface="Times New Roman" panose="02020603050405020304" pitchFamily="18" charset="0"/>
                <a:cs typeface="Times New Roman" panose="02020603050405020304" pitchFamily="18" charset="0"/>
              </a:rPr>
              <a:t>sistemde üretim boyunca proses suyu eklenmez. Proses sonrasında</a:t>
            </a:r>
          </a:p>
          <a:p>
            <a:pPr algn="just"/>
            <a:r>
              <a:rPr lang="tr-TR" sz="1800" dirty="0">
                <a:solidFill>
                  <a:schemeClr val="tx1"/>
                </a:solidFill>
                <a:latin typeface="Times New Roman" panose="02020603050405020304" pitchFamily="18" charset="0"/>
                <a:cs typeface="Times New Roman" panose="02020603050405020304" pitchFamily="18" charset="0"/>
              </a:rPr>
              <a:t>yağ ve pirina olmak üzere iki faz oluşur. Bu sistem ekolojik olarak oldukça caziptir, çünkü </a:t>
            </a:r>
            <a:r>
              <a:rPr lang="tr-TR" sz="1800" dirty="0" smtClean="0">
                <a:solidFill>
                  <a:schemeClr val="tx1"/>
                </a:solidFill>
                <a:latin typeface="Times New Roman" panose="02020603050405020304" pitchFamily="18" charset="0"/>
                <a:cs typeface="Times New Roman" panose="02020603050405020304" pitchFamily="18" charset="0"/>
              </a:rPr>
              <a:t>sıvı faz </a:t>
            </a:r>
            <a:r>
              <a:rPr lang="tr-TR" sz="1800" dirty="0">
                <a:solidFill>
                  <a:schemeClr val="tx1"/>
                </a:solidFill>
                <a:latin typeface="Times New Roman" panose="02020603050405020304" pitchFamily="18" charset="0"/>
                <a:cs typeface="Times New Roman" panose="02020603050405020304" pitchFamily="18" charset="0"/>
              </a:rPr>
              <a:t>(karasu) oluşmamaktadır. Karasuyun büyük bir bölümü pirina ile birlikte açığa </a:t>
            </a:r>
            <a:r>
              <a:rPr lang="tr-TR" sz="1800" dirty="0" smtClean="0">
                <a:solidFill>
                  <a:schemeClr val="tx1"/>
                </a:solidFill>
                <a:latin typeface="Times New Roman" panose="02020603050405020304" pitchFamily="18" charset="0"/>
                <a:cs typeface="Times New Roman" panose="02020603050405020304" pitchFamily="18" charset="0"/>
              </a:rPr>
              <a:t>çıkmaktadır. Oluşan </a:t>
            </a:r>
            <a:r>
              <a:rPr lang="tr-TR" sz="1800" dirty="0">
                <a:solidFill>
                  <a:schemeClr val="tx1"/>
                </a:solidFill>
                <a:latin typeface="Times New Roman" panose="02020603050405020304" pitchFamily="18" charset="0"/>
                <a:cs typeface="Times New Roman" panose="02020603050405020304" pitchFamily="18" charset="0"/>
              </a:rPr>
              <a:t>katı faz % 50-60 su, % 2-3 yağ </a:t>
            </a:r>
            <a:r>
              <a:rPr lang="tr-TR" sz="1800" dirty="0" smtClean="0">
                <a:solidFill>
                  <a:schemeClr val="tx1"/>
                </a:solidFill>
                <a:latin typeface="Times New Roman" panose="02020603050405020304" pitchFamily="18" charset="0"/>
                <a:cs typeface="Times New Roman" panose="02020603050405020304" pitchFamily="18" charset="0"/>
              </a:rPr>
              <a:t>içermektedir.</a:t>
            </a:r>
            <a:endParaRPr lang="tr-TR" sz="1800" dirty="0">
              <a:solidFill>
                <a:schemeClr val="tx1"/>
              </a:solidFill>
              <a:latin typeface="Times New Roman" pitchFamily="18" charset="0"/>
              <a:cs typeface="Times New Roman" pitchFamily="18" charset="0"/>
            </a:endParaRP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spTree>
    <p:extLst>
      <p:ext uri="{BB962C8B-B14F-4D97-AF65-F5344CB8AC3E}">
        <p14:creationId xmlns:p14="http://schemas.microsoft.com/office/powerpoint/2010/main" val="4198864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38" y="1867357"/>
            <a:ext cx="7611994" cy="473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864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sp>
        <p:nvSpPr>
          <p:cNvPr id="3" name="Alt Başlık 2"/>
          <p:cNvSpPr>
            <a:spLocks noGrp="1"/>
          </p:cNvSpPr>
          <p:nvPr>
            <p:ph type="subTitle" idx="1"/>
          </p:nvPr>
        </p:nvSpPr>
        <p:spPr>
          <a:xfrm>
            <a:off x="683568" y="2060848"/>
            <a:ext cx="7704856" cy="3600400"/>
          </a:xfrm>
        </p:spPr>
        <p:txBody>
          <a:bodyPr>
            <a:noAutofit/>
          </a:bodyPr>
          <a:lstStyle/>
          <a:p>
            <a:pPr marL="285750" indent="-285750" algn="just">
              <a:buFont typeface="Arial" panose="020B0604020202020204" pitchFamily="34" charset="0"/>
              <a:buChar char="•"/>
            </a:pPr>
            <a:r>
              <a:rPr lang="tr-TR" sz="1800" dirty="0">
                <a:solidFill>
                  <a:schemeClr val="tx1"/>
                </a:solidFill>
                <a:latin typeface="Times New Roman" panose="02020603050405020304" pitchFamily="18" charset="0"/>
                <a:cs typeface="Times New Roman" panose="02020603050405020304" pitchFamily="18" charset="0"/>
              </a:rPr>
              <a:t>2 fazlı santrifüj prosesi, proses </a:t>
            </a:r>
            <a:r>
              <a:rPr lang="tr-TR" sz="1800" dirty="0" smtClean="0">
                <a:solidFill>
                  <a:schemeClr val="tx1"/>
                </a:solidFill>
                <a:latin typeface="Times New Roman" panose="02020603050405020304" pitchFamily="18" charset="0"/>
                <a:cs typeface="Times New Roman" panose="02020603050405020304" pitchFamily="18" charset="0"/>
              </a:rPr>
              <a:t>suyu gereksinimi </a:t>
            </a:r>
            <a:r>
              <a:rPr lang="tr-TR" sz="1800" dirty="0">
                <a:solidFill>
                  <a:schemeClr val="tx1"/>
                </a:solidFill>
                <a:latin typeface="Times New Roman" panose="02020603050405020304" pitchFamily="18" charset="0"/>
                <a:cs typeface="Times New Roman" panose="02020603050405020304" pitchFamily="18" charset="0"/>
              </a:rPr>
              <a:t>olmadığından, su ve enerji gereksinimi yönünden avantajlı olan tek prosestir.</a:t>
            </a:r>
          </a:p>
          <a:p>
            <a:pPr marL="285750" indent="-285750" algn="just">
              <a:buFont typeface="Arial" panose="020B0604020202020204" pitchFamily="34" charset="0"/>
              <a:buChar char="•"/>
            </a:pPr>
            <a:r>
              <a:rPr lang="tr-TR" sz="1800" dirty="0">
                <a:solidFill>
                  <a:schemeClr val="tx1"/>
                </a:solidFill>
                <a:latin typeface="Times New Roman" panose="02020603050405020304" pitchFamily="18" charset="0"/>
                <a:cs typeface="Times New Roman" panose="02020603050405020304" pitchFamily="18" charset="0"/>
              </a:rPr>
              <a:t>Oluşan düşük atıksu hacmi ve çok düşük kirlilik yükü sebebiyle, bu proses avantajlıdır. </a:t>
            </a:r>
            <a:endParaRPr lang="tr-TR" sz="18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1800" dirty="0" smtClean="0">
                <a:solidFill>
                  <a:schemeClr val="tx1"/>
                </a:solidFill>
                <a:latin typeface="Times New Roman" panose="02020603050405020304" pitchFamily="18" charset="0"/>
                <a:cs typeface="Times New Roman" panose="02020603050405020304" pitchFamily="18" charset="0"/>
              </a:rPr>
              <a:t>Bu</a:t>
            </a:r>
            <a:r>
              <a:rPr lang="tr-TR" sz="1800" dirty="0">
                <a:solidFill>
                  <a:schemeClr val="tx1"/>
                </a:solidFill>
                <a:latin typeface="Times New Roman" panose="02020603050405020304" pitchFamily="18" charset="0"/>
                <a:cs typeface="Times New Roman" panose="02020603050405020304" pitchFamily="18" charset="0"/>
              </a:rPr>
              <a:t> </a:t>
            </a:r>
            <a:r>
              <a:rPr lang="tr-TR" sz="1800" dirty="0" smtClean="0">
                <a:solidFill>
                  <a:schemeClr val="tx1"/>
                </a:solidFill>
                <a:latin typeface="Times New Roman" panose="02020603050405020304" pitchFamily="18" charset="0"/>
                <a:cs typeface="Times New Roman" panose="02020603050405020304" pitchFamily="18" charset="0"/>
              </a:rPr>
              <a:t>prosesin </a:t>
            </a:r>
            <a:r>
              <a:rPr lang="tr-TR" sz="1800" dirty="0">
                <a:solidFill>
                  <a:schemeClr val="tx1"/>
                </a:solidFill>
                <a:latin typeface="Times New Roman" panose="02020603050405020304" pitchFamily="18" charset="0"/>
                <a:cs typeface="Times New Roman" panose="02020603050405020304" pitchFamily="18" charset="0"/>
              </a:rPr>
              <a:t>diğer ilave avantajları; elektrik tüketiminde azalma ve atıksu uzaklaştırmadaki </a:t>
            </a:r>
            <a:r>
              <a:rPr lang="tr-TR" sz="1800" dirty="0" smtClean="0">
                <a:solidFill>
                  <a:schemeClr val="tx1"/>
                </a:solidFill>
                <a:latin typeface="Times New Roman" panose="02020603050405020304" pitchFamily="18" charset="0"/>
                <a:cs typeface="Times New Roman" panose="02020603050405020304" pitchFamily="18" charset="0"/>
              </a:rPr>
              <a:t>kolaylık olarak </a:t>
            </a:r>
            <a:r>
              <a:rPr lang="tr-TR" sz="1800" dirty="0">
                <a:solidFill>
                  <a:schemeClr val="tx1"/>
                </a:solidFill>
                <a:latin typeface="Times New Roman" panose="02020603050405020304" pitchFamily="18" charset="0"/>
                <a:cs typeface="Times New Roman" panose="02020603050405020304" pitchFamily="18" charset="0"/>
              </a:rPr>
              <a:t>sıralanabilir. </a:t>
            </a:r>
            <a:endParaRPr lang="tr-TR" sz="18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1800" dirty="0" smtClean="0">
                <a:solidFill>
                  <a:schemeClr val="tx1"/>
                </a:solidFill>
                <a:latin typeface="Times New Roman" panose="02020603050405020304" pitchFamily="18" charset="0"/>
                <a:cs typeface="Times New Roman" panose="02020603050405020304" pitchFamily="18" charset="0"/>
              </a:rPr>
              <a:t>3 </a:t>
            </a:r>
            <a:r>
              <a:rPr lang="tr-TR" sz="1800" dirty="0">
                <a:solidFill>
                  <a:schemeClr val="tx1"/>
                </a:solidFill>
                <a:latin typeface="Times New Roman" panose="02020603050405020304" pitchFamily="18" charset="0"/>
                <a:cs typeface="Times New Roman" panose="02020603050405020304" pitchFamily="18" charset="0"/>
              </a:rPr>
              <a:t>(üç) fazlı üretim sisteminde oluşan atıksu hacmi ve oluşan kirlilik yükü, 2</a:t>
            </a:r>
          </a:p>
          <a:p>
            <a:pPr marL="285750" indent="-285750" algn="just">
              <a:buFont typeface="Arial" panose="020B0604020202020204" pitchFamily="34" charset="0"/>
              <a:buChar char="•"/>
            </a:pPr>
            <a:r>
              <a:rPr lang="tr-TR" sz="1800" dirty="0">
                <a:solidFill>
                  <a:schemeClr val="tx1"/>
                </a:solidFill>
                <a:latin typeface="Times New Roman" panose="02020603050405020304" pitchFamily="18" charset="0"/>
                <a:cs typeface="Times New Roman" panose="02020603050405020304" pitchFamily="18" charset="0"/>
              </a:rPr>
              <a:t>(iki) fazlı sisteme kıyasla daha yüksektir. </a:t>
            </a:r>
            <a:endParaRPr lang="tr-TR" sz="18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1800" dirty="0" smtClean="0">
                <a:solidFill>
                  <a:schemeClr val="tx1"/>
                </a:solidFill>
                <a:latin typeface="Times New Roman" panose="02020603050405020304" pitchFamily="18" charset="0"/>
                <a:cs typeface="Times New Roman" panose="02020603050405020304" pitchFamily="18" charset="0"/>
              </a:rPr>
              <a:t>Pres </a:t>
            </a:r>
            <a:r>
              <a:rPr lang="tr-TR" sz="1800" dirty="0">
                <a:solidFill>
                  <a:schemeClr val="tx1"/>
                </a:solidFill>
                <a:latin typeface="Times New Roman" panose="02020603050405020304" pitchFamily="18" charset="0"/>
                <a:cs typeface="Times New Roman" panose="02020603050405020304" pitchFamily="18" charset="0"/>
              </a:rPr>
              <a:t>sisteminde oluşan atıksu hacmi daha az </a:t>
            </a:r>
            <a:r>
              <a:rPr lang="tr-TR" sz="1800" dirty="0" smtClean="0">
                <a:solidFill>
                  <a:schemeClr val="tx1"/>
                </a:solidFill>
                <a:latin typeface="Times New Roman" panose="02020603050405020304" pitchFamily="18" charset="0"/>
                <a:cs typeface="Times New Roman" panose="02020603050405020304" pitchFamily="18" charset="0"/>
              </a:rPr>
              <a:t>olmakla beraber</a:t>
            </a:r>
            <a:r>
              <a:rPr lang="tr-TR" sz="1800" dirty="0">
                <a:solidFill>
                  <a:schemeClr val="tx1"/>
                </a:solidFill>
                <a:latin typeface="Times New Roman" panose="02020603050405020304" pitchFamily="18" charset="0"/>
                <a:cs typeface="Times New Roman" panose="02020603050405020304" pitchFamily="18" charset="0"/>
              </a:rPr>
              <a:t>, oluşan kirlilik yükü, üç fazlı sistemden daha fazladır.</a:t>
            </a: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pic>
        <p:nvPicPr>
          <p:cNvPr id="6" name="Picture 2" descr="zeytin karasu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35064"/>
            <a:ext cx="37528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42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20" y="2570812"/>
            <a:ext cx="8738360" cy="215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042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sp>
        <p:nvSpPr>
          <p:cNvPr id="3" name="Alt Başlık 2"/>
          <p:cNvSpPr>
            <a:spLocks noGrp="1"/>
          </p:cNvSpPr>
          <p:nvPr>
            <p:ph type="subTitle" idx="1"/>
          </p:nvPr>
        </p:nvSpPr>
        <p:spPr>
          <a:xfrm>
            <a:off x="683568" y="2060848"/>
            <a:ext cx="7704856" cy="3600400"/>
          </a:xfrm>
        </p:spPr>
        <p:txBody>
          <a:bodyPr>
            <a:noAutofit/>
          </a:bodyPr>
          <a:lstStyle/>
          <a:p>
            <a:pPr algn="just"/>
            <a:r>
              <a:rPr lang="tr-TR" sz="1800" b="1" dirty="0">
                <a:solidFill>
                  <a:schemeClr val="tx1"/>
                </a:solidFill>
                <a:latin typeface="Times New Roman" panose="02020603050405020304" pitchFamily="18" charset="0"/>
                <a:cs typeface="Times New Roman" panose="02020603050405020304" pitchFamily="18" charset="0"/>
              </a:rPr>
              <a:t>Zeytinyağı Üretimi </a:t>
            </a:r>
            <a:r>
              <a:rPr lang="tr-TR" sz="1800" b="1" dirty="0" err="1">
                <a:solidFill>
                  <a:schemeClr val="tx1"/>
                </a:solidFill>
                <a:latin typeface="Times New Roman" panose="02020603050405020304" pitchFamily="18" charset="0"/>
                <a:cs typeface="Times New Roman" panose="02020603050405020304" pitchFamily="18" charset="0"/>
              </a:rPr>
              <a:t>Atıksularının</a:t>
            </a:r>
            <a:r>
              <a:rPr lang="tr-TR" sz="1800" b="1" dirty="0">
                <a:solidFill>
                  <a:schemeClr val="tx1"/>
                </a:solidFill>
                <a:latin typeface="Times New Roman" panose="02020603050405020304" pitchFamily="18" charset="0"/>
                <a:cs typeface="Times New Roman" panose="02020603050405020304" pitchFamily="18" charset="0"/>
              </a:rPr>
              <a:t> </a:t>
            </a:r>
            <a:r>
              <a:rPr lang="tr-TR" sz="1800" b="1" dirty="0" smtClean="0">
                <a:solidFill>
                  <a:schemeClr val="tx1"/>
                </a:solidFill>
                <a:latin typeface="Times New Roman" panose="02020603050405020304" pitchFamily="18" charset="0"/>
                <a:cs typeface="Times New Roman" panose="02020603050405020304" pitchFamily="18" charset="0"/>
              </a:rPr>
              <a:t>Kirlilik Özellikleri:</a:t>
            </a:r>
          </a:p>
          <a:p>
            <a:pPr algn="just"/>
            <a:r>
              <a:rPr lang="tr-TR" sz="1800" dirty="0" smtClean="0">
                <a:solidFill>
                  <a:schemeClr val="tx1"/>
                </a:solidFill>
                <a:latin typeface="Times New Roman" panose="02020603050405020304" pitchFamily="18" charset="0"/>
                <a:cs typeface="Times New Roman" panose="02020603050405020304" pitchFamily="18" charset="0"/>
              </a:rPr>
              <a:t>	Karasuyun </a:t>
            </a:r>
            <a:r>
              <a:rPr lang="tr-TR" sz="1800" dirty="0">
                <a:solidFill>
                  <a:schemeClr val="tx1"/>
                </a:solidFill>
                <a:latin typeface="Times New Roman" panose="02020603050405020304" pitchFamily="18" charset="0"/>
                <a:cs typeface="Times New Roman" panose="02020603050405020304" pitchFamily="18" charset="0"/>
              </a:rPr>
              <a:t>bileşimi; uygulanan </a:t>
            </a:r>
            <a:r>
              <a:rPr lang="tr-TR" sz="1800" dirty="0" smtClean="0">
                <a:solidFill>
                  <a:schemeClr val="tx1"/>
                </a:solidFill>
                <a:latin typeface="Times New Roman" panose="02020603050405020304" pitchFamily="18" charset="0"/>
                <a:cs typeface="Times New Roman" panose="02020603050405020304" pitchFamily="18" charset="0"/>
              </a:rPr>
              <a:t>üretim teknolojisine</a:t>
            </a:r>
            <a:r>
              <a:rPr lang="tr-TR" sz="1800" dirty="0">
                <a:solidFill>
                  <a:schemeClr val="tx1"/>
                </a:solidFill>
                <a:latin typeface="Times New Roman" panose="02020603050405020304" pitchFamily="18" charset="0"/>
                <a:cs typeface="Times New Roman" panose="02020603050405020304" pitchFamily="18" charset="0"/>
              </a:rPr>
              <a:t>, üretim miktarına ve kullanılan zeytin hammaddesine bağlı olarak </a:t>
            </a:r>
            <a:r>
              <a:rPr lang="tr-TR" sz="1800" dirty="0" smtClean="0">
                <a:solidFill>
                  <a:schemeClr val="tx1"/>
                </a:solidFill>
                <a:latin typeface="Times New Roman" panose="02020603050405020304" pitchFamily="18" charset="0"/>
                <a:cs typeface="Times New Roman" panose="02020603050405020304" pitchFamily="18" charset="0"/>
              </a:rPr>
              <a:t>farklılıklar göstermektedir</a:t>
            </a:r>
            <a:r>
              <a:rPr lang="tr-TR" sz="1800" dirty="0">
                <a:solidFill>
                  <a:schemeClr val="tx1"/>
                </a:solidFill>
                <a:latin typeface="Times New Roman" panose="02020603050405020304" pitchFamily="18" charset="0"/>
                <a:cs typeface="Times New Roman" panose="02020603050405020304" pitchFamily="18" charset="0"/>
              </a:rPr>
              <a:t>. Klasik ve sürekli yöntemlerle zeytinyağı üretiminde oluşan madde ve </a:t>
            </a:r>
            <a:r>
              <a:rPr lang="tr-TR" sz="1800" dirty="0" smtClean="0">
                <a:solidFill>
                  <a:schemeClr val="tx1"/>
                </a:solidFill>
                <a:latin typeface="Times New Roman" panose="02020603050405020304" pitchFamily="18" charset="0"/>
                <a:cs typeface="Times New Roman" panose="02020603050405020304" pitchFamily="18" charset="0"/>
              </a:rPr>
              <a:t>enerji </a:t>
            </a:r>
            <a:r>
              <a:rPr lang="es-ES" sz="1800" dirty="0" smtClean="0">
                <a:solidFill>
                  <a:schemeClr val="tx1"/>
                </a:solidFill>
                <a:latin typeface="Times New Roman" panose="02020603050405020304" pitchFamily="18" charset="0"/>
                <a:cs typeface="Times New Roman" panose="02020603050405020304" pitchFamily="18" charset="0"/>
              </a:rPr>
              <a:t>dengesi </a:t>
            </a:r>
            <a:r>
              <a:rPr lang="es-ES" sz="1800" dirty="0">
                <a:solidFill>
                  <a:schemeClr val="tx1"/>
                </a:solidFill>
                <a:latin typeface="Times New Roman" panose="02020603050405020304" pitchFamily="18" charset="0"/>
                <a:cs typeface="Times New Roman" panose="02020603050405020304" pitchFamily="18" charset="0"/>
              </a:rPr>
              <a:t>girdi ve çıktıları </a:t>
            </a:r>
            <a:r>
              <a:rPr lang="tr-TR" sz="1800" dirty="0">
                <a:solidFill>
                  <a:schemeClr val="tx1"/>
                </a:solidFill>
                <a:latin typeface="Times New Roman" panose="02020603050405020304" pitchFamily="18" charset="0"/>
                <a:cs typeface="Times New Roman" panose="02020603050405020304" pitchFamily="18" charset="0"/>
              </a:rPr>
              <a:t>t</a:t>
            </a:r>
            <a:r>
              <a:rPr lang="es-ES" sz="1800" dirty="0" smtClean="0">
                <a:solidFill>
                  <a:schemeClr val="tx1"/>
                </a:solidFill>
                <a:latin typeface="Times New Roman" panose="02020603050405020304" pitchFamily="18" charset="0"/>
                <a:cs typeface="Times New Roman" panose="02020603050405020304" pitchFamily="18" charset="0"/>
              </a:rPr>
              <a:t>ablo</a:t>
            </a:r>
            <a:r>
              <a:rPr lang="tr-TR" sz="1800" dirty="0" smtClean="0">
                <a:solidFill>
                  <a:schemeClr val="tx1"/>
                </a:solidFill>
                <a:latin typeface="Times New Roman" panose="02020603050405020304" pitchFamily="18" charset="0"/>
                <a:cs typeface="Times New Roman" panose="02020603050405020304" pitchFamily="18" charset="0"/>
              </a:rPr>
              <a:t>da</a:t>
            </a:r>
            <a:r>
              <a:rPr lang="es-ES" sz="1800" dirty="0" smtClean="0">
                <a:solidFill>
                  <a:schemeClr val="tx1"/>
                </a:solidFill>
                <a:latin typeface="Times New Roman" panose="02020603050405020304" pitchFamily="18" charset="0"/>
                <a:cs typeface="Times New Roman" panose="02020603050405020304" pitchFamily="18" charset="0"/>
              </a:rPr>
              <a:t> </a:t>
            </a:r>
            <a:r>
              <a:rPr lang="es-ES" sz="1800" dirty="0">
                <a:solidFill>
                  <a:schemeClr val="tx1"/>
                </a:solidFill>
                <a:latin typeface="Times New Roman" panose="02020603050405020304" pitchFamily="18" charset="0"/>
                <a:cs typeface="Times New Roman" panose="02020603050405020304" pitchFamily="18" charset="0"/>
              </a:rPr>
              <a:t>verilmektedir</a:t>
            </a:r>
            <a:r>
              <a:rPr lang="es-ES" sz="1800" dirty="0" smtClean="0">
                <a:solidFill>
                  <a:schemeClr val="tx1"/>
                </a:solidFill>
                <a:latin typeface="Times New Roman" panose="02020603050405020304" pitchFamily="18" charset="0"/>
                <a:cs typeface="Times New Roman" panose="02020603050405020304" pitchFamily="18" charset="0"/>
              </a:rPr>
              <a:t>.</a:t>
            </a:r>
            <a:endParaRPr lang="tr-TR" sz="1800" dirty="0" smtClean="0">
              <a:solidFill>
                <a:schemeClr val="tx1"/>
              </a:solidFill>
              <a:latin typeface="Times New Roman" panose="02020603050405020304" pitchFamily="18" charset="0"/>
              <a:cs typeface="Times New Roman" panose="02020603050405020304" pitchFamily="18" charset="0"/>
            </a:endParaRPr>
          </a:p>
          <a:p>
            <a:pPr algn="just"/>
            <a:r>
              <a:rPr lang="tr-TR" sz="1800" dirty="0" smtClean="0">
                <a:solidFill>
                  <a:schemeClr val="tx1"/>
                </a:solidFill>
                <a:latin typeface="Times New Roman" panose="02020603050405020304" pitchFamily="18" charset="0"/>
                <a:cs typeface="Times New Roman" panose="02020603050405020304" pitchFamily="18" charset="0"/>
              </a:rPr>
              <a:t>	Zeytin </a:t>
            </a:r>
            <a:r>
              <a:rPr lang="tr-TR" sz="1800" dirty="0">
                <a:solidFill>
                  <a:schemeClr val="tx1"/>
                </a:solidFill>
                <a:latin typeface="Times New Roman" panose="02020603050405020304" pitchFamily="18" charset="0"/>
                <a:cs typeface="Times New Roman" panose="02020603050405020304" pitchFamily="18" charset="0"/>
              </a:rPr>
              <a:t>üretiminden oluşan atıklar, presleme işleminden oluşan pirina (zeytin katı atıkları </a:t>
            </a:r>
            <a:r>
              <a:rPr lang="tr-TR" sz="1800" dirty="0" smtClean="0">
                <a:solidFill>
                  <a:schemeClr val="tx1"/>
                </a:solidFill>
                <a:latin typeface="Times New Roman" panose="02020603050405020304" pitchFamily="18" charset="0"/>
                <a:cs typeface="Times New Roman" panose="02020603050405020304" pitchFamily="18" charset="0"/>
              </a:rPr>
              <a:t>ve zeytin </a:t>
            </a:r>
            <a:r>
              <a:rPr lang="tr-TR" sz="1800" dirty="0">
                <a:solidFill>
                  <a:schemeClr val="tx1"/>
                </a:solidFill>
                <a:latin typeface="Times New Roman" panose="02020603050405020304" pitchFamily="18" charset="0"/>
                <a:cs typeface="Times New Roman" panose="02020603050405020304" pitchFamily="18" charset="0"/>
              </a:rPr>
              <a:t>çekirdeği) ve zeytin öz suyu olarak sınıflandırılabilir. Pirina, yağı alınmak üzere </a:t>
            </a:r>
            <a:r>
              <a:rPr lang="tr-TR" sz="1800" dirty="0" smtClean="0">
                <a:solidFill>
                  <a:schemeClr val="tx1"/>
                </a:solidFill>
                <a:latin typeface="Times New Roman" panose="02020603050405020304" pitchFamily="18" charset="0"/>
                <a:cs typeface="Times New Roman" panose="02020603050405020304" pitchFamily="18" charset="0"/>
              </a:rPr>
              <a:t>pirina yağı </a:t>
            </a:r>
            <a:r>
              <a:rPr lang="tr-TR" sz="1800" dirty="0">
                <a:solidFill>
                  <a:schemeClr val="tx1"/>
                </a:solidFill>
                <a:latin typeface="Times New Roman" panose="02020603050405020304" pitchFamily="18" charset="0"/>
                <a:cs typeface="Times New Roman" panose="02020603050405020304" pitchFamily="18" charset="0"/>
              </a:rPr>
              <a:t>çıkaran işletmelere gönderilir ve burada </a:t>
            </a:r>
            <a:r>
              <a:rPr lang="tr-TR" sz="1800" dirty="0" err="1">
                <a:solidFill>
                  <a:schemeClr val="tx1"/>
                </a:solidFill>
                <a:latin typeface="Times New Roman" panose="02020603050405020304" pitchFamily="18" charset="0"/>
                <a:cs typeface="Times New Roman" panose="02020603050405020304" pitchFamily="18" charset="0"/>
              </a:rPr>
              <a:t>solvent</a:t>
            </a:r>
            <a:r>
              <a:rPr lang="tr-TR" sz="1800" dirty="0">
                <a:solidFill>
                  <a:schemeClr val="tx1"/>
                </a:solidFill>
                <a:latin typeface="Times New Roman" panose="02020603050405020304" pitchFamily="18" charset="0"/>
                <a:cs typeface="Times New Roman" panose="02020603050405020304" pitchFamily="18" charset="0"/>
              </a:rPr>
              <a:t> </a:t>
            </a:r>
            <a:r>
              <a:rPr lang="tr-TR" sz="1800" dirty="0" err="1">
                <a:solidFill>
                  <a:schemeClr val="tx1"/>
                </a:solidFill>
                <a:latin typeface="Times New Roman" panose="02020603050405020304" pitchFamily="18" charset="0"/>
                <a:cs typeface="Times New Roman" panose="02020603050405020304" pitchFamily="18" charset="0"/>
              </a:rPr>
              <a:t>ekstraksiyonu</a:t>
            </a:r>
            <a:r>
              <a:rPr lang="tr-TR" sz="1800" dirty="0">
                <a:solidFill>
                  <a:schemeClr val="tx1"/>
                </a:solidFill>
                <a:latin typeface="Times New Roman" panose="02020603050405020304" pitchFamily="18" charset="0"/>
                <a:cs typeface="Times New Roman" panose="02020603050405020304" pitchFamily="18" charset="0"/>
              </a:rPr>
              <a:t> ile yağı ayrılır.</a:t>
            </a:r>
            <a:endParaRPr lang="tr-TR" sz="1800" dirty="0" smtClean="0">
              <a:solidFill>
                <a:schemeClr val="tx1"/>
              </a:solidFill>
              <a:latin typeface="Times New Roman" panose="02020603050405020304" pitchFamily="18" charset="0"/>
              <a:cs typeface="Times New Roman" panose="02020603050405020304" pitchFamily="18" charset="0"/>
            </a:endParaRPr>
          </a:p>
          <a:p>
            <a:pPr algn="just"/>
            <a:endParaRPr lang="tr-TR" sz="1800" dirty="0">
              <a:solidFill>
                <a:schemeClr val="tx1"/>
              </a:solidFill>
              <a:latin typeface="Times New Roman" pitchFamily="18" charset="0"/>
              <a:cs typeface="Times New Roman" pitchFamily="18" charset="0"/>
            </a:endParaRP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spTree>
    <p:extLst>
      <p:ext uri="{BB962C8B-B14F-4D97-AF65-F5344CB8AC3E}">
        <p14:creationId xmlns:p14="http://schemas.microsoft.com/office/powerpoint/2010/main" val="906042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sp>
        <p:nvSpPr>
          <p:cNvPr id="3" name="Alt Başlık 2"/>
          <p:cNvSpPr>
            <a:spLocks noGrp="1"/>
          </p:cNvSpPr>
          <p:nvPr>
            <p:ph type="subTitle" idx="1"/>
          </p:nvPr>
        </p:nvSpPr>
        <p:spPr>
          <a:xfrm>
            <a:off x="683568" y="2060848"/>
            <a:ext cx="7704856" cy="3600400"/>
          </a:xfrm>
        </p:spPr>
        <p:txBody>
          <a:bodyPr>
            <a:noAutofit/>
          </a:bodyPr>
          <a:lstStyle/>
          <a:p>
            <a:pPr algn="just"/>
            <a:r>
              <a:rPr lang="it-IT" sz="1800" dirty="0" smtClean="0">
                <a:solidFill>
                  <a:schemeClr val="tx1"/>
                </a:solidFill>
                <a:latin typeface="Times New Roman" panose="02020603050405020304" pitchFamily="18" charset="0"/>
                <a:cs typeface="Times New Roman" panose="02020603050405020304" pitchFamily="18" charset="0"/>
              </a:rPr>
              <a:t>31.12.2004</a:t>
            </a:r>
            <a:r>
              <a:rPr lang="tr-TR" sz="1800" dirty="0" smtClean="0">
                <a:solidFill>
                  <a:schemeClr val="tx1"/>
                </a:solidFill>
                <a:latin typeface="Times New Roman" panose="02020603050405020304" pitchFamily="18" charset="0"/>
                <a:cs typeface="Times New Roman" panose="02020603050405020304" pitchFamily="18" charset="0"/>
              </a:rPr>
              <a:t> tarih ve</a:t>
            </a:r>
            <a:r>
              <a:rPr lang="it-IT" sz="1800" dirty="0" smtClean="0">
                <a:solidFill>
                  <a:schemeClr val="tx1"/>
                </a:solidFill>
                <a:latin typeface="Times New Roman" panose="02020603050405020304" pitchFamily="18" charset="0"/>
                <a:cs typeface="Times New Roman" panose="02020603050405020304" pitchFamily="18" charset="0"/>
              </a:rPr>
              <a:t> 25687</a:t>
            </a:r>
            <a:r>
              <a:rPr lang="tr-TR" sz="1800" dirty="0" smtClean="0">
                <a:solidFill>
                  <a:schemeClr val="tx1"/>
                </a:solidFill>
                <a:latin typeface="Times New Roman" panose="02020603050405020304" pitchFamily="18" charset="0"/>
                <a:cs typeface="Times New Roman" panose="02020603050405020304" pitchFamily="18" charset="0"/>
              </a:rPr>
              <a:t> </a:t>
            </a:r>
            <a:r>
              <a:rPr lang="tr-TR" sz="1800" dirty="0">
                <a:solidFill>
                  <a:schemeClr val="tx1"/>
                </a:solidFill>
                <a:latin typeface="Times New Roman" panose="02020603050405020304" pitchFamily="18" charset="0"/>
                <a:cs typeface="Times New Roman" panose="02020603050405020304" pitchFamily="18" charset="0"/>
              </a:rPr>
              <a:t>s</a:t>
            </a:r>
            <a:r>
              <a:rPr lang="it-IT" sz="1800" dirty="0" smtClean="0">
                <a:solidFill>
                  <a:schemeClr val="tx1"/>
                </a:solidFill>
                <a:latin typeface="Times New Roman" panose="02020603050405020304" pitchFamily="18" charset="0"/>
                <a:cs typeface="Times New Roman" panose="02020603050405020304" pitchFamily="18" charset="0"/>
              </a:rPr>
              <a:t>ayı</a:t>
            </a:r>
            <a:r>
              <a:rPr lang="tr-TR" sz="1800" dirty="0" err="1" smtClean="0">
                <a:solidFill>
                  <a:schemeClr val="tx1"/>
                </a:solidFill>
                <a:latin typeface="Times New Roman" panose="02020603050405020304" pitchFamily="18" charset="0"/>
                <a:cs typeface="Times New Roman" panose="02020603050405020304" pitchFamily="18" charset="0"/>
              </a:rPr>
              <a:t>lı</a:t>
            </a:r>
            <a:r>
              <a:rPr lang="tr-TR" sz="1800" dirty="0" smtClean="0">
                <a:solidFill>
                  <a:schemeClr val="tx1"/>
                </a:solidFill>
                <a:latin typeface="Times New Roman" panose="02020603050405020304" pitchFamily="18" charset="0"/>
                <a:cs typeface="Times New Roman" panose="02020603050405020304" pitchFamily="18" charset="0"/>
              </a:rPr>
              <a:t> Su Kirliliği Kontrolü Yönetmeliğinde </a:t>
            </a:r>
            <a:r>
              <a:rPr lang="tr-TR" sz="1800" dirty="0">
                <a:solidFill>
                  <a:schemeClr val="tx1"/>
                </a:solidFill>
                <a:latin typeface="Times New Roman" panose="02020603050405020304" pitchFamily="18" charset="0"/>
                <a:cs typeface="Times New Roman" panose="02020603050405020304" pitchFamily="18" charset="0"/>
              </a:rPr>
              <a:t>Endüstriyel </a:t>
            </a:r>
            <a:r>
              <a:rPr lang="tr-TR" sz="1800" b="1" dirty="0">
                <a:solidFill>
                  <a:schemeClr val="tx1"/>
                </a:solidFill>
                <a:latin typeface="Times New Roman" panose="02020603050405020304" pitchFamily="18" charset="0"/>
                <a:cs typeface="Times New Roman" panose="02020603050405020304" pitchFamily="18" charset="0"/>
              </a:rPr>
              <a:t>Atıksu Deşarj </a:t>
            </a:r>
            <a:r>
              <a:rPr lang="tr-TR" sz="1800" b="1" dirty="0" smtClean="0">
                <a:solidFill>
                  <a:schemeClr val="tx1"/>
                </a:solidFill>
                <a:latin typeface="Times New Roman" panose="02020603050405020304" pitchFamily="18" charset="0"/>
                <a:cs typeface="Times New Roman" panose="02020603050405020304" pitchFamily="18" charset="0"/>
              </a:rPr>
              <a:t>Standartları </a:t>
            </a:r>
            <a:r>
              <a:rPr lang="tr-TR" sz="1800" dirty="0" smtClean="0">
                <a:solidFill>
                  <a:schemeClr val="tx1"/>
                </a:solidFill>
                <a:latin typeface="Times New Roman" panose="02020603050405020304" pitchFamily="18" charset="0"/>
                <a:cs typeface="Times New Roman" panose="02020603050405020304" pitchFamily="18" charset="0"/>
              </a:rPr>
              <a:t>tablolar halinde belirlenmiştir.</a:t>
            </a:r>
            <a:endParaRPr lang="tr-TR" sz="1800" dirty="0">
              <a:solidFill>
                <a:schemeClr val="tx1"/>
              </a:solidFill>
              <a:latin typeface="Times New Roman" pitchFamily="18" charset="0"/>
              <a:cs typeface="Times New Roman" pitchFamily="18" charset="0"/>
            </a:endParaRP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1283134594"/>
              </p:ext>
            </p:extLst>
          </p:nvPr>
        </p:nvGraphicFramePr>
        <p:xfrm>
          <a:off x="992454" y="3356992"/>
          <a:ext cx="7056784" cy="2604809"/>
        </p:xfrm>
        <a:graphic>
          <a:graphicData uri="http://schemas.openxmlformats.org/drawingml/2006/table">
            <a:tbl>
              <a:tblPr/>
              <a:tblGrid>
                <a:gridCol w="3061372"/>
                <a:gridCol w="958899"/>
                <a:gridCol w="1438348"/>
                <a:gridCol w="1598165"/>
              </a:tblGrid>
              <a:tr h="792088">
                <a:tc>
                  <a:txBody>
                    <a:bodyPr/>
                    <a:lstStyle/>
                    <a:p>
                      <a:pPr marL="36195" marR="36195">
                        <a:lnSpc>
                          <a:spcPts val="1200"/>
                        </a:lnSpc>
                        <a:spcAft>
                          <a:spcPts val="0"/>
                        </a:spcAft>
                      </a:pPr>
                      <a:r>
                        <a:rPr lang="tr-TR" sz="1600" dirty="0">
                          <a:solidFill>
                            <a:srgbClr val="000000"/>
                          </a:solidFill>
                          <a:effectLst/>
                          <a:latin typeface="Times New Roman"/>
                        </a:rPr>
                        <a:t> </a:t>
                      </a:r>
                      <a:endParaRPr lang="tr-TR" sz="1600" dirty="0">
                        <a:effectLst/>
                        <a:latin typeface="Times New Roman"/>
                      </a:endParaRPr>
                    </a:p>
                    <a:p>
                      <a:pPr marL="36195" marR="36195">
                        <a:lnSpc>
                          <a:spcPts val="1200"/>
                        </a:lnSpc>
                        <a:spcAft>
                          <a:spcPts val="0"/>
                        </a:spcAft>
                      </a:pPr>
                      <a:endParaRPr lang="tr-TR" sz="1600" dirty="0" smtClean="0">
                        <a:solidFill>
                          <a:srgbClr val="000000"/>
                        </a:solidFill>
                        <a:effectLst/>
                        <a:latin typeface="Times New Roman"/>
                      </a:endParaRPr>
                    </a:p>
                    <a:p>
                      <a:pPr marL="36195" marR="36195">
                        <a:lnSpc>
                          <a:spcPts val="1200"/>
                        </a:lnSpc>
                        <a:spcAft>
                          <a:spcPts val="0"/>
                        </a:spcAft>
                      </a:pPr>
                      <a:r>
                        <a:rPr lang="tr-TR" sz="1600" dirty="0" smtClean="0">
                          <a:solidFill>
                            <a:srgbClr val="000000"/>
                          </a:solidFill>
                          <a:effectLst/>
                          <a:latin typeface="Times New Roman"/>
                        </a:rPr>
                        <a:t>PARAMETRE</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195" marR="36195" algn="ctr">
                        <a:lnSpc>
                          <a:spcPts val="1200"/>
                        </a:lnSpc>
                        <a:spcAft>
                          <a:spcPts val="0"/>
                        </a:spcAft>
                      </a:pPr>
                      <a:r>
                        <a:rPr lang="tr-TR" sz="1600" dirty="0">
                          <a:solidFill>
                            <a:srgbClr val="000000"/>
                          </a:solidFill>
                          <a:effectLst/>
                          <a:latin typeface="Times New Roman"/>
                        </a:rPr>
                        <a:t> </a:t>
                      </a:r>
                      <a:endParaRPr lang="tr-TR" sz="1600" dirty="0">
                        <a:effectLst/>
                        <a:latin typeface="Times New Roman"/>
                      </a:endParaRPr>
                    </a:p>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BİRİM</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KOMPOZİT </a:t>
                      </a:r>
                      <a:r>
                        <a:rPr lang="tr-TR" sz="1600" dirty="0">
                          <a:solidFill>
                            <a:srgbClr val="000000"/>
                          </a:solidFill>
                          <a:effectLst/>
                          <a:latin typeface="Times New Roman"/>
                        </a:rPr>
                        <a:t>NUMUNE</a:t>
                      </a:r>
                      <a:endParaRPr lang="tr-TR" sz="1600" dirty="0">
                        <a:effectLst/>
                        <a:latin typeface="Times New Roman"/>
                      </a:endParaRPr>
                    </a:p>
                    <a:p>
                      <a:pPr marL="36195" marR="36195" algn="ctr">
                        <a:lnSpc>
                          <a:spcPts val="1200"/>
                        </a:lnSpc>
                        <a:spcAft>
                          <a:spcPts val="0"/>
                        </a:spcAft>
                      </a:pPr>
                      <a:r>
                        <a:rPr lang="tr-TR" sz="1600" dirty="0">
                          <a:solidFill>
                            <a:srgbClr val="000000"/>
                          </a:solidFill>
                          <a:effectLst/>
                          <a:latin typeface="Times New Roman"/>
                        </a:rPr>
                        <a:t>2 SAATLİK</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KOMPOZİT</a:t>
                      </a:r>
                      <a:endParaRPr lang="tr-TR" sz="1600" dirty="0">
                        <a:effectLst/>
                        <a:latin typeface="Times New Roman"/>
                      </a:endParaRPr>
                    </a:p>
                    <a:p>
                      <a:pPr marL="36195" marR="36195" algn="ctr">
                        <a:lnSpc>
                          <a:spcPts val="1200"/>
                        </a:lnSpc>
                        <a:spcAft>
                          <a:spcPts val="0"/>
                        </a:spcAft>
                      </a:pPr>
                      <a:r>
                        <a:rPr lang="tr-TR" sz="1600" dirty="0">
                          <a:solidFill>
                            <a:srgbClr val="000000"/>
                          </a:solidFill>
                          <a:effectLst/>
                          <a:latin typeface="Times New Roman"/>
                        </a:rPr>
                        <a:t> NUMUNE </a:t>
                      </a:r>
                      <a:endParaRPr lang="tr-TR" sz="1600" dirty="0">
                        <a:effectLst/>
                        <a:latin typeface="Times New Roman"/>
                      </a:endParaRPr>
                    </a:p>
                    <a:p>
                      <a:pPr marL="36195" marR="36195" algn="ctr">
                        <a:lnSpc>
                          <a:spcPts val="1200"/>
                        </a:lnSpc>
                        <a:spcAft>
                          <a:spcPts val="0"/>
                        </a:spcAft>
                      </a:pPr>
                      <a:r>
                        <a:rPr lang="tr-TR" sz="1600" dirty="0">
                          <a:solidFill>
                            <a:srgbClr val="000000"/>
                          </a:solidFill>
                          <a:effectLst/>
                          <a:latin typeface="Times New Roman"/>
                        </a:rPr>
                        <a:t> 24 SAATLİK</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93521">
                <a:tc>
                  <a:txBody>
                    <a:bodyPr/>
                    <a:lstStyle/>
                    <a:p>
                      <a:pPr marL="36195" marR="36195">
                        <a:lnSpc>
                          <a:spcPts val="1200"/>
                        </a:lnSpc>
                        <a:spcAft>
                          <a:spcPts val="0"/>
                        </a:spcAft>
                      </a:pPr>
                      <a:endParaRPr lang="tr-TR" sz="1600" dirty="0" smtClean="0">
                        <a:solidFill>
                          <a:srgbClr val="000000"/>
                        </a:solidFill>
                        <a:effectLst/>
                        <a:latin typeface="Times New Roman"/>
                      </a:endParaRPr>
                    </a:p>
                    <a:p>
                      <a:pPr marL="36195" marR="36195">
                        <a:lnSpc>
                          <a:spcPts val="1200"/>
                        </a:lnSpc>
                        <a:spcAft>
                          <a:spcPts val="0"/>
                        </a:spcAft>
                      </a:pPr>
                      <a:endParaRPr lang="tr-TR" sz="1600" dirty="0" smtClean="0">
                        <a:solidFill>
                          <a:srgbClr val="000000"/>
                        </a:solidFill>
                        <a:effectLst/>
                        <a:latin typeface="Times New Roman"/>
                      </a:endParaRPr>
                    </a:p>
                    <a:p>
                      <a:pPr marL="36195" marR="36195">
                        <a:lnSpc>
                          <a:spcPts val="1200"/>
                        </a:lnSpc>
                        <a:spcAft>
                          <a:spcPts val="0"/>
                        </a:spcAft>
                      </a:pPr>
                      <a:r>
                        <a:rPr lang="tr-TR" sz="1600" dirty="0" smtClean="0">
                          <a:solidFill>
                            <a:srgbClr val="000000"/>
                          </a:solidFill>
                          <a:effectLst/>
                          <a:latin typeface="Times New Roman"/>
                        </a:rPr>
                        <a:t>KİMYASAL </a:t>
                      </a:r>
                      <a:r>
                        <a:rPr lang="tr-TR" sz="1600" dirty="0">
                          <a:solidFill>
                            <a:srgbClr val="000000"/>
                          </a:solidFill>
                          <a:effectLst/>
                          <a:latin typeface="Times New Roman"/>
                        </a:rPr>
                        <a:t>OKSİJEN İHTİYACI (KOİ)</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a:t>
                      </a:r>
                      <a:r>
                        <a:rPr lang="tr-TR" sz="1600" dirty="0">
                          <a:solidFill>
                            <a:srgbClr val="000000"/>
                          </a:solidFill>
                          <a:effectLst/>
                          <a:latin typeface="Times New Roman"/>
                        </a:rPr>
                        <a:t>mg/L)</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250</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230</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96760">
                <a:tc>
                  <a:txBody>
                    <a:bodyPr/>
                    <a:lstStyle/>
                    <a:p>
                      <a:pPr marL="36195" marR="36195">
                        <a:lnSpc>
                          <a:spcPts val="1200"/>
                        </a:lnSpc>
                        <a:spcAft>
                          <a:spcPts val="0"/>
                        </a:spcAft>
                      </a:pPr>
                      <a:endParaRPr lang="tr-TR" sz="1600" dirty="0" smtClean="0">
                        <a:solidFill>
                          <a:srgbClr val="000000"/>
                        </a:solidFill>
                        <a:effectLst/>
                        <a:latin typeface="Times New Roman"/>
                      </a:endParaRPr>
                    </a:p>
                    <a:p>
                      <a:pPr marL="36195" marR="36195">
                        <a:lnSpc>
                          <a:spcPts val="1200"/>
                        </a:lnSpc>
                        <a:spcAft>
                          <a:spcPts val="0"/>
                        </a:spcAft>
                      </a:pPr>
                      <a:r>
                        <a:rPr lang="tr-TR" sz="1600" dirty="0" smtClean="0">
                          <a:solidFill>
                            <a:srgbClr val="000000"/>
                          </a:solidFill>
                          <a:effectLst/>
                          <a:latin typeface="Times New Roman"/>
                        </a:rPr>
                        <a:t>YAĞ </a:t>
                      </a:r>
                      <a:r>
                        <a:rPr lang="tr-TR" sz="1600" dirty="0">
                          <a:solidFill>
                            <a:srgbClr val="000000"/>
                          </a:solidFill>
                          <a:effectLst/>
                          <a:latin typeface="Times New Roman"/>
                        </a:rPr>
                        <a:t>VE GRES</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195" marR="36195">
                        <a:lnSpc>
                          <a:spcPts val="1200"/>
                        </a:lnSpc>
                        <a:spcAft>
                          <a:spcPts val="0"/>
                        </a:spcAft>
                      </a:pPr>
                      <a:r>
                        <a:rPr lang="tr-TR" sz="1600" dirty="0">
                          <a:solidFill>
                            <a:srgbClr val="000000"/>
                          </a:solidFill>
                          <a:effectLst/>
                          <a:latin typeface="Times New Roman"/>
                        </a:rPr>
                        <a:t>  </a:t>
                      </a:r>
                      <a:endParaRPr lang="tr-TR" sz="1600" dirty="0" smtClean="0">
                        <a:solidFill>
                          <a:srgbClr val="000000"/>
                        </a:solidFill>
                        <a:effectLst/>
                        <a:latin typeface="Times New Roman"/>
                      </a:endParaRPr>
                    </a:p>
                    <a:p>
                      <a:pPr marL="36195" marR="36195">
                        <a:lnSpc>
                          <a:spcPts val="1200"/>
                        </a:lnSpc>
                        <a:spcAft>
                          <a:spcPts val="0"/>
                        </a:spcAft>
                      </a:pPr>
                      <a:r>
                        <a:rPr lang="tr-TR" sz="1600" dirty="0" smtClean="0">
                          <a:solidFill>
                            <a:srgbClr val="000000"/>
                          </a:solidFill>
                          <a:effectLst/>
                          <a:latin typeface="Times New Roman"/>
                        </a:rPr>
                        <a:t>   (</a:t>
                      </a:r>
                      <a:r>
                        <a:rPr lang="tr-TR" sz="1600" dirty="0">
                          <a:solidFill>
                            <a:srgbClr val="000000"/>
                          </a:solidFill>
                          <a:effectLst/>
                          <a:latin typeface="Times New Roman"/>
                        </a:rPr>
                        <a:t>mg/L)</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195" marR="36195" algn="ctr">
                        <a:lnSpc>
                          <a:spcPts val="1200"/>
                        </a:lnSpc>
                        <a:spcAft>
                          <a:spcPts val="0"/>
                        </a:spcAft>
                      </a:pPr>
                      <a:r>
                        <a:rPr lang="tr-TR" sz="1600" dirty="0">
                          <a:solidFill>
                            <a:srgbClr val="000000"/>
                          </a:solidFill>
                          <a:effectLst/>
                          <a:latin typeface="Times New Roman"/>
                        </a:rPr>
                        <a:t> </a:t>
                      </a: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60</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195" marR="36195" algn="ctr">
                        <a:lnSpc>
                          <a:spcPts val="1200"/>
                        </a:lnSpc>
                        <a:spcAft>
                          <a:spcPts val="0"/>
                        </a:spcAft>
                      </a:pPr>
                      <a:r>
                        <a:rPr lang="tr-TR" sz="1600" dirty="0">
                          <a:solidFill>
                            <a:srgbClr val="000000"/>
                          </a:solidFill>
                          <a:effectLst/>
                          <a:latin typeface="Times New Roman"/>
                        </a:rPr>
                        <a:t> </a:t>
                      </a: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40</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6760">
                <a:tc>
                  <a:txBody>
                    <a:bodyPr/>
                    <a:lstStyle/>
                    <a:p>
                      <a:pPr marL="36195" marR="36195">
                        <a:lnSpc>
                          <a:spcPts val="1200"/>
                        </a:lnSpc>
                        <a:spcAft>
                          <a:spcPts val="0"/>
                        </a:spcAft>
                      </a:pPr>
                      <a:endParaRPr lang="tr-TR" sz="1600" dirty="0" smtClean="0">
                        <a:solidFill>
                          <a:srgbClr val="000000"/>
                        </a:solidFill>
                        <a:effectLst/>
                        <a:latin typeface="Times New Roman"/>
                      </a:endParaRPr>
                    </a:p>
                    <a:p>
                      <a:pPr marL="36195" marR="36195">
                        <a:lnSpc>
                          <a:spcPts val="1200"/>
                        </a:lnSpc>
                        <a:spcAft>
                          <a:spcPts val="0"/>
                        </a:spcAft>
                      </a:pPr>
                      <a:r>
                        <a:rPr lang="tr-TR" sz="1600" dirty="0" err="1" smtClean="0">
                          <a:solidFill>
                            <a:srgbClr val="000000"/>
                          </a:solidFill>
                          <a:effectLst/>
                          <a:latin typeface="Times New Roman"/>
                        </a:rPr>
                        <a:t>pH</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195" marR="36195" algn="ctr">
                        <a:lnSpc>
                          <a:spcPts val="1200"/>
                        </a:lnSpc>
                        <a:spcAft>
                          <a:spcPts val="0"/>
                        </a:spcAft>
                      </a:pPr>
                      <a:r>
                        <a:rPr lang="tr-TR" sz="1600" dirty="0">
                          <a:solidFill>
                            <a:srgbClr val="000000"/>
                          </a:solidFill>
                          <a:effectLst/>
                          <a:latin typeface="Times New Roman"/>
                        </a:rPr>
                        <a:t> </a:t>
                      </a: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6-9</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195" marR="36195" algn="ctr">
                        <a:lnSpc>
                          <a:spcPts val="1200"/>
                        </a:lnSpc>
                        <a:spcAft>
                          <a:spcPts val="0"/>
                        </a:spcAft>
                      </a:pPr>
                      <a:endParaRPr lang="tr-TR" sz="1600" dirty="0" smtClean="0">
                        <a:solidFill>
                          <a:srgbClr val="000000"/>
                        </a:solidFill>
                        <a:effectLst/>
                        <a:latin typeface="Times New Roman"/>
                      </a:endParaRPr>
                    </a:p>
                    <a:p>
                      <a:pPr marL="36195" marR="36195" algn="ctr">
                        <a:lnSpc>
                          <a:spcPts val="1200"/>
                        </a:lnSpc>
                        <a:spcAft>
                          <a:spcPts val="0"/>
                        </a:spcAft>
                      </a:pPr>
                      <a:r>
                        <a:rPr lang="tr-TR" sz="1600" dirty="0" smtClean="0">
                          <a:solidFill>
                            <a:srgbClr val="000000"/>
                          </a:solidFill>
                          <a:effectLst/>
                          <a:latin typeface="Times New Roman"/>
                        </a:rPr>
                        <a:t>6-9</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593521">
                <a:tc>
                  <a:txBody>
                    <a:bodyPr/>
                    <a:lstStyle/>
                    <a:p>
                      <a:pPr marL="36195" marR="36195">
                        <a:lnSpc>
                          <a:spcPts val="1200"/>
                        </a:lnSpc>
                        <a:spcAft>
                          <a:spcPts val="0"/>
                        </a:spcAft>
                      </a:pPr>
                      <a:endParaRPr lang="tr-TR" sz="1600" b="1" dirty="0" smtClean="0">
                        <a:effectLst/>
                        <a:latin typeface="Times New Roman"/>
                      </a:endParaRPr>
                    </a:p>
                    <a:p>
                      <a:pPr marL="36195" marR="36195">
                        <a:lnSpc>
                          <a:spcPts val="1200"/>
                        </a:lnSpc>
                        <a:spcAft>
                          <a:spcPts val="0"/>
                        </a:spcAft>
                      </a:pPr>
                      <a:r>
                        <a:rPr lang="tr-TR" sz="1600" b="1" dirty="0" smtClean="0">
                          <a:effectLst/>
                          <a:latin typeface="Times New Roman"/>
                        </a:rPr>
                        <a:t>(</a:t>
                      </a:r>
                      <a:r>
                        <a:rPr lang="tr-TR" sz="1600" b="1" dirty="0">
                          <a:effectLst/>
                          <a:latin typeface="Times New Roman"/>
                        </a:rPr>
                        <a:t>Ek satır:RG-24/4/2011-27914)</a:t>
                      </a:r>
                      <a:endParaRPr lang="tr-TR" sz="1600" dirty="0">
                        <a:effectLst/>
                        <a:latin typeface="Times New Roman"/>
                      </a:endParaRPr>
                    </a:p>
                    <a:p>
                      <a:pPr marL="36195" marR="36195">
                        <a:lnSpc>
                          <a:spcPts val="1200"/>
                        </a:lnSpc>
                        <a:spcAft>
                          <a:spcPts val="0"/>
                        </a:spcAft>
                      </a:pPr>
                      <a:r>
                        <a:rPr lang="tr-TR" sz="1600" dirty="0">
                          <a:effectLst/>
                          <a:latin typeface="Times New Roman"/>
                        </a:rPr>
                        <a:t>Renk</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195" marR="36195" algn="ctr">
                        <a:lnSpc>
                          <a:spcPts val="1200"/>
                        </a:lnSpc>
                        <a:spcAft>
                          <a:spcPts val="0"/>
                        </a:spcAft>
                      </a:pPr>
                      <a:endParaRPr lang="tr-TR" sz="1600" dirty="0" smtClean="0">
                        <a:effectLst/>
                        <a:latin typeface="Times New Roman"/>
                      </a:endParaRPr>
                    </a:p>
                    <a:p>
                      <a:pPr marL="36195" marR="36195" algn="ctr">
                        <a:lnSpc>
                          <a:spcPts val="1200"/>
                        </a:lnSpc>
                        <a:spcAft>
                          <a:spcPts val="0"/>
                        </a:spcAft>
                      </a:pPr>
                      <a:r>
                        <a:rPr lang="tr-TR" sz="1600" dirty="0" smtClean="0">
                          <a:effectLst/>
                          <a:latin typeface="Times New Roman"/>
                        </a:rPr>
                        <a:t>(</a:t>
                      </a:r>
                      <a:r>
                        <a:rPr lang="tr-TR" sz="1600" dirty="0" err="1">
                          <a:effectLst/>
                          <a:latin typeface="Times New Roman"/>
                        </a:rPr>
                        <a:t>Pt-Co</a:t>
                      </a:r>
                      <a:r>
                        <a:rPr lang="tr-TR" sz="1600" dirty="0">
                          <a:effectLst/>
                          <a:latin typeface="Times New Roman"/>
                        </a:rPr>
                        <a:t>)</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195" marR="36195" algn="ctr">
                        <a:lnSpc>
                          <a:spcPts val="1200"/>
                        </a:lnSpc>
                        <a:spcAft>
                          <a:spcPts val="0"/>
                        </a:spcAft>
                      </a:pPr>
                      <a:endParaRPr lang="tr-TR" sz="1600" dirty="0" smtClean="0">
                        <a:effectLst/>
                        <a:latin typeface="Times New Roman"/>
                      </a:endParaRPr>
                    </a:p>
                    <a:p>
                      <a:pPr marL="36195" marR="36195" algn="ctr">
                        <a:lnSpc>
                          <a:spcPts val="1200"/>
                        </a:lnSpc>
                        <a:spcAft>
                          <a:spcPts val="0"/>
                        </a:spcAft>
                      </a:pPr>
                      <a:r>
                        <a:rPr lang="tr-TR" sz="1600" dirty="0" smtClean="0">
                          <a:effectLst/>
                          <a:latin typeface="Times New Roman"/>
                        </a:rPr>
                        <a:t>280</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195" marR="36195" algn="ctr">
                        <a:lnSpc>
                          <a:spcPts val="1200"/>
                        </a:lnSpc>
                        <a:spcAft>
                          <a:spcPts val="0"/>
                        </a:spcAft>
                      </a:pPr>
                      <a:endParaRPr lang="tr-TR" sz="1600" dirty="0" smtClean="0">
                        <a:effectLst/>
                        <a:latin typeface="Times New Roman"/>
                      </a:endParaRPr>
                    </a:p>
                    <a:p>
                      <a:pPr marL="36195" marR="36195" algn="ctr">
                        <a:lnSpc>
                          <a:spcPts val="1200"/>
                        </a:lnSpc>
                        <a:spcAft>
                          <a:spcPts val="0"/>
                        </a:spcAft>
                      </a:pPr>
                      <a:r>
                        <a:rPr lang="tr-TR" sz="1600" dirty="0" smtClean="0">
                          <a:effectLst/>
                          <a:latin typeface="Times New Roman"/>
                        </a:rPr>
                        <a:t>260</a:t>
                      </a:r>
                      <a:endParaRPr lang="tr-TR" sz="1600" dirty="0">
                        <a:effectLst/>
                        <a:latin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Rectangle 1"/>
          <p:cNvSpPr>
            <a:spLocks noChangeArrowheads="1"/>
          </p:cNvSpPr>
          <p:nvPr/>
        </p:nvSpPr>
        <p:spPr bwMode="auto">
          <a:xfrm>
            <a:off x="611560" y="2708920"/>
            <a:ext cx="82737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i="0" u="none" strike="noStrike" cap="none" normalizeH="0" baseline="0" dirty="0" smtClean="0">
                <a:ln>
                  <a:noFill/>
                </a:ln>
                <a:solidFill>
                  <a:srgbClr val="000000"/>
                </a:solidFill>
                <a:effectLst/>
                <a:latin typeface="Times New Roman" panose="02020603050405020304" pitchFamily="18" charset="0"/>
                <a:cs typeface="Times New Roman" pitchFamily="18" charset="0"/>
              </a:rPr>
              <a:t>Tablo 5.5: Sektör: </a:t>
            </a:r>
            <a:r>
              <a:rPr kumimoji="0" lang="tr-TR" altLang="tr-TR" b="1" i="0" u="none" strike="noStrike" cap="none" normalizeH="0" baseline="0" dirty="0" smtClean="0">
                <a:ln>
                  <a:noFill/>
                </a:ln>
                <a:solidFill>
                  <a:srgbClr val="000000"/>
                </a:solidFill>
                <a:effectLst/>
                <a:latin typeface="Times New Roman" panose="02020603050405020304" pitchFamily="18" charset="0"/>
                <a:cs typeface="Times New Roman" pitchFamily="18" charset="0"/>
              </a:rPr>
              <a:t>Gıda Sanayii </a:t>
            </a:r>
            <a:r>
              <a:rPr kumimoji="0" lang="tr-TR" altLang="tr-TR" i="0" u="none" strike="noStrike" cap="none" normalizeH="0" baseline="0" dirty="0" smtClean="0">
                <a:ln>
                  <a:noFill/>
                </a:ln>
                <a:solidFill>
                  <a:srgbClr val="000000"/>
                </a:solidFill>
                <a:effectLst/>
                <a:latin typeface="Times New Roman" panose="02020603050405020304" pitchFamily="18" charset="0"/>
                <a:cs typeface="Times New Roman" pitchFamily="18" charset="0"/>
              </a:rPr>
              <a:t>(</a:t>
            </a:r>
            <a:r>
              <a:rPr kumimoji="0" lang="tr-TR" altLang="tr-TR" b="1" i="0" u="none" strike="noStrike" cap="none" normalizeH="0" baseline="0" dirty="0" smtClean="0">
                <a:ln>
                  <a:noFill/>
                </a:ln>
                <a:solidFill>
                  <a:srgbClr val="000000"/>
                </a:solidFill>
                <a:effectLst/>
                <a:latin typeface="Times New Roman" panose="02020603050405020304" pitchFamily="18" charset="0"/>
                <a:cs typeface="Times New Roman" pitchFamily="18" charset="0"/>
              </a:rPr>
              <a:t>Zeytinyağı</a:t>
            </a:r>
            <a:r>
              <a:rPr kumimoji="0" lang="tr-TR" altLang="tr-TR" i="0" u="none" strike="noStrike" cap="none" normalizeH="0" baseline="0" dirty="0" smtClean="0">
                <a:ln>
                  <a:noFill/>
                </a:ln>
                <a:solidFill>
                  <a:srgbClr val="000000"/>
                </a:solidFill>
                <a:effectLst/>
                <a:latin typeface="Times New Roman" panose="02020603050405020304" pitchFamily="18" charset="0"/>
                <a:cs typeface="Times New Roman" pitchFamily="18" charset="0"/>
              </a:rPr>
              <a:t> ve Sabun Üretimi, Katı Yağ </a:t>
            </a:r>
            <a:r>
              <a:rPr kumimoji="0" lang="tr-TR" altLang="tr-TR" i="0" u="none" strike="noStrike" cap="none" normalizeH="0" baseline="0" dirty="0" err="1" smtClean="0">
                <a:ln>
                  <a:noFill/>
                </a:ln>
                <a:solidFill>
                  <a:srgbClr val="000000"/>
                </a:solidFill>
                <a:effectLst/>
                <a:latin typeface="Times New Roman" pitchFamily="18" charset="0"/>
                <a:cs typeface="Times New Roman" pitchFamily="18" charset="0"/>
              </a:rPr>
              <a:t>Rafinasyonu</a:t>
            </a:r>
            <a:r>
              <a:rPr kumimoji="0" lang="tr-TR" altLang="tr-TR"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tr-TR" altLang="tr-TR"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chemeClr val="tx1"/>
                </a:solidFill>
                <a:effectLst/>
                <a:latin typeface="Arial" pitchFamily="34" charset="0"/>
                <a:cs typeface="Arial" pitchFamily="34" charset="0"/>
              </a:rPr>
              <a:t/>
            </a:r>
            <a:br>
              <a:rPr kumimoji="0" lang="tr-TR" altLang="tr-TR" sz="1800" b="0" i="0" u="none" strike="noStrike" cap="none" normalizeH="0" baseline="0" dirty="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6169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6" y="116632"/>
            <a:ext cx="7252098" cy="1368152"/>
          </a:xfrm>
          <a:prstGeom prst="rect">
            <a:avLst/>
          </a:prstGeom>
        </p:spPr>
      </p:pic>
      <p:sp>
        <p:nvSpPr>
          <p:cNvPr id="3" name="Alt Başlık 2"/>
          <p:cNvSpPr>
            <a:spLocks noGrp="1"/>
          </p:cNvSpPr>
          <p:nvPr>
            <p:ph type="subTitle" idx="1"/>
          </p:nvPr>
        </p:nvSpPr>
        <p:spPr>
          <a:xfrm>
            <a:off x="683568" y="2060848"/>
            <a:ext cx="7704856" cy="3600400"/>
          </a:xfrm>
        </p:spPr>
        <p:txBody>
          <a:bodyPr>
            <a:noAutofit/>
          </a:bodyPr>
          <a:lstStyle/>
          <a:p>
            <a:pPr algn="just"/>
            <a:r>
              <a:rPr lang="tr-TR" sz="1800" b="1" dirty="0" smtClean="0">
                <a:solidFill>
                  <a:schemeClr val="tx1"/>
                </a:solidFill>
                <a:latin typeface="Times New Roman" pitchFamily="18" charset="0"/>
                <a:cs typeface="Times New Roman" pitchFamily="18" charset="0"/>
              </a:rPr>
              <a:t>2872 sayılı Çevre Kanununda Madde 8’de;</a:t>
            </a:r>
          </a:p>
          <a:p>
            <a:pPr algn="just"/>
            <a:r>
              <a:rPr lang="tr-TR" sz="1800" dirty="0" smtClean="0">
                <a:solidFill>
                  <a:schemeClr val="tx1"/>
                </a:solidFill>
                <a:latin typeface="Times New Roman" pitchFamily="18" charset="0"/>
                <a:cs typeface="Times New Roman" pitchFamily="18" charset="0"/>
              </a:rPr>
              <a:t>‘Her </a:t>
            </a:r>
            <a:r>
              <a:rPr lang="tr-TR" sz="1800" dirty="0">
                <a:solidFill>
                  <a:schemeClr val="tx1"/>
                </a:solidFill>
                <a:latin typeface="Times New Roman" panose="02020603050405020304" pitchFamily="18" charset="0"/>
                <a:cs typeface="Times New Roman" panose="02020603050405020304" pitchFamily="18" charset="0"/>
              </a:rPr>
              <a:t>türlü atık ve artığı, çevreye zarar verecek şekilde, ilgili yönetmeliklerde belirlenen standartlara ve yöntemlere aykırı olarak doğrudan ve dolaylı biçimde alıcı ortama vermek, depolamak, taşımak, uzaklaştırmak ve benzeri faaliyetlerde bulunmak yasaktır</a:t>
            </a:r>
            <a:r>
              <a:rPr lang="tr-TR" sz="1800" dirty="0" smtClean="0">
                <a:solidFill>
                  <a:schemeClr val="tx1"/>
                </a:solidFill>
                <a:latin typeface="Times New Roman" panose="02020603050405020304" pitchFamily="18" charset="0"/>
                <a:cs typeface="Times New Roman" panose="02020603050405020304" pitchFamily="18" charset="0"/>
              </a:rPr>
              <a:t>.’</a:t>
            </a:r>
          </a:p>
          <a:p>
            <a:pPr algn="just"/>
            <a:r>
              <a:rPr lang="tr-TR" sz="1800" dirty="0" smtClean="0">
                <a:solidFill>
                  <a:schemeClr val="tx1"/>
                </a:solidFill>
                <a:latin typeface="Times New Roman" panose="02020603050405020304" pitchFamily="18" charset="0"/>
                <a:cs typeface="Times New Roman" panose="02020603050405020304" pitchFamily="18" charset="0"/>
              </a:rPr>
              <a:t>‘Kirlenme </a:t>
            </a:r>
            <a:r>
              <a:rPr lang="tr-TR" sz="1800" dirty="0">
                <a:solidFill>
                  <a:schemeClr val="tx1"/>
                </a:solidFill>
                <a:latin typeface="Times New Roman" panose="02020603050405020304" pitchFamily="18" charset="0"/>
                <a:cs typeface="Times New Roman" panose="02020603050405020304" pitchFamily="18" charset="0"/>
              </a:rPr>
              <a:t>ihtimalinin bulunduğu durumlarda ilgililer kirlenmeyi önlemekle; kirlenmenin meydana geldiği hallerde kirleten, kirlenmeyi durdurmak, kirlenmenin etkilerini gidermek veya azaltmak için gerekli tedbirleri almakla </a:t>
            </a:r>
            <a:r>
              <a:rPr lang="tr-TR" sz="1800" dirty="0" smtClean="0">
                <a:solidFill>
                  <a:schemeClr val="tx1"/>
                </a:solidFill>
                <a:latin typeface="Times New Roman" panose="02020603050405020304" pitchFamily="18" charset="0"/>
                <a:cs typeface="Times New Roman" panose="02020603050405020304" pitchFamily="18" charset="0"/>
              </a:rPr>
              <a:t>yükümlüdürler.’ hükmü yer almaktadır.</a:t>
            </a:r>
            <a:endParaRPr lang="tr-TR" sz="1800" dirty="0">
              <a:solidFill>
                <a:schemeClr val="tx1"/>
              </a:solidFill>
              <a:latin typeface="Times New Roman" pitchFamily="18" charset="0"/>
              <a:cs typeface="Times New Roman" pitchFamily="18" charset="0"/>
            </a:endParaRPr>
          </a:p>
        </p:txBody>
      </p:sp>
      <p:cxnSp>
        <p:nvCxnSpPr>
          <p:cNvPr id="5" name="Düz Bağlayıcı 4"/>
          <p:cNvCxnSpPr/>
          <p:nvPr/>
        </p:nvCxnSpPr>
        <p:spPr>
          <a:xfrm>
            <a:off x="0" y="1700808"/>
            <a:ext cx="91440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2656"/>
            <a:ext cx="1625884" cy="934883"/>
          </a:xfrm>
          <a:prstGeom prst="rect">
            <a:avLst/>
          </a:prstGeom>
        </p:spPr>
      </p:pic>
    </p:spTree>
    <p:extLst>
      <p:ext uri="{BB962C8B-B14F-4D97-AF65-F5344CB8AC3E}">
        <p14:creationId xmlns:p14="http://schemas.microsoft.com/office/powerpoint/2010/main" val="2671416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2776</TotalTime>
  <Words>496</Words>
  <Application>Microsoft Office PowerPoint</Application>
  <PresentationFormat>Ekran Gösterisi (4:3)</PresentationFormat>
  <Paragraphs>119</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Gungsuh</vt:lpstr>
      <vt:lpstr>Arial</vt:lpstr>
      <vt:lpstr>Calibri</vt:lpstr>
      <vt:lpstr>Palatino Linotype</vt:lpstr>
      <vt:lpstr>Times New Roman</vt:lpstr>
      <vt:lpstr>Ofis Teması</vt:lpstr>
      <vt:lpstr>Yaşanabilir Çevre ve Marka Şehirlere Doğru</vt:lpstr>
      <vt:lpstr>T.C. ÇEVRE VE ŞEHİRCİLİK BAKANLIĞI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mufettis4</dc:creator>
  <cp:lastModifiedBy>Halil Büyükçakıroğlu</cp:lastModifiedBy>
  <cp:revision>189</cp:revision>
  <dcterms:created xsi:type="dcterms:W3CDTF">2013-11-08T07:49:06Z</dcterms:created>
  <dcterms:modified xsi:type="dcterms:W3CDTF">2016-05-13T11:13:17Z</dcterms:modified>
</cp:coreProperties>
</file>