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8" r:id="rId1"/>
  </p:sldMasterIdLst>
  <p:notesMasterIdLst>
    <p:notesMasterId r:id="rId49"/>
  </p:notesMasterIdLst>
  <p:sldIdLst>
    <p:sldId id="256" r:id="rId2"/>
    <p:sldId id="259" r:id="rId3"/>
    <p:sldId id="306" r:id="rId4"/>
    <p:sldId id="260" r:id="rId5"/>
    <p:sldId id="261" r:id="rId6"/>
    <p:sldId id="303" r:id="rId7"/>
    <p:sldId id="302" r:id="rId8"/>
    <p:sldId id="283" r:id="rId9"/>
    <p:sldId id="263" r:id="rId10"/>
    <p:sldId id="264" r:id="rId11"/>
    <p:sldId id="265" r:id="rId12"/>
    <p:sldId id="273" r:id="rId13"/>
    <p:sldId id="299" r:id="rId14"/>
    <p:sldId id="267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4" r:id="rId24"/>
    <p:sldId id="286" r:id="rId25"/>
    <p:sldId id="285" r:id="rId26"/>
    <p:sldId id="287" r:id="rId27"/>
    <p:sldId id="296" r:id="rId28"/>
    <p:sldId id="288" r:id="rId29"/>
    <p:sldId id="289" r:id="rId30"/>
    <p:sldId id="290" r:id="rId31"/>
    <p:sldId id="291" r:id="rId32"/>
    <p:sldId id="300" r:id="rId33"/>
    <p:sldId id="295" r:id="rId34"/>
    <p:sldId id="301" r:id="rId35"/>
    <p:sldId id="307" r:id="rId36"/>
    <p:sldId id="308" r:id="rId37"/>
    <p:sldId id="311" r:id="rId38"/>
    <p:sldId id="312" r:id="rId39"/>
    <p:sldId id="309" r:id="rId40"/>
    <p:sldId id="314" r:id="rId41"/>
    <p:sldId id="313" r:id="rId42"/>
    <p:sldId id="310" r:id="rId43"/>
    <p:sldId id="315" r:id="rId44"/>
    <p:sldId id="316" r:id="rId45"/>
    <p:sldId id="317" r:id="rId46"/>
    <p:sldId id="318" r:id="rId47"/>
    <p:sldId id="305" r:id="rId4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074" autoAdjust="0"/>
    <p:restoredTop sz="94660"/>
  </p:normalViewPr>
  <p:slideViewPr>
    <p:cSldViewPr>
      <p:cViewPr varScale="1">
        <p:scale>
          <a:sx n="87" d="100"/>
          <a:sy n="87" d="100"/>
        </p:scale>
        <p:origin x="48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36402B-1188-4534-BA9D-1DA4FC887BC0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04D4AF42-D629-40C9-8BA7-3E3801D4D371}">
      <dgm:prSet phldrT="[Metin]" custT="1"/>
      <dgm:spPr/>
      <dgm:t>
        <a:bodyPr/>
        <a:lstStyle/>
        <a:p>
          <a:r>
            <a:rPr lang="tr-TR" sz="16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/>
              <a:ea typeface="Times New Roman"/>
            </a:rPr>
            <a:t>Büyük Miktarda Atık Üreten Tesisler </a:t>
          </a:r>
        </a:p>
        <a:p>
          <a:r>
            <a:rPr lang="tr-TR" sz="10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/>
              <a:ea typeface="Times New Roman"/>
            </a:rPr>
            <a:t>1) Üniversite hastaneleri ve klinikleri,</a:t>
          </a:r>
        </a:p>
        <a:p>
          <a:r>
            <a:rPr lang="tr-TR" sz="10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/>
              <a:ea typeface="Times New Roman"/>
            </a:rPr>
            <a:t> 2) Genel maksatlı hastaneler ve klinikleri,</a:t>
          </a:r>
        </a:p>
        <a:p>
          <a:r>
            <a:rPr lang="tr-TR" sz="10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/>
              <a:ea typeface="Times New Roman"/>
            </a:rPr>
            <a:t>   3) Doğum hastaneleri ve klinikleri,</a:t>
          </a:r>
        </a:p>
        <a:p>
          <a:r>
            <a:rPr lang="tr-TR" sz="10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/>
              <a:ea typeface="Times New Roman"/>
            </a:rPr>
            <a:t>  4) Askeri hastaneler ve klinikleri</a:t>
          </a:r>
          <a:endParaRPr lang="tr-TR" sz="1000" dirty="0"/>
        </a:p>
      </dgm:t>
    </dgm:pt>
    <dgm:pt modelId="{730C2B32-B04B-4014-8E0A-05A494AC6C64}" type="parTrans" cxnId="{44AFBE45-D179-4795-9133-EA228A250BB9}">
      <dgm:prSet/>
      <dgm:spPr/>
      <dgm:t>
        <a:bodyPr/>
        <a:lstStyle/>
        <a:p>
          <a:endParaRPr lang="tr-TR"/>
        </a:p>
      </dgm:t>
    </dgm:pt>
    <dgm:pt modelId="{3BF455C5-A516-4EAC-87E2-555DC76710F0}" type="sibTrans" cxnId="{44AFBE45-D179-4795-9133-EA228A250BB9}">
      <dgm:prSet/>
      <dgm:spPr/>
      <dgm:t>
        <a:bodyPr/>
        <a:lstStyle/>
        <a:p>
          <a:endParaRPr lang="tr-TR"/>
        </a:p>
      </dgm:t>
    </dgm:pt>
    <dgm:pt modelId="{428C5FA7-38F8-4EAB-8092-9253D5BE7396}">
      <dgm:prSet custT="1"/>
      <dgm:spPr/>
      <dgm:t>
        <a:bodyPr/>
        <a:lstStyle/>
        <a:p>
          <a:r>
            <a:rPr lang="tr-TR" sz="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Orta Miktarda Atık Üreten Sağlık Kuruluşları</a:t>
          </a:r>
        </a:p>
        <a:p>
          <a:r>
            <a:rPr lang="tr-TR" sz="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 Sağlık merkezleri, tıp merkezleri, dispanserler,</a:t>
          </a:r>
        </a:p>
        <a:p>
          <a:r>
            <a:rPr lang="tr-TR" sz="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2) Ayakta tedavi merkezleri,</a:t>
          </a:r>
        </a:p>
        <a:p>
          <a:r>
            <a:rPr lang="tr-TR" sz="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 Morglar ve otopsi merkezleri,</a:t>
          </a:r>
        </a:p>
        <a:p>
          <a:r>
            <a:rPr lang="tr-TR" sz="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4) Hayvanlar üzerinde araştırma ve deneyler yapan kuruluşlar,</a:t>
          </a:r>
        </a:p>
        <a:p>
          <a:r>
            <a:rPr lang="tr-TR" sz="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5) Bakımevleri ve huzurevleri,</a:t>
          </a:r>
        </a:p>
        <a:p>
          <a:r>
            <a:rPr lang="tr-TR" sz="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6) Tıbbi ve biyomedikal laboratuarlar,</a:t>
          </a:r>
        </a:p>
        <a:p>
          <a:r>
            <a:rPr lang="tr-TR" sz="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7) Hayvan hastaneleri,</a:t>
          </a:r>
        </a:p>
        <a:p>
          <a:r>
            <a:rPr lang="tr-TR" sz="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8) Kan bankaları ve transfüzyon merkezleri,</a:t>
          </a:r>
        </a:p>
        <a:p>
          <a:r>
            <a:rPr lang="tr-TR" sz="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9) Acil yardım ve ilk yardım merkezleri,</a:t>
          </a:r>
        </a:p>
        <a:p>
          <a:r>
            <a:rPr lang="tr-TR" sz="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10) Diyaliz merkezleri,</a:t>
          </a:r>
        </a:p>
        <a:p>
          <a:r>
            <a:rPr lang="tr-TR" sz="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11) Rehabilitasyon merkezleri,</a:t>
          </a:r>
        </a:p>
        <a:p>
          <a:r>
            <a:rPr lang="tr-TR" sz="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12) Biyoteknoloji laboratuvarları ve enstitüleri,</a:t>
          </a:r>
        </a:p>
        <a:p>
          <a:r>
            <a:rPr lang="tr-TR" sz="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13) Tıbbi araştırma merkezleri</a:t>
          </a:r>
          <a:r>
            <a:rPr lang="tr-TR" sz="700" b="1" dirty="0" smtClean="0">
              <a:solidFill>
                <a:srgbClr val="002060"/>
              </a:solidFill>
            </a:rPr>
            <a:t>.</a:t>
          </a:r>
          <a:endParaRPr lang="tr-TR" sz="700" b="1" dirty="0">
            <a:solidFill>
              <a:srgbClr val="002060"/>
            </a:solidFill>
          </a:endParaRPr>
        </a:p>
      </dgm:t>
    </dgm:pt>
    <dgm:pt modelId="{F2CC9B11-3D35-4DCE-8C88-8CFDFD89BD0B}" type="parTrans" cxnId="{9793707B-3BCF-4A05-86C2-4816FABEBA4A}">
      <dgm:prSet/>
      <dgm:spPr/>
      <dgm:t>
        <a:bodyPr/>
        <a:lstStyle/>
        <a:p>
          <a:endParaRPr lang="tr-TR"/>
        </a:p>
      </dgm:t>
    </dgm:pt>
    <dgm:pt modelId="{A5732F19-7067-4358-B330-6B689786C01D}" type="sibTrans" cxnId="{9793707B-3BCF-4A05-86C2-4816FABEBA4A}">
      <dgm:prSet/>
      <dgm:spPr/>
      <dgm:t>
        <a:bodyPr/>
        <a:lstStyle/>
        <a:p>
          <a:endParaRPr lang="tr-TR"/>
        </a:p>
      </dgm:t>
    </dgm:pt>
    <dgm:pt modelId="{90CFFC2C-137C-446C-A95C-4F07BA884557}">
      <dgm:prSet custT="1"/>
      <dgm:spPr/>
      <dgm:t>
        <a:bodyPr/>
        <a:lstStyle/>
        <a:p>
          <a:r>
            <a:rPr lang="tr-TR" sz="1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Küçük Miktarda Atık Üreten Tesisler</a:t>
          </a:r>
        </a:p>
        <a:p>
          <a:r>
            <a:rPr lang="tr-TR" sz="1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 Sağlık hizmeti verilen diğer üniteler (doktor muayenehaneleri, diş ve ağız sağlığı muayenehaneleri ve benzerleri),</a:t>
          </a:r>
        </a:p>
        <a:p>
          <a:r>
            <a:rPr lang="tr-TR" sz="1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2) Veteriner muayenehaneleri,</a:t>
          </a:r>
        </a:p>
        <a:p>
          <a:r>
            <a:rPr lang="tr-TR" sz="1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 Akapunktur merkezleri,</a:t>
          </a:r>
        </a:p>
        <a:p>
          <a:r>
            <a:rPr lang="tr-TR" sz="1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4) Fizik tedavi merkezleri,</a:t>
          </a:r>
        </a:p>
        <a:p>
          <a:r>
            <a:rPr lang="tr-TR" sz="1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5) Evde yapılan tedavi ve hemşire hizmetleri,</a:t>
          </a:r>
        </a:p>
        <a:p>
          <a:r>
            <a:rPr lang="tr-TR" sz="1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6) Güzellik, kulak delme ve dövme merkezleri,</a:t>
          </a:r>
        </a:p>
        <a:p>
          <a:r>
            <a:rPr lang="tr-TR" sz="1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7) Eczaneler,</a:t>
          </a:r>
        </a:p>
        <a:p>
          <a:r>
            <a:rPr lang="tr-TR" sz="1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8) Ambulans hizmetleri,</a:t>
          </a:r>
        </a:p>
        <a:p>
          <a:r>
            <a:rPr lang="tr-TR" sz="1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9) Hayvanat bahçeleri</a:t>
          </a:r>
          <a:r>
            <a:rPr lang="tr-TR" sz="800" dirty="0" smtClean="0"/>
            <a:t>.</a:t>
          </a:r>
          <a:endParaRPr lang="tr-TR" sz="800" dirty="0"/>
        </a:p>
      </dgm:t>
    </dgm:pt>
    <dgm:pt modelId="{0BBB429D-69FE-4422-9C5A-1B844E7EA9BF}" type="parTrans" cxnId="{F9D91037-C87A-4DDE-928C-8217FC20F98B}">
      <dgm:prSet/>
      <dgm:spPr/>
      <dgm:t>
        <a:bodyPr/>
        <a:lstStyle/>
        <a:p>
          <a:endParaRPr lang="tr-TR"/>
        </a:p>
      </dgm:t>
    </dgm:pt>
    <dgm:pt modelId="{8A26658C-BF47-4D96-908C-52C8EBAB2FD6}" type="sibTrans" cxnId="{F9D91037-C87A-4DDE-928C-8217FC20F98B}">
      <dgm:prSet/>
      <dgm:spPr/>
      <dgm:t>
        <a:bodyPr/>
        <a:lstStyle/>
        <a:p>
          <a:endParaRPr lang="tr-TR"/>
        </a:p>
      </dgm:t>
    </dgm:pt>
    <dgm:pt modelId="{C0C1FCC1-0CE2-4168-85C3-D44BDFB80096}" type="pres">
      <dgm:prSet presAssocID="{1336402B-1188-4534-BA9D-1DA4FC887BC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52E3759-7027-472D-BDB9-6F4FE37AA643}" type="pres">
      <dgm:prSet presAssocID="{04D4AF42-D629-40C9-8BA7-3E3801D4D37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DFAE1FA-8D48-49A5-B43C-A4EFFEAB3B51}" type="pres">
      <dgm:prSet presAssocID="{3BF455C5-A516-4EAC-87E2-555DC76710F0}" presName="sibTrans" presStyleCnt="0"/>
      <dgm:spPr/>
    </dgm:pt>
    <dgm:pt modelId="{40E6437F-3319-4941-9E12-2973769216DE}" type="pres">
      <dgm:prSet presAssocID="{428C5FA7-38F8-4EAB-8092-9253D5BE739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3694E42-5D76-43C4-AAAA-E4D001AA581E}" type="pres">
      <dgm:prSet presAssocID="{A5732F19-7067-4358-B330-6B689786C01D}" presName="sibTrans" presStyleCnt="0"/>
      <dgm:spPr/>
    </dgm:pt>
    <dgm:pt modelId="{F59C92C9-D721-403D-98C1-5F8BE80AF8CA}" type="pres">
      <dgm:prSet presAssocID="{90CFFC2C-137C-446C-A95C-4F07BA88455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BC15708-0592-427D-B759-D289A18C2FB2}" type="presOf" srcId="{90CFFC2C-137C-446C-A95C-4F07BA884557}" destId="{F59C92C9-D721-403D-98C1-5F8BE80AF8CA}" srcOrd="0" destOrd="0" presId="urn:microsoft.com/office/officeart/2005/8/layout/hList6"/>
    <dgm:cxn modelId="{9793707B-3BCF-4A05-86C2-4816FABEBA4A}" srcId="{1336402B-1188-4534-BA9D-1DA4FC887BC0}" destId="{428C5FA7-38F8-4EAB-8092-9253D5BE7396}" srcOrd="1" destOrd="0" parTransId="{F2CC9B11-3D35-4DCE-8C88-8CFDFD89BD0B}" sibTransId="{A5732F19-7067-4358-B330-6B689786C01D}"/>
    <dgm:cxn modelId="{44AFBE45-D179-4795-9133-EA228A250BB9}" srcId="{1336402B-1188-4534-BA9D-1DA4FC887BC0}" destId="{04D4AF42-D629-40C9-8BA7-3E3801D4D371}" srcOrd="0" destOrd="0" parTransId="{730C2B32-B04B-4014-8E0A-05A494AC6C64}" sibTransId="{3BF455C5-A516-4EAC-87E2-555DC76710F0}"/>
    <dgm:cxn modelId="{26236C24-AD0E-4D4F-AC47-D0496660AB81}" type="presOf" srcId="{428C5FA7-38F8-4EAB-8092-9253D5BE7396}" destId="{40E6437F-3319-4941-9E12-2973769216DE}" srcOrd="0" destOrd="0" presId="urn:microsoft.com/office/officeart/2005/8/layout/hList6"/>
    <dgm:cxn modelId="{F9D91037-C87A-4DDE-928C-8217FC20F98B}" srcId="{1336402B-1188-4534-BA9D-1DA4FC887BC0}" destId="{90CFFC2C-137C-446C-A95C-4F07BA884557}" srcOrd="2" destOrd="0" parTransId="{0BBB429D-69FE-4422-9C5A-1B844E7EA9BF}" sibTransId="{8A26658C-BF47-4D96-908C-52C8EBAB2FD6}"/>
    <dgm:cxn modelId="{B458B549-1326-47D4-A89C-86CAD59C101B}" type="presOf" srcId="{1336402B-1188-4534-BA9D-1DA4FC887BC0}" destId="{C0C1FCC1-0CE2-4168-85C3-D44BDFB80096}" srcOrd="0" destOrd="0" presId="urn:microsoft.com/office/officeart/2005/8/layout/hList6"/>
    <dgm:cxn modelId="{4F91F302-42AA-4855-B88F-788037160D23}" type="presOf" srcId="{04D4AF42-D629-40C9-8BA7-3E3801D4D371}" destId="{E52E3759-7027-472D-BDB9-6F4FE37AA643}" srcOrd="0" destOrd="0" presId="urn:microsoft.com/office/officeart/2005/8/layout/hList6"/>
    <dgm:cxn modelId="{2706D8C4-3835-4DAB-8C06-200EB9C5E58D}" type="presParOf" srcId="{C0C1FCC1-0CE2-4168-85C3-D44BDFB80096}" destId="{E52E3759-7027-472D-BDB9-6F4FE37AA643}" srcOrd="0" destOrd="0" presId="urn:microsoft.com/office/officeart/2005/8/layout/hList6"/>
    <dgm:cxn modelId="{EFB9EBA2-FA19-4D41-ADF0-523C7FAFABA6}" type="presParOf" srcId="{C0C1FCC1-0CE2-4168-85C3-D44BDFB80096}" destId="{9DFAE1FA-8D48-49A5-B43C-A4EFFEAB3B51}" srcOrd="1" destOrd="0" presId="urn:microsoft.com/office/officeart/2005/8/layout/hList6"/>
    <dgm:cxn modelId="{4462000C-0969-4D39-855B-08867B3DD9DA}" type="presParOf" srcId="{C0C1FCC1-0CE2-4168-85C3-D44BDFB80096}" destId="{40E6437F-3319-4941-9E12-2973769216DE}" srcOrd="2" destOrd="0" presId="urn:microsoft.com/office/officeart/2005/8/layout/hList6"/>
    <dgm:cxn modelId="{DA7C2752-5D3A-46F6-A914-1B24C8DD35A6}" type="presParOf" srcId="{C0C1FCC1-0CE2-4168-85C3-D44BDFB80096}" destId="{F3694E42-5D76-43C4-AAAA-E4D001AA581E}" srcOrd="3" destOrd="0" presId="urn:microsoft.com/office/officeart/2005/8/layout/hList6"/>
    <dgm:cxn modelId="{3C0C1809-FBEE-4771-BFD6-5BEBB2C244F8}" type="presParOf" srcId="{C0C1FCC1-0CE2-4168-85C3-D44BDFB80096}" destId="{F59C92C9-D721-403D-98C1-5F8BE80AF8CA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AF483E-747C-4BAB-84CB-30EBFF055C27}" type="doc">
      <dgm:prSet loTypeId="urn:microsoft.com/office/officeart/2005/8/layout/venn3" loCatId="relationship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9CE8556F-F21C-46B1-8125-17A1CA89904A}">
      <dgm:prSet/>
      <dgm:spPr/>
      <dgm:t>
        <a:bodyPr/>
        <a:lstStyle/>
        <a:p>
          <a:pPr rtl="0"/>
          <a:r>
            <a:rPr lang="tr-TR" b="1" dirty="0" smtClean="0">
              <a:solidFill>
                <a:schemeClr val="accent2"/>
              </a:solidFill>
            </a:rPr>
            <a:t>Tıbbi  atıkların oluşumunun ve miktarının kaynağında en aza indirilmesi</a:t>
          </a:r>
          <a:endParaRPr lang="tr-TR" b="1" dirty="0">
            <a:solidFill>
              <a:schemeClr val="accent2"/>
            </a:solidFill>
          </a:endParaRPr>
        </a:p>
      </dgm:t>
    </dgm:pt>
    <dgm:pt modelId="{ADB86B34-AFE4-46DB-9D5D-4B6509D73C3A}" type="parTrans" cxnId="{07C49A90-ED93-4EA8-80A0-51EB586E2B23}">
      <dgm:prSet/>
      <dgm:spPr/>
      <dgm:t>
        <a:bodyPr/>
        <a:lstStyle/>
        <a:p>
          <a:endParaRPr lang="tr-TR"/>
        </a:p>
      </dgm:t>
    </dgm:pt>
    <dgm:pt modelId="{B2DB25BA-F8F1-43AC-9FA6-ACE7899AD943}" type="sibTrans" cxnId="{07C49A90-ED93-4EA8-80A0-51EB586E2B23}">
      <dgm:prSet/>
      <dgm:spPr/>
      <dgm:t>
        <a:bodyPr/>
        <a:lstStyle/>
        <a:p>
          <a:endParaRPr lang="tr-TR"/>
        </a:p>
      </dgm:t>
    </dgm:pt>
    <dgm:pt modelId="{59EAF01B-EBB7-4F1A-ACF9-ADAE0C5DB287}">
      <dgm:prSet/>
      <dgm:spPr/>
      <dgm:t>
        <a:bodyPr/>
        <a:lstStyle/>
        <a:p>
          <a:pPr rtl="0"/>
          <a:r>
            <a:rPr lang="tr-TR" b="1" dirty="0" smtClean="0">
              <a:solidFill>
                <a:schemeClr val="accent2"/>
              </a:solidFill>
            </a:rPr>
            <a:t>Tehlikeli Atıklar ve Evsel Atıklarla Karıştırılmaması</a:t>
          </a:r>
          <a:endParaRPr lang="tr-TR" b="1" dirty="0">
            <a:solidFill>
              <a:schemeClr val="accent2"/>
            </a:solidFill>
          </a:endParaRPr>
        </a:p>
      </dgm:t>
    </dgm:pt>
    <dgm:pt modelId="{7E2C86C6-0667-4159-ABBD-7E53378A472A}" type="parTrans" cxnId="{05F839FE-80F2-4E2A-A508-AEDA7E3BF11B}">
      <dgm:prSet/>
      <dgm:spPr/>
      <dgm:t>
        <a:bodyPr/>
        <a:lstStyle/>
        <a:p>
          <a:endParaRPr lang="tr-TR"/>
        </a:p>
      </dgm:t>
    </dgm:pt>
    <dgm:pt modelId="{0EAACE12-78DE-41D8-953E-8F37387891F9}" type="sibTrans" cxnId="{05F839FE-80F2-4E2A-A508-AEDA7E3BF11B}">
      <dgm:prSet/>
      <dgm:spPr/>
      <dgm:t>
        <a:bodyPr/>
        <a:lstStyle/>
        <a:p>
          <a:endParaRPr lang="tr-TR"/>
        </a:p>
      </dgm:t>
    </dgm:pt>
    <dgm:pt modelId="{78107BF6-EFBE-4D8B-B655-10AACFDE23B1}">
      <dgm:prSet/>
      <dgm:spPr/>
      <dgm:t>
        <a:bodyPr/>
        <a:lstStyle/>
        <a:p>
          <a:r>
            <a:rPr lang="tr-TR" b="1" dirty="0" smtClean="0">
              <a:solidFill>
                <a:schemeClr val="accent2"/>
              </a:solidFill>
            </a:rPr>
            <a:t>Kaynağında diğer Atıklarla Ayrı Toplanması, Taşınması ve </a:t>
          </a:r>
          <a:r>
            <a:rPr lang="tr-TR" b="1" dirty="0" err="1" smtClean="0">
              <a:solidFill>
                <a:schemeClr val="accent2"/>
              </a:solidFill>
            </a:rPr>
            <a:t>Bertarafı</a:t>
          </a:r>
          <a:endParaRPr lang="tr-TR" b="1" dirty="0">
            <a:solidFill>
              <a:schemeClr val="accent2"/>
            </a:solidFill>
          </a:endParaRPr>
        </a:p>
      </dgm:t>
    </dgm:pt>
    <dgm:pt modelId="{80CD7453-1F37-4310-8071-566C3223DAD3}" type="parTrans" cxnId="{6004473F-D743-4134-8BF4-FF781202BF35}">
      <dgm:prSet/>
      <dgm:spPr/>
      <dgm:t>
        <a:bodyPr/>
        <a:lstStyle/>
        <a:p>
          <a:endParaRPr lang="tr-TR"/>
        </a:p>
      </dgm:t>
    </dgm:pt>
    <dgm:pt modelId="{49E93C6D-DAF5-46F9-A50E-25EC26AC3559}" type="sibTrans" cxnId="{6004473F-D743-4134-8BF4-FF781202BF35}">
      <dgm:prSet/>
      <dgm:spPr/>
      <dgm:t>
        <a:bodyPr/>
        <a:lstStyle/>
        <a:p>
          <a:endParaRPr lang="tr-TR"/>
        </a:p>
      </dgm:t>
    </dgm:pt>
    <dgm:pt modelId="{E17A507B-D59B-4CC2-A1BD-0E3317B94FAD}">
      <dgm:prSet/>
      <dgm:spPr/>
      <dgm:t>
        <a:bodyPr/>
        <a:lstStyle/>
        <a:p>
          <a:r>
            <a:rPr lang="tr-TR" b="1" dirty="0" smtClean="0">
              <a:solidFill>
                <a:schemeClr val="accent2"/>
              </a:solidFill>
            </a:rPr>
            <a:t>Tıbbi Atık Üreticilerinin Atık Bertaraf İçin Gerekli Bütçeyi Sağlaması</a:t>
          </a:r>
          <a:endParaRPr lang="tr-TR" b="1" dirty="0">
            <a:solidFill>
              <a:schemeClr val="accent2"/>
            </a:solidFill>
          </a:endParaRPr>
        </a:p>
      </dgm:t>
    </dgm:pt>
    <dgm:pt modelId="{C13B8F27-FE66-4A45-9C94-3B31F003B55F}" type="parTrans" cxnId="{25DDEC54-8F32-4CF9-B379-DA922BC04CF4}">
      <dgm:prSet/>
      <dgm:spPr/>
      <dgm:t>
        <a:bodyPr/>
        <a:lstStyle/>
        <a:p>
          <a:endParaRPr lang="tr-TR"/>
        </a:p>
      </dgm:t>
    </dgm:pt>
    <dgm:pt modelId="{39D649B7-E41E-492F-932D-514C64D0D84E}" type="sibTrans" cxnId="{25DDEC54-8F32-4CF9-B379-DA922BC04CF4}">
      <dgm:prSet/>
      <dgm:spPr/>
      <dgm:t>
        <a:bodyPr/>
        <a:lstStyle/>
        <a:p>
          <a:endParaRPr lang="tr-TR"/>
        </a:p>
      </dgm:t>
    </dgm:pt>
    <dgm:pt modelId="{9842065A-7DAD-4B83-B430-ADCDE008B435}">
      <dgm:prSet/>
      <dgm:spPr/>
      <dgm:t>
        <a:bodyPr/>
        <a:lstStyle/>
        <a:p>
          <a:r>
            <a:rPr lang="tr-TR" b="1" dirty="0" smtClean="0">
              <a:solidFill>
                <a:schemeClr val="accent2"/>
              </a:solidFill>
            </a:rPr>
            <a:t>Tıbbi Atık Yönetimiyle İlgili Personelin Periyodik olarak Eğitimden ve Sağlık Kontrolünden geçmesi</a:t>
          </a:r>
          <a:endParaRPr lang="tr-TR" b="1" dirty="0">
            <a:solidFill>
              <a:schemeClr val="accent2"/>
            </a:solidFill>
          </a:endParaRPr>
        </a:p>
      </dgm:t>
    </dgm:pt>
    <dgm:pt modelId="{244F3671-4DB8-42E6-A5AA-6F6D3B9AA932}" type="parTrans" cxnId="{113027E0-68D5-469F-91BE-C9736531550C}">
      <dgm:prSet/>
      <dgm:spPr/>
      <dgm:t>
        <a:bodyPr/>
        <a:lstStyle/>
        <a:p>
          <a:endParaRPr lang="tr-TR"/>
        </a:p>
      </dgm:t>
    </dgm:pt>
    <dgm:pt modelId="{92DF19A3-B7CC-4450-9251-501BA56C7DF9}" type="sibTrans" cxnId="{113027E0-68D5-469F-91BE-C9736531550C}">
      <dgm:prSet/>
      <dgm:spPr/>
      <dgm:t>
        <a:bodyPr/>
        <a:lstStyle/>
        <a:p>
          <a:endParaRPr lang="tr-TR"/>
        </a:p>
      </dgm:t>
    </dgm:pt>
    <dgm:pt modelId="{373E0EA7-E92B-41DC-8B45-5430D0A9870B}">
      <dgm:prSet/>
      <dgm:spPr/>
      <dgm:t>
        <a:bodyPr/>
        <a:lstStyle/>
        <a:p>
          <a:pPr rtl="0"/>
          <a:r>
            <a:rPr lang="tr-TR" b="1" dirty="0" smtClean="0">
              <a:solidFill>
                <a:schemeClr val="accent2"/>
              </a:solidFill>
            </a:rPr>
            <a:t>Oluşan Taşınan Ve Bertaraf Edilen Tıbbi Atıkların Kayıt Altına Alınması</a:t>
          </a:r>
          <a:endParaRPr lang="tr-TR" b="1" dirty="0">
            <a:solidFill>
              <a:schemeClr val="accent2"/>
            </a:solidFill>
          </a:endParaRPr>
        </a:p>
      </dgm:t>
    </dgm:pt>
    <dgm:pt modelId="{D8DF75BC-1E6B-4BE0-A9D4-90F7530C757C}" type="parTrans" cxnId="{61AF61C8-06C1-420A-9E9B-850605BCAAF6}">
      <dgm:prSet/>
      <dgm:spPr/>
      <dgm:t>
        <a:bodyPr/>
        <a:lstStyle/>
        <a:p>
          <a:endParaRPr lang="tr-TR"/>
        </a:p>
      </dgm:t>
    </dgm:pt>
    <dgm:pt modelId="{7B97AB53-F526-494E-9136-233B139C1924}" type="sibTrans" cxnId="{61AF61C8-06C1-420A-9E9B-850605BCAAF6}">
      <dgm:prSet/>
      <dgm:spPr/>
      <dgm:t>
        <a:bodyPr/>
        <a:lstStyle/>
        <a:p>
          <a:endParaRPr lang="tr-TR"/>
        </a:p>
      </dgm:t>
    </dgm:pt>
    <dgm:pt modelId="{941ED4D5-3AFA-42F2-9F67-3FEE64A70B93}" type="pres">
      <dgm:prSet presAssocID="{D2AF483E-747C-4BAB-84CB-30EBFF055C2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BFDB96E-B8D2-411B-9579-06A59D2F6A8C}" type="pres">
      <dgm:prSet presAssocID="{9CE8556F-F21C-46B1-8125-17A1CA89904A}" presName="Name5" presStyleLbl="vennNode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1740BE9-B10A-4D35-98BA-35868CBDD5B0}" type="pres">
      <dgm:prSet presAssocID="{B2DB25BA-F8F1-43AC-9FA6-ACE7899AD943}" presName="space" presStyleCnt="0"/>
      <dgm:spPr/>
    </dgm:pt>
    <dgm:pt modelId="{3002E1FA-27DE-405E-A2C0-18BE45FCC8E0}" type="pres">
      <dgm:prSet presAssocID="{59EAF01B-EBB7-4F1A-ACF9-ADAE0C5DB287}" presName="Name5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5A8D73F-BD04-482C-8BD1-6045B2660FF3}" type="pres">
      <dgm:prSet presAssocID="{0EAACE12-78DE-41D8-953E-8F37387891F9}" presName="space" presStyleCnt="0"/>
      <dgm:spPr/>
    </dgm:pt>
    <dgm:pt modelId="{730988EE-4F83-4D43-9525-63738D93D439}" type="pres">
      <dgm:prSet presAssocID="{78107BF6-EFBE-4D8B-B655-10AACFDE23B1}" presName="Name5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7F70DC9-C870-4D5E-B107-16789FCFB5D6}" type="pres">
      <dgm:prSet presAssocID="{49E93C6D-DAF5-46F9-A50E-25EC26AC3559}" presName="space" presStyleCnt="0"/>
      <dgm:spPr/>
    </dgm:pt>
    <dgm:pt modelId="{58F42662-0C04-4309-9293-05A0CB53BAE6}" type="pres">
      <dgm:prSet presAssocID="{E17A507B-D59B-4CC2-A1BD-0E3317B94FAD}" presName="Name5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84ACAC6-B53F-4E3C-8C22-9904413C4CF9}" type="pres">
      <dgm:prSet presAssocID="{39D649B7-E41E-492F-932D-514C64D0D84E}" presName="space" presStyleCnt="0"/>
      <dgm:spPr/>
    </dgm:pt>
    <dgm:pt modelId="{7C46B823-32C2-4F89-94F1-2AFFC1097B15}" type="pres">
      <dgm:prSet presAssocID="{9842065A-7DAD-4B83-B430-ADCDE008B435}" presName="Name5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3D71D5A-C5FC-4B6D-A477-B0916A3ED2F9}" type="pres">
      <dgm:prSet presAssocID="{92DF19A3-B7CC-4450-9251-501BA56C7DF9}" presName="space" presStyleCnt="0"/>
      <dgm:spPr/>
    </dgm:pt>
    <dgm:pt modelId="{B621A7A0-A920-4046-910A-36EAE082EAC8}" type="pres">
      <dgm:prSet presAssocID="{373E0EA7-E92B-41DC-8B45-5430D0A9870B}" presName="Name5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BA9374C-8478-44A5-BA32-3C6E68E2E423}" type="presOf" srcId="{373E0EA7-E92B-41DC-8B45-5430D0A9870B}" destId="{B621A7A0-A920-4046-910A-36EAE082EAC8}" srcOrd="0" destOrd="0" presId="urn:microsoft.com/office/officeart/2005/8/layout/venn3"/>
    <dgm:cxn modelId="{07C49A90-ED93-4EA8-80A0-51EB586E2B23}" srcId="{D2AF483E-747C-4BAB-84CB-30EBFF055C27}" destId="{9CE8556F-F21C-46B1-8125-17A1CA89904A}" srcOrd="0" destOrd="0" parTransId="{ADB86B34-AFE4-46DB-9D5D-4B6509D73C3A}" sibTransId="{B2DB25BA-F8F1-43AC-9FA6-ACE7899AD943}"/>
    <dgm:cxn modelId="{533F56A7-7C54-4178-A098-FD3A94A361B9}" type="presOf" srcId="{9842065A-7DAD-4B83-B430-ADCDE008B435}" destId="{7C46B823-32C2-4F89-94F1-2AFFC1097B15}" srcOrd="0" destOrd="0" presId="urn:microsoft.com/office/officeart/2005/8/layout/venn3"/>
    <dgm:cxn modelId="{7B565A67-7F43-4E53-91E3-0CC49B72E082}" type="presOf" srcId="{D2AF483E-747C-4BAB-84CB-30EBFF055C27}" destId="{941ED4D5-3AFA-42F2-9F67-3FEE64A70B93}" srcOrd="0" destOrd="0" presId="urn:microsoft.com/office/officeart/2005/8/layout/venn3"/>
    <dgm:cxn modelId="{61AF61C8-06C1-420A-9E9B-850605BCAAF6}" srcId="{D2AF483E-747C-4BAB-84CB-30EBFF055C27}" destId="{373E0EA7-E92B-41DC-8B45-5430D0A9870B}" srcOrd="5" destOrd="0" parTransId="{D8DF75BC-1E6B-4BE0-A9D4-90F7530C757C}" sibTransId="{7B97AB53-F526-494E-9136-233B139C1924}"/>
    <dgm:cxn modelId="{05F839FE-80F2-4E2A-A508-AEDA7E3BF11B}" srcId="{D2AF483E-747C-4BAB-84CB-30EBFF055C27}" destId="{59EAF01B-EBB7-4F1A-ACF9-ADAE0C5DB287}" srcOrd="1" destOrd="0" parTransId="{7E2C86C6-0667-4159-ABBD-7E53378A472A}" sibTransId="{0EAACE12-78DE-41D8-953E-8F37387891F9}"/>
    <dgm:cxn modelId="{9B08EBC1-41FC-4199-B7C2-9B693457B6ED}" type="presOf" srcId="{59EAF01B-EBB7-4F1A-ACF9-ADAE0C5DB287}" destId="{3002E1FA-27DE-405E-A2C0-18BE45FCC8E0}" srcOrd="0" destOrd="0" presId="urn:microsoft.com/office/officeart/2005/8/layout/venn3"/>
    <dgm:cxn modelId="{B4FDE07C-01E5-45B4-8AD7-888B6C4568F8}" type="presOf" srcId="{78107BF6-EFBE-4D8B-B655-10AACFDE23B1}" destId="{730988EE-4F83-4D43-9525-63738D93D439}" srcOrd="0" destOrd="0" presId="urn:microsoft.com/office/officeart/2005/8/layout/venn3"/>
    <dgm:cxn modelId="{25DDEC54-8F32-4CF9-B379-DA922BC04CF4}" srcId="{D2AF483E-747C-4BAB-84CB-30EBFF055C27}" destId="{E17A507B-D59B-4CC2-A1BD-0E3317B94FAD}" srcOrd="3" destOrd="0" parTransId="{C13B8F27-FE66-4A45-9C94-3B31F003B55F}" sibTransId="{39D649B7-E41E-492F-932D-514C64D0D84E}"/>
    <dgm:cxn modelId="{6004473F-D743-4134-8BF4-FF781202BF35}" srcId="{D2AF483E-747C-4BAB-84CB-30EBFF055C27}" destId="{78107BF6-EFBE-4D8B-B655-10AACFDE23B1}" srcOrd="2" destOrd="0" parTransId="{80CD7453-1F37-4310-8071-566C3223DAD3}" sibTransId="{49E93C6D-DAF5-46F9-A50E-25EC26AC3559}"/>
    <dgm:cxn modelId="{113027E0-68D5-469F-91BE-C9736531550C}" srcId="{D2AF483E-747C-4BAB-84CB-30EBFF055C27}" destId="{9842065A-7DAD-4B83-B430-ADCDE008B435}" srcOrd="4" destOrd="0" parTransId="{244F3671-4DB8-42E6-A5AA-6F6D3B9AA932}" sibTransId="{92DF19A3-B7CC-4450-9251-501BA56C7DF9}"/>
    <dgm:cxn modelId="{E77640F5-90AC-4462-AAE0-6490D6CF57F6}" type="presOf" srcId="{E17A507B-D59B-4CC2-A1BD-0E3317B94FAD}" destId="{58F42662-0C04-4309-9293-05A0CB53BAE6}" srcOrd="0" destOrd="0" presId="urn:microsoft.com/office/officeart/2005/8/layout/venn3"/>
    <dgm:cxn modelId="{07810DA1-05A1-4209-A7D8-3E956A21E28E}" type="presOf" srcId="{9CE8556F-F21C-46B1-8125-17A1CA89904A}" destId="{ABFDB96E-B8D2-411B-9579-06A59D2F6A8C}" srcOrd="0" destOrd="0" presId="urn:microsoft.com/office/officeart/2005/8/layout/venn3"/>
    <dgm:cxn modelId="{9DEEED28-AB1F-44D2-BA56-665B559D964B}" type="presParOf" srcId="{941ED4D5-3AFA-42F2-9F67-3FEE64A70B93}" destId="{ABFDB96E-B8D2-411B-9579-06A59D2F6A8C}" srcOrd="0" destOrd="0" presId="urn:microsoft.com/office/officeart/2005/8/layout/venn3"/>
    <dgm:cxn modelId="{3D4B99C4-061F-40F4-885C-5913482C1FDF}" type="presParOf" srcId="{941ED4D5-3AFA-42F2-9F67-3FEE64A70B93}" destId="{21740BE9-B10A-4D35-98BA-35868CBDD5B0}" srcOrd="1" destOrd="0" presId="urn:microsoft.com/office/officeart/2005/8/layout/venn3"/>
    <dgm:cxn modelId="{75ADA3B3-AAC0-4059-8C6D-AEDCC3789746}" type="presParOf" srcId="{941ED4D5-3AFA-42F2-9F67-3FEE64A70B93}" destId="{3002E1FA-27DE-405E-A2C0-18BE45FCC8E0}" srcOrd="2" destOrd="0" presId="urn:microsoft.com/office/officeart/2005/8/layout/venn3"/>
    <dgm:cxn modelId="{EDFCD9BF-AD82-4DD2-BBFE-8CADE3E88BD9}" type="presParOf" srcId="{941ED4D5-3AFA-42F2-9F67-3FEE64A70B93}" destId="{85A8D73F-BD04-482C-8BD1-6045B2660FF3}" srcOrd="3" destOrd="0" presId="urn:microsoft.com/office/officeart/2005/8/layout/venn3"/>
    <dgm:cxn modelId="{1679F59D-3E56-4F4D-9033-8AB11BDE9F4D}" type="presParOf" srcId="{941ED4D5-3AFA-42F2-9F67-3FEE64A70B93}" destId="{730988EE-4F83-4D43-9525-63738D93D439}" srcOrd="4" destOrd="0" presId="urn:microsoft.com/office/officeart/2005/8/layout/venn3"/>
    <dgm:cxn modelId="{CF70CFDA-2170-41D1-96EA-C8C0B2228B01}" type="presParOf" srcId="{941ED4D5-3AFA-42F2-9F67-3FEE64A70B93}" destId="{D7F70DC9-C870-4D5E-B107-16789FCFB5D6}" srcOrd="5" destOrd="0" presId="urn:microsoft.com/office/officeart/2005/8/layout/venn3"/>
    <dgm:cxn modelId="{50434699-B622-4F45-B98F-73493EEF7438}" type="presParOf" srcId="{941ED4D5-3AFA-42F2-9F67-3FEE64A70B93}" destId="{58F42662-0C04-4309-9293-05A0CB53BAE6}" srcOrd="6" destOrd="0" presId="urn:microsoft.com/office/officeart/2005/8/layout/venn3"/>
    <dgm:cxn modelId="{3D4B55A0-DD23-46D3-9F95-38A5D9047947}" type="presParOf" srcId="{941ED4D5-3AFA-42F2-9F67-3FEE64A70B93}" destId="{484ACAC6-B53F-4E3C-8C22-9904413C4CF9}" srcOrd="7" destOrd="0" presId="urn:microsoft.com/office/officeart/2005/8/layout/venn3"/>
    <dgm:cxn modelId="{77F12317-CD49-4EFC-9D07-C54803FF5CCD}" type="presParOf" srcId="{941ED4D5-3AFA-42F2-9F67-3FEE64A70B93}" destId="{7C46B823-32C2-4F89-94F1-2AFFC1097B15}" srcOrd="8" destOrd="0" presId="urn:microsoft.com/office/officeart/2005/8/layout/venn3"/>
    <dgm:cxn modelId="{5D1357E3-249C-44F5-9D24-57A870FE9BD5}" type="presParOf" srcId="{941ED4D5-3AFA-42F2-9F67-3FEE64A70B93}" destId="{B3D71D5A-C5FC-4B6D-A477-B0916A3ED2F9}" srcOrd="9" destOrd="0" presId="urn:microsoft.com/office/officeart/2005/8/layout/venn3"/>
    <dgm:cxn modelId="{D1C5ED85-61AD-4D8A-AB95-E74F58ADB398}" type="presParOf" srcId="{941ED4D5-3AFA-42F2-9F67-3FEE64A70B93}" destId="{B621A7A0-A920-4046-910A-36EAE082EAC8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75CB3E-A4E2-430D-A3B8-298D0F8DD15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496F45D6-0776-4F3B-91C2-BD351A2E745B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r-TR" sz="11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Atıklarınkaynağındaayrı</a:t>
          </a:r>
          <a:r>
            <a:rPr lang="tr-TR" sz="11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toplanması, </a:t>
          </a:r>
          <a:endParaRPr lang="tr-TR" sz="11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64D74A-2224-4F72-96D6-19A1400785BA}" type="parTrans" cxnId="{487D181B-11EE-4382-B784-2B5A6A5B6175}">
      <dgm:prSet/>
      <dgm:spPr/>
      <dgm:t>
        <a:bodyPr/>
        <a:lstStyle/>
        <a:p>
          <a:endParaRPr lang="tr-TR"/>
        </a:p>
      </dgm:t>
    </dgm:pt>
    <dgm:pt modelId="{D68E42FA-D0E3-4515-B268-3F03009AF8C3}" type="sibTrans" cxnId="{487D181B-11EE-4382-B784-2B5A6A5B6175}">
      <dgm:prSet/>
      <dgm:spPr/>
      <dgm:t>
        <a:bodyPr/>
        <a:lstStyle/>
        <a:p>
          <a:endParaRPr lang="tr-TR"/>
        </a:p>
      </dgm:t>
    </dgm:pt>
    <dgm:pt modelId="{B46C16E8-9CB2-42B9-937E-354CA6A50ECB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r-TR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kullanılacak ekipman ve araçlar</a:t>
          </a:r>
          <a:endParaRPr lang="tr-TR" sz="10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50666F-D053-42A6-BE98-4B0998684BB6}" type="parTrans" cxnId="{4EB92D85-BDAF-4D1A-8776-AE8BE0B174A9}">
      <dgm:prSet/>
      <dgm:spPr/>
      <dgm:t>
        <a:bodyPr/>
        <a:lstStyle/>
        <a:p>
          <a:endParaRPr lang="tr-TR"/>
        </a:p>
      </dgm:t>
    </dgm:pt>
    <dgm:pt modelId="{7ED696EE-59CF-4BF8-BA28-AD9B84421F5B}" type="sibTrans" cxnId="{4EB92D85-BDAF-4D1A-8776-AE8BE0B174A9}">
      <dgm:prSet/>
      <dgm:spPr/>
      <dgm:t>
        <a:bodyPr/>
        <a:lstStyle/>
        <a:p>
          <a:endParaRPr lang="tr-TR"/>
        </a:p>
      </dgm:t>
    </dgm:pt>
    <dgm:pt modelId="{23828B53-80C0-40C3-AA40-C24949080CBD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r-TR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atık miktarları </a:t>
          </a:r>
          <a:endParaRPr lang="tr-TR" sz="12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4D0060-1C08-419B-AD28-3006CAA4DEBD}" type="parTrans" cxnId="{6A64EE7A-BB23-4FCA-BC21-D8E2AB86B650}">
      <dgm:prSet/>
      <dgm:spPr/>
      <dgm:t>
        <a:bodyPr/>
        <a:lstStyle/>
        <a:p>
          <a:endParaRPr lang="tr-TR"/>
        </a:p>
      </dgm:t>
    </dgm:pt>
    <dgm:pt modelId="{CD14BEDE-A879-4FA4-A1D4-44B979EC074B}" type="sibTrans" cxnId="{6A64EE7A-BB23-4FCA-BC21-D8E2AB86B650}">
      <dgm:prSet/>
      <dgm:spPr/>
      <dgm:t>
        <a:bodyPr/>
        <a:lstStyle/>
        <a:p>
          <a:endParaRPr lang="tr-TR"/>
        </a:p>
      </dgm:t>
    </dgm:pt>
    <dgm:pt modelId="{49667C57-8473-40EC-BFE0-A1F3A7A7DCCA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r-TR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toplama sıklığı </a:t>
          </a:r>
          <a:endParaRPr lang="tr-TR" sz="12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A1F0DB-14F0-4C1C-A1FE-1419AC4C4F3A}" type="parTrans" cxnId="{BA42287D-BC65-4493-B0F0-590BAC40A4CF}">
      <dgm:prSet/>
      <dgm:spPr/>
      <dgm:t>
        <a:bodyPr/>
        <a:lstStyle/>
        <a:p>
          <a:endParaRPr lang="tr-TR"/>
        </a:p>
      </dgm:t>
    </dgm:pt>
    <dgm:pt modelId="{88BC3194-2FF2-44B4-BB34-D3310BB22670}" type="sibTrans" cxnId="{BA42287D-BC65-4493-B0F0-590BAC40A4CF}">
      <dgm:prSet/>
      <dgm:spPr/>
      <dgm:t>
        <a:bodyPr/>
        <a:lstStyle/>
        <a:p>
          <a:endParaRPr lang="tr-TR"/>
        </a:p>
      </dgm:t>
    </dgm:pt>
    <dgm:pt modelId="{03D62A0A-B7CB-4F8F-8F06-808CB2F74211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r-TR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geçici depolama sistemleri</a:t>
          </a:r>
          <a:endParaRPr lang="tr-TR" sz="12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8C1CF5-4AFA-4FAD-8AA3-B7C4698F9E41}" type="parTrans" cxnId="{E30288D5-2444-4A90-AC68-E2FBC4C96FD7}">
      <dgm:prSet/>
      <dgm:spPr/>
      <dgm:t>
        <a:bodyPr/>
        <a:lstStyle/>
        <a:p>
          <a:endParaRPr lang="tr-TR"/>
        </a:p>
      </dgm:t>
    </dgm:pt>
    <dgm:pt modelId="{5FBCC577-96BE-42F0-AB6C-770ACBF8CFB0}" type="sibTrans" cxnId="{E30288D5-2444-4A90-AC68-E2FBC4C96FD7}">
      <dgm:prSet/>
      <dgm:spPr/>
      <dgm:t>
        <a:bodyPr/>
        <a:lstStyle/>
        <a:p>
          <a:endParaRPr lang="tr-TR"/>
        </a:p>
      </dgm:t>
    </dgm:pt>
    <dgm:pt modelId="{7C3B8C20-EF67-4BB8-A42D-5A43D43A8343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r-TR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toplama ekipmanlarının temizliği, dezenfeksiyonu</a:t>
          </a:r>
          <a:r>
            <a:rPr lang="tr-TR" sz="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endParaRPr lang="tr-TR" sz="8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6C9D44-895F-4D5F-B1D0-38A1989CF198}" type="parTrans" cxnId="{87B7F7A9-BF50-437C-8852-1333780B5B9E}">
      <dgm:prSet/>
      <dgm:spPr/>
      <dgm:t>
        <a:bodyPr/>
        <a:lstStyle/>
        <a:p>
          <a:endParaRPr lang="tr-TR"/>
        </a:p>
      </dgm:t>
    </dgm:pt>
    <dgm:pt modelId="{425A08F3-28A3-4995-B8C5-8DDFF79EC820}" type="sibTrans" cxnId="{87B7F7A9-BF50-437C-8852-1333780B5B9E}">
      <dgm:prSet/>
      <dgm:spPr/>
      <dgm:t>
        <a:bodyPr/>
        <a:lstStyle/>
        <a:p>
          <a:endParaRPr lang="tr-TR"/>
        </a:p>
      </dgm:t>
    </dgm:pt>
    <dgm:pt modelId="{897F5ED2-0D78-4814-8AF3-D912F8AE6CB7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r-TR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kaza anında alınacak önlemler </a:t>
          </a:r>
          <a:endParaRPr lang="tr-TR" sz="12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61E223-F0CE-4131-B6B0-C664D73546FF}" type="parTrans" cxnId="{3BAC490B-F7CD-4C4C-BC1B-D10A31A5235C}">
      <dgm:prSet/>
      <dgm:spPr/>
      <dgm:t>
        <a:bodyPr/>
        <a:lstStyle/>
        <a:p>
          <a:endParaRPr lang="tr-TR"/>
        </a:p>
      </dgm:t>
    </dgm:pt>
    <dgm:pt modelId="{E13B6164-76A0-4BA3-B2D8-BC1354F35806}" type="sibTrans" cxnId="{3BAC490B-F7CD-4C4C-BC1B-D10A31A5235C}">
      <dgm:prSet/>
      <dgm:spPr/>
      <dgm:t>
        <a:bodyPr/>
        <a:lstStyle/>
        <a:p>
          <a:endParaRPr lang="tr-TR"/>
        </a:p>
      </dgm:t>
    </dgm:pt>
    <dgm:pt modelId="{92098AB8-B70B-4F61-BD69-A18AA35BC4FB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r-TR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sorumlu personel ve eğitimleri</a:t>
          </a:r>
        </a:p>
      </dgm:t>
    </dgm:pt>
    <dgm:pt modelId="{ADE59F03-0D6C-4117-A133-19CD4E5226C2}" type="parTrans" cxnId="{20B6F371-A46F-419D-8277-42DC35618F71}">
      <dgm:prSet/>
      <dgm:spPr/>
      <dgm:t>
        <a:bodyPr/>
        <a:lstStyle/>
        <a:p>
          <a:endParaRPr lang="tr-TR"/>
        </a:p>
      </dgm:t>
    </dgm:pt>
    <dgm:pt modelId="{42DC2497-D06A-464E-A663-0BC0FC17B21A}" type="sibTrans" cxnId="{20B6F371-A46F-419D-8277-42DC35618F71}">
      <dgm:prSet/>
      <dgm:spPr/>
      <dgm:t>
        <a:bodyPr/>
        <a:lstStyle/>
        <a:p>
          <a:endParaRPr lang="tr-TR"/>
        </a:p>
      </dgm:t>
    </dgm:pt>
    <dgm:pt modelId="{3494FF1F-2A9F-4F06-B6F2-F605726EB638}" type="pres">
      <dgm:prSet presAssocID="{C275CB3E-A4E2-430D-A3B8-298D0F8DD153}" presName="CompostProcess" presStyleCnt="0">
        <dgm:presLayoutVars>
          <dgm:dir/>
          <dgm:resizeHandles val="exact"/>
        </dgm:presLayoutVars>
      </dgm:prSet>
      <dgm:spPr/>
    </dgm:pt>
    <dgm:pt modelId="{63D67631-1370-49AF-9184-6A35540E0ABF}" type="pres">
      <dgm:prSet presAssocID="{C275CB3E-A4E2-430D-A3B8-298D0F8DD153}" presName="arrow" presStyleLbl="bgShp" presStyleIdx="0" presStyleCnt="1" custScaleX="117647" custLinFactNeighborX="1209" custLinFactNeighborY="687"/>
      <dgm:spPr/>
    </dgm:pt>
    <dgm:pt modelId="{DDAEFDE4-C494-48D1-A4F2-D7A2BBE1C509}" type="pres">
      <dgm:prSet presAssocID="{C275CB3E-A4E2-430D-A3B8-298D0F8DD153}" presName="linearProcess" presStyleCnt="0"/>
      <dgm:spPr/>
    </dgm:pt>
    <dgm:pt modelId="{32186959-34A9-4B86-91EF-2EF30B763402}" type="pres">
      <dgm:prSet presAssocID="{496F45D6-0776-4F3B-91C2-BD351A2E745B}" presName="tex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0750A3F-22FE-4D58-B3E7-D20FA4DFDA45}" type="pres">
      <dgm:prSet presAssocID="{D68E42FA-D0E3-4515-B268-3F03009AF8C3}" presName="sibTrans" presStyleCnt="0"/>
      <dgm:spPr/>
    </dgm:pt>
    <dgm:pt modelId="{1C326CAF-D7AB-444B-A5FF-C4F8CFF3CF43}" type="pres">
      <dgm:prSet presAssocID="{B46C16E8-9CB2-42B9-937E-354CA6A50ECB}" presName="textNode" presStyleLbl="node1" presStyleIdx="1" presStyleCnt="8" custLinFactNeighborX="20906" custLinFactNeighborY="215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F7527D-885E-4F9E-8BC7-725C4778DCC5}" type="pres">
      <dgm:prSet presAssocID="{7ED696EE-59CF-4BF8-BA28-AD9B84421F5B}" presName="sibTrans" presStyleCnt="0"/>
      <dgm:spPr/>
    </dgm:pt>
    <dgm:pt modelId="{C953EE4D-EE74-423F-93DE-0A0BA3563402}" type="pres">
      <dgm:prSet presAssocID="{23828B53-80C0-40C3-AA40-C24949080CBD}" presName="text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D28FB9D-C79C-4BE7-9205-8F09031B6423}" type="pres">
      <dgm:prSet presAssocID="{CD14BEDE-A879-4FA4-A1D4-44B979EC074B}" presName="sibTrans" presStyleCnt="0"/>
      <dgm:spPr/>
    </dgm:pt>
    <dgm:pt modelId="{69E5BCBA-A922-4851-9A89-4740D193213F}" type="pres">
      <dgm:prSet presAssocID="{49667C57-8473-40EC-BFE0-A1F3A7A7DCCA}" presName="text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13F8C40-CD7E-4159-8EA0-9C750EBDDF2D}" type="pres">
      <dgm:prSet presAssocID="{88BC3194-2FF2-44B4-BB34-D3310BB22670}" presName="sibTrans" presStyleCnt="0"/>
      <dgm:spPr/>
    </dgm:pt>
    <dgm:pt modelId="{3EA9D4B7-E741-42BB-966B-1A449DF66A36}" type="pres">
      <dgm:prSet presAssocID="{03D62A0A-B7CB-4F8F-8F06-808CB2F74211}" presName="text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39D9242-DB87-4E4F-9F09-45260FB9F77F}" type="pres">
      <dgm:prSet presAssocID="{5FBCC577-96BE-42F0-AB6C-770ACBF8CFB0}" presName="sibTrans" presStyleCnt="0"/>
      <dgm:spPr/>
    </dgm:pt>
    <dgm:pt modelId="{12AF6B6C-942B-406A-AF74-99F0E0A30C53}" type="pres">
      <dgm:prSet presAssocID="{7C3B8C20-EF67-4BB8-A42D-5A43D43A8343}" presName="text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CEBE8ED-003C-410C-833A-A96E1E085B48}" type="pres">
      <dgm:prSet presAssocID="{425A08F3-28A3-4995-B8C5-8DDFF79EC820}" presName="sibTrans" presStyleCnt="0"/>
      <dgm:spPr/>
    </dgm:pt>
    <dgm:pt modelId="{7AB397FE-2502-4C56-BA4B-8A3D0270B7E2}" type="pres">
      <dgm:prSet presAssocID="{897F5ED2-0D78-4814-8AF3-D912F8AE6CB7}" presName="text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EDCCDFE-02EE-40F0-B6FF-42BAB758C75A}" type="pres">
      <dgm:prSet presAssocID="{E13B6164-76A0-4BA3-B2D8-BC1354F35806}" presName="sibTrans" presStyleCnt="0"/>
      <dgm:spPr/>
    </dgm:pt>
    <dgm:pt modelId="{525BBAF1-256C-46F1-9BBE-EA1E85AEC050}" type="pres">
      <dgm:prSet presAssocID="{92098AB8-B70B-4F61-BD69-A18AA35BC4FB}" presName="textNode" presStyleLbl="node1" presStyleIdx="7" presStyleCnt="8" custLinFactNeighborX="-49899" custLinFactNeighborY="-287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B5E4AC6A-DBDE-4865-9DA9-8B453FB287A5}" type="presOf" srcId="{03D62A0A-B7CB-4F8F-8F06-808CB2F74211}" destId="{3EA9D4B7-E741-42BB-966B-1A449DF66A36}" srcOrd="0" destOrd="0" presId="urn:microsoft.com/office/officeart/2005/8/layout/hProcess9"/>
    <dgm:cxn modelId="{EECBD96E-BD25-41CA-9F75-50BD8958D9BD}" type="presOf" srcId="{49667C57-8473-40EC-BFE0-A1F3A7A7DCCA}" destId="{69E5BCBA-A922-4851-9A89-4740D193213F}" srcOrd="0" destOrd="0" presId="urn:microsoft.com/office/officeart/2005/8/layout/hProcess9"/>
    <dgm:cxn modelId="{F52BCF90-AEBB-4AD1-833B-B6601CCE5CD4}" type="presOf" srcId="{23828B53-80C0-40C3-AA40-C24949080CBD}" destId="{C953EE4D-EE74-423F-93DE-0A0BA3563402}" srcOrd="0" destOrd="0" presId="urn:microsoft.com/office/officeart/2005/8/layout/hProcess9"/>
    <dgm:cxn modelId="{2DECC0C5-2831-437F-979F-B4CAD7A143EC}" type="presOf" srcId="{B46C16E8-9CB2-42B9-937E-354CA6A50ECB}" destId="{1C326CAF-D7AB-444B-A5FF-C4F8CFF3CF43}" srcOrd="0" destOrd="0" presId="urn:microsoft.com/office/officeart/2005/8/layout/hProcess9"/>
    <dgm:cxn modelId="{6EBB6077-F6E5-455E-9EB1-5145F910CF7F}" type="presOf" srcId="{7C3B8C20-EF67-4BB8-A42D-5A43D43A8343}" destId="{12AF6B6C-942B-406A-AF74-99F0E0A30C53}" srcOrd="0" destOrd="0" presId="urn:microsoft.com/office/officeart/2005/8/layout/hProcess9"/>
    <dgm:cxn modelId="{20B6F371-A46F-419D-8277-42DC35618F71}" srcId="{C275CB3E-A4E2-430D-A3B8-298D0F8DD153}" destId="{92098AB8-B70B-4F61-BD69-A18AA35BC4FB}" srcOrd="7" destOrd="0" parTransId="{ADE59F03-0D6C-4117-A133-19CD4E5226C2}" sibTransId="{42DC2497-D06A-464E-A663-0BC0FC17B21A}"/>
    <dgm:cxn modelId="{87B7F7A9-BF50-437C-8852-1333780B5B9E}" srcId="{C275CB3E-A4E2-430D-A3B8-298D0F8DD153}" destId="{7C3B8C20-EF67-4BB8-A42D-5A43D43A8343}" srcOrd="5" destOrd="0" parTransId="{F16C9D44-895F-4D5F-B1D0-38A1989CF198}" sibTransId="{425A08F3-28A3-4995-B8C5-8DDFF79EC820}"/>
    <dgm:cxn modelId="{6A64EE7A-BB23-4FCA-BC21-D8E2AB86B650}" srcId="{C275CB3E-A4E2-430D-A3B8-298D0F8DD153}" destId="{23828B53-80C0-40C3-AA40-C24949080CBD}" srcOrd="2" destOrd="0" parTransId="{824D0060-1C08-419B-AD28-3006CAA4DEBD}" sibTransId="{CD14BEDE-A879-4FA4-A1D4-44B979EC074B}"/>
    <dgm:cxn modelId="{36CFBA24-CD8B-4400-9758-ABE1CB0D8875}" type="presOf" srcId="{496F45D6-0776-4F3B-91C2-BD351A2E745B}" destId="{32186959-34A9-4B86-91EF-2EF30B763402}" srcOrd="0" destOrd="0" presId="urn:microsoft.com/office/officeart/2005/8/layout/hProcess9"/>
    <dgm:cxn modelId="{832C9E31-46D7-4B7F-8A8D-BB1FA7FE7383}" type="presOf" srcId="{C275CB3E-A4E2-430D-A3B8-298D0F8DD153}" destId="{3494FF1F-2A9F-4F06-B6F2-F605726EB638}" srcOrd="0" destOrd="0" presId="urn:microsoft.com/office/officeart/2005/8/layout/hProcess9"/>
    <dgm:cxn modelId="{E30288D5-2444-4A90-AC68-E2FBC4C96FD7}" srcId="{C275CB3E-A4E2-430D-A3B8-298D0F8DD153}" destId="{03D62A0A-B7CB-4F8F-8F06-808CB2F74211}" srcOrd="4" destOrd="0" parTransId="{A38C1CF5-4AFA-4FAD-8AA3-B7C4698F9E41}" sibTransId="{5FBCC577-96BE-42F0-AB6C-770ACBF8CFB0}"/>
    <dgm:cxn modelId="{F02C7544-3F3D-4EBA-BFB8-0E5492DFBA33}" type="presOf" srcId="{92098AB8-B70B-4F61-BD69-A18AA35BC4FB}" destId="{525BBAF1-256C-46F1-9BBE-EA1E85AEC050}" srcOrd="0" destOrd="0" presId="urn:microsoft.com/office/officeart/2005/8/layout/hProcess9"/>
    <dgm:cxn modelId="{BA42287D-BC65-4493-B0F0-590BAC40A4CF}" srcId="{C275CB3E-A4E2-430D-A3B8-298D0F8DD153}" destId="{49667C57-8473-40EC-BFE0-A1F3A7A7DCCA}" srcOrd="3" destOrd="0" parTransId="{61A1F0DB-14F0-4C1C-A1FE-1419AC4C4F3A}" sibTransId="{88BC3194-2FF2-44B4-BB34-D3310BB22670}"/>
    <dgm:cxn modelId="{4EB92D85-BDAF-4D1A-8776-AE8BE0B174A9}" srcId="{C275CB3E-A4E2-430D-A3B8-298D0F8DD153}" destId="{B46C16E8-9CB2-42B9-937E-354CA6A50ECB}" srcOrd="1" destOrd="0" parTransId="{CD50666F-D053-42A6-BE98-4B0998684BB6}" sibTransId="{7ED696EE-59CF-4BF8-BA28-AD9B84421F5B}"/>
    <dgm:cxn modelId="{487D181B-11EE-4382-B784-2B5A6A5B6175}" srcId="{C275CB3E-A4E2-430D-A3B8-298D0F8DD153}" destId="{496F45D6-0776-4F3B-91C2-BD351A2E745B}" srcOrd="0" destOrd="0" parTransId="{8C64D74A-2224-4F72-96D6-19A1400785BA}" sibTransId="{D68E42FA-D0E3-4515-B268-3F03009AF8C3}"/>
    <dgm:cxn modelId="{92FA6439-CA3B-49D0-9726-3E192861965C}" type="presOf" srcId="{897F5ED2-0D78-4814-8AF3-D912F8AE6CB7}" destId="{7AB397FE-2502-4C56-BA4B-8A3D0270B7E2}" srcOrd="0" destOrd="0" presId="urn:microsoft.com/office/officeart/2005/8/layout/hProcess9"/>
    <dgm:cxn modelId="{3BAC490B-F7CD-4C4C-BC1B-D10A31A5235C}" srcId="{C275CB3E-A4E2-430D-A3B8-298D0F8DD153}" destId="{897F5ED2-0D78-4814-8AF3-D912F8AE6CB7}" srcOrd="6" destOrd="0" parTransId="{1061E223-F0CE-4131-B6B0-C664D73546FF}" sibTransId="{E13B6164-76A0-4BA3-B2D8-BC1354F35806}"/>
    <dgm:cxn modelId="{44D3A804-BED4-4C1B-AAC7-F762351C22CE}" type="presParOf" srcId="{3494FF1F-2A9F-4F06-B6F2-F605726EB638}" destId="{63D67631-1370-49AF-9184-6A35540E0ABF}" srcOrd="0" destOrd="0" presId="urn:microsoft.com/office/officeart/2005/8/layout/hProcess9"/>
    <dgm:cxn modelId="{48487DBB-38E8-4AE1-828F-4D090818D62F}" type="presParOf" srcId="{3494FF1F-2A9F-4F06-B6F2-F605726EB638}" destId="{DDAEFDE4-C494-48D1-A4F2-D7A2BBE1C509}" srcOrd="1" destOrd="0" presId="urn:microsoft.com/office/officeart/2005/8/layout/hProcess9"/>
    <dgm:cxn modelId="{614D1C44-88EB-4EF8-ACE4-8FF7EAFCF58F}" type="presParOf" srcId="{DDAEFDE4-C494-48D1-A4F2-D7A2BBE1C509}" destId="{32186959-34A9-4B86-91EF-2EF30B763402}" srcOrd="0" destOrd="0" presId="urn:microsoft.com/office/officeart/2005/8/layout/hProcess9"/>
    <dgm:cxn modelId="{7B17FE24-4444-4796-8CAE-08F2898C7EE0}" type="presParOf" srcId="{DDAEFDE4-C494-48D1-A4F2-D7A2BBE1C509}" destId="{C0750A3F-22FE-4D58-B3E7-D20FA4DFDA45}" srcOrd="1" destOrd="0" presId="urn:microsoft.com/office/officeart/2005/8/layout/hProcess9"/>
    <dgm:cxn modelId="{1895F291-0E2D-4955-A2B6-D6E0B2B1C230}" type="presParOf" srcId="{DDAEFDE4-C494-48D1-A4F2-D7A2BBE1C509}" destId="{1C326CAF-D7AB-444B-A5FF-C4F8CFF3CF43}" srcOrd="2" destOrd="0" presId="urn:microsoft.com/office/officeart/2005/8/layout/hProcess9"/>
    <dgm:cxn modelId="{AC7A9D75-0EF4-4CD2-B9A8-170F42D67EF0}" type="presParOf" srcId="{DDAEFDE4-C494-48D1-A4F2-D7A2BBE1C509}" destId="{A3F7527D-885E-4F9E-8BC7-725C4778DCC5}" srcOrd="3" destOrd="0" presId="urn:microsoft.com/office/officeart/2005/8/layout/hProcess9"/>
    <dgm:cxn modelId="{E92CDD72-8922-4524-8461-5587D3A9965A}" type="presParOf" srcId="{DDAEFDE4-C494-48D1-A4F2-D7A2BBE1C509}" destId="{C953EE4D-EE74-423F-93DE-0A0BA3563402}" srcOrd="4" destOrd="0" presId="urn:microsoft.com/office/officeart/2005/8/layout/hProcess9"/>
    <dgm:cxn modelId="{8DCD558E-FBFE-4784-A959-523CACB18C5E}" type="presParOf" srcId="{DDAEFDE4-C494-48D1-A4F2-D7A2BBE1C509}" destId="{0D28FB9D-C79C-4BE7-9205-8F09031B6423}" srcOrd="5" destOrd="0" presId="urn:microsoft.com/office/officeart/2005/8/layout/hProcess9"/>
    <dgm:cxn modelId="{F38792CA-4A25-41FF-B3D0-A59CD83524DE}" type="presParOf" srcId="{DDAEFDE4-C494-48D1-A4F2-D7A2BBE1C509}" destId="{69E5BCBA-A922-4851-9A89-4740D193213F}" srcOrd="6" destOrd="0" presId="urn:microsoft.com/office/officeart/2005/8/layout/hProcess9"/>
    <dgm:cxn modelId="{0F744273-743A-4AF1-85F6-500AE4357F1C}" type="presParOf" srcId="{DDAEFDE4-C494-48D1-A4F2-D7A2BBE1C509}" destId="{F13F8C40-CD7E-4159-8EA0-9C750EBDDF2D}" srcOrd="7" destOrd="0" presId="urn:microsoft.com/office/officeart/2005/8/layout/hProcess9"/>
    <dgm:cxn modelId="{F681ADD7-0620-4E69-B34E-2C913D1649BD}" type="presParOf" srcId="{DDAEFDE4-C494-48D1-A4F2-D7A2BBE1C509}" destId="{3EA9D4B7-E741-42BB-966B-1A449DF66A36}" srcOrd="8" destOrd="0" presId="urn:microsoft.com/office/officeart/2005/8/layout/hProcess9"/>
    <dgm:cxn modelId="{32D092D4-A51E-42FA-BF61-5C11AF93D362}" type="presParOf" srcId="{DDAEFDE4-C494-48D1-A4F2-D7A2BBE1C509}" destId="{439D9242-DB87-4E4F-9F09-45260FB9F77F}" srcOrd="9" destOrd="0" presId="urn:microsoft.com/office/officeart/2005/8/layout/hProcess9"/>
    <dgm:cxn modelId="{A59A0725-DC51-48A2-9EF8-B4FCFBD16EF1}" type="presParOf" srcId="{DDAEFDE4-C494-48D1-A4F2-D7A2BBE1C509}" destId="{12AF6B6C-942B-406A-AF74-99F0E0A30C53}" srcOrd="10" destOrd="0" presId="urn:microsoft.com/office/officeart/2005/8/layout/hProcess9"/>
    <dgm:cxn modelId="{657BD244-3812-434B-9B1A-9203FD64D350}" type="presParOf" srcId="{DDAEFDE4-C494-48D1-A4F2-D7A2BBE1C509}" destId="{FCEBE8ED-003C-410C-833A-A96E1E085B48}" srcOrd="11" destOrd="0" presId="urn:microsoft.com/office/officeart/2005/8/layout/hProcess9"/>
    <dgm:cxn modelId="{29FD3A92-43BB-4195-968C-F89D6ABFB3C5}" type="presParOf" srcId="{DDAEFDE4-C494-48D1-A4F2-D7A2BBE1C509}" destId="{7AB397FE-2502-4C56-BA4B-8A3D0270B7E2}" srcOrd="12" destOrd="0" presId="urn:microsoft.com/office/officeart/2005/8/layout/hProcess9"/>
    <dgm:cxn modelId="{8EFDDBC5-37F2-4EBB-9306-DBC84F7AA1EA}" type="presParOf" srcId="{DDAEFDE4-C494-48D1-A4F2-D7A2BBE1C509}" destId="{7EDCCDFE-02EE-40F0-B6FF-42BAB758C75A}" srcOrd="13" destOrd="0" presId="urn:microsoft.com/office/officeart/2005/8/layout/hProcess9"/>
    <dgm:cxn modelId="{0B1775C3-9070-4709-8885-59A4BA3AF171}" type="presParOf" srcId="{DDAEFDE4-C494-48D1-A4F2-D7A2BBE1C509}" destId="{525BBAF1-256C-46F1-9BBE-EA1E85AEC050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BECFCE-9AC3-4280-8AA7-A0E408F0B979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A6521B12-6A31-4CC5-B7A8-BD22699002CB}">
      <dgm:prSet phldrT="[Metin]"/>
      <dgm:spPr/>
      <dgm:t>
        <a:bodyPr/>
        <a:lstStyle/>
        <a:p>
          <a:endParaRPr lang="tr-TR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307783-B7CF-4205-BB72-A6D0838FEDC1}" type="parTrans" cxnId="{C78586B9-4CCB-4EEA-A5E0-85E80D693D68}">
      <dgm:prSet/>
      <dgm:spPr/>
      <dgm:t>
        <a:bodyPr/>
        <a:lstStyle/>
        <a:p>
          <a:endParaRPr lang="tr-TR"/>
        </a:p>
      </dgm:t>
    </dgm:pt>
    <dgm:pt modelId="{83C0FE8C-80FC-43DE-8A73-3BD9B55E9B99}" type="sibTrans" cxnId="{C78586B9-4CCB-4EEA-A5E0-85E80D693D68}">
      <dgm:prSet/>
      <dgm:spPr/>
      <dgm:t>
        <a:bodyPr/>
        <a:lstStyle/>
        <a:p>
          <a:endParaRPr lang="tr-TR"/>
        </a:p>
      </dgm:t>
    </dgm:pt>
    <dgm:pt modelId="{D4CC1169-8458-43D9-9B9E-4C0A67D2EE51}">
      <dgm:prSet phldrT="[Metin]" custT="1"/>
      <dgm:spPr/>
      <dgm:t>
        <a:bodyPr/>
        <a:lstStyle/>
        <a:p>
          <a:r>
            <a:rPr lang="tr-TR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Sterilizasyonla </a:t>
          </a:r>
          <a:r>
            <a:rPr lang="tr-TR" sz="20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bertarafın</a:t>
          </a:r>
          <a:r>
            <a:rPr lang="tr-TR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avantajları</a:t>
          </a:r>
          <a:endParaRPr lang="tr-TR" sz="20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99BA62-674D-4970-8A88-38830BCEFDD0}" type="parTrans" cxnId="{6A276B00-3517-48A9-8D25-46D5431BEC2B}">
      <dgm:prSet/>
      <dgm:spPr/>
      <dgm:t>
        <a:bodyPr/>
        <a:lstStyle/>
        <a:p>
          <a:endParaRPr lang="tr-TR"/>
        </a:p>
      </dgm:t>
    </dgm:pt>
    <dgm:pt modelId="{3CD2CB10-98DE-4AA9-9D31-61DC4EC90CDE}" type="sibTrans" cxnId="{6A276B00-3517-48A9-8D25-46D5431BEC2B}">
      <dgm:prSet/>
      <dgm:spPr/>
      <dgm:t>
        <a:bodyPr/>
        <a:lstStyle/>
        <a:p>
          <a:endParaRPr lang="tr-TR"/>
        </a:p>
      </dgm:t>
    </dgm:pt>
    <dgm:pt modelId="{6A02C3C5-B47B-44C8-A914-E1D63491AB97}">
      <dgm:prSet phldrT="[Metin]"/>
      <dgm:spPr/>
      <dgm:t>
        <a:bodyPr/>
        <a:lstStyle/>
        <a:p>
          <a:r>
            <a:rPr lang="tr-TR" b="1" dirty="0" smtClean="0">
              <a:solidFill>
                <a:srgbClr val="002060"/>
              </a:solidFill>
            </a:rPr>
            <a:t>Güvenli</a:t>
          </a:r>
          <a:endParaRPr lang="tr-TR" b="1" dirty="0">
            <a:solidFill>
              <a:srgbClr val="002060"/>
            </a:solidFill>
          </a:endParaRPr>
        </a:p>
      </dgm:t>
    </dgm:pt>
    <dgm:pt modelId="{C5063D50-5BC0-4486-B529-D34BAB5FDEC7}" type="parTrans" cxnId="{026F7312-4447-48D9-B3C5-4AFA5AF773C6}">
      <dgm:prSet/>
      <dgm:spPr/>
      <dgm:t>
        <a:bodyPr/>
        <a:lstStyle/>
        <a:p>
          <a:endParaRPr lang="tr-TR"/>
        </a:p>
      </dgm:t>
    </dgm:pt>
    <dgm:pt modelId="{762C9DBC-B8C3-426B-A744-9948204239D8}" type="sibTrans" cxnId="{026F7312-4447-48D9-B3C5-4AFA5AF773C6}">
      <dgm:prSet/>
      <dgm:spPr/>
      <dgm:t>
        <a:bodyPr/>
        <a:lstStyle/>
        <a:p>
          <a:endParaRPr lang="tr-TR"/>
        </a:p>
      </dgm:t>
    </dgm:pt>
    <dgm:pt modelId="{57B91C1A-6FD1-4CA7-B18F-9D2358D7F19A}">
      <dgm:prSet phldrT="[Metin]"/>
      <dgm:spPr/>
      <dgm:t>
        <a:bodyPr/>
        <a:lstStyle/>
        <a:p>
          <a:r>
            <a:rPr lang="tr-TR" b="1" dirty="0" err="1" smtClean="0">
              <a:solidFill>
                <a:srgbClr val="002060"/>
              </a:solidFill>
            </a:rPr>
            <a:t>ÇevreDostu</a:t>
          </a:r>
          <a:r>
            <a:rPr lang="tr-TR" dirty="0" smtClean="0"/>
            <a:t> </a:t>
          </a:r>
          <a:endParaRPr lang="tr-TR" dirty="0"/>
        </a:p>
      </dgm:t>
    </dgm:pt>
    <dgm:pt modelId="{6519C339-3903-44EA-9FFC-CBF4435134F1}" type="parTrans" cxnId="{428DECB5-AF68-446B-BFA8-F541339DF038}">
      <dgm:prSet/>
      <dgm:spPr/>
      <dgm:t>
        <a:bodyPr/>
        <a:lstStyle/>
        <a:p>
          <a:endParaRPr lang="tr-TR"/>
        </a:p>
      </dgm:t>
    </dgm:pt>
    <dgm:pt modelId="{96FFE36F-3A62-4159-9DBE-E37B81A20A06}" type="sibTrans" cxnId="{428DECB5-AF68-446B-BFA8-F541339DF038}">
      <dgm:prSet/>
      <dgm:spPr/>
      <dgm:t>
        <a:bodyPr/>
        <a:lstStyle/>
        <a:p>
          <a:endParaRPr lang="tr-TR"/>
        </a:p>
      </dgm:t>
    </dgm:pt>
    <dgm:pt modelId="{0C3466F5-22DE-4DB3-9382-1D712BF8B279}">
      <dgm:prSet/>
      <dgm:spPr/>
      <dgm:t>
        <a:bodyPr/>
        <a:lstStyle/>
        <a:p>
          <a:r>
            <a:rPr lang="tr-TR" b="1" smtClean="0">
              <a:solidFill>
                <a:srgbClr val="002060"/>
              </a:solidFill>
              <a:latin typeface="Calibri"/>
            </a:rPr>
            <a:t>Kullanım Kolaylığı </a:t>
          </a:r>
          <a:endParaRPr lang="tr-TR"/>
        </a:p>
      </dgm:t>
    </dgm:pt>
    <dgm:pt modelId="{AC5F6C92-869E-4939-8BD3-35D0F2CF66AF}" type="parTrans" cxnId="{85C8969D-621F-419E-A140-3B223234D219}">
      <dgm:prSet/>
      <dgm:spPr/>
      <dgm:t>
        <a:bodyPr/>
        <a:lstStyle/>
        <a:p>
          <a:endParaRPr lang="tr-TR"/>
        </a:p>
      </dgm:t>
    </dgm:pt>
    <dgm:pt modelId="{0CD5DA4A-4B41-4B9B-9A70-62D960DE3E86}" type="sibTrans" cxnId="{85C8969D-621F-419E-A140-3B223234D219}">
      <dgm:prSet/>
      <dgm:spPr/>
      <dgm:t>
        <a:bodyPr/>
        <a:lstStyle/>
        <a:p>
          <a:endParaRPr lang="tr-TR"/>
        </a:p>
      </dgm:t>
    </dgm:pt>
    <dgm:pt modelId="{AD07969D-84AA-4A63-8F5A-39FA49938752}">
      <dgm:prSet/>
      <dgm:spPr/>
      <dgm:t>
        <a:bodyPr/>
        <a:lstStyle/>
        <a:p>
          <a:r>
            <a:rPr lang="tr-TR" b="1" dirty="0" smtClean="0">
              <a:solidFill>
                <a:srgbClr val="002060"/>
              </a:solidFill>
              <a:latin typeface="Calibri"/>
            </a:rPr>
            <a:t>Tam otomatik prosesler </a:t>
          </a:r>
          <a:endParaRPr lang="tr-TR" dirty="0"/>
        </a:p>
      </dgm:t>
    </dgm:pt>
    <dgm:pt modelId="{CAA64373-3EB4-4585-ACFB-B67E4CE9C794}" type="parTrans" cxnId="{E2816BA7-05AA-45C1-901C-721CC6538FB9}">
      <dgm:prSet/>
      <dgm:spPr/>
      <dgm:t>
        <a:bodyPr/>
        <a:lstStyle/>
        <a:p>
          <a:endParaRPr lang="tr-TR"/>
        </a:p>
      </dgm:t>
    </dgm:pt>
    <dgm:pt modelId="{EB632FFD-2EA9-4CAA-B760-2A3C683B81F7}" type="sibTrans" cxnId="{E2816BA7-05AA-45C1-901C-721CC6538FB9}">
      <dgm:prSet/>
      <dgm:spPr/>
      <dgm:t>
        <a:bodyPr/>
        <a:lstStyle/>
        <a:p>
          <a:endParaRPr lang="tr-TR"/>
        </a:p>
      </dgm:t>
    </dgm:pt>
    <dgm:pt modelId="{2CDD9E6E-FB3D-4D77-BA5C-8484D3D308B7}">
      <dgm:prSet/>
      <dgm:spPr/>
      <dgm:t>
        <a:bodyPr/>
        <a:lstStyle/>
        <a:p>
          <a:r>
            <a:rPr lang="tr-TR" b="1" dirty="0" smtClean="0">
              <a:solidFill>
                <a:srgbClr val="002060"/>
              </a:solidFill>
              <a:latin typeface="Calibri"/>
            </a:rPr>
            <a:t>Düşük maliyetli sistemler </a:t>
          </a:r>
          <a:endParaRPr lang="tr-TR" dirty="0"/>
        </a:p>
      </dgm:t>
    </dgm:pt>
    <dgm:pt modelId="{DE2A6368-0A87-4E52-870D-F05665118CE2}" type="parTrans" cxnId="{1B2FC7AB-6EBE-4EFB-8AC0-05C49A55A54E}">
      <dgm:prSet/>
      <dgm:spPr/>
      <dgm:t>
        <a:bodyPr/>
        <a:lstStyle/>
        <a:p>
          <a:endParaRPr lang="tr-TR"/>
        </a:p>
      </dgm:t>
    </dgm:pt>
    <dgm:pt modelId="{B2942D20-5641-4182-B260-73085EF51F6B}" type="sibTrans" cxnId="{1B2FC7AB-6EBE-4EFB-8AC0-05C49A55A54E}">
      <dgm:prSet/>
      <dgm:spPr/>
      <dgm:t>
        <a:bodyPr/>
        <a:lstStyle/>
        <a:p>
          <a:endParaRPr lang="tr-TR"/>
        </a:p>
      </dgm:t>
    </dgm:pt>
    <dgm:pt modelId="{E4FDCE68-AFFF-45DF-886F-819406DB700B}">
      <dgm:prSet/>
      <dgm:spPr/>
      <dgm:t>
        <a:bodyPr/>
        <a:lstStyle/>
        <a:p>
          <a:r>
            <a:rPr lang="tr-TR" b="1" dirty="0" smtClean="0">
              <a:solidFill>
                <a:srgbClr val="002060"/>
              </a:solidFill>
              <a:latin typeface="Calibri"/>
            </a:rPr>
            <a:t>Tüm ekipmanlar güvenli </a:t>
          </a:r>
          <a:endParaRPr lang="tr-TR" dirty="0"/>
        </a:p>
      </dgm:t>
    </dgm:pt>
    <dgm:pt modelId="{2404B364-F74F-4EC3-9753-00488D4F6285}" type="parTrans" cxnId="{603907D4-0735-4EA8-89F0-79B628C5BF90}">
      <dgm:prSet/>
      <dgm:spPr/>
      <dgm:t>
        <a:bodyPr/>
        <a:lstStyle/>
        <a:p>
          <a:endParaRPr lang="tr-TR"/>
        </a:p>
      </dgm:t>
    </dgm:pt>
    <dgm:pt modelId="{0B10DD75-A337-4FDC-B588-A9B59A2B2951}" type="sibTrans" cxnId="{603907D4-0735-4EA8-89F0-79B628C5BF90}">
      <dgm:prSet/>
      <dgm:spPr/>
      <dgm:t>
        <a:bodyPr/>
        <a:lstStyle/>
        <a:p>
          <a:endParaRPr lang="tr-TR"/>
        </a:p>
      </dgm:t>
    </dgm:pt>
    <dgm:pt modelId="{78973565-D068-490F-B714-48F5228244BE}">
      <dgm:prSet/>
      <dgm:spPr/>
      <dgm:t>
        <a:bodyPr/>
        <a:lstStyle/>
        <a:p>
          <a:r>
            <a:rPr lang="tr-TR" b="1" dirty="0" smtClean="0">
              <a:solidFill>
                <a:srgbClr val="002060"/>
              </a:solidFill>
              <a:latin typeface="Calibri"/>
            </a:rPr>
            <a:t>Atık parçalama ve sterilizasyon işlemleri kapalı sistem </a:t>
          </a:r>
        </a:p>
      </dgm:t>
    </dgm:pt>
    <dgm:pt modelId="{C3C9C87B-9DE1-4423-BB97-DC75D471D46B}" type="parTrans" cxnId="{FB8B99F4-2FA3-48BB-86CC-0D0510451BB7}">
      <dgm:prSet/>
      <dgm:spPr/>
      <dgm:t>
        <a:bodyPr/>
        <a:lstStyle/>
        <a:p>
          <a:endParaRPr lang="tr-TR"/>
        </a:p>
      </dgm:t>
    </dgm:pt>
    <dgm:pt modelId="{4488DA1E-6E3C-4615-B9BB-E21786054EFD}" type="sibTrans" cxnId="{FB8B99F4-2FA3-48BB-86CC-0D0510451BB7}">
      <dgm:prSet/>
      <dgm:spPr/>
      <dgm:t>
        <a:bodyPr/>
        <a:lstStyle/>
        <a:p>
          <a:endParaRPr lang="tr-TR"/>
        </a:p>
      </dgm:t>
    </dgm:pt>
    <dgm:pt modelId="{ACFF1ABC-A5C1-4F66-A334-7570A711431E}">
      <dgm:prSet/>
      <dgm:spPr/>
      <dgm:t>
        <a:bodyPr/>
        <a:lstStyle/>
        <a:p>
          <a:r>
            <a:rPr lang="tr-TR" b="1" dirty="0" smtClean="0">
              <a:solidFill>
                <a:srgbClr val="002060"/>
              </a:solidFill>
              <a:latin typeface="Calibri"/>
            </a:rPr>
            <a:t>İşlemler arasında atık ile temas yok </a:t>
          </a:r>
        </a:p>
      </dgm:t>
    </dgm:pt>
    <dgm:pt modelId="{03B37A82-CE03-4278-BF37-83C19F4B2848}" type="parTrans" cxnId="{DDCE4348-61A2-464F-9C67-97F51065E28D}">
      <dgm:prSet/>
      <dgm:spPr/>
      <dgm:t>
        <a:bodyPr/>
        <a:lstStyle/>
        <a:p>
          <a:endParaRPr lang="tr-TR"/>
        </a:p>
      </dgm:t>
    </dgm:pt>
    <dgm:pt modelId="{AB631D8B-40D8-4B07-9CE8-EE393D3855E0}" type="sibTrans" cxnId="{DDCE4348-61A2-464F-9C67-97F51065E28D}">
      <dgm:prSet/>
      <dgm:spPr/>
      <dgm:t>
        <a:bodyPr/>
        <a:lstStyle/>
        <a:p>
          <a:endParaRPr lang="tr-TR"/>
        </a:p>
      </dgm:t>
    </dgm:pt>
    <dgm:pt modelId="{B8BE6359-A64B-4772-9486-74ED881D3A68}">
      <dgm:prSet/>
      <dgm:spPr/>
      <dgm:t>
        <a:bodyPr/>
        <a:lstStyle/>
        <a:p>
          <a:r>
            <a:rPr lang="tr-TR" b="1" dirty="0" smtClean="0">
              <a:solidFill>
                <a:srgbClr val="002060"/>
              </a:solidFill>
              <a:latin typeface="Calibri"/>
            </a:rPr>
            <a:t>Ekonomik</a:t>
          </a:r>
          <a:endParaRPr lang="tr-TR" b="1" dirty="0">
            <a:solidFill>
              <a:srgbClr val="002060"/>
            </a:solidFill>
            <a:latin typeface="Calibri"/>
          </a:endParaRPr>
        </a:p>
      </dgm:t>
    </dgm:pt>
    <dgm:pt modelId="{AC50FD39-3342-4728-B348-86860DB5EFCE}" type="parTrans" cxnId="{11E49D26-BF1E-47BA-9FBE-55D140402AB4}">
      <dgm:prSet/>
      <dgm:spPr/>
      <dgm:t>
        <a:bodyPr/>
        <a:lstStyle/>
        <a:p>
          <a:endParaRPr lang="tr-TR"/>
        </a:p>
      </dgm:t>
    </dgm:pt>
    <dgm:pt modelId="{06EBCF7C-37FC-4159-8029-7F323220342A}" type="sibTrans" cxnId="{11E49D26-BF1E-47BA-9FBE-55D140402AB4}">
      <dgm:prSet/>
      <dgm:spPr/>
      <dgm:t>
        <a:bodyPr/>
        <a:lstStyle/>
        <a:p>
          <a:endParaRPr lang="tr-TR"/>
        </a:p>
      </dgm:t>
    </dgm:pt>
    <dgm:pt modelId="{D3655870-996B-4514-A982-C5CB95ABF73D}">
      <dgm:prSet/>
      <dgm:spPr/>
      <dgm:t>
        <a:bodyPr/>
        <a:lstStyle/>
        <a:p>
          <a:r>
            <a:rPr lang="tr-TR" b="1" dirty="0" smtClean="0">
              <a:solidFill>
                <a:srgbClr val="002060"/>
              </a:solidFill>
              <a:latin typeface="Calibri"/>
            </a:rPr>
            <a:t>İnşası ve montajı kolay </a:t>
          </a:r>
          <a:endParaRPr lang="tr-TR" dirty="0"/>
        </a:p>
      </dgm:t>
    </dgm:pt>
    <dgm:pt modelId="{9DD0F24A-8C7E-4FF4-B5D6-8FC0F2031E1A}" type="parTrans" cxnId="{7A96EB95-BC08-42E7-BB55-03FD6BA3420D}">
      <dgm:prSet/>
      <dgm:spPr/>
      <dgm:t>
        <a:bodyPr/>
        <a:lstStyle/>
        <a:p>
          <a:endParaRPr lang="tr-TR"/>
        </a:p>
      </dgm:t>
    </dgm:pt>
    <dgm:pt modelId="{AD246043-61F9-4069-AE9C-BA987F7FFB56}" type="sibTrans" cxnId="{7A96EB95-BC08-42E7-BB55-03FD6BA3420D}">
      <dgm:prSet/>
      <dgm:spPr/>
      <dgm:t>
        <a:bodyPr/>
        <a:lstStyle/>
        <a:p>
          <a:endParaRPr lang="tr-TR"/>
        </a:p>
      </dgm:t>
    </dgm:pt>
    <dgm:pt modelId="{D4E6095B-F620-47AE-91D6-AFAE6A47C4CE}">
      <dgm:prSet/>
      <dgm:spPr/>
      <dgm:t>
        <a:bodyPr/>
        <a:lstStyle/>
        <a:p>
          <a:r>
            <a:rPr lang="tr-TR" b="1" dirty="0" smtClean="0">
              <a:solidFill>
                <a:srgbClr val="002060"/>
              </a:solidFill>
              <a:latin typeface="Calibri"/>
            </a:rPr>
            <a:t>Bertaraf maliyetleri düşük </a:t>
          </a:r>
          <a:endParaRPr lang="tr-TR" b="1" dirty="0">
            <a:solidFill>
              <a:srgbClr val="002060"/>
            </a:solidFill>
            <a:latin typeface="Calibri"/>
          </a:endParaRPr>
        </a:p>
      </dgm:t>
    </dgm:pt>
    <dgm:pt modelId="{12774E51-354A-4B9C-977D-5223C13757B0}" type="parTrans" cxnId="{327006CA-F679-48D7-821F-558E46BAA7CB}">
      <dgm:prSet/>
      <dgm:spPr/>
      <dgm:t>
        <a:bodyPr/>
        <a:lstStyle/>
        <a:p>
          <a:endParaRPr lang="tr-TR"/>
        </a:p>
      </dgm:t>
    </dgm:pt>
    <dgm:pt modelId="{527C9D91-1779-4819-A8C9-96056C2D12D5}" type="sibTrans" cxnId="{327006CA-F679-48D7-821F-558E46BAA7CB}">
      <dgm:prSet/>
      <dgm:spPr/>
      <dgm:t>
        <a:bodyPr/>
        <a:lstStyle/>
        <a:p>
          <a:endParaRPr lang="tr-TR"/>
        </a:p>
      </dgm:t>
    </dgm:pt>
    <dgm:pt modelId="{7CEB5181-0EB6-48A4-A955-0531BAFFB120}">
      <dgm:prSet/>
      <dgm:spPr/>
      <dgm:t>
        <a:bodyPr/>
        <a:lstStyle/>
        <a:p>
          <a:r>
            <a:rPr lang="tr-TR" b="1" dirty="0" smtClean="0">
              <a:solidFill>
                <a:srgbClr val="002060"/>
              </a:solidFill>
              <a:latin typeface="Calibri"/>
            </a:rPr>
            <a:t>İşletme maliyetleri düşük </a:t>
          </a:r>
          <a:endParaRPr lang="tr-TR" b="1" dirty="0">
            <a:solidFill>
              <a:srgbClr val="002060"/>
            </a:solidFill>
            <a:latin typeface="Calibri"/>
          </a:endParaRPr>
        </a:p>
      </dgm:t>
    </dgm:pt>
    <dgm:pt modelId="{5199998D-EE18-495E-9AF8-A7F819401D3F}" type="parTrans" cxnId="{3C07C952-231E-4CEF-8B98-09C1B3F2568D}">
      <dgm:prSet/>
      <dgm:spPr/>
      <dgm:t>
        <a:bodyPr/>
        <a:lstStyle/>
        <a:p>
          <a:endParaRPr lang="tr-TR"/>
        </a:p>
      </dgm:t>
    </dgm:pt>
    <dgm:pt modelId="{CF8EEE49-E37E-472A-8CCD-CC55E21E9EA7}" type="sibTrans" cxnId="{3C07C952-231E-4CEF-8B98-09C1B3F2568D}">
      <dgm:prSet/>
      <dgm:spPr/>
      <dgm:t>
        <a:bodyPr/>
        <a:lstStyle/>
        <a:p>
          <a:endParaRPr lang="tr-TR"/>
        </a:p>
      </dgm:t>
    </dgm:pt>
    <dgm:pt modelId="{6B34419F-603E-419B-8A07-B3BE328F4FB1}">
      <dgm:prSet/>
      <dgm:spPr/>
      <dgm:t>
        <a:bodyPr/>
        <a:lstStyle/>
        <a:p>
          <a:r>
            <a:rPr lang="tr-TR" b="1" dirty="0" smtClean="0">
              <a:solidFill>
                <a:srgbClr val="002060"/>
              </a:solidFill>
              <a:latin typeface="Calibri"/>
            </a:rPr>
            <a:t>Yatırımın geri dönüşümü (amortisman) kısa </a:t>
          </a:r>
          <a:endParaRPr lang="tr-TR" b="1" dirty="0">
            <a:solidFill>
              <a:srgbClr val="002060"/>
            </a:solidFill>
            <a:latin typeface="Calibri"/>
          </a:endParaRPr>
        </a:p>
      </dgm:t>
    </dgm:pt>
    <dgm:pt modelId="{411340D8-A463-4CF9-8A96-384D4CF9514D}" type="parTrans" cxnId="{EE0F1AC5-1317-42EB-A4C6-8676B8121657}">
      <dgm:prSet/>
      <dgm:spPr/>
      <dgm:t>
        <a:bodyPr/>
        <a:lstStyle/>
        <a:p>
          <a:endParaRPr lang="tr-TR"/>
        </a:p>
      </dgm:t>
    </dgm:pt>
    <dgm:pt modelId="{D9E90D00-F159-4FC8-9A83-CFC983CA00CE}" type="sibTrans" cxnId="{EE0F1AC5-1317-42EB-A4C6-8676B8121657}">
      <dgm:prSet/>
      <dgm:spPr/>
      <dgm:t>
        <a:bodyPr/>
        <a:lstStyle/>
        <a:p>
          <a:endParaRPr lang="tr-TR"/>
        </a:p>
      </dgm:t>
    </dgm:pt>
    <dgm:pt modelId="{FF03933D-5519-4E43-906E-EC3584B67A6F}">
      <dgm:prSet phldrT="[Metin]" phldr="1" custT="1"/>
      <dgm:spPr/>
      <dgm:t>
        <a:bodyPr/>
        <a:lstStyle/>
        <a:p>
          <a:endParaRPr lang="tr-TR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2F3C39-2914-45F7-8059-EE1F0A1EE78D}" type="sibTrans" cxnId="{0B5F53ED-4EA9-4503-A48C-C96F631F0F73}">
      <dgm:prSet/>
      <dgm:spPr/>
      <dgm:t>
        <a:bodyPr/>
        <a:lstStyle/>
        <a:p>
          <a:endParaRPr lang="tr-TR"/>
        </a:p>
      </dgm:t>
    </dgm:pt>
    <dgm:pt modelId="{9EEDFC1D-77B0-4BD1-AAEA-EBE94721EF42}" type="parTrans" cxnId="{0B5F53ED-4EA9-4503-A48C-C96F631F0F73}">
      <dgm:prSet/>
      <dgm:spPr/>
      <dgm:t>
        <a:bodyPr/>
        <a:lstStyle/>
        <a:p>
          <a:endParaRPr lang="tr-TR"/>
        </a:p>
      </dgm:t>
    </dgm:pt>
    <dgm:pt modelId="{1E4D460E-5F56-46D7-8900-9FEDD98B3101}">
      <dgm:prSet custT="1"/>
      <dgm:spPr/>
      <dgm:t>
        <a:bodyPr/>
        <a:lstStyle/>
        <a:p>
          <a:r>
            <a:rPr lang="tr-TR" sz="9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Tehlikeli emisyonlar yok </a:t>
          </a:r>
          <a:endParaRPr lang="tr-TR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C6F9FB-E05F-4259-B1AC-72F8447D70C6}" type="parTrans" cxnId="{A723C715-075C-44C9-81E7-5A5120E9460A}">
      <dgm:prSet/>
      <dgm:spPr/>
      <dgm:t>
        <a:bodyPr/>
        <a:lstStyle/>
        <a:p>
          <a:endParaRPr lang="tr-TR"/>
        </a:p>
      </dgm:t>
    </dgm:pt>
    <dgm:pt modelId="{C7E2614B-3226-42C3-84CA-91E19DC20B19}" type="sibTrans" cxnId="{A723C715-075C-44C9-81E7-5A5120E9460A}">
      <dgm:prSet/>
      <dgm:spPr/>
      <dgm:t>
        <a:bodyPr/>
        <a:lstStyle/>
        <a:p>
          <a:endParaRPr lang="tr-TR"/>
        </a:p>
      </dgm:t>
    </dgm:pt>
    <dgm:pt modelId="{2A8932AF-A741-4A7D-92E1-62821778AE1C}">
      <dgm:prSet custT="1"/>
      <dgm:spPr/>
      <dgm:t>
        <a:bodyPr/>
        <a:lstStyle/>
        <a:p>
          <a:r>
            <a:rPr lang="tr-TR" sz="9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Proseslerde kimyasal madde kullanılmıyor </a:t>
          </a:r>
          <a:endParaRPr lang="tr-TR" sz="9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33B277-704E-4B9F-B9E5-1113D5DF3142}" type="parTrans" cxnId="{7ADB75D2-D921-4AB4-968B-A714BB2A93A5}">
      <dgm:prSet/>
      <dgm:spPr/>
      <dgm:t>
        <a:bodyPr/>
        <a:lstStyle/>
        <a:p>
          <a:endParaRPr lang="tr-TR"/>
        </a:p>
      </dgm:t>
    </dgm:pt>
    <dgm:pt modelId="{A37E46B5-E6A8-48F8-BAE2-A92C1E6D1C3C}" type="sibTrans" cxnId="{7ADB75D2-D921-4AB4-968B-A714BB2A93A5}">
      <dgm:prSet/>
      <dgm:spPr/>
      <dgm:t>
        <a:bodyPr/>
        <a:lstStyle/>
        <a:p>
          <a:endParaRPr lang="tr-TR"/>
        </a:p>
      </dgm:t>
    </dgm:pt>
    <dgm:pt modelId="{889757BB-D091-45FA-9414-46256C0F6EDD}">
      <dgm:prSet custT="1"/>
      <dgm:spPr/>
      <dgm:t>
        <a:bodyPr/>
        <a:lstStyle/>
        <a:p>
          <a:r>
            <a:rPr lang="tr-TR" sz="9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Radyasyon yok </a:t>
          </a:r>
          <a:endParaRPr lang="tr-TR" sz="9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EB9E39-86BF-417C-B17F-81BB96796B03}" type="parTrans" cxnId="{2C5DEE20-CE42-4842-A2A4-F033D0F04C88}">
      <dgm:prSet/>
      <dgm:spPr/>
      <dgm:t>
        <a:bodyPr/>
        <a:lstStyle/>
        <a:p>
          <a:endParaRPr lang="tr-TR"/>
        </a:p>
      </dgm:t>
    </dgm:pt>
    <dgm:pt modelId="{18619B85-07A5-4DEE-AA62-3D317092EE18}" type="sibTrans" cxnId="{2C5DEE20-CE42-4842-A2A4-F033D0F04C88}">
      <dgm:prSet/>
      <dgm:spPr/>
      <dgm:t>
        <a:bodyPr/>
        <a:lstStyle/>
        <a:p>
          <a:endParaRPr lang="tr-TR"/>
        </a:p>
      </dgm:t>
    </dgm:pt>
    <dgm:pt modelId="{4D555496-D5CC-4F73-B7FF-89C4D68602A6}">
      <dgm:prSet custT="1"/>
      <dgm:spPr/>
      <dgm:t>
        <a:bodyPr/>
        <a:lstStyle/>
        <a:p>
          <a:r>
            <a:rPr lang="tr-TR" sz="9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Temiz ve çevreyle dost teknoloji </a:t>
          </a:r>
          <a:endParaRPr lang="tr-TR" sz="9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F87D9F-D2ED-4B6F-84F2-008C4CEA8D90}" type="parTrans" cxnId="{B14860B7-1210-497A-AF38-D7BF581D0044}">
      <dgm:prSet/>
      <dgm:spPr/>
      <dgm:t>
        <a:bodyPr/>
        <a:lstStyle/>
        <a:p>
          <a:endParaRPr lang="tr-TR"/>
        </a:p>
      </dgm:t>
    </dgm:pt>
    <dgm:pt modelId="{37236069-7941-4C37-BD86-F4C18A0C1783}" type="sibTrans" cxnId="{B14860B7-1210-497A-AF38-D7BF581D0044}">
      <dgm:prSet/>
      <dgm:spPr/>
      <dgm:t>
        <a:bodyPr/>
        <a:lstStyle/>
        <a:p>
          <a:endParaRPr lang="tr-TR"/>
        </a:p>
      </dgm:t>
    </dgm:pt>
    <dgm:pt modelId="{0B76C065-9858-4A7E-8B1E-3EFE5A3898FD}" type="pres">
      <dgm:prSet presAssocID="{8CBECFCE-9AC3-4280-8AA7-A0E408F0B97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A17BCE4-2A45-43C8-9DEC-89B439735946}" type="pres">
      <dgm:prSet presAssocID="{A6521B12-6A31-4CC5-B7A8-BD22699002CB}" presName="composite" presStyleCnt="0"/>
      <dgm:spPr/>
    </dgm:pt>
    <dgm:pt modelId="{20FF27CF-CA14-4D19-B498-6A4A3F396B06}" type="pres">
      <dgm:prSet presAssocID="{A6521B12-6A31-4CC5-B7A8-BD22699002C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950DBBC-4814-49F5-8C94-D260949BA3B3}" type="pres">
      <dgm:prSet presAssocID="{A6521B12-6A31-4CC5-B7A8-BD22699002C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D7D1630-7B67-4124-92B9-473D329CF76E}" type="pres">
      <dgm:prSet presAssocID="{83C0FE8C-80FC-43DE-8A73-3BD9B55E9B99}" presName="sp" presStyleCnt="0"/>
      <dgm:spPr/>
    </dgm:pt>
    <dgm:pt modelId="{3924E9AE-E02F-4272-96B3-C8A694517557}" type="pres">
      <dgm:prSet presAssocID="{0C3466F5-22DE-4DB3-9382-1D712BF8B279}" presName="composite" presStyleCnt="0"/>
      <dgm:spPr/>
    </dgm:pt>
    <dgm:pt modelId="{46B985A9-58D3-43F9-AC5C-929EF55C7FCB}" type="pres">
      <dgm:prSet presAssocID="{0C3466F5-22DE-4DB3-9382-1D712BF8B279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F621AC2-AC4E-4385-A4C5-68F1B89B651A}" type="pres">
      <dgm:prSet presAssocID="{0C3466F5-22DE-4DB3-9382-1D712BF8B279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1103D74-8F45-47AE-B840-6D23C36199BF}" type="pres">
      <dgm:prSet presAssocID="{0CD5DA4A-4B41-4B9B-9A70-62D960DE3E86}" presName="sp" presStyleCnt="0"/>
      <dgm:spPr/>
    </dgm:pt>
    <dgm:pt modelId="{68A4EA90-132D-48EC-B248-D6C9D48295D7}" type="pres">
      <dgm:prSet presAssocID="{6A02C3C5-B47B-44C8-A914-E1D63491AB97}" presName="composite" presStyleCnt="0"/>
      <dgm:spPr/>
    </dgm:pt>
    <dgm:pt modelId="{82A7C982-2809-4E3D-8DC2-55F7CB4DB148}" type="pres">
      <dgm:prSet presAssocID="{6A02C3C5-B47B-44C8-A914-E1D63491AB97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D4480B8-7069-411E-B26A-CEBC438CE3D2}" type="pres">
      <dgm:prSet presAssocID="{6A02C3C5-B47B-44C8-A914-E1D63491AB97}" presName="descendantText" presStyleLbl="alignAcc1" presStyleIdx="2" presStyleCnt="5" custLinFactNeighborX="-853" custLinFactNeighborY="31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E6D854C-96FB-4303-BE63-8F1871F92029}" type="pres">
      <dgm:prSet presAssocID="{762C9DBC-B8C3-426B-A744-9948204239D8}" presName="sp" presStyleCnt="0"/>
      <dgm:spPr/>
    </dgm:pt>
    <dgm:pt modelId="{331C2723-61C6-4BBD-922E-A2983DC0A1E2}" type="pres">
      <dgm:prSet presAssocID="{B8BE6359-A64B-4772-9486-74ED881D3A68}" presName="composite" presStyleCnt="0"/>
      <dgm:spPr/>
    </dgm:pt>
    <dgm:pt modelId="{0B4AA2F6-4C15-4DD1-9642-E3AAEE3ADB4C}" type="pres">
      <dgm:prSet presAssocID="{B8BE6359-A64B-4772-9486-74ED881D3A6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ED536B8-3D26-4B87-90D5-D270B05A6043}" type="pres">
      <dgm:prSet presAssocID="{B8BE6359-A64B-4772-9486-74ED881D3A6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0EDB5E6-C3AB-444C-B6BB-1EBD40E0373E}" type="pres">
      <dgm:prSet presAssocID="{06EBCF7C-37FC-4159-8029-7F323220342A}" presName="sp" presStyleCnt="0"/>
      <dgm:spPr/>
    </dgm:pt>
    <dgm:pt modelId="{56330C5C-2681-4597-9C8B-9D8C7E3A37DA}" type="pres">
      <dgm:prSet presAssocID="{57B91C1A-6FD1-4CA7-B18F-9D2358D7F19A}" presName="composite" presStyleCnt="0"/>
      <dgm:spPr/>
    </dgm:pt>
    <dgm:pt modelId="{81E57BCE-F723-423B-82F5-5471AAB74666}" type="pres">
      <dgm:prSet presAssocID="{57B91C1A-6FD1-4CA7-B18F-9D2358D7F19A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3A63016-69EB-4F20-A29E-D03A9A003E85}" type="pres">
      <dgm:prSet presAssocID="{57B91C1A-6FD1-4CA7-B18F-9D2358D7F19A}" presName="descendantText" presStyleLbl="alignAcc1" presStyleIdx="4" presStyleCnt="5" custLinFactNeighborX="-655" custLinFactNeighborY="503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B2FC7AB-6EBE-4EFB-8AC0-05C49A55A54E}" srcId="{0C3466F5-22DE-4DB3-9382-1D712BF8B279}" destId="{2CDD9E6E-FB3D-4D77-BA5C-8484D3D308B7}" srcOrd="1" destOrd="0" parTransId="{DE2A6368-0A87-4E52-870D-F05665118CE2}" sibTransId="{B2942D20-5641-4182-B260-73085EF51F6B}"/>
    <dgm:cxn modelId="{B14860B7-1210-497A-AF38-D7BF581D0044}" srcId="{57B91C1A-6FD1-4CA7-B18F-9D2358D7F19A}" destId="{4D555496-D5CC-4F73-B7FF-89C4D68602A6}" srcOrd="4" destOrd="0" parTransId="{97F87D9F-D2ED-4B6F-84F2-008C4CEA8D90}" sibTransId="{37236069-7941-4C37-BD86-F4C18A0C1783}"/>
    <dgm:cxn modelId="{C78586B9-4CCB-4EEA-A5E0-85E80D693D68}" srcId="{8CBECFCE-9AC3-4280-8AA7-A0E408F0B979}" destId="{A6521B12-6A31-4CC5-B7A8-BD22699002CB}" srcOrd="0" destOrd="0" parTransId="{80307783-B7CF-4205-BB72-A6D0838FEDC1}" sibTransId="{83C0FE8C-80FC-43DE-8A73-3BD9B55E9B99}"/>
    <dgm:cxn modelId="{7FFD33FE-801C-4E0E-8EA2-C8A8BF2FFA74}" type="presOf" srcId="{2CDD9E6E-FB3D-4D77-BA5C-8484D3D308B7}" destId="{EF621AC2-AC4E-4385-A4C5-68F1B89B651A}" srcOrd="0" destOrd="1" presId="urn:microsoft.com/office/officeart/2005/8/layout/chevron2"/>
    <dgm:cxn modelId="{11E49D26-BF1E-47BA-9FBE-55D140402AB4}" srcId="{8CBECFCE-9AC3-4280-8AA7-A0E408F0B979}" destId="{B8BE6359-A64B-4772-9486-74ED881D3A68}" srcOrd="3" destOrd="0" parTransId="{AC50FD39-3342-4728-B348-86860DB5EFCE}" sibTransId="{06EBCF7C-37FC-4159-8029-7F323220342A}"/>
    <dgm:cxn modelId="{EE0F1AC5-1317-42EB-A4C6-8676B8121657}" srcId="{B8BE6359-A64B-4772-9486-74ED881D3A68}" destId="{6B34419F-603E-419B-8A07-B3BE328F4FB1}" srcOrd="3" destOrd="0" parTransId="{411340D8-A463-4CF9-8A96-384D4CF9514D}" sibTransId="{D9E90D00-F159-4FC8-9A83-CFC983CA00CE}"/>
    <dgm:cxn modelId="{0B5F53ED-4EA9-4503-A48C-C96F631F0F73}" srcId="{57B91C1A-6FD1-4CA7-B18F-9D2358D7F19A}" destId="{FF03933D-5519-4E43-906E-EC3584B67A6F}" srcOrd="0" destOrd="0" parTransId="{9EEDFC1D-77B0-4BD1-AAEA-EBE94721EF42}" sibTransId="{0F2F3C39-2914-45F7-8059-EE1F0A1EE78D}"/>
    <dgm:cxn modelId="{3C0B6827-8EB4-4801-9188-F0C784093469}" type="presOf" srcId="{1E4D460E-5F56-46D7-8900-9FEDD98B3101}" destId="{13A63016-69EB-4F20-A29E-D03A9A003E85}" srcOrd="0" destOrd="1" presId="urn:microsoft.com/office/officeart/2005/8/layout/chevron2"/>
    <dgm:cxn modelId="{6A276B00-3517-48A9-8D25-46D5431BEC2B}" srcId="{A6521B12-6A31-4CC5-B7A8-BD22699002CB}" destId="{D4CC1169-8458-43D9-9B9E-4C0A67D2EE51}" srcOrd="0" destOrd="0" parTransId="{6F99BA62-674D-4970-8A88-38830BCEFDD0}" sibTransId="{3CD2CB10-98DE-4AA9-9D31-61DC4EC90CDE}"/>
    <dgm:cxn modelId="{73FF1EA4-9619-4A06-AFDC-F9B5F25F7F02}" type="presOf" srcId="{6B34419F-603E-419B-8A07-B3BE328F4FB1}" destId="{7ED536B8-3D26-4B87-90D5-D270B05A6043}" srcOrd="0" destOrd="3" presId="urn:microsoft.com/office/officeart/2005/8/layout/chevron2"/>
    <dgm:cxn modelId="{9D042CF7-652E-4D29-A9CD-3A0D3C659D40}" type="presOf" srcId="{A6521B12-6A31-4CC5-B7A8-BD22699002CB}" destId="{20FF27CF-CA14-4D19-B498-6A4A3F396B06}" srcOrd="0" destOrd="0" presId="urn:microsoft.com/office/officeart/2005/8/layout/chevron2"/>
    <dgm:cxn modelId="{DDCE4348-61A2-464F-9C67-97F51065E28D}" srcId="{6A02C3C5-B47B-44C8-A914-E1D63491AB97}" destId="{ACFF1ABC-A5C1-4F66-A334-7570A711431E}" srcOrd="2" destOrd="0" parTransId="{03B37A82-CE03-4278-BF37-83C19F4B2848}" sibTransId="{AB631D8B-40D8-4B07-9CE8-EE393D3855E0}"/>
    <dgm:cxn modelId="{FE68F640-E9F8-4D06-B8A1-88113E42C6B7}" type="presOf" srcId="{0C3466F5-22DE-4DB3-9382-1D712BF8B279}" destId="{46B985A9-58D3-43F9-AC5C-929EF55C7FCB}" srcOrd="0" destOrd="0" presId="urn:microsoft.com/office/officeart/2005/8/layout/chevron2"/>
    <dgm:cxn modelId="{1F64401C-BF3F-4E34-B8EB-67D9741836DE}" type="presOf" srcId="{889757BB-D091-45FA-9414-46256C0F6EDD}" destId="{13A63016-69EB-4F20-A29E-D03A9A003E85}" srcOrd="0" destOrd="3" presId="urn:microsoft.com/office/officeart/2005/8/layout/chevron2"/>
    <dgm:cxn modelId="{7A96EB95-BC08-42E7-BB55-03FD6BA3420D}" srcId="{B8BE6359-A64B-4772-9486-74ED881D3A68}" destId="{D3655870-996B-4514-A982-C5CB95ABF73D}" srcOrd="0" destOrd="0" parTransId="{9DD0F24A-8C7E-4FF4-B5D6-8FC0F2031E1A}" sibTransId="{AD246043-61F9-4069-AE9C-BA987F7FFB56}"/>
    <dgm:cxn modelId="{578EF1DE-2EB5-428B-97A1-AF6348DB1E11}" type="presOf" srcId="{B8BE6359-A64B-4772-9486-74ED881D3A68}" destId="{0B4AA2F6-4C15-4DD1-9642-E3AAEE3ADB4C}" srcOrd="0" destOrd="0" presId="urn:microsoft.com/office/officeart/2005/8/layout/chevron2"/>
    <dgm:cxn modelId="{BC596F5F-1E2A-455E-A6E3-740C2ABF79FC}" type="presOf" srcId="{D4E6095B-F620-47AE-91D6-AFAE6A47C4CE}" destId="{7ED536B8-3D26-4B87-90D5-D270B05A6043}" srcOrd="0" destOrd="1" presId="urn:microsoft.com/office/officeart/2005/8/layout/chevron2"/>
    <dgm:cxn modelId="{E2816BA7-05AA-45C1-901C-721CC6538FB9}" srcId="{0C3466F5-22DE-4DB3-9382-1D712BF8B279}" destId="{AD07969D-84AA-4A63-8F5A-39FA49938752}" srcOrd="0" destOrd="0" parTransId="{CAA64373-3EB4-4585-ACFB-B67E4CE9C794}" sibTransId="{EB632FFD-2EA9-4CAA-B760-2A3C683B81F7}"/>
    <dgm:cxn modelId="{01105901-DE84-411F-921B-921A61A1AD92}" type="presOf" srcId="{4D555496-D5CC-4F73-B7FF-89C4D68602A6}" destId="{13A63016-69EB-4F20-A29E-D03A9A003E85}" srcOrd="0" destOrd="4" presId="urn:microsoft.com/office/officeart/2005/8/layout/chevron2"/>
    <dgm:cxn modelId="{96796C08-EE59-4566-A512-83E6165282BE}" type="presOf" srcId="{D4CC1169-8458-43D9-9B9E-4C0A67D2EE51}" destId="{8950DBBC-4814-49F5-8C94-D260949BA3B3}" srcOrd="0" destOrd="0" presId="urn:microsoft.com/office/officeart/2005/8/layout/chevron2"/>
    <dgm:cxn modelId="{6B732F2D-2A5B-4A62-AC7B-D43169BB226A}" type="presOf" srcId="{FF03933D-5519-4E43-906E-EC3584B67A6F}" destId="{13A63016-69EB-4F20-A29E-D03A9A003E85}" srcOrd="0" destOrd="0" presId="urn:microsoft.com/office/officeart/2005/8/layout/chevron2"/>
    <dgm:cxn modelId="{85C8969D-621F-419E-A140-3B223234D219}" srcId="{8CBECFCE-9AC3-4280-8AA7-A0E408F0B979}" destId="{0C3466F5-22DE-4DB3-9382-1D712BF8B279}" srcOrd="1" destOrd="0" parTransId="{AC5F6C92-869E-4939-8BD3-35D0F2CF66AF}" sibTransId="{0CD5DA4A-4B41-4B9B-9A70-62D960DE3E86}"/>
    <dgm:cxn modelId="{F82DF053-20C0-4758-A0D2-23898D583EA1}" type="presOf" srcId="{6A02C3C5-B47B-44C8-A914-E1D63491AB97}" destId="{82A7C982-2809-4E3D-8DC2-55F7CB4DB148}" srcOrd="0" destOrd="0" presId="urn:microsoft.com/office/officeart/2005/8/layout/chevron2"/>
    <dgm:cxn modelId="{A723C715-075C-44C9-81E7-5A5120E9460A}" srcId="{57B91C1A-6FD1-4CA7-B18F-9D2358D7F19A}" destId="{1E4D460E-5F56-46D7-8900-9FEDD98B3101}" srcOrd="1" destOrd="0" parTransId="{33C6F9FB-E05F-4259-B1AC-72F8447D70C6}" sibTransId="{C7E2614B-3226-42C3-84CA-91E19DC20B19}"/>
    <dgm:cxn modelId="{45D0C13F-DFED-4988-8514-992BE533F9B8}" type="presOf" srcId="{ACFF1ABC-A5C1-4F66-A334-7570A711431E}" destId="{8D4480B8-7069-411E-B26A-CEBC438CE3D2}" srcOrd="0" destOrd="2" presId="urn:microsoft.com/office/officeart/2005/8/layout/chevron2"/>
    <dgm:cxn modelId="{C787A78A-FE12-45B3-99C3-1A4043A7E036}" type="presOf" srcId="{AD07969D-84AA-4A63-8F5A-39FA49938752}" destId="{EF621AC2-AC4E-4385-A4C5-68F1B89B651A}" srcOrd="0" destOrd="0" presId="urn:microsoft.com/office/officeart/2005/8/layout/chevron2"/>
    <dgm:cxn modelId="{021AC762-30FE-49CA-BFF7-A29FE530AD3C}" type="presOf" srcId="{2A8932AF-A741-4A7D-92E1-62821778AE1C}" destId="{13A63016-69EB-4F20-A29E-D03A9A003E85}" srcOrd="0" destOrd="2" presId="urn:microsoft.com/office/officeart/2005/8/layout/chevron2"/>
    <dgm:cxn modelId="{FB8B99F4-2FA3-48BB-86CC-0D0510451BB7}" srcId="{6A02C3C5-B47B-44C8-A914-E1D63491AB97}" destId="{78973565-D068-490F-B714-48F5228244BE}" srcOrd="1" destOrd="0" parTransId="{C3C9C87B-9DE1-4423-BB97-DC75D471D46B}" sibTransId="{4488DA1E-6E3C-4615-B9BB-E21786054EFD}"/>
    <dgm:cxn modelId="{3C4BC783-BC15-4008-9D22-81C5D224FB5D}" type="presOf" srcId="{78973565-D068-490F-B714-48F5228244BE}" destId="{8D4480B8-7069-411E-B26A-CEBC438CE3D2}" srcOrd="0" destOrd="1" presId="urn:microsoft.com/office/officeart/2005/8/layout/chevron2"/>
    <dgm:cxn modelId="{428DECB5-AF68-446B-BFA8-F541339DF038}" srcId="{8CBECFCE-9AC3-4280-8AA7-A0E408F0B979}" destId="{57B91C1A-6FD1-4CA7-B18F-9D2358D7F19A}" srcOrd="4" destOrd="0" parTransId="{6519C339-3903-44EA-9FFC-CBF4435134F1}" sibTransId="{96FFE36F-3A62-4159-9DBE-E37B81A20A06}"/>
    <dgm:cxn modelId="{3C07C952-231E-4CEF-8B98-09C1B3F2568D}" srcId="{B8BE6359-A64B-4772-9486-74ED881D3A68}" destId="{7CEB5181-0EB6-48A4-A955-0531BAFFB120}" srcOrd="2" destOrd="0" parTransId="{5199998D-EE18-495E-9AF8-A7F819401D3F}" sibTransId="{CF8EEE49-E37E-472A-8CCD-CC55E21E9EA7}"/>
    <dgm:cxn modelId="{026F7312-4447-48D9-B3C5-4AFA5AF773C6}" srcId="{8CBECFCE-9AC3-4280-8AA7-A0E408F0B979}" destId="{6A02C3C5-B47B-44C8-A914-E1D63491AB97}" srcOrd="2" destOrd="0" parTransId="{C5063D50-5BC0-4486-B529-D34BAB5FDEC7}" sibTransId="{762C9DBC-B8C3-426B-A744-9948204239D8}"/>
    <dgm:cxn modelId="{BDD71628-25D1-464F-B0F2-394CF653CF95}" type="presOf" srcId="{7CEB5181-0EB6-48A4-A955-0531BAFFB120}" destId="{7ED536B8-3D26-4B87-90D5-D270B05A6043}" srcOrd="0" destOrd="2" presId="urn:microsoft.com/office/officeart/2005/8/layout/chevron2"/>
    <dgm:cxn modelId="{53AFF722-0133-48A5-8565-992A356C9070}" type="presOf" srcId="{57B91C1A-6FD1-4CA7-B18F-9D2358D7F19A}" destId="{81E57BCE-F723-423B-82F5-5471AAB74666}" srcOrd="0" destOrd="0" presId="urn:microsoft.com/office/officeart/2005/8/layout/chevron2"/>
    <dgm:cxn modelId="{2C5DEE20-CE42-4842-A2A4-F033D0F04C88}" srcId="{57B91C1A-6FD1-4CA7-B18F-9D2358D7F19A}" destId="{889757BB-D091-45FA-9414-46256C0F6EDD}" srcOrd="3" destOrd="0" parTransId="{31EB9E39-86BF-417C-B17F-81BB96796B03}" sibTransId="{18619B85-07A5-4DEE-AA62-3D317092EE18}"/>
    <dgm:cxn modelId="{603907D4-0735-4EA8-89F0-79B628C5BF90}" srcId="{6A02C3C5-B47B-44C8-A914-E1D63491AB97}" destId="{E4FDCE68-AFFF-45DF-886F-819406DB700B}" srcOrd="0" destOrd="0" parTransId="{2404B364-F74F-4EC3-9753-00488D4F6285}" sibTransId="{0B10DD75-A337-4FDC-B588-A9B59A2B2951}"/>
    <dgm:cxn modelId="{FAFD4888-A78A-41D9-B057-3D44AA30F81B}" type="presOf" srcId="{8CBECFCE-9AC3-4280-8AA7-A0E408F0B979}" destId="{0B76C065-9858-4A7E-8B1E-3EFE5A3898FD}" srcOrd="0" destOrd="0" presId="urn:microsoft.com/office/officeart/2005/8/layout/chevron2"/>
    <dgm:cxn modelId="{7ADB75D2-D921-4AB4-968B-A714BB2A93A5}" srcId="{57B91C1A-6FD1-4CA7-B18F-9D2358D7F19A}" destId="{2A8932AF-A741-4A7D-92E1-62821778AE1C}" srcOrd="2" destOrd="0" parTransId="{7433B277-704E-4B9F-B9E5-1113D5DF3142}" sibTransId="{A37E46B5-E6A8-48F8-BAE2-A92C1E6D1C3C}"/>
    <dgm:cxn modelId="{D71D2ABE-A0F1-4625-A9D3-71307965C71A}" type="presOf" srcId="{D3655870-996B-4514-A982-C5CB95ABF73D}" destId="{7ED536B8-3D26-4B87-90D5-D270B05A6043}" srcOrd="0" destOrd="0" presId="urn:microsoft.com/office/officeart/2005/8/layout/chevron2"/>
    <dgm:cxn modelId="{327006CA-F679-48D7-821F-558E46BAA7CB}" srcId="{B8BE6359-A64B-4772-9486-74ED881D3A68}" destId="{D4E6095B-F620-47AE-91D6-AFAE6A47C4CE}" srcOrd="1" destOrd="0" parTransId="{12774E51-354A-4B9C-977D-5223C13757B0}" sibTransId="{527C9D91-1779-4819-A8C9-96056C2D12D5}"/>
    <dgm:cxn modelId="{BE990428-1E2F-4FDD-9ED7-726A9DC01357}" type="presOf" srcId="{E4FDCE68-AFFF-45DF-886F-819406DB700B}" destId="{8D4480B8-7069-411E-B26A-CEBC438CE3D2}" srcOrd="0" destOrd="0" presId="urn:microsoft.com/office/officeart/2005/8/layout/chevron2"/>
    <dgm:cxn modelId="{F21A3FC0-8522-4027-825F-208B6EED25F2}" type="presParOf" srcId="{0B76C065-9858-4A7E-8B1E-3EFE5A3898FD}" destId="{1A17BCE4-2A45-43C8-9DEC-89B439735946}" srcOrd="0" destOrd="0" presId="urn:microsoft.com/office/officeart/2005/8/layout/chevron2"/>
    <dgm:cxn modelId="{B8A63B65-AB65-4719-9D34-EBA3659C1C4F}" type="presParOf" srcId="{1A17BCE4-2A45-43C8-9DEC-89B439735946}" destId="{20FF27CF-CA14-4D19-B498-6A4A3F396B06}" srcOrd="0" destOrd="0" presId="urn:microsoft.com/office/officeart/2005/8/layout/chevron2"/>
    <dgm:cxn modelId="{C08C7B75-0348-4D0C-A662-9379E92DA517}" type="presParOf" srcId="{1A17BCE4-2A45-43C8-9DEC-89B439735946}" destId="{8950DBBC-4814-49F5-8C94-D260949BA3B3}" srcOrd="1" destOrd="0" presId="urn:microsoft.com/office/officeart/2005/8/layout/chevron2"/>
    <dgm:cxn modelId="{E36B1C73-9780-4F2B-B5A8-6A13EF7F2C64}" type="presParOf" srcId="{0B76C065-9858-4A7E-8B1E-3EFE5A3898FD}" destId="{FD7D1630-7B67-4124-92B9-473D329CF76E}" srcOrd="1" destOrd="0" presId="urn:microsoft.com/office/officeart/2005/8/layout/chevron2"/>
    <dgm:cxn modelId="{A059F64C-5A9E-41D8-AAFD-EEE073C7BF8D}" type="presParOf" srcId="{0B76C065-9858-4A7E-8B1E-3EFE5A3898FD}" destId="{3924E9AE-E02F-4272-96B3-C8A694517557}" srcOrd="2" destOrd="0" presId="urn:microsoft.com/office/officeart/2005/8/layout/chevron2"/>
    <dgm:cxn modelId="{302BBF07-FF19-4514-81D1-49A9DAFFEC32}" type="presParOf" srcId="{3924E9AE-E02F-4272-96B3-C8A694517557}" destId="{46B985A9-58D3-43F9-AC5C-929EF55C7FCB}" srcOrd="0" destOrd="0" presId="urn:microsoft.com/office/officeart/2005/8/layout/chevron2"/>
    <dgm:cxn modelId="{FFCC911D-5E01-44B0-9AC0-610708C5FEA7}" type="presParOf" srcId="{3924E9AE-E02F-4272-96B3-C8A694517557}" destId="{EF621AC2-AC4E-4385-A4C5-68F1B89B651A}" srcOrd="1" destOrd="0" presId="urn:microsoft.com/office/officeart/2005/8/layout/chevron2"/>
    <dgm:cxn modelId="{7DF99739-7AB9-4D2D-A2A6-38204F280987}" type="presParOf" srcId="{0B76C065-9858-4A7E-8B1E-3EFE5A3898FD}" destId="{D1103D74-8F45-47AE-B840-6D23C36199BF}" srcOrd="3" destOrd="0" presId="urn:microsoft.com/office/officeart/2005/8/layout/chevron2"/>
    <dgm:cxn modelId="{7062A242-163D-4BF7-93FB-642C82B720C3}" type="presParOf" srcId="{0B76C065-9858-4A7E-8B1E-3EFE5A3898FD}" destId="{68A4EA90-132D-48EC-B248-D6C9D48295D7}" srcOrd="4" destOrd="0" presId="urn:microsoft.com/office/officeart/2005/8/layout/chevron2"/>
    <dgm:cxn modelId="{58A9C6A5-16EC-4F68-BB70-6F54AABFD490}" type="presParOf" srcId="{68A4EA90-132D-48EC-B248-D6C9D48295D7}" destId="{82A7C982-2809-4E3D-8DC2-55F7CB4DB148}" srcOrd="0" destOrd="0" presId="urn:microsoft.com/office/officeart/2005/8/layout/chevron2"/>
    <dgm:cxn modelId="{76692376-98F6-4506-BA8F-AB7D1407AFCF}" type="presParOf" srcId="{68A4EA90-132D-48EC-B248-D6C9D48295D7}" destId="{8D4480B8-7069-411E-B26A-CEBC438CE3D2}" srcOrd="1" destOrd="0" presId="urn:microsoft.com/office/officeart/2005/8/layout/chevron2"/>
    <dgm:cxn modelId="{7B2C0A8D-8ED3-469E-B62B-6EE99E565B32}" type="presParOf" srcId="{0B76C065-9858-4A7E-8B1E-3EFE5A3898FD}" destId="{BE6D854C-96FB-4303-BE63-8F1871F92029}" srcOrd="5" destOrd="0" presId="urn:microsoft.com/office/officeart/2005/8/layout/chevron2"/>
    <dgm:cxn modelId="{E2C04EB7-73A8-4FBF-BE58-6BCEFC94B5E6}" type="presParOf" srcId="{0B76C065-9858-4A7E-8B1E-3EFE5A3898FD}" destId="{331C2723-61C6-4BBD-922E-A2983DC0A1E2}" srcOrd="6" destOrd="0" presId="urn:microsoft.com/office/officeart/2005/8/layout/chevron2"/>
    <dgm:cxn modelId="{FA48BD57-89D8-44E4-B600-41A676FF0A26}" type="presParOf" srcId="{331C2723-61C6-4BBD-922E-A2983DC0A1E2}" destId="{0B4AA2F6-4C15-4DD1-9642-E3AAEE3ADB4C}" srcOrd="0" destOrd="0" presId="urn:microsoft.com/office/officeart/2005/8/layout/chevron2"/>
    <dgm:cxn modelId="{D9C04152-51AC-4812-81A5-4AA2693B47DD}" type="presParOf" srcId="{331C2723-61C6-4BBD-922E-A2983DC0A1E2}" destId="{7ED536B8-3D26-4B87-90D5-D270B05A6043}" srcOrd="1" destOrd="0" presId="urn:microsoft.com/office/officeart/2005/8/layout/chevron2"/>
    <dgm:cxn modelId="{B8BC1D42-5A37-4028-A35D-7E88066B6578}" type="presParOf" srcId="{0B76C065-9858-4A7E-8B1E-3EFE5A3898FD}" destId="{A0EDB5E6-C3AB-444C-B6BB-1EBD40E0373E}" srcOrd="7" destOrd="0" presId="urn:microsoft.com/office/officeart/2005/8/layout/chevron2"/>
    <dgm:cxn modelId="{7767D2A6-E0F7-424B-B81E-1A6DDEF888FF}" type="presParOf" srcId="{0B76C065-9858-4A7E-8B1E-3EFE5A3898FD}" destId="{56330C5C-2681-4597-9C8B-9D8C7E3A37DA}" srcOrd="8" destOrd="0" presId="urn:microsoft.com/office/officeart/2005/8/layout/chevron2"/>
    <dgm:cxn modelId="{0BA06F78-3E49-444E-AADB-B99167F7D8CD}" type="presParOf" srcId="{56330C5C-2681-4597-9C8B-9D8C7E3A37DA}" destId="{81E57BCE-F723-423B-82F5-5471AAB74666}" srcOrd="0" destOrd="0" presId="urn:microsoft.com/office/officeart/2005/8/layout/chevron2"/>
    <dgm:cxn modelId="{E68F53BE-8EEF-4E07-B51C-ECFF3E646C96}" type="presParOf" srcId="{56330C5C-2681-4597-9C8B-9D8C7E3A37DA}" destId="{13A63016-69EB-4F20-A29E-D03A9A003E8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F49AD-F6EB-440F-B7CF-5543DD2B75C3}" type="datetimeFigureOut">
              <a:rPr lang="tr-TR" smtClean="0"/>
              <a:t>13.05.2016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3164D-3A50-409E-BA69-E02F24D006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679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3164D-3A50-409E-BA69-E02F24D006E1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1356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3164D-3A50-409E-BA69-E02F24D006E1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9327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3164D-3A50-409E-BA69-E02F24D006E1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7498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47906-70A8-41C9-B229-6C86D9A301BC}" type="datetimeFigureOut">
              <a:rPr lang="tr-TR" smtClean="0"/>
              <a:t>13.05.2016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E5255-1E2D-4FF5-B667-0F9168B3E97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47906-70A8-41C9-B229-6C86D9A301BC}" type="datetimeFigureOut">
              <a:rPr lang="tr-TR" smtClean="0"/>
              <a:t>13.05.2016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E5255-1E2D-4FF5-B667-0F9168B3E97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47906-70A8-41C9-B229-6C86D9A301BC}" type="datetimeFigureOut">
              <a:rPr lang="tr-TR" smtClean="0"/>
              <a:t>13.05.2016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E5255-1E2D-4FF5-B667-0F9168B3E97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47906-70A8-41C9-B229-6C86D9A301BC}" type="datetimeFigureOut">
              <a:rPr lang="tr-TR" smtClean="0"/>
              <a:t>13.05.2016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E5255-1E2D-4FF5-B667-0F9168B3E97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47906-70A8-41C9-B229-6C86D9A301BC}" type="datetimeFigureOut">
              <a:rPr lang="tr-TR" smtClean="0"/>
              <a:t>13.05.2016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E5255-1E2D-4FF5-B667-0F9168B3E97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47906-70A8-41C9-B229-6C86D9A301BC}" type="datetimeFigureOut">
              <a:rPr lang="tr-TR" smtClean="0"/>
              <a:t>13.05.2016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E5255-1E2D-4FF5-B667-0F9168B3E976}" type="slidenum">
              <a:rPr lang="tr-TR" smtClean="0"/>
              <a:t>‹#›</a:t>
            </a:fld>
            <a:endParaRPr lang="tr-T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47906-70A8-41C9-B229-6C86D9A301BC}" type="datetimeFigureOut">
              <a:rPr lang="tr-TR" smtClean="0"/>
              <a:t>13.05.2016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E5255-1E2D-4FF5-B667-0F9168B3E97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47906-70A8-41C9-B229-6C86D9A301BC}" type="datetimeFigureOut">
              <a:rPr lang="tr-TR" smtClean="0"/>
              <a:t>13.05.2016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E5255-1E2D-4FF5-B667-0F9168B3E97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47906-70A8-41C9-B229-6C86D9A301BC}" type="datetimeFigureOut">
              <a:rPr lang="tr-TR" smtClean="0"/>
              <a:t>13.05.2016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E5255-1E2D-4FF5-B667-0F9168B3E97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47906-70A8-41C9-B229-6C86D9A301BC}" type="datetimeFigureOut">
              <a:rPr lang="tr-TR" smtClean="0"/>
              <a:t>13.05.2016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2E5255-1E2D-4FF5-B667-0F9168B3E97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47906-70A8-41C9-B229-6C86D9A301BC}" type="datetimeFigureOut">
              <a:rPr lang="tr-TR" smtClean="0"/>
              <a:t>13.05.2016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E5255-1E2D-4FF5-B667-0F9168B3E97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7047906-70A8-41C9-B229-6C86D9A301BC}" type="datetimeFigureOut">
              <a:rPr lang="tr-TR" smtClean="0"/>
              <a:t>13.05.2016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542E5255-1E2D-4FF5-B667-0F9168B3E97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tr-TR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tr-T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31640" y="3501008"/>
            <a:ext cx="6400800" cy="1473200"/>
          </a:xfrm>
        </p:spPr>
        <p:txBody>
          <a:bodyPr>
            <a:normAutofit/>
          </a:bodyPr>
          <a:lstStyle/>
          <a:p>
            <a:endParaRPr lang="tr-TR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SAĞLIK KURULUŞLARINDA ÇEVRE MEVZUATI KAPSAMINDA TIBBİ ATIKLARIN YÖNETİMİ</a:t>
            </a:r>
          </a:p>
          <a:p>
            <a:endParaRPr lang="tr-TR" sz="4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63" y="764704"/>
            <a:ext cx="2193429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323528" y="2118767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T.C.</a:t>
            </a:r>
            <a:br>
              <a:rPr lang="tr-TR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ÇANAKKALE VALİLİĞİ</a:t>
            </a:r>
            <a:br>
              <a:rPr lang="tr-TR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ÇEVRE VE ŞEHİRCİLİK İL MÜDÜRLÜĞÜ</a:t>
            </a:r>
            <a:endParaRPr lang="tr-T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155" y="476672"/>
            <a:ext cx="1800200" cy="99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105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1800" dirty="0">
                <a:solidFill>
                  <a:srgbClr val="000000"/>
                </a:solidFill>
              </a:rPr>
              <a:t/>
            </a:r>
            <a:br>
              <a:rPr lang="tr-TR" sz="1800" dirty="0">
                <a:solidFill>
                  <a:srgbClr val="000000"/>
                </a:solidFill>
              </a:rPr>
            </a:br>
            <a:r>
              <a:rPr lang="tr-TR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BAKANLIK;</a:t>
            </a:r>
            <a:endParaRPr lang="tr-TR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1800" dirty="0">
              <a:solidFill>
                <a:srgbClr val="000000"/>
              </a:solidFill>
            </a:endParaRPr>
          </a:p>
          <a:p>
            <a:endParaRPr lang="tr-TR" sz="18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ve politikaları saptamak, uygulamaya yönelik işbirliği ve koordinasyonu sağlamak, </a:t>
            </a:r>
            <a:endParaRPr lang="tr-TR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r-TR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 </a:t>
            </a:r>
            <a:r>
              <a:rPr lang="tr-TR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atık bertaraf tesisleri ile sterilizasyon tesislerine çevre lisansı vermek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tr-TR" dirty="0">
              <a:solidFill>
                <a:schemeClr val="accent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85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173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26376"/>
          </a:xfrm>
        </p:spPr>
        <p:txBody>
          <a:bodyPr>
            <a:normAutofit fontScale="90000"/>
          </a:bodyPr>
          <a:lstStyle/>
          <a:p>
            <a:r>
              <a:rPr lang="tr-TR" sz="1800" dirty="0">
                <a:solidFill>
                  <a:srgbClr val="000000"/>
                </a:solidFill>
              </a:rPr>
              <a:t/>
            </a:r>
            <a:br>
              <a:rPr lang="tr-TR" sz="1800" dirty="0">
                <a:solidFill>
                  <a:srgbClr val="000000"/>
                </a:solidFill>
              </a:rPr>
            </a:br>
            <a:r>
              <a:rPr lang="tr-TR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MÜLKİ AMİRLER;</a:t>
            </a:r>
            <a:endParaRPr lang="tr-TR" sz="28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72067" y="404664"/>
            <a:ext cx="7408333" cy="5721499"/>
          </a:xfrm>
        </p:spPr>
        <p:txBody>
          <a:bodyPr>
            <a:normAutofit fontScale="62500" lnSpcReduction="20000"/>
          </a:bodyPr>
          <a:lstStyle/>
          <a:p>
            <a:endParaRPr lang="tr-TR" sz="1800" dirty="0">
              <a:solidFill>
                <a:srgbClr val="000000"/>
              </a:solidFill>
              <a:latin typeface="Arial"/>
            </a:endParaRPr>
          </a:p>
          <a:p>
            <a:endParaRPr lang="tr-TR" sz="1800" dirty="0">
              <a:latin typeface="Arial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tr-TR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 </a:t>
            </a:r>
            <a:r>
              <a:rPr lang="tr-TR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atıkların yönetimiyle ilgili bütün faaliyetlerin denetimini yapmak, aykırılık halinde yaptırım uygulamak, </a:t>
            </a:r>
            <a:endParaRPr lang="tr-TR" sz="4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tr-TR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Oluşan</a:t>
            </a:r>
            <a:r>
              <a:rPr lang="tr-TR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toplanan ve bertaraf edilen tıbbi atık miktarlarını temin etmek, değerlendirmek ve yıl sonunda rapor halinde Bakanlığa göndermek, </a:t>
            </a:r>
            <a:endParaRPr lang="tr-TR" sz="4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tr-TR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 </a:t>
            </a:r>
            <a:r>
              <a:rPr lang="tr-TR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atık taşıma araçlarına taşıma lisansı vermek, faaliyetlerini denetlemek, bilgilerini Bakanlığa göndermek, </a:t>
            </a:r>
            <a:endParaRPr lang="tr-TR" sz="4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tr-TR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 </a:t>
            </a:r>
            <a:r>
              <a:rPr lang="tr-TR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atıkların toplama, taşıma ve bertaraf ücretini MÇK aracılığıyla belirlemek, </a:t>
            </a:r>
            <a:endParaRPr lang="tr-TR" sz="4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tr-TR" sz="4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Bertaraf </a:t>
            </a:r>
            <a:r>
              <a:rPr lang="tr-TR" sz="4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tesisleri ile sterilizasyon tesislerini </a:t>
            </a:r>
            <a:r>
              <a:rPr lang="tr-TR" sz="4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denetlemek,</a:t>
            </a:r>
            <a:r>
              <a:rPr lang="tr-TR" sz="4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aykırılık halinde yaptırım uygulamak. </a:t>
            </a:r>
            <a:endParaRPr lang="tr-TR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44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dirty="0">
              <a:solidFill>
                <a:schemeClr val="accent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"/>
            <a:ext cx="1298575" cy="47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903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tr-TR" sz="2000" b="1" dirty="0" err="1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sa</a:t>
            </a:r>
            <a:r>
              <a:rPr lang="tr-TR" sz="20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tr-TR" sz="20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tr-TR" sz="2000" b="1" cap="none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</a:t>
            </a:r>
            <a:r>
              <a:rPr lang="tr-TR" sz="2000" b="1" cap="none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TIBBİ ATIK ÜRETİCİLERİ</a:t>
            </a:r>
            <a:r>
              <a:rPr lang="tr-TR" sz="2000" b="1" cap="none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tr-TR" sz="2000" b="1" cap="none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tr-TR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SAĞLIK</a:t>
            </a:r>
            <a:r>
              <a:rPr lang="tr-TR" sz="20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tr-TR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kuruluşlarI</a:t>
            </a:r>
            <a:r>
              <a:rPr lang="tr-TR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r>
              <a:rPr lang="tr-TR" sz="20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ÇİND </a:t>
            </a:r>
            <a:r>
              <a:rPr lang="tr-TR" sz="20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YÖNETİMİ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72067" y="841921"/>
            <a:ext cx="7408333" cy="5284242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ct val="0"/>
              </a:spcBef>
              <a:buNone/>
            </a:pPr>
            <a:endParaRPr lang="tr-TR" altLang="tr-TR" sz="1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tr-TR" altLang="tr-TR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Atık Yönetim Planı Hazırlamak</a:t>
            </a:r>
          </a:p>
          <a:p>
            <a:pPr marL="0" lvl="0" indent="0" algn="ctr">
              <a:spcBef>
                <a:spcPct val="0"/>
              </a:spcBef>
              <a:buNone/>
            </a:pPr>
            <a:endParaRPr lang="tr-TR" altLang="tr-TR" sz="16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tr-TR" altLang="tr-TR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Atıkları Kaynağında Ayrı Toplamak</a:t>
            </a:r>
          </a:p>
          <a:p>
            <a:pPr marL="0" lvl="0" indent="0" algn="ctr">
              <a:spcBef>
                <a:spcPct val="0"/>
              </a:spcBef>
              <a:buNone/>
            </a:pPr>
            <a:endParaRPr lang="tr-TR" altLang="tr-TR" sz="16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tr-TR" altLang="tr-TR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Atıkları Ayrı Taşımak</a:t>
            </a:r>
          </a:p>
          <a:p>
            <a:pPr marL="0" lvl="0" indent="0" algn="ctr">
              <a:spcBef>
                <a:spcPct val="0"/>
              </a:spcBef>
              <a:buNone/>
            </a:pPr>
            <a:endParaRPr lang="tr-TR" altLang="tr-TR" sz="16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tr-TR" altLang="tr-TR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Atıkları Geçici Depolamak</a:t>
            </a:r>
          </a:p>
          <a:p>
            <a:pPr marL="0" lvl="0" indent="0" algn="ctr">
              <a:spcBef>
                <a:spcPct val="0"/>
              </a:spcBef>
              <a:buNone/>
            </a:pPr>
            <a:endParaRPr lang="tr-TR" altLang="tr-TR" sz="16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tr-TR" altLang="tr-TR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Personeli Eğitmek Koruyucu Kıyafet Temin Etmek</a:t>
            </a:r>
          </a:p>
          <a:p>
            <a:pPr marL="0" lvl="0" indent="0" algn="ctr">
              <a:spcBef>
                <a:spcPct val="0"/>
              </a:spcBef>
              <a:buNone/>
            </a:pPr>
            <a:endParaRPr lang="tr-TR" altLang="tr-TR" sz="16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tr-TR" altLang="tr-TR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Bertaraf </a:t>
            </a:r>
            <a:r>
              <a:rPr lang="tr-TR" altLang="tr-TR" sz="1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Hacamalarını</a:t>
            </a:r>
            <a:r>
              <a:rPr lang="tr-TR" altLang="tr-TR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Karşılamak</a:t>
            </a:r>
          </a:p>
          <a:p>
            <a:pPr marL="400050" lvl="1" indent="0" algn="ctr">
              <a:spcBef>
                <a:spcPct val="0"/>
              </a:spcBef>
              <a:buNone/>
            </a:pPr>
            <a:endParaRPr lang="tr-TR" altLang="tr-TR" sz="12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tr-TR" altLang="tr-TR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Tıbbi Atık Miktarını Kayıt Altına Almak İlgili Birimlere Bildirmek</a:t>
            </a:r>
          </a:p>
          <a:p>
            <a:pPr marL="0" lvl="0" indent="0" algn="ctr">
              <a:spcBef>
                <a:spcPct val="0"/>
              </a:spcBef>
              <a:buNone/>
            </a:pPr>
            <a:endParaRPr lang="tr-TR" altLang="tr-TR" sz="1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286000" y="3136612"/>
            <a:ext cx="4662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endParaRPr lang="tr-TR" altLang="tr-TR" sz="1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</a:pPr>
            <a:endParaRPr lang="tr-TR" altLang="tr-TR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</a:pPr>
            <a:endParaRPr lang="tr-TR" altLang="tr-TR" sz="1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112" y="1907233"/>
            <a:ext cx="554037" cy="29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111" y="2354089"/>
            <a:ext cx="55403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110" y="2821999"/>
            <a:ext cx="55403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113" y="3327231"/>
            <a:ext cx="554037" cy="22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113" y="1415728"/>
            <a:ext cx="55403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16" y="841921"/>
            <a:ext cx="55403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15" y="3820070"/>
            <a:ext cx="5540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3"/>
            <a:ext cx="1080119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414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SAĞLIK KURULUŞLARI</a:t>
            </a:r>
            <a:br>
              <a:rPr lang="tr-TR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800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Ünite İçi Atık Yönetim Planı Hazırlamakla Yükümlüdür</a:t>
            </a:r>
            <a:endParaRPr lang="tr-TR" sz="1800" b="1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6701624"/>
              </p:ext>
            </p:extLst>
          </p:nvPr>
        </p:nvGraphicFramePr>
        <p:xfrm>
          <a:off x="822325" y="1100138"/>
          <a:ext cx="7710115" cy="3579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624"/>
            <a:ext cx="107950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135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lkay.ozkay\Desktop\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" y="1556792"/>
            <a:ext cx="6430963" cy="478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10795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92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b="1" cap="none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ATIKLARI KAYNAĞINDA AYRI TOPLAMAK </a:t>
            </a:r>
            <a:endParaRPr lang="tr-TR" sz="2400" b="1" cap="none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108520" y="1340768"/>
            <a:ext cx="8795320" cy="4785395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/>
              <a:t>        </a:t>
            </a:r>
            <a:r>
              <a:rPr lang="tr-TR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 Atıklar                         Evsel       Ambalaj                         Tehlikeli    </a:t>
            </a:r>
          </a:p>
          <a:p>
            <a:pPr marL="0" indent="0">
              <a:buNone/>
            </a:pPr>
            <a:r>
              <a:rPr lang="tr-TR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Atık          Atığı                             Atık</a:t>
            </a:r>
          </a:p>
          <a:p>
            <a:pPr marL="0" indent="0">
              <a:buNone/>
            </a:pPr>
            <a:r>
              <a:rPr lang="tr-TR" dirty="0" smtClean="0"/>
              <a:t>                                                                      </a:t>
            </a:r>
            <a:endParaRPr lang="tr-TR" sz="18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1292225" cy="144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11"/>
            <a:ext cx="1249362" cy="144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92896"/>
            <a:ext cx="109696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64904"/>
            <a:ext cx="107950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11016"/>
            <a:ext cx="93610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ol Yukarı Ok 5"/>
          <p:cNvSpPr/>
          <p:nvPr/>
        </p:nvSpPr>
        <p:spPr>
          <a:xfrm rot="13525521">
            <a:off x="1416157" y="2112859"/>
            <a:ext cx="597056" cy="594523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Aşağı Ok 10"/>
          <p:cNvSpPr/>
          <p:nvPr/>
        </p:nvSpPr>
        <p:spPr>
          <a:xfrm>
            <a:off x="3798045" y="2262020"/>
            <a:ext cx="484632" cy="2446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534951"/>
            <a:ext cx="1338213" cy="154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Sol Yukarı Ok 14"/>
          <p:cNvSpPr/>
          <p:nvPr/>
        </p:nvSpPr>
        <p:spPr>
          <a:xfrm rot="13525521">
            <a:off x="7329622" y="2102076"/>
            <a:ext cx="597056" cy="594523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31985"/>
            <a:ext cx="596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559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432048"/>
          </a:xfrm>
        </p:spPr>
        <p:txBody>
          <a:bodyPr>
            <a:noAutofit/>
          </a:bodyPr>
          <a:lstStyle/>
          <a:p>
            <a:r>
              <a:rPr lang="tr-TR" altLang="tr-TR" sz="2400" b="1" cap="none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 Atıkların Toplanmasında Kırmızı Renkli Plastik Torbalar Kullanılır</a:t>
            </a:r>
            <a:endParaRPr lang="tr-TR" sz="2400" cap="none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201185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3563888" y="2136339"/>
            <a:ext cx="55801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tr-TR" b="1" dirty="0" smtClean="0">
                <a:solidFill>
                  <a:schemeClr val="accent2"/>
                </a:solidFill>
              </a:rPr>
              <a:t>yırtılmaya</a:t>
            </a:r>
            <a:r>
              <a:rPr lang="tr-TR" b="1" dirty="0">
                <a:solidFill>
                  <a:schemeClr val="accent2"/>
                </a:solidFill>
              </a:rPr>
              <a:t>, delinmeye, patlamaya ve   taşımaya dayanıklı; 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tr-TR" b="1" dirty="0" smtClean="0">
                <a:solidFill>
                  <a:schemeClr val="accent2"/>
                </a:solidFill>
              </a:rPr>
              <a:t>orijinal </a:t>
            </a:r>
            <a:r>
              <a:rPr lang="tr-TR" b="1" dirty="0">
                <a:solidFill>
                  <a:schemeClr val="accent2"/>
                </a:solidFill>
              </a:rPr>
              <a:t>orta yoğunluklu polietilen hammaddeden üretilmiş,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tr-TR" b="1" dirty="0" smtClean="0">
                <a:solidFill>
                  <a:schemeClr val="accent2"/>
                </a:solidFill>
              </a:rPr>
              <a:t>sızdırmaz</a:t>
            </a:r>
            <a:r>
              <a:rPr lang="tr-TR" b="1" dirty="0">
                <a:solidFill>
                  <a:schemeClr val="accent2"/>
                </a:solidFill>
              </a:rPr>
              <a:t>, çift taban dikişli ve körüksüz,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tr-TR" b="1" dirty="0" smtClean="0">
                <a:solidFill>
                  <a:schemeClr val="accent2"/>
                </a:solidFill>
              </a:rPr>
              <a:t>       çift </a:t>
            </a:r>
            <a:r>
              <a:rPr lang="tr-TR" b="1" dirty="0">
                <a:solidFill>
                  <a:schemeClr val="accent2"/>
                </a:solidFill>
              </a:rPr>
              <a:t>kat kalınlığı 100 mikron,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tr-TR" b="1" dirty="0" smtClean="0">
                <a:solidFill>
                  <a:schemeClr val="accent2"/>
                </a:solidFill>
              </a:rPr>
              <a:t>en </a:t>
            </a:r>
            <a:r>
              <a:rPr lang="tr-TR" b="1" dirty="0">
                <a:solidFill>
                  <a:schemeClr val="accent2"/>
                </a:solidFill>
              </a:rPr>
              <a:t>az 10 kilogram kaldırma kapasiteli,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tr-TR" b="1" dirty="0" smtClean="0">
                <a:solidFill>
                  <a:schemeClr val="accent2"/>
                </a:solidFill>
              </a:rPr>
              <a:t>“</a:t>
            </a:r>
            <a:r>
              <a:rPr lang="tr-TR" b="1" dirty="0">
                <a:solidFill>
                  <a:schemeClr val="accent2"/>
                </a:solidFill>
              </a:rPr>
              <a:t>Uluslar arası </a:t>
            </a:r>
            <a:r>
              <a:rPr lang="tr-TR" b="1" dirty="0" err="1">
                <a:solidFill>
                  <a:schemeClr val="accent2"/>
                </a:solidFill>
              </a:rPr>
              <a:t>Biyotehlike</a:t>
            </a:r>
            <a:r>
              <a:rPr lang="tr-TR" b="1" dirty="0">
                <a:solidFill>
                  <a:schemeClr val="accent2"/>
                </a:solidFill>
              </a:rPr>
              <a:t>” amblemi ve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tr-TR" b="1" dirty="0" smtClean="0">
                <a:solidFill>
                  <a:schemeClr val="accent2"/>
                </a:solidFill>
              </a:rPr>
              <a:t>       “</a:t>
            </a:r>
            <a:r>
              <a:rPr lang="tr-TR" b="1" dirty="0">
                <a:solidFill>
                  <a:schemeClr val="accent2"/>
                </a:solidFill>
              </a:rPr>
              <a:t>DİKKAT! TIBBİ ATIK” ibaresi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54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68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755575" y="260648"/>
            <a:ext cx="7578799" cy="864096"/>
          </a:xfrm>
        </p:spPr>
        <p:txBody>
          <a:bodyPr>
            <a:normAutofit/>
          </a:bodyPr>
          <a:lstStyle/>
          <a:p>
            <a:r>
              <a:rPr lang="tr-TR" sz="2400" b="1" cap="none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KESİCİ DELİCİ ATIKLARIN TOPLANMASI</a:t>
            </a:r>
            <a:endParaRPr lang="tr-TR" sz="2400" b="1" cap="none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36912"/>
            <a:ext cx="151216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3995936" y="2290227"/>
            <a:ext cx="410445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600" dirty="0">
              <a:solidFill>
                <a:srgbClr val="000000"/>
              </a:solidFill>
              <a:latin typeface="Calibri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delinmeye</a:t>
            </a:r>
            <a:r>
              <a:rPr lang="tr-TR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yırtılmaya, kırılmaya ve patlamaya dayanıklı, </a:t>
            </a:r>
            <a:r>
              <a:rPr lang="tr-TR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 </a:t>
            </a:r>
            <a:r>
              <a:rPr lang="tr-TR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geçirmez, </a:t>
            </a:r>
            <a:endParaRPr lang="tr-TR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açılması </a:t>
            </a:r>
            <a:r>
              <a:rPr lang="tr-TR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karıştırılması mümkün olmayan, </a:t>
            </a:r>
            <a:endParaRPr lang="tr-TR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üzerinde </a:t>
            </a:r>
            <a:r>
              <a:rPr lang="tr-TR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“Uluslararası </a:t>
            </a:r>
            <a:r>
              <a:rPr lang="tr-TR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Biyotehlike</a:t>
            </a:r>
            <a:r>
              <a:rPr lang="tr-TR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tr-TR" sz="1600" dirty="0">
              <a:solidFill>
                <a:schemeClr val="accent2"/>
              </a:solidFill>
              <a:latin typeface="Calibri"/>
            </a:endParaRPr>
          </a:p>
          <a:p>
            <a:pPr algn="just"/>
            <a:r>
              <a:rPr lang="tr-TR" b="1" dirty="0" smtClean="0">
                <a:solidFill>
                  <a:schemeClr val="accent2"/>
                </a:solidFill>
                <a:latin typeface="Calibri"/>
              </a:rPr>
              <a:t> amblemi </a:t>
            </a:r>
            <a:r>
              <a:rPr lang="tr-TR" b="1" dirty="0">
                <a:solidFill>
                  <a:schemeClr val="accent2"/>
                </a:solidFill>
                <a:latin typeface="Calibri"/>
              </a:rPr>
              <a:t>ile </a:t>
            </a:r>
            <a:r>
              <a:rPr lang="tr-TR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“DİKKAT! KESİCİ ve </a:t>
            </a:r>
            <a:r>
              <a:rPr lang="tr-TR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DELİCİ </a:t>
            </a:r>
            <a:r>
              <a:rPr lang="tr-TR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TIBBİ ATIK” ibaresi bulunan </a:t>
            </a:r>
            <a:r>
              <a:rPr lang="tr-TR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mblemi</a:t>
            </a:r>
            <a:r>
              <a:rPr lang="tr-TR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ile “DİKKAT! KESİCİ ve DELİCİ </a:t>
            </a:r>
            <a:r>
              <a:rPr lang="tr-TR" b="1" dirty="0">
                <a:solidFill>
                  <a:srgbClr val="FFFFFF"/>
                </a:solidFill>
                <a:latin typeface="Calibri"/>
              </a:rPr>
              <a:t>TIBBİ ATIK” ibaresi bulunan </a:t>
            </a:r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388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altLang="tr-T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atıkların üretildikleri noktalarda biriktirilmesine izin verilmez.</a:t>
            </a:r>
            <a:endParaRPr lang="tr-T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3923928" y="548680"/>
            <a:ext cx="5112568" cy="489654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tr-TR" sz="1600" dirty="0">
              <a:latin typeface="Calibri"/>
            </a:endParaRPr>
          </a:p>
          <a:p>
            <a:r>
              <a:rPr lang="tr-TR" sz="5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Tıbbi </a:t>
            </a:r>
            <a:r>
              <a:rPr lang="tr-TR" sz="5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atık torbaları, sağlık kuruluşu içinde özel araçlar ile toplanırlar 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tr-TR" sz="5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tekerlekli </a:t>
            </a:r>
            <a:r>
              <a:rPr lang="tr-TR" sz="5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kapaklı, 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tr-TR" sz="5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paslanmaz </a:t>
            </a:r>
            <a:r>
              <a:rPr lang="tr-TR" sz="5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metal, plastik veya benzeri malzemeden yapılmış, 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tr-TR" sz="5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keskin </a:t>
            </a:r>
            <a:r>
              <a:rPr lang="tr-TR" sz="5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kenarları olmayan, 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tr-TR" sz="5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temizlenmesi</a:t>
            </a:r>
            <a:r>
              <a:rPr lang="tr-TR" sz="5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dezenfeksiyonu kolay, 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tr-TR" sz="5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sadece </a:t>
            </a:r>
            <a:r>
              <a:rPr lang="tr-TR" sz="5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iş için ayrılmış, 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tr-TR" sz="5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turuncu </a:t>
            </a:r>
            <a:r>
              <a:rPr lang="tr-TR" sz="5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renkli, 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tr-TR" sz="5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üzerinde </a:t>
            </a:r>
            <a:r>
              <a:rPr lang="tr-TR" sz="5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tr-TR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Uluslararası </a:t>
            </a:r>
            <a:r>
              <a:rPr lang="tr-TR" sz="5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Biyotehlike</a:t>
            </a:r>
            <a:r>
              <a:rPr lang="tr-TR" sz="5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amblemi </a:t>
            </a:r>
            <a:r>
              <a:rPr lang="tr-TR" sz="5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“</a:t>
            </a:r>
            <a:r>
              <a:rPr lang="tr-TR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Dikkat! Tıbbi Atık</a:t>
            </a:r>
            <a:r>
              <a:rPr lang="tr-TR" sz="5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ibaresi bulunan.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00" y="1738325"/>
            <a:ext cx="176507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75" y="188640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878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altLang="tr-TR" sz="2400" cap="none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Atıkların Taşınmasında Görevli Personel, Turuncu Renkli Özel Elbise Giyer.</a:t>
            </a:r>
            <a:endParaRPr lang="tr-TR" altLang="tr-TR" sz="2400" cap="none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251521" y="980728"/>
            <a:ext cx="8028880" cy="54006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tr-T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eldiven</a:t>
            </a:r>
          </a:p>
          <a:p>
            <a:pPr marL="0" indent="0">
              <a:buNone/>
            </a:pPr>
            <a:r>
              <a:rPr lang="tr-TR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- koruyucu gözlük</a:t>
            </a:r>
          </a:p>
          <a:p>
            <a:pPr marL="0" indent="0">
              <a:buNone/>
            </a:pPr>
            <a:r>
              <a:rPr lang="tr-TR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- maske</a:t>
            </a:r>
          </a:p>
          <a:p>
            <a:pPr marL="0" indent="0">
              <a:buNone/>
            </a:pPr>
            <a:r>
              <a:rPr lang="tr-T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tr-TR" sz="1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çizme kullanılmalıdır.</a:t>
            </a:r>
          </a:p>
          <a:p>
            <a:pPr marL="0" indent="0">
              <a:buNone/>
            </a:pPr>
            <a:endParaRPr lang="tr-TR" sz="1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18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 atıkların </a:t>
            </a:r>
          </a:p>
          <a:p>
            <a:r>
              <a:rPr lang="tr-TR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toplanması</a:t>
            </a:r>
            <a:r>
              <a:rPr lang="tr-TR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tr-TR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taşınması</a:t>
            </a:r>
            <a:r>
              <a:rPr lang="tr-TR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tr-TR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geçici </a:t>
            </a:r>
            <a:r>
              <a:rPr lang="tr-TR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depolanması, </a:t>
            </a:r>
          </a:p>
          <a:p>
            <a:r>
              <a:rPr lang="tr-TR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yarattığı </a:t>
            </a:r>
            <a:r>
              <a:rPr lang="tr-TR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sağlık riskleri, </a:t>
            </a:r>
          </a:p>
          <a:p>
            <a:r>
              <a:rPr lang="sv-SE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neden </a:t>
            </a:r>
            <a:r>
              <a:rPr lang="sv-SE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olabilecekleri yaralanma ve hastalıklar, </a:t>
            </a:r>
          </a:p>
          <a:p>
            <a:r>
              <a:rPr lang="tr-TR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 </a:t>
            </a:r>
            <a:r>
              <a:rPr lang="tr-TR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kaza veya yaralanma anında alınacak tedbirler konusunda eğitime tabi tutulur. </a:t>
            </a:r>
          </a:p>
        </p:txBody>
      </p:sp>
      <p:pic>
        <p:nvPicPr>
          <p:cNvPr id="1026" name="Picture 2" descr="C:\Users\ilkay.ozkay\Desktop\Resim_14187438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259462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76064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76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75656" y="365760"/>
            <a:ext cx="6868244" cy="548640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ATIKLARIN GENEL TANIMLARI </a:t>
            </a:r>
            <a:endParaRPr lang="tr-TR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tr-TR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Atık nedir?</a:t>
            </a:r>
          </a:p>
          <a:p>
            <a:pPr marL="0" lvl="0" indent="0" algn="just">
              <a:buNone/>
            </a:pPr>
            <a:r>
              <a:rPr lang="tr-TR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kullanılmış</a:t>
            </a:r>
            <a:r>
              <a:rPr lang="tr-TR" sz="2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ihtiyaç duyulmayan, uzaklaştırılmak istenen </a:t>
            </a:r>
            <a:r>
              <a:rPr lang="tr-TR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r-TR" sz="2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ve çevre için zarar oluşturan her türlü madde </a:t>
            </a:r>
            <a:r>
              <a:rPr lang="tr-TR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olarak </a:t>
            </a:r>
            <a:r>
              <a:rPr lang="tr-TR" sz="2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tanımlanır. </a:t>
            </a:r>
            <a:endParaRPr lang="tr-TR" sz="1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endParaRPr lang="tr-TR" sz="30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tr-TR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Tıbbi atık nedir?</a:t>
            </a:r>
          </a:p>
          <a:p>
            <a:pPr marL="0" lvl="0" indent="0" algn="just">
              <a:buNone/>
            </a:pPr>
            <a:r>
              <a:rPr lang="tr-TR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Sağlık </a:t>
            </a:r>
            <a:r>
              <a:rPr lang="tr-TR" sz="2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ünitelerindeki işlemler sırasında ortaya çıkan </a:t>
            </a:r>
            <a:r>
              <a:rPr lang="tr-TR" sz="2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enfeksiyöz</a:t>
            </a:r>
            <a:r>
              <a:rPr lang="tr-TR" sz="2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patolojik ve kesici-delici atıklardan oluşan atıkların </a:t>
            </a:r>
            <a:r>
              <a:rPr lang="tr-TR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geneli </a:t>
            </a:r>
            <a:r>
              <a:rPr lang="tr-TR" sz="2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TIBBİ ATIK olarak tanımlanır.</a:t>
            </a:r>
          </a:p>
          <a:p>
            <a:pPr marL="0" lvl="0" indent="0" algn="just">
              <a:buNone/>
            </a:pPr>
            <a:endParaRPr lang="tr-TR" sz="3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1296143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983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696744" cy="1584176"/>
          </a:xfrm>
        </p:spPr>
        <p:txBody>
          <a:bodyPr>
            <a:normAutofit fontScale="90000"/>
          </a:bodyPr>
          <a:lstStyle/>
          <a:p>
            <a:r>
              <a:rPr lang="tr-TR" sz="32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/>
            </a:r>
            <a:br>
              <a:rPr lang="tr-TR" sz="32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</a:br>
            <a:r>
              <a:rPr lang="tr-TR" sz="2000" b="1" cap="none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</a:t>
            </a:r>
            <a:r>
              <a:rPr lang="tr-TR" sz="2000" b="1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‘DEN AZ YATAĞA SAHİP SAĞLIK        KURULUŞLARINDAKURULUŞLARI </a:t>
            </a:r>
            <a:r>
              <a:rPr lang="tr-TR" dirty="0">
                <a:latin typeface="Calibri"/>
              </a:rPr>
              <a:t/>
            </a:r>
            <a:br>
              <a:rPr lang="tr-TR" dirty="0">
                <a:latin typeface="Calibri"/>
              </a:rPr>
            </a:br>
            <a:endParaRPr lang="tr-T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273630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419872" y="1720840"/>
            <a:ext cx="52565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/>
          </a:p>
          <a:p>
            <a:endParaRPr lang="tr-TR" dirty="0"/>
          </a:p>
          <a:p>
            <a:r>
              <a:rPr lang="tr-TR" b="1" dirty="0" smtClean="0">
                <a:solidFill>
                  <a:schemeClr val="accent2"/>
                </a:solidFill>
                <a:latin typeface="Lucida Calligraphy" panose="03010101010101010101" pitchFamily="66" charset="0"/>
              </a:rPr>
              <a:t>-</a:t>
            </a:r>
            <a:r>
              <a:rPr lang="tr-TR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az 2 günlük atık kapasiteli,</a:t>
            </a:r>
          </a:p>
          <a:p>
            <a:r>
              <a:rPr lang="tr-TR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-kilitlenebilir kapaklı,</a:t>
            </a:r>
          </a:p>
          <a:p>
            <a:r>
              <a:rPr lang="tr-TR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-dik köşeler içermez, kesişen yüzeyler yumuşak </a:t>
            </a:r>
            <a:r>
              <a:rPr lang="tr-TR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dönüşlerle </a:t>
            </a:r>
            <a:r>
              <a:rPr lang="tr-TR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birbirine birleşir,</a:t>
            </a:r>
          </a:p>
          <a:p>
            <a:r>
              <a:rPr lang="tr-TR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-dış yüzeyi turuncu renkli,</a:t>
            </a:r>
          </a:p>
          <a:p>
            <a:r>
              <a:rPr lang="tr-TR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üzerinde “Uluslararası </a:t>
            </a:r>
            <a:r>
              <a:rPr lang="tr-TR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Biyotehlike</a:t>
            </a:r>
            <a:r>
              <a:rPr lang="tr-TR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amblemi ve “Dikkat! Tıbbi Atık” ibaresi bulunur,</a:t>
            </a:r>
          </a:p>
          <a:p>
            <a:r>
              <a:rPr lang="tr-TR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-yoğun insan ve hasta trafiğinin olduğu</a:t>
            </a:r>
          </a:p>
          <a:p>
            <a:r>
              <a:rPr lang="tr-TR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yerler </a:t>
            </a:r>
            <a:r>
              <a:rPr lang="tr-TR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ile gıda depolama, hazırlama</a:t>
            </a:r>
          </a:p>
          <a:p>
            <a:r>
              <a:rPr lang="tr-TR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satış yerlerinden uzakta bulunmalıdır,</a:t>
            </a:r>
          </a:p>
          <a:p>
            <a:r>
              <a:rPr lang="tr-TR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-her gün veya herhangi bir kazadan</a:t>
            </a:r>
          </a:p>
          <a:p>
            <a:r>
              <a:rPr lang="tr-TR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hemen </a:t>
            </a:r>
            <a:r>
              <a:rPr lang="tr-TR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sonra temizlenir/dezenfekte edilir.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5661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648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200" dirty="0">
                <a:solidFill>
                  <a:srgbClr val="000000"/>
                </a:solidFill>
                <a:latin typeface="Calibri"/>
              </a:rPr>
              <a:t/>
            </a:r>
            <a:br>
              <a:rPr lang="tr-TR" sz="3200" dirty="0">
                <a:solidFill>
                  <a:srgbClr val="000000"/>
                </a:solidFill>
                <a:latin typeface="Calibri"/>
              </a:rPr>
            </a:br>
            <a:r>
              <a:rPr lang="tr-TR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800" b="1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VE ÜSTÜ YATAĞA SAHİP SAĞLIK KURULUŞLARI</a:t>
            </a:r>
            <a:r>
              <a:rPr lang="tr-TR" sz="1800" b="1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KURULUŞLARI </a:t>
            </a:r>
            <a:r>
              <a:rPr lang="tr-TR" cap="none" dirty="0" smtClean="0">
                <a:latin typeface="Calibri"/>
              </a:rPr>
              <a:t/>
            </a:r>
            <a:br>
              <a:rPr lang="tr-TR" cap="none" dirty="0" smtClean="0">
                <a:latin typeface="Calibri"/>
              </a:rPr>
            </a:br>
            <a:endParaRPr lang="tr-TR" cap="none" dirty="0"/>
          </a:p>
        </p:txBody>
      </p:sp>
      <p:sp>
        <p:nvSpPr>
          <p:cNvPr id="4" name="Dikdörtgen 3"/>
          <p:cNvSpPr/>
          <p:nvPr/>
        </p:nvSpPr>
        <p:spPr>
          <a:xfrm>
            <a:off x="4067944" y="1443841"/>
            <a:ext cx="446449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/>
          </a:p>
          <a:p>
            <a:endParaRPr lang="tr-TR" dirty="0"/>
          </a:p>
          <a:p>
            <a:r>
              <a:rPr lang="tr-TR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tr-TR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iki veya üç </a:t>
            </a:r>
            <a:r>
              <a:rPr lang="tr-TR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bölmeli (</a:t>
            </a:r>
            <a:r>
              <a:rPr lang="tr-TR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evsel+tıbbi</a:t>
            </a:r>
            <a:r>
              <a:rPr lang="tr-TR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r>
              <a:rPr lang="tr-TR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-en az 2 günlük atık kapasiteli, </a:t>
            </a:r>
          </a:p>
          <a:p>
            <a:r>
              <a:rPr lang="tr-TR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-temizlenmesi kolay malzeme ile kaplı, </a:t>
            </a:r>
          </a:p>
          <a:p>
            <a:r>
              <a:rPr lang="tr-TR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-yeterli aydınlatma ve pasif havalandırması bulunan, </a:t>
            </a:r>
          </a:p>
          <a:p>
            <a:r>
              <a:rPr lang="tr-TR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-dışa açılan veya sürmeli kapıları olan, </a:t>
            </a:r>
          </a:p>
          <a:p>
            <a:r>
              <a:rPr lang="tr-TR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-kapıları turuncu renkli, üzerinde “Uluslararası </a:t>
            </a:r>
            <a:r>
              <a:rPr lang="tr-TR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Biyotehlike</a:t>
            </a:r>
            <a:r>
              <a:rPr lang="tr-TR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amblemi ve “Dikkat! Tıbbi Atık” ibaresi bulunan, </a:t>
            </a:r>
          </a:p>
          <a:p>
            <a:r>
              <a:rPr lang="tr-TR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-araçların rahat ulaşabileceği yerde, </a:t>
            </a:r>
          </a:p>
          <a:p>
            <a:r>
              <a:rPr lang="es-E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yoğun insan ve hasta trafiğinin olduğu </a:t>
            </a:r>
          </a:p>
          <a:p>
            <a:r>
              <a:rPr lang="tr-TR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yerlerden uzak.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00138"/>
            <a:ext cx="3312368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802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200" dirty="0" smtClean="0">
                <a:solidFill>
                  <a:schemeClr val="accent2">
                    <a:lumMod val="75000"/>
                  </a:schemeClr>
                </a:solidFill>
              </a:rPr>
              <a:t>Tıbbi Atık Bertaraf Ücretleri</a:t>
            </a:r>
            <a:endParaRPr lang="tr-TR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179513" y="2492896"/>
            <a:ext cx="4320479" cy="3450696"/>
          </a:xfrm>
        </p:spPr>
        <p:txBody>
          <a:bodyPr>
            <a:normAutofit/>
          </a:bodyPr>
          <a:lstStyle/>
          <a:p>
            <a:endParaRPr lang="tr-TR" sz="1400" dirty="0">
              <a:solidFill>
                <a:srgbClr val="000000"/>
              </a:solidFill>
              <a:latin typeface="Calibri"/>
            </a:endParaRPr>
          </a:p>
          <a:p>
            <a:pPr lvl="0" algn="just">
              <a:buClr>
                <a:srgbClr val="31B6FD"/>
              </a:buClr>
            </a:pPr>
            <a:r>
              <a:rPr lang="tr-TR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 Atık Üreticileri İl mahalli çevre kurulu tarafından tespit edilen tıbbi atık bertaraf ücretini bertaraf eden kurum ve kuruluşa ödemekle hükümlüdür.</a:t>
            </a:r>
          </a:p>
          <a:p>
            <a:pPr algn="just"/>
            <a:endParaRPr lang="tr-TR" sz="1400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algn="just"/>
            <a:r>
              <a:rPr lang="tr-TR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Oluşan tıbbi atık miktarını düzenli olarak kayıt altına almak ve yıl sonu itibari ile valiliğe göndermek </a:t>
            </a:r>
          </a:p>
          <a:p>
            <a:pPr lvl="0" algn="just">
              <a:buClr>
                <a:srgbClr val="31B6FD"/>
              </a:buClr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08920"/>
            <a:ext cx="3384376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243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2400" b="1" cap="none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2400" b="1" cap="none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400" b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2400" b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400" b="1" cap="none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ULUSAL ATIK TAŞIMA FORMLARI</a:t>
            </a:r>
            <a:endParaRPr lang="tr-TR" sz="2400" b="1" cap="none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872067" y="1844824"/>
            <a:ext cx="4131981" cy="4281339"/>
          </a:xfrm>
        </p:spPr>
        <p:txBody>
          <a:bodyPr>
            <a:normAutofit fontScale="62500" lnSpcReduction="20000"/>
          </a:bodyPr>
          <a:lstStyle/>
          <a:p>
            <a:endParaRPr lang="tr-TR" sz="1400" dirty="0">
              <a:solidFill>
                <a:srgbClr val="000000"/>
              </a:solidFill>
              <a:latin typeface="Calibri"/>
            </a:endParaRPr>
          </a:p>
          <a:p>
            <a:endParaRPr lang="tr-TR" sz="1400" dirty="0">
              <a:latin typeface="Calibri"/>
            </a:endParaRPr>
          </a:p>
          <a:p>
            <a:pPr algn="just"/>
            <a:r>
              <a:rPr lang="tr-TR" sz="31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Tıbbi Atıkların Kontrolü Yönetmeliğinde </a:t>
            </a:r>
            <a:r>
              <a:rPr lang="tr-TR" sz="31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yapılan değişiklik ile 01 Temmuz 2012 tarihinden itibaren tıbbi atıkların geçici atık depolarından bertaraf tesislerine taşınması sırasında Tehlikeli Atıkların Kontrolü Yönetmeliğinin 12 </a:t>
            </a:r>
            <a:r>
              <a:rPr lang="tr-TR" sz="31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nci</a:t>
            </a:r>
            <a:r>
              <a:rPr lang="tr-TR" sz="31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maddesinde yer alan esaslara uyulması </a:t>
            </a:r>
            <a:r>
              <a:rPr lang="tr-TR" sz="31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söz konusu Yönetmeliğin </a:t>
            </a:r>
            <a:r>
              <a:rPr lang="tr-TR" sz="31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ekindeki EK-9A’da yer alan Ulusal Atık Taşıma Formunun kullanılması zorunlu kılınmıştır. </a:t>
            </a:r>
          </a:p>
          <a:p>
            <a:pPr marL="0" indent="0">
              <a:buNone/>
            </a:pPr>
            <a:endParaRPr lang="tr-T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60848"/>
            <a:ext cx="3995935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537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b="1" cap="none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ULUSAL ATIK TAŞIMA FORMLARI</a:t>
            </a:r>
            <a:endParaRPr lang="tr-TR" sz="2400" b="1" cap="non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872067" y="2204864"/>
            <a:ext cx="7408333" cy="39212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tr-TR" dirty="0"/>
          </a:p>
          <a:p>
            <a:pPr algn="just"/>
            <a:r>
              <a:rPr lang="tr-TR" sz="2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Taşıma </a:t>
            </a:r>
            <a:r>
              <a:rPr lang="tr-TR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işlemi yapılacak araçlarda atık taşıma formu bulundurulması zorunludur. Ulusal Atık Taşıma Formları atık üreticisi tarafından ilgili Valilikten (Çevre ve Şehircilik İl Müdürlüğü) temin edilir. </a:t>
            </a:r>
          </a:p>
          <a:p>
            <a:pPr algn="just"/>
            <a:r>
              <a:rPr lang="tr-TR" sz="2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Form </a:t>
            </a:r>
            <a:r>
              <a:rPr lang="tr-TR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Nüshadan oluşur </a:t>
            </a:r>
          </a:p>
          <a:p>
            <a:pPr algn="just"/>
            <a:r>
              <a:rPr lang="tr-TR" sz="2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</a:t>
            </a:r>
            <a:r>
              <a:rPr lang="tr-TR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B, C, D </a:t>
            </a:r>
            <a:endParaRPr lang="tr-TR" sz="26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26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sz="2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 </a:t>
            </a:r>
            <a:r>
              <a:rPr lang="tr-TR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(Uluslararası Taşıma için kullanılır) </a:t>
            </a:r>
          </a:p>
          <a:p>
            <a:pPr algn="just"/>
            <a:r>
              <a:rPr lang="es-ES" sz="2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s-ES" sz="2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s-E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C nüshaları 2şer adet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65104"/>
            <a:ext cx="295232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389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970368"/>
          </a:xfrm>
        </p:spPr>
        <p:txBody>
          <a:bodyPr>
            <a:normAutofit/>
          </a:bodyPr>
          <a:lstStyle/>
          <a:p>
            <a:r>
              <a:rPr lang="tr-TR" cap="none" dirty="0" smtClean="0">
                <a:solidFill>
                  <a:schemeClr val="accent6">
                    <a:lumMod val="75000"/>
                  </a:schemeClr>
                </a:solidFill>
              </a:rPr>
              <a:t>            </a:t>
            </a:r>
            <a:r>
              <a:rPr lang="tr-TR" sz="2400" b="1" cap="none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ULUSAL ATIK TAŞIMA FORMLARI</a:t>
            </a:r>
            <a:endParaRPr lang="tr-TR" sz="2400" b="1" cap="none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395536" y="2675467"/>
            <a:ext cx="4752529" cy="3057789"/>
          </a:xfrm>
        </p:spPr>
        <p:txBody>
          <a:bodyPr>
            <a:normAutofit/>
          </a:bodyPr>
          <a:lstStyle/>
          <a:p>
            <a:pPr algn="just"/>
            <a:r>
              <a:rPr lang="tr-TR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Tıbbi </a:t>
            </a:r>
            <a:r>
              <a:rPr lang="tr-T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Atıkların Kontrolü Yönetmeliği EK-1’inde yer alan (c) bölümünde </a:t>
            </a:r>
            <a:r>
              <a:rPr lang="tr-TR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belirtilen ‘’Sağlık </a:t>
            </a:r>
            <a:r>
              <a:rPr lang="tr-T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hizmeti verilen diğer üniteler (doktor muayenehaneleri, diş ve ağız sağlığı muayenehaneleri ve benzerleri</a:t>
            </a:r>
            <a:r>
              <a:rPr lang="tr-TR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tr-T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Veteriner </a:t>
            </a:r>
            <a:r>
              <a:rPr lang="tr-TR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muayenehaneleri vb.’’ </a:t>
            </a:r>
            <a:r>
              <a:rPr lang="tr-T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ünitelerden kaynaklanan tıbbi atıkların taşınması sırasında ulusal atık taşıma formu kullanılması şartı aranmaz; ancak tıbbi atıkların bu ünitelerden alınması esnasında tıbbi atık alındı belgesi/makbuzu kullanılması zorunludur. </a:t>
            </a:r>
          </a:p>
          <a:p>
            <a:endParaRPr lang="tr-TR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20888"/>
            <a:ext cx="367240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506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000" b="1" cap="none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BELEDİYELERİN SORUMLULUKLARI</a:t>
            </a:r>
            <a:endParaRPr lang="tr-TR" sz="2000" b="1" cap="none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872067" y="2348880"/>
            <a:ext cx="4275997" cy="3168352"/>
          </a:xfrm>
        </p:spPr>
        <p:txBody>
          <a:bodyPr>
            <a:noAutofit/>
          </a:bodyPr>
          <a:lstStyle/>
          <a:p>
            <a:pPr algn="just"/>
            <a:r>
              <a:rPr lang="tr-T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tr-TR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 </a:t>
            </a:r>
            <a:r>
              <a:rPr lang="tr-TR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atıkların geçici atık </a:t>
            </a:r>
            <a:r>
              <a:rPr lang="tr-TR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depolarında veya </a:t>
            </a:r>
            <a:r>
              <a:rPr lang="tr-TR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konteynerlerinden alınarak toplanması, taşınması, sterilizasyon işlemine tabi tutulması ve </a:t>
            </a:r>
            <a:r>
              <a:rPr lang="tr-TR" sz="1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bertarafı</a:t>
            </a:r>
            <a:r>
              <a:rPr lang="tr-TR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ile ilgili detayları içeren Tıbbi Atık Yönetim Planı’nı hazırlamak, uygulamak ve halkın bilgilenmesini sağlamakla</a:t>
            </a:r>
            <a:r>
              <a:rPr lang="tr-TR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tr-TR" sz="1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20888"/>
            <a:ext cx="290740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37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549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7560839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" y="0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045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000" b="1" cap="none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BELEDİYELERİN SORUMLULUKLARI</a:t>
            </a:r>
            <a:endParaRPr lang="tr-TR" sz="2000" b="1" cap="none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 atıkları geçici atık depolarından alarak bertaraf sahasına taşımak/taşıttırmakla,</a:t>
            </a:r>
          </a:p>
          <a:p>
            <a:pPr algn="just"/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Tıbbi atık bertaraf/sterilizasyon tesislerini kurmak/kurdurmak, işletmek/işlettirmekle,</a:t>
            </a:r>
          </a:p>
          <a:p>
            <a:pPr algn="just"/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Kuracakları tıbbi atık bertaraf tesisleri ile sterilizasyon tesisleri için ön lisans/lisans almakla,</a:t>
            </a:r>
          </a:p>
          <a:p>
            <a:pPr algn="just"/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Tıbbi atık taşıma araçları için taşıma lisansı almakla,</a:t>
            </a:r>
          </a:p>
          <a:p>
            <a:pPr algn="just"/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Geçici atık depolarına yapı ruhsatı vermekle,</a:t>
            </a:r>
          </a:p>
          <a:p>
            <a:pPr algn="just"/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Tıbbi atıkların yönetimiyle görevli personelini periyodik olarak eğitmekle/eğitimini sağlamakla,</a:t>
            </a:r>
          </a:p>
          <a:p>
            <a:pPr algn="just"/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 atıkların yönetimiyle görevli personelin özel giysilerini sağlamakla,</a:t>
            </a:r>
          </a:p>
          <a:p>
            <a:pPr algn="just"/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Sağlık kuruluşlarından toplanan, taşınan ve bertaraf edilen tıbbi atık miktarlarını kayıt altına almak, bu bilgileri yıl sonu itibari ile valiliğe göndermek ve talep edilmesi halinde Bakanlığın incelemesine açık </a:t>
            </a:r>
            <a:r>
              <a:rPr lang="tr-TR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tutmakla, yükümlüdürler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tr-TR" sz="3200" dirty="0">
                <a:solidFill>
                  <a:schemeClr val="accent2"/>
                </a:solidFill>
              </a:rPr>
              <a:t> </a:t>
            </a:r>
            <a:endParaRPr lang="tr-TR" dirty="0">
              <a:solidFill>
                <a:schemeClr val="accent2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4" y="0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3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830992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</a:rPr>
              <a:t/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>            </a:t>
            </a:r>
            <a:r>
              <a:rPr lang="tr-TR" b="1" cap="none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TIBBİ ATIKLARIN BERTARAFI </a:t>
            </a:r>
            <a:endParaRPr lang="tr-TR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872067" y="2060848"/>
            <a:ext cx="7408333" cy="4065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                                                    </a:t>
            </a:r>
            <a:r>
              <a:rPr lang="tr-TR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 Atık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                 </a:t>
            </a:r>
          </a:p>
          <a:p>
            <a:pPr marL="0" indent="0">
              <a:buNone/>
            </a:pPr>
            <a:r>
              <a:rPr lang="tr-TR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sz="28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</a:t>
            </a: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Yakma     </a:t>
            </a:r>
            <a:r>
              <a:rPr lang="tr-TR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Strelizasyon</a:t>
            </a: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tr-TR" sz="2800" b="1" dirty="0" smtClean="0"/>
              <a:t>            </a:t>
            </a:r>
            <a:endParaRPr lang="tr-TR" sz="2800" dirty="0" smtClean="0"/>
          </a:p>
          <a:p>
            <a:pPr marL="0" indent="0">
              <a:buNone/>
            </a:pPr>
            <a:endParaRPr lang="tr-TR" sz="2800" dirty="0"/>
          </a:p>
        </p:txBody>
      </p:sp>
      <p:sp>
        <p:nvSpPr>
          <p:cNvPr id="6" name="Sol Yukarı Ok 5"/>
          <p:cNvSpPr/>
          <p:nvPr/>
        </p:nvSpPr>
        <p:spPr>
          <a:xfrm rot="13337140">
            <a:off x="4099375" y="2668343"/>
            <a:ext cx="850392" cy="850392"/>
          </a:xfrm>
          <a:prstGeom prst="leftUpArrow">
            <a:avLst>
              <a:gd name="adj1" fmla="val 16693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843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686976"/>
          </a:xfrm>
        </p:spPr>
        <p:txBody>
          <a:bodyPr/>
          <a:lstStyle/>
          <a:p>
            <a:pPr algn="ctr"/>
            <a:r>
              <a:rPr lang="tr-TR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cap="none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SAĞLIK KURULUŞLARINDAN KAYNAKLANAN ATIKLARIN               SINIFLANDIRILMASI</a:t>
            </a:r>
            <a:endParaRPr lang="tr-TR" sz="2000" dirty="0">
              <a:solidFill>
                <a:schemeClr val="accent2"/>
              </a:solidFill>
            </a:endParaRPr>
          </a:p>
        </p:txBody>
      </p:sp>
      <p:graphicFrame>
        <p:nvGraphicFramePr>
          <p:cNvPr id="10" name="İçerik Yer Tutucusu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7985787"/>
              </p:ext>
            </p:extLst>
          </p:nvPr>
        </p:nvGraphicFramePr>
        <p:xfrm>
          <a:off x="0" y="1124744"/>
          <a:ext cx="9144000" cy="43924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61626"/>
                <a:gridCol w="2287266"/>
                <a:gridCol w="1797554"/>
                <a:gridCol w="1797554"/>
              </a:tblGrid>
              <a:tr h="626368">
                <a:tc>
                  <a:txBody>
                    <a:bodyPr/>
                    <a:lstStyle/>
                    <a:p>
                      <a:r>
                        <a:rPr lang="tr-TR" sz="1800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Tıbbi Atıklar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Evsel nitelikli Atıklar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Tehlikeli Atıklar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Radyoaktif Atılar</a:t>
                      </a:r>
                    </a:p>
                    <a:p>
                      <a:endParaRPr lang="tr-TR" dirty="0"/>
                    </a:p>
                  </a:txBody>
                  <a:tcPr/>
                </a:tc>
              </a:tr>
              <a:tr h="1053117">
                <a:tc>
                  <a:txBody>
                    <a:bodyPr/>
                    <a:lstStyle/>
                    <a:p>
                      <a:pPr algn="just"/>
                      <a:r>
                        <a:rPr lang="tr-TR" sz="1800" b="1" dirty="0" err="1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Enfeksiyoz</a:t>
                      </a:r>
                      <a:r>
                        <a:rPr lang="tr-TR" sz="1800" b="1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Atıklar </a:t>
                      </a:r>
                    </a:p>
                    <a:p>
                      <a:pPr lvl="0" algn="just"/>
                      <a:endParaRPr lang="zh-CN" altLang="en-US" sz="1400" b="1" dirty="0" smtClean="0">
                        <a:solidFill>
                          <a:srgbClr val="9BBB59">
                            <a:lumMod val="50000"/>
                          </a:srgb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Ambalaj Atıkları</a:t>
                      </a:r>
                      <a:endParaRPr lang="tr-TR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 err="1" smtClean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Genotoksik</a:t>
                      </a:r>
                      <a:r>
                        <a:rPr lang="tr-TR" sz="1800" b="1" dirty="0" smtClean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ve </a:t>
                      </a:r>
                      <a:r>
                        <a:rPr lang="tr-TR" sz="1800" b="1" dirty="0" err="1" smtClean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sitotoksik</a:t>
                      </a:r>
                      <a:r>
                        <a:rPr lang="tr-TR" sz="1800" b="1" dirty="0" smtClean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atıklar</a:t>
                      </a:r>
                    </a:p>
                    <a:p>
                      <a:endParaRPr lang="tr-TR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Patolojik Atıklar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Diğer atıklar</a:t>
                      </a:r>
                      <a:endParaRPr lang="tr-TR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5670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Kesici Delici Atıklar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b="1" dirty="0" smtClean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990785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9324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tr-TR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yakma</a:t>
            </a:r>
            <a:endParaRPr lang="tr-TR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872067" y="2132857"/>
            <a:ext cx="3195877" cy="3456384"/>
          </a:xfrm>
        </p:spPr>
        <p:txBody>
          <a:bodyPr>
            <a:normAutofit fontScale="77500" lnSpcReduction="20000"/>
          </a:bodyPr>
          <a:lstStyle/>
          <a:p>
            <a:pPr lvl="0" algn="just">
              <a:buClr>
                <a:srgbClr val="31B6FD"/>
              </a:buClr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sz="21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Yakma </a:t>
            </a:r>
            <a:r>
              <a:rPr lang="tr-TR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işlemine tabi tutulacak atıklar içinde büyük miktarlarda </a:t>
            </a:r>
            <a:r>
              <a:rPr lang="tr-TR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genotoksik</a:t>
            </a:r>
            <a:r>
              <a:rPr lang="tr-TR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atık mevcutsa, sıcaklığın en az 1100 ◦C olması zorunludur. </a:t>
            </a:r>
            <a:endParaRPr lang="tr-TR" sz="21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31B6FD"/>
              </a:buClr>
              <a:buFont typeface="Arial" panose="020B0604020202020204" pitchFamily="34" charset="0"/>
              <a:buChar char="•"/>
            </a:pPr>
            <a:r>
              <a:rPr lang="tr-TR" sz="21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Yakılacak </a:t>
            </a:r>
            <a:r>
              <a:rPr lang="tr-TR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 atıklar içinde termometreler, kullanılmış piller/bataryalar, </a:t>
            </a:r>
            <a:r>
              <a:rPr lang="tr-TR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civa</a:t>
            </a:r>
            <a:r>
              <a:rPr lang="tr-TR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 kadmiyum içeren atıklar, radyolojik atıklar, ampuller ve basınçlı kaplar bulunmaz.</a:t>
            </a:r>
            <a:r>
              <a:rPr lang="tr-TR" sz="2000" b="1" dirty="0">
                <a:solidFill>
                  <a:schemeClr val="accent2"/>
                </a:solidFill>
              </a:rPr>
              <a:t> </a:t>
            </a:r>
            <a:endParaRPr lang="tr-TR" sz="2000" dirty="0">
              <a:solidFill>
                <a:schemeClr val="accent2"/>
              </a:solidFill>
            </a:endParaRPr>
          </a:p>
          <a:p>
            <a:pPr marL="0" lvl="0" indent="0" algn="just">
              <a:buClr>
                <a:srgbClr val="31B6FD"/>
              </a:buClr>
              <a:buNone/>
            </a:pPr>
            <a:r>
              <a:rPr lang="tr-TR" sz="2000" b="1" dirty="0">
                <a:solidFill>
                  <a:schemeClr val="accent2"/>
                </a:solidFill>
              </a:rPr>
              <a:t>         </a:t>
            </a:r>
          </a:p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88840"/>
            <a:ext cx="3816424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525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831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Sterİlİzasyon</a:t>
            </a:r>
            <a:endParaRPr lang="tr-TR" sz="2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872067" y="908721"/>
            <a:ext cx="7300333" cy="2304255"/>
          </a:xfrm>
        </p:spPr>
        <p:txBody>
          <a:bodyPr>
            <a:normAutofit fontScale="77500" lnSpcReduction="20000"/>
          </a:bodyPr>
          <a:lstStyle/>
          <a:p>
            <a:endParaRPr lang="tr-TR" sz="1400" dirty="0">
              <a:solidFill>
                <a:srgbClr val="000000"/>
              </a:solidFill>
              <a:latin typeface="Arial"/>
            </a:endParaRPr>
          </a:p>
          <a:p>
            <a:endParaRPr lang="tr-TR" sz="1400" dirty="0">
              <a:latin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19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Bakteri </a:t>
            </a:r>
            <a:r>
              <a:rPr lang="tr-TR" sz="19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sporları dahil her türlü </a:t>
            </a:r>
            <a:r>
              <a:rPr lang="tr-TR" sz="19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mikrobiyal</a:t>
            </a:r>
            <a:r>
              <a:rPr lang="tr-TR" sz="19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yaşamın fiziksel, kimyasal, mekanik metotlar veya radyasyon yoluyla tamamen yok edilmesi veya bu mikroorganizmaların seviyesinin %</a:t>
            </a:r>
            <a:r>
              <a:rPr lang="tr-TR" sz="19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 </a:t>
            </a:r>
            <a:r>
              <a:rPr lang="tr-TR" sz="19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oranında azaltılması olarak tanımlanır. </a:t>
            </a:r>
            <a:r>
              <a:rPr lang="tr-TR" sz="19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/>
            <a:endParaRPr lang="tr-TR" sz="19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19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Sterilizasyon </a:t>
            </a:r>
            <a:r>
              <a:rPr lang="tr-TR" sz="19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işlemi sonrasında canlı mikroorganizma sayısının milyonda bire </a:t>
            </a:r>
            <a:r>
              <a:rPr lang="tr-TR" sz="19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düşmesi </a:t>
            </a:r>
            <a:r>
              <a:rPr lang="tr-TR" sz="19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amaçlanır. </a:t>
            </a:r>
            <a:r>
              <a:rPr lang="tr-TR" sz="19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Zararsızlaştırılmış </a:t>
            </a:r>
            <a:r>
              <a:rPr lang="tr-TR" sz="19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(steril) atık, evsel </a:t>
            </a:r>
            <a:r>
              <a:rPr lang="tr-TR" sz="19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atık  düzenli </a:t>
            </a:r>
            <a:r>
              <a:rPr lang="tr-TR" sz="19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depolama alanlarında </a:t>
            </a:r>
            <a:r>
              <a:rPr lang="tr-TR" sz="19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depolanarak bertaraf </a:t>
            </a:r>
            <a:r>
              <a:rPr lang="tr-TR" sz="19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edilebilir</a:t>
            </a:r>
            <a:endParaRPr lang="tr-TR" sz="19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solidFill>
                <a:schemeClr val="accent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040"/>
            <a:ext cx="256200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61048"/>
            <a:ext cx="194421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377" y="3861048"/>
            <a:ext cx="2172519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ağ Ok 3"/>
          <p:cNvSpPr/>
          <p:nvPr/>
        </p:nvSpPr>
        <p:spPr>
          <a:xfrm>
            <a:off x="3491880" y="4653136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869" y="4587316"/>
            <a:ext cx="53022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7062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575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sterİlİzasyon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tr-TR" b="0" dirty="0"/>
          </a:p>
          <a:p>
            <a:endParaRPr lang="tr-TR" b="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Enfeksiyöz</a:t>
            </a:r>
            <a:r>
              <a:rPr lang="tr-TR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atıklar ile kesici-delici atıklar sterilizasyon yöntemi ile zararsız hale getirilebilirler. </a:t>
            </a:r>
            <a:endParaRPr lang="tr-TR" b="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Patolojik 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atıklar ile kimyasal maddeler, </a:t>
            </a:r>
            <a:r>
              <a:rPr lang="tr-TR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genotoksik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sitotoksik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ajanlar, radyolojik atıklar ve basınçlı kaplar sterilizasyona tabi tutulamaz. </a:t>
            </a:r>
            <a:endParaRPr lang="tr-TR" b="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İşlemi yapılacak ve yapılamayacak atıklar</a:t>
            </a:r>
            <a:endParaRPr lang="tr-T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974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899592" y="1597730"/>
            <a:ext cx="59584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Sterilizasyon        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sistemleri        büyükşehirlerde</a:t>
            </a:r>
          </a:p>
          <a:p>
            <a:pPr marR="1150"/>
            <a:r>
              <a:rPr lang="tr-TR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büyükşehir    belediyeleri,    diğer    yerlerde    ise belediyeler tarafından kurulur ve işletilir.</a:t>
            </a:r>
          </a:p>
          <a:p>
            <a:endParaRPr lang="tr-TR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Sağlık       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kuruluşları       tarafından       münferit</a:t>
            </a:r>
          </a:p>
          <a:p>
            <a:r>
              <a:rPr lang="tr-TR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sterilizasyon tesisleri kurulamaz ve işletilemez.</a:t>
            </a:r>
          </a:p>
          <a:p>
            <a:endParaRPr lang="tr-TR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Sterilizasyon  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tesisleri  için çevre  izni  ve  lisansı</a:t>
            </a:r>
          </a:p>
          <a:p>
            <a:r>
              <a:rPr lang="tr-TR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alınması zorunludur.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53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2454427829"/>
              </p:ext>
            </p:extLst>
          </p:nvPr>
        </p:nvGraphicFramePr>
        <p:xfrm>
          <a:off x="1475656" y="54868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126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tr-TR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Çanakkale </a:t>
            </a:r>
            <a:r>
              <a:rPr lang="tr-TR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StrelİzASYON</a:t>
            </a:r>
            <a:r>
              <a:rPr lang="tr-TR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tEsİSİ</a:t>
            </a:r>
            <a:endParaRPr lang="tr-TR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tr-TR" b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		</a:t>
            </a:r>
            <a:r>
              <a:rPr lang="tr-TR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Çanakkale Katı Yönetim Birliği ( Lapseki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Umurbey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Kepez, Çardak Belediye Başkanlıkları ve İl Özel </a:t>
            </a:r>
            <a:r>
              <a:rPr lang="tr-TR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İdaresi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tr-TR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Troas</a:t>
            </a:r>
            <a:r>
              <a:rPr lang="tr-TR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Bölgesi Katı Atık Yönetim </a:t>
            </a:r>
            <a:r>
              <a:rPr lang="tr-TR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Birliğine (Ezine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Ayvacık, Bayramiç, Bozcaada, Geyikli, </a:t>
            </a:r>
            <a:r>
              <a:rPr lang="tr-TR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Küçükkuyu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Belediye </a:t>
            </a:r>
            <a:r>
              <a:rPr lang="tr-TR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Başkanlıkları 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İl Özel İdaresi</a:t>
            </a:r>
            <a:r>
              <a:rPr lang="tr-TR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)-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Biga ve Çevresi Katı Atık Yönetim </a:t>
            </a:r>
            <a:r>
              <a:rPr lang="tr-TR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Birliğine (Biga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Çan, Yenice, </a:t>
            </a:r>
            <a:r>
              <a:rPr lang="tr-TR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Karabiga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Gümüşçay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Terzialan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Kalkım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Belediye Başkanlıkları ve İl Özel  </a:t>
            </a:r>
            <a:r>
              <a:rPr lang="tr-TR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idaresi) Gelibolu 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Yarımadası Katı Atık </a:t>
            </a:r>
            <a:r>
              <a:rPr lang="tr-TR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Yön.Bir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(Gelibolu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Eceabat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Evreşe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Kavakköy</a:t>
            </a:r>
            <a:r>
              <a:rPr lang="tr-TR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Belediye Başkanlıkları ve İl Özel </a:t>
            </a:r>
            <a:r>
              <a:rPr lang="tr-TR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İdaresi)’ne hizmet vermektedir.</a:t>
            </a:r>
          </a:p>
          <a:p>
            <a:pPr algn="ctr"/>
            <a:r>
              <a:rPr lang="tr-TR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02.04.2012 tarihinde Geçici Faaliyet Belgesi ve 28.02.2013 tarihinde lisans belgesi alınmıştır. </a:t>
            </a:r>
          </a:p>
          <a:p>
            <a:pPr algn="ctr"/>
            <a:r>
              <a:rPr lang="tr-TR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26.05.2011 ile25.05.2021 tarihleri arasında hizmet verecektir.</a:t>
            </a:r>
            <a:endParaRPr lang="tr-TR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b="0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3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Çanakkale </a:t>
            </a:r>
            <a:r>
              <a:rPr lang="tr-TR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StrelİzASYON</a:t>
            </a:r>
            <a:r>
              <a:rPr lang="tr-TR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tEsİSİ</a:t>
            </a:r>
            <a:endParaRPr lang="tr-TR" sz="2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2"/>
                </a:solidFill>
                <a:latin typeface="Arial"/>
              </a:rPr>
              <a:t>     Tıbbi </a:t>
            </a:r>
            <a:r>
              <a:rPr lang="tr-TR" dirty="0">
                <a:solidFill>
                  <a:schemeClr val="accent2"/>
                </a:solidFill>
                <a:latin typeface="Arial"/>
              </a:rPr>
              <a:t>Atık Sterilizasyon Tesisi Çanakkale Katı Atık Yönetim Birliğine ait </a:t>
            </a:r>
            <a:br>
              <a:rPr lang="tr-TR" dirty="0">
                <a:solidFill>
                  <a:schemeClr val="accent2"/>
                </a:solidFill>
                <a:latin typeface="Arial"/>
              </a:rPr>
            </a:br>
            <a:r>
              <a:rPr lang="tr-TR" dirty="0">
                <a:solidFill>
                  <a:schemeClr val="accent2"/>
                </a:solidFill>
                <a:latin typeface="Arial"/>
              </a:rPr>
              <a:t>Katı Atık Düzenli Depolama Sahası içerisinde Çanakkale İli, Merkez İlçesi, </a:t>
            </a:r>
            <a:r>
              <a:rPr lang="tr-TR" dirty="0" err="1" smtClean="0">
                <a:solidFill>
                  <a:schemeClr val="accent2"/>
                </a:solidFill>
                <a:latin typeface="Arial"/>
              </a:rPr>
              <a:t>Kemelköyü</a:t>
            </a:r>
            <a:r>
              <a:rPr lang="tr-TR" dirty="0">
                <a:solidFill>
                  <a:schemeClr val="accent2"/>
                </a:solidFill>
                <a:latin typeface="Arial"/>
              </a:rPr>
              <a:t>, </a:t>
            </a:r>
            <a:r>
              <a:rPr lang="tr-TR" dirty="0" err="1">
                <a:solidFill>
                  <a:schemeClr val="accent2"/>
                </a:solidFill>
                <a:latin typeface="Arial"/>
              </a:rPr>
              <a:t>Doğantepe</a:t>
            </a:r>
            <a:r>
              <a:rPr lang="tr-TR" dirty="0">
                <a:solidFill>
                  <a:schemeClr val="accent2"/>
                </a:solidFill>
                <a:latin typeface="Arial"/>
              </a:rPr>
              <a:t> Mevkiinde 166-167-489 </a:t>
            </a:r>
            <a:r>
              <a:rPr lang="tr-TR" dirty="0" err="1">
                <a:solidFill>
                  <a:schemeClr val="accent2"/>
                </a:solidFill>
                <a:latin typeface="Arial"/>
              </a:rPr>
              <a:t>nolu</a:t>
            </a:r>
            <a:r>
              <a:rPr lang="tr-TR" dirty="0">
                <a:solidFill>
                  <a:schemeClr val="accent2"/>
                </a:solidFill>
                <a:latin typeface="Arial"/>
              </a:rPr>
              <a:t> parselin 600 m</a:t>
            </a:r>
            <a:r>
              <a:rPr lang="tr-TR" sz="800" dirty="0">
                <a:solidFill>
                  <a:schemeClr val="accent2"/>
                </a:solidFill>
                <a:latin typeface="Arial"/>
              </a:rPr>
              <a:t>2</a:t>
            </a:r>
            <a:r>
              <a:rPr lang="tr-TR" dirty="0">
                <a:solidFill>
                  <a:schemeClr val="accent2"/>
                </a:solidFill>
                <a:latin typeface="Arial"/>
              </a:rPr>
              <a:t>’lik </a:t>
            </a:r>
            <a:r>
              <a:rPr lang="tr-TR" dirty="0" smtClean="0">
                <a:solidFill>
                  <a:schemeClr val="accent2"/>
                </a:solidFill>
                <a:latin typeface="Arial"/>
              </a:rPr>
              <a:t>bölümünde </a:t>
            </a:r>
            <a:r>
              <a:rPr lang="tr-TR" dirty="0">
                <a:solidFill>
                  <a:schemeClr val="accent2"/>
                </a:solidFill>
                <a:latin typeface="Arial"/>
              </a:rPr>
              <a:t>inşa edilmiştir.</a:t>
            </a:r>
            <a:endParaRPr lang="tr-TR" dirty="0">
              <a:solidFill>
                <a:schemeClr val="accent2"/>
              </a:solidFill>
            </a:endParaRPr>
          </a:p>
          <a:p>
            <a:endParaRPr lang="tr-TR" dirty="0">
              <a:solidFill>
                <a:schemeClr val="accent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637" y="2420888"/>
            <a:ext cx="4824536" cy="229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35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5"/>
            <a:ext cx="316835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68760"/>
            <a:ext cx="4393828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5" y="101055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44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036496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14" y="221777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01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tr-TR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sterİLİSAZYON</a:t>
            </a:r>
            <a:r>
              <a:rPr lang="tr-TR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PROSESİ</a:t>
            </a:r>
            <a:endParaRPr lang="tr-TR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22960" y="1100628"/>
            <a:ext cx="3461008" cy="3579849"/>
          </a:xfrm>
        </p:spPr>
        <p:txBody>
          <a:bodyPr/>
          <a:lstStyle/>
          <a:p>
            <a:pPr>
              <a:defRPr/>
            </a:pPr>
            <a:r>
              <a:rPr lang="tr-TR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Yükleme</a:t>
            </a:r>
          </a:p>
          <a:p>
            <a:pPr>
              <a:defRPr/>
            </a:pPr>
            <a:endParaRPr lang="tr-TR" dirty="0">
              <a:solidFill>
                <a:srgbClr val="16164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tr-TR" b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Operatör</a:t>
            </a:r>
            <a:r>
              <a:rPr lang="tr-TR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konteyner </a:t>
            </a:r>
            <a:r>
              <a:rPr lang="tr-TR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içerisinde bulunan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atıkla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dolu</a:t>
            </a:r>
            <a:r>
              <a:rPr lang="tr-TR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torbaları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kutuları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otomatik asansör sistemi sayesinde kaldırır ve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cihazın üst haznesine boşaltır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49" y="908720"/>
            <a:ext cx="3292475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7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26851"/>
              </p:ext>
            </p:extLst>
          </p:nvPr>
        </p:nvGraphicFramePr>
        <p:xfrm>
          <a:off x="40060" y="476672"/>
          <a:ext cx="9144644" cy="6293682"/>
        </p:xfrm>
        <a:graphic>
          <a:graphicData uri="http://schemas.openxmlformats.org/drawingml/2006/table">
            <a:tbl>
              <a:tblPr/>
              <a:tblGrid>
                <a:gridCol w="1391040"/>
                <a:gridCol w="1167241"/>
                <a:gridCol w="1797317"/>
                <a:gridCol w="1220773"/>
                <a:gridCol w="1393674"/>
                <a:gridCol w="1134015"/>
                <a:gridCol w="1040584"/>
              </a:tblGrid>
              <a:tr h="398904">
                <a:tc gridSpan="7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tr-TR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SAĞLIK KURULUŞLARINDAN KAYNAKLANAN ATIKLARIN SINIFLANDIRILMASI</a:t>
                      </a:r>
                    </a:p>
                  </a:txBody>
                  <a:tcPr marL="16371" marR="16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413242">
                <a:tc grid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EVSEL NİTELİKLİ ATIKLAR</a:t>
                      </a:r>
                    </a:p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(20 03* ve 15 01*)</a:t>
                      </a:r>
                    </a:p>
                  </a:txBody>
                  <a:tcPr marL="16371" marR="16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TIBBİ ATIKLAR</a:t>
                      </a:r>
                    </a:p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(18 01* ve 18 02*)</a:t>
                      </a:r>
                    </a:p>
                  </a:txBody>
                  <a:tcPr marL="16371" marR="16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TEHLİKELİ ATIKLAR</a:t>
                      </a:r>
                    </a:p>
                  </a:txBody>
                  <a:tcPr marL="16371" marR="16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RADYOAKTİF ATIKLAR</a:t>
                      </a:r>
                    </a:p>
                  </a:txBody>
                  <a:tcPr marL="16371" marR="16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850793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A: Genel Atıklar </a:t>
                      </a:r>
                    </a:p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 03 01*</a:t>
                      </a:r>
                    </a:p>
                  </a:txBody>
                  <a:tcPr marL="16371" marR="16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6045" algn="just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B:Ambalaj Atıkları</a:t>
                      </a:r>
                    </a:p>
                    <a:p>
                      <a:pPr marR="104140" algn="just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 01 01*,15 01 02* 15 01 04*,15 01 05*, 15 01 06*,15 01 07*,</a:t>
                      </a:r>
                    </a:p>
                  </a:txBody>
                  <a:tcPr marL="16371" marR="16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C: </a:t>
                      </a: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Enfeksiyöz</a:t>
                      </a: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Atıklar</a:t>
                      </a:r>
                    </a:p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 01 03* ve 18 02 02*</a:t>
                      </a:r>
                    </a:p>
                  </a:txBody>
                  <a:tcPr marL="16371" marR="16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D: Patolojik Atıklar </a:t>
                      </a:r>
                    </a:p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18 01 </a:t>
                      </a:r>
                      <a:r>
                        <a:rPr lang="tr-TR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02</a:t>
                      </a:r>
                      <a:endParaRPr lang="tr-TR" sz="9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6371" marR="16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E: Kesici Delici Atıklar </a:t>
                      </a:r>
                    </a:p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 01 01* ve 18 02 01*</a:t>
                      </a:r>
                    </a:p>
                  </a:txBody>
                  <a:tcPr marL="16371" marR="16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F: Tehlikeli Atıklar</a:t>
                      </a:r>
                    </a:p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 01 06*, 18 01 08*, </a:t>
                      </a:r>
                    </a:p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 01 10*, 18 02 05*,</a:t>
                      </a:r>
                    </a:p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 02 07*</a:t>
                      </a:r>
                    </a:p>
                  </a:txBody>
                  <a:tcPr marL="16371" marR="16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G: Radyoaktif Atıklar</a:t>
                      </a:r>
                    </a:p>
                  </a:txBody>
                  <a:tcPr marL="16371" marR="16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630743">
                <a:tc>
                  <a:txBody>
                    <a:bodyPr/>
                    <a:lstStyle/>
                    <a:p>
                      <a:pPr marL="71755" marR="36195"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Sağlıklı insanların bulunduğu kısımlar, hasta olmayanların muayene edildiği bölümler, ilk yardım alanları, idari birimler, temizlik hizmetleri, mutfaklar, ambar ve atölyelerden gelen atıklar:</a:t>
                      </a:r>
                    </a:p>
                    <a:p>
                      <a:pPr marL="71755" marR="36195"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B, C, D, E, F ve G gruplarında anılanlar hariç, tıbbi merkezlerden kaynaklanan tüm atıklar.</a:t>
                      </a:r>
                    </a:p>
                  </a:txBody>
                  <a:tcPr marL="16371" marR="16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6195"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Tüm idari birimler, mutfak, ambar, atölye </a:t>
                      </a: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v.s</a:t>
                      </a: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den kaynaklanan tekrar kullanılabilir, geri kazanılabilir atıklar:</a:t>
                      </a:r>
                    </a:p>
                    <a:p>
                      <a:pPr marL="342900" marR="36195" lvl="0" indent="-342900" algn="just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-"/>
                        <a:tabLst>
                          <a:tab pos="300355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kağıt</a:t>
                      </a:r>
                    </a:p>
                    <a:p>
                      <a:pPr marL="342900" marR="36195" lvl="0" indent="-342900" algn="just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-"/>
                        <a:tabLst>
                          <a:tab pos="300355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karton</a:t>
                      </a:r>
                    </a:p>
                    <a:p>
                      <a:pPr marL="342900" marR="36195" lvl="0" indent="-342900" algn="just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-"/>
                        <a:tabLst>
                          <a:tab pos="300355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mukavva</a:t>
                      </a:r>
                    </a:p>
                    <a:p>
                      <a:pPr marL="342900" marR="36195" lvl="0" indent="-342900" algn="just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-"/>
                        <a:tabLst>
                          <a:tab pos="300355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plastik</a:t>
                      </a:r>
                    </a:p>
                    <a:p>
                      <a:pPr marL="342900" marR="36195" lvl="0" indent="-342900" algn="just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-"/>
                        <a:tabLst>
                          <a:tab pos="300355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cam </a:t>
                      </a:r>
                    </a:p>
                    <a:p>
                      <a:pPr marL="342900" marR="36195" lvl="0" indent="-342900" algn="just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-"/>
                        <a:tabLst>
                          <a:tab pos="300355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metal </a:t>
                      </a: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v.b</a:t>
                      </a: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6371" marR="16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6195"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Enfeksiyöz</a:t>
                      </a: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ajanların yayılımını önlemek için taşınması ve imhası özel uygulama gerektiren atıklar:</a:t>
                      </a:r>
                    </a:p>
                    <a:p>
                      <a:pPr marL="71755" marR="36195"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Başlıca kaynakları;</a:t>
                      </a:r>
                    </a:p>
                    <a:p>
                      <a:pPr marL="342900" marR="36195" lvl="0" indent="-342900" algn="just">
                        <a:spcBef>
                          <a:spcPts val="300"/>
                        </a:spcBef>
                        <a:spcAft>
                          <a:spcPts val="0"/>
                        </a:spcAft>
                        <a:buSzPts val="800"/>
                        <a:buFont typeface="+mj-lt"/>
                        <a:buAutoNum type="romanUcPeriod"/>
                        <a:tabLst>
                          <a:tab pos="728980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Mikrobiyolojik laboratuvar atıkları</a:t>
                      </a:r>
                    </a:p>
                    <a:p>
                      <a:pPr marL="342900" marR="36195" lvl="0" indent="-342900" algn="just">
                        <a:spcBef>
                          <a:spcPts val="300"/>
                        </a:spcBef>
                        <a:spcAft>
                          <a:spcPts val="0"/>
                        </a:spcAft>
                        <a:buSzPts val="800"/>
                        <a:buFont typeface="Arial"/>
                        <a:buChar char="-"/>
                        <a:tabLst>
                          <a:tab pos="300355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Kültür ve stoklar</a:t>
                      </a:r>
                    </a:p>
                    <a:p>
                      <a:pPr marL="342900" marR="36195" lvl="0" indent="-342900" algn="just">
                        <a:spcBef>
                          <a:spcPts val="300"/>
                        </a:spcBef>
                        <a:spcAft>
                          <a:spcPts val="0"/>
                        </a:spcAft>
                        <a:buSzPts val="800"/>
                        <a:buFont typeface="Arial"/>
                        <a:buChar char="-"/>
                        <a:tabLst>
                          <a:tab pos="300355" algn="l"/>
                        </a:tabLst>
                      </a:pP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İnfeksiyöz</a:t>
                      </a: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vücut sıvıları</a:t>
                      </a:r>
                    </a:p>
                    <a:p>
                      <a:pPr marL="342900" marR="36195" lvl="0" indent="-342900" algn="just">
                        <a:spcBef>
                          <a:spcPts val="300"/>
                        </a:spcBef>
                        <a:spcAft>
                          <a:spcPts val="0"/>
                        </a:spcAft>
                        <a:buSzPts val="800"/>
                        <a:buFont typeface="Arial"/>
                        <a:buChar char="-"/>
                        <a:tabLst>
                          <a:tab pos="300355" algn="l"/>
                        </a:tabLst>
                      </a:pP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Serolojik</a:t>
                      </a: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atıklar</a:t>
                      </a:r>
                    </a:p>
                    <a:p>
                      <a:pPr marL="342900" marR="36195" lvl="0" indent="-342900" algn="just">
                        <a:spcBef>
                          <a:spcPts val="300"/>
                        </a:spcBef>
                        <a:spcAft>
                          <a:spcPts val="0"/>
                        </a:spcAft>
                        <a:buSzPts val="800"/>
                        <a:buFont typeface="Arial"/>
                        <a:buChar char="-"/>
                        <a:tabLst>
                          <a:tab pos="300355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Diğer </a:t>
                      </a: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kontamine</a:t>
                      </a: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laboratuvar atıkları (lam-lamel, pipet, </a:t>
                      </a: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petri</a:t>
                      </a: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v.b</a:t>
                      </a: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342900" marR="36195" lvl="0" indent="-342900" algn="just">
                        <a:spcBef>
                          <a:spcPts val="300"/>
                        </a:spcBef>
                        <a:spcAft>
                          <a:spcPts val="0"/>
                        </a:spcAft>
                        <a:buSzPts val="800"/>
                        <a:buFont typeface="+mj-lt"/>
                        <a:buAutoNum type="romanUcPeriod"/>
                        <a:tabLst>
                          <a:tab pos="728980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Kan kan ürünleri ve bunlarla </a:t>
                      </a: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kontamine</a:t>
                      </a: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olmuş nesneler </a:t>
                      </a:r>
                    </a:p>
                    <a:p>
                      <a:pPr marL="342900" marR="36195" lvl="0" indent="-342900" algn="just">
                        <a:spcBef>
                          <a:spcPts val="300"/>
                        </a:spcBef>
                        <a:spcAft>
                          <a:spcPts val="0"/>
                        </a:spcAft>
                        <a:buSzPts val="800"/>
                        <a:buFont typeface="+mj-lt"/>
                        <a:buAutoNum type="romanUcPeriod"/>
                        <a:tabLst>
                          <a:tab pos="728980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Kullanılmış ameliyat giysileri (kumaş, önlük ve eldiven </a:t>
                      </a: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v.b</a:t>
                      </a: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342900" marR="36195" lvl="0" indent="-342900" algn="just">
                        <a:spcBef>
                          <a:spcPts val="300"/>
                        </a:spcBef>
                        <a:spcAft>
                          <a:spcPts val="0"/>
                        </a:spcAft>
                        <a:buSzPts val="800"/>
                        <a:buFont typeface="+mj-lt"/>
                        <a:buAutoNum type="romanUcPeriod"/>
                        <a:tabLst>
                          <a:tab pos="728980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Diyaliz atıkları (atık su ve ekipmanlar)</a:t>
                      </a:r>
                    </a:p>
                    <a:p>
                      <a:pPr marL="342900" marR="36195" lvl="0" indent="-342900" algn="just">
                        <a:spcBef>
                          <a:spcPts val="300"/>
                        </a:spcBef>
                        <a:spcAft>
                          <a:spcPts val="0"/>
                        </a:spcAft>
                        <a:buSzPts val="800"/>
                        <a:buFont typeface="+mj-lt"/>
                        <a:buAutoNum type="romanUcPeriod"/>
                        <a:tabLst>
                          <a:tab pos="728980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Karantina atıkları</a:t>
                      </a:r>
                    </a:p>
                    <a:p>
                      <a:pPr marL="342900" marR="36195" lvl="0" indent="-342900" algn="just">
                        <a:spcBef>
                          <a:spcPts val="300"/>
                        </a:spcBef>
                        <a:spcAft>
                          <a:spcPts val="0"/>
                        </a:spcAft>
                        <a:buSzPts val="800"/>
                        <a:buFont typeface="+mj-lt"/>
                        <a:buAutoNum type="romanUcPeriod"/>
                        <a:tabLst>
                          <a:tab pos="728980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Bakteri ve virüs içeren hava filtreleri, </a:t>
                      </a:r>
                    </a:p>
                    <a:p>
                      <a:pPr marL="342900" marR="36195" lvl="0" indent="-342900" algn="just">
                        <a:spcBef>
                          <a:spcPts val="300"/>
                        </a:spcBef>
                        <a:spcAft>
                          <a:spcPts val="0"/>
                        </a:spcAft>
                        <a:buSzPts val="800"/>
                        <a:buFont typeface="+mj-lt"/>
                        <a:buAutoNum type="romanUcPeriod"/>
                        <a:tabLst>
                          <a:tab pos="160655" algn="l"/>
                          <a:tab pos="728980" algn="l"/>
                        </a:tabLst>
                      </a:pP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Enfekte</a:t>
                      </a: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deney hayvanı leşleri, organ parçaları, kanı ve bunlarla temas eden tüm nesneler</a:t>
                      </a:r>
                    </a:p>
                  </a:txBody>
                  <a:tcPr marL="16371" marR="16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6195"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Anatomik atık dokular, organ ve vücut parçaları ile ameliyat, otopsi </a:t>
                      </a: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v.b</a:t>
                      </a: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 tıbbi müdahale esnasında ortaya çıkan vücut sıvıları: </a:t>
                      </a:r>
                    </a:p>
                    <a:p>
                      <a:pPr marL="342900" marR="36195" lvl="0" indent="-342900" algn="just">
                        <a:spcBef>
                          <a:spcPts val="300"/>
                        </a:spcBef>
                        <a:spcAft>
                          <a:spcPts val="0"/>
                        </a:spcAft>
                        <a:buSzPts val="800"/>
                        <a:buFont typeface="Tahoma"/>
                        <a:buChar char="-"/>
                        <a:tabLst>
                          <a:tab pos="300355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Ameliyathaneler, morg, otopsi, adli tıp gibi yerlerden kaynaklanan vücut parçaları, organik parçalar, plasenta, kesik uzuvlar </a:t>
                      </a: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v.b</a:t>
                      </a: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(insani patolojik atıklar)</a:t>
                      </a:r>
                    </a:p>
                    <a:p>
                      <a:pPr marL="342900" marR="36195" lvl="0" indent="-342900" algn="just">
                        <a:spcBef>
                          <a:spcPts val="300"/>
                        </a:spcBef>
                        <a:spcAft>
                          <a:spcPts val="0"/>
                        </a:spcAft>
                        <a:buSzPts val="800"/>
                        <a:buFont typeface="Tahoma"/>
                        <a:buChar char="-"/>
                        <a:tabLst>
                          <a:tab pos="300355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Biyolojik deneylerde kullanılan kobay leşleri</a:t>
                      </a:r>
                    </a:p>
                  </a:txBody>
                  <a:tcPr marL="16371" marR="16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6195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Batma, delme sıyrık ve yaralanmalara neden olabilecek atıklar:</a:t>
                      </a:r>
                    </a:p>
                    <a:p>
                      <a:pPr marL="342900" marR="36195" lvl="0" indent="-342900">
                        <a:spcBef>
                          <a:spcPts val="300"/>
                        </a:spcBef>
                        <a:spcAft>
                          <a:spcPts val="0"/>
                        </a:spcAft>
                        <a:buSzPts val="800"/>
                        <a:buFont typeface="Tahoma"/>
                        <a:buChar char="-"/>
                        <a:tabLst>
                          <a:tab pos="300355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enjektör iğnesi,</a:t>
                      </a:r>
                    </a:p>
                    <a:p>
                      <a:pPr marL="342900" marR="36195" lvl="0" indent="-342900">
                        <a:spcBef>
                          <a:spcPts val="300"/>
                        </a:spcBef>
                        <a:spcAft>
                          <a:spcPts val="0"/>
                        </a:spcAft>
                        <a:buSzPts val="800"/>
                        <a:buFont typeface="Tahoma"/>
                        <a:buChar char="-"/>
                        <a:tabLst>
                          <a:tab pos="300355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iğne içeren diğer kesiciler</a:t>
                      </a:r>
                    </a:p>
                    <a:p>
                      <a:pPr marL="342900" marR="36195" lvl="0" indent="-342900">
                        <a:spcBef>
                          <a:spcPts val="300"/>
                        </a:spcBef>
                        <a:spcAft>
                          <a:spcPts val="0"/>
                        </a:spcAft>
                        <a:buSzPts val="800"/>
                        <a:buFont typeface="Tahoma"/>
                        <a:buChar char="-"/>
                        <a:tabLst>
                          <a:tab pos="300355" algn="l"/>
                        </a:tabLst>
                      </a:pP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bistüri</a:t>
                      </a:r>
                      <a:endParaRPr lang="tr-TR" sz="9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342900" marR="36195" lvl="0" indent="-342900">
                        <a:spcBef>
                          <a:spcPts val="300"/>
                        </a:spcBef>
                        <a:spcAft>
                          <a:spcPts val="0"/>
                        </a:spcAft>
                        <a:buSzPts val="800"/>
                        <a:buFont typeface="Tahoma"/>
                        <a:buChar char="-"/>
                        <a:tabLst>
                          <a:tab pos="300355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lam-lamel</a:t>
                      </a:r>
                    </a:p>
                    <a:p>
                      <a:pPr marL="342900" marR="36195" lvl="0" indent="-342900">
                        <a:spcBef>
                          <a:spcPts val="300"/>
                        </a:spcBef>
                        <a:spcAft>
                          <a:spcPts val="0"/>
                        </a:spcAft>
                        <a:buSzPts val="800"/>
                        <a:buFont typeface="Tahoma"/>
                        <a:buChar char="-"/>
                        <a:tabLst>
                          <a:tab pos="300355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cam </a:t>
                      </a: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pastör</a:t>
                      </a: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pipeti</a:t>
                      </a:r>
                    </a:p>
                    <a:p>
                      <a:pPr marL="342900" marR="36195" lvl="0" indent="-342900">
                        <a:spcBef>
                          <a:spcPts val="300"/>
                        </a:spcBef>
                        <a:spcAft>
                          <a:spcPts val="0"/>
                        </a:spcAft>
                        <a:buSzPts val="800"/>
                        <a:buFont typeface="Tahoma"/>
                        <a:buChar char="-"/>
                        <a:tabLst>
                          <a:tab pos="300355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kırılmış diğer cam </a:t>
                      </a: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v.b</a:t>
                      </a:r>
                      <a:endParaRPr lang="tr-TR" sz="9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6371" marR="16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6195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Fiziksel veya kimyasal özelliklerinden dolayı ya da yasal nedenler dolayısı ile özel işleme tabi olacak atıklar</a:t>
                      </a:r>
                    </a:p>
                    <a:p>
                      <a:pPr marL="342900" marR="36195" lvl="0" indent="-34290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-"/>
                        <a:tabLst>
                          <a:tab pos="372110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Tehlikeli kimyasallar</a:t>
                      </a:r>
                    </a:p>
                    <a:p>
                      <a:pPr marL="342900" marR="36195" lvl="0" indent="-34290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-"/>
                        <a:tabLst>
                          <a:tab pos="372110" algn="l"/>
                        </a:tabLst>
                      </a:pP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Sitotoksik</a:t>
                      </a: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ve </a:t>
                      </a: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sitostatik</a:t>
                      </a: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ilaçlar</a:t>
                      </a:r>
                    </a:p>
                    <a:p>
                      <a:pPr marL="342900" marR="36195" lvl="0" indent="-34290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-"/>
                        <a:tabLst>
                          <a:tab pos="372110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Amalgam atıkları</a:t>
                      </a:r>
                    </a:p>
                    <a:p>
                      <a:pPr marL="342900" marR="36195" lvl="0" indent="-34290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-"/>
                        <a:tabLst>
                          <a:tab pos="372110" algn="l"/>
                        </a:tabLst>
                      </a:pP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Genotoksik</a:t>
                      </a: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ve </a:t>
                      </a: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sitotoksik</a:t>
                      </a: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atıklar</a:t>
                      </a:r>
                    </a:p>
                    <a:p>
                      <a:pPr marL="342900" marR="36195" lvl="0" indent="-34290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-"/>
                        <a:tabLst>
                          <a:tab pos="372110" algn="l"/>
                        </a:tabLst>
                      </a:pPr>
                      <a:r>
                        <a:rPr lang="tr-TR" sz="9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Farmasötik</a:t>
                      </a: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atıklar</a:t>
                      </a:r>
                    </a:p>
                    <a:p>
                      <a:pPr marL="342900" marR="36195" lvl="0" indent="-34290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-"/>
                        <a:tabLst>
                          <a:tab pos="372110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Ağır metal içeren atıklar</a:t>
                      </a:r>
                    </a:p>
                    <a:p>
                      <a:pPr marL="342900" marR="36195" lvl="0" indent="-34290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/>
                        <a:buChar char="-"/>
                        <a:tabLst>
                          <a:tab pos="372110" algn="l"/>
                        </a:tabLs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Basınçlı kaplar</a:t>
                      </a:r>
                    </a:p>
                  </a:txBody>
                  <a:tcPr marL="16371" marR="16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6195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tr-TR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Türkiye Atom Enerjisi Kurumu mevzuatı hükümlerine göre toplanıp uzaklaştırılır.</a:t>
                      </a:r>
                    </a:p>
                  </a:txBody>
                  <a:tcPr marL="16371" marR="16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83234" y="1440334"/>
            <a:ext cx="44755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714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714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714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714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714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714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714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714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714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1475" algn="l"/>
              </a:tabLst>
            </a:pPr>
            <a:r>
              <a:rPr kumimoji="0" lang="tr-TR" altLang="tr-TR" sz="9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EK-2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8" y="89434"/>
            <a:ext cx="1043608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901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95536" y="980728"/>
            <a:ext cx="38164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tr-TR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tr-T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2-Parçalama</a:t>
            </a:r>
          </a:p>
          <a:p>
            <a:pPr>
              <a:defRPr/>
            </a:pPr>
            <a:endParaRPr lang="tr-TR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tr-T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Ekipman içerisinde </a:t>
            </a:r>
            <a:r>
              <a:rPr lang="tr-TR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sabitlenmiş, patentli özel parçalayıcı dişliler yüklenmiş atıkları küçük  parçalara ayırırlar. Bu işlem yükün tipine ve miktarına bağlı olarak ortalama 10 dakika sürer.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4664"/>
            <a:ext cx="329247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1090613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14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1800" b="1" cap="none" dirty="0" smtClean="0">
                <a:solidFill>
                  <a:srgbClr val="16164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tr-TR" sz="1800" b="1" cap="none" dirty="0" smtClean="0">
                <a:solidFill>
                  <a:srgbClr val="16164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800" b="1" cap="none" dirty="0" smtClean="0">
                <a:solidFill>
                  <a:srgbClr val="161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ısıtma</a:t>
            </a:r>
            <a:r>
              <a:rPr lang="tr-TR" dirty="0">
                <a:solidFill>
                  <a:srgbClr val="16164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dirty="0">
                <a:solidFill>
                  <a:srgbClr val="16164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22960" y="1100628"/>
            <a:ext cx="3533016" cy="3579849"/>
          </a:xfrm>
        </p:spPr>
        <p:txBody>
          <a:bodyPr>
            <a:normAutofit/>
          </a:bodyPr>
          <a:lstStyle/>
          <a:p>
            <a:pPr>
              <a:defRPr/>
            </a:pPr>
            <a:endParaRPr lang="tr-TR" sz="2400" dirty="0">
              <a:solidFill>
                <a:srgbClr val="16164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tr-TR" sz="2400" dirty="0">
              <a:solidFill>
                <a:srgbClr val="161645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tr-TR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Parçalama işleminin ardından, otomatik kontrol cihazı atıkların olduğu bölüme kızgın buhar püskürtür ve içerideki ortamın basıncı 3,8 </a:t>
            </a:r>
            <a:r>
              <a:rPr lang="tr-TR" sz="1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BARa</a:t>
            </a:r>
            <a:r>
              <a:rPr lang="tr-TR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ısının ise 138 </a:t>
            </a:r>
            <a:r>
              <a:rPr lang="tr-TR" sz="1400" noProof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tr-TR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dereceye yükseltilir.</a:t>
            </a:r>
          </a:p>
          <a:p>
            <a:pPr algn="ctr">
              <a:defRPr/>
            </a:pPr>
            <a:endParaRPr lang="tr-TR" sz="1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tr-TR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dakika boyunca basınç ve ısı sabit bu değerlerde tutulur, böylece atıkları içerisindeki tüm </a:t>
            </a:r>
            <a:r>
              <a:rPr lang="tr-TR" sz="1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enfektöz</a:t>
            </a:r>
            <a:r>
              <a:rPr lang="tr-TR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mikroorganizmalar etkisiz hale getirilmiş olur .</a:t>
            </a:r>
          </a:p>
          <a:p>
            <a:pPr>
              <a:defRPr/>
            </a:pPr>
            <a:endParaRPr lang="tr-TR" sz="1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35915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3" y="0"/>
            <a:ext cx="873299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77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1600" b="1" dirty="0" smtClean="0">
                <a:solidFill>
                  <a:srgbClr val="16164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4-</a:t>
            </a:r>
            <a:r>
              <a:rPr lang="tr-TR" sz="1200" b="1" dirty="0" smtClean="0">
                <a:solidFill>
                  <a:srgbClr val="16164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b="1" cap="none" dirty="0">
                <a:solidFill>
                  <a:srgbClr val="16164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tr-TR" sz="1600" b="1" cap="none" dirty="0" smtClean="0">
                <a:solidFill>
                  <a:srgbClr val="16164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oğutma</a:t>
            </a:r>
            <a:r>
              <a:rPr lang="tr-TR" dirty="0">
                <a:solidFill>
                  <a:srgbClr val="161645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tr-TR" dirty="0">
                <a:solidFill>
                  <a:srgbClr val="161645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22960" y="1100628"/>
            <a:ext cx="3244984" cy="3579849"/>
          </a:xfrm>
        </p:spPr>
        <p:txBody>
          <a:bodyPr/>
          <a:lstStyle/>
          <a:p>
            <a:pPr>
              <a:defRPr/>
            </a:pPr>
            <a:endParaRPr lang="tr-TR" dirty="0">
              <a:solidFill>
                <a:srgbClr val="161645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tr-TR" dirty="0" smtClean="0">
                <a:solidFill>
                  <a:srgbClr val="161645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r>
              <a:rPr lang="tr-TR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Sterilizasyon </a:t>
            </a:r>
            <a:r>
              <a:rPr lang="tr-TR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işleminin hemen ardından, kontrol ünitesi sistemin ara katmanında soğuk su dolaştırarak  sıcaklığın aniden 70-80</a:t>
            </a:r>
            <a:r>
              <a:rPr lang="tr-TR" noProof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tr-TR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dereceye düşmesini sağlar.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712"/>
            <a:ext cx="335915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" y="116632"/>
            <a:ext cx="87788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82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57398" y="365760"/>
            <a:ext cx="7286501" cy="548640"/>
          </a:xfrm>
        </p:spPr>
        <p:txBody>
          <a:bodyPr/>
          <a:lstStyle/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800" dirty="0">
                <a:solidFill>
                  <a:srgbClr val="161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cap="none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sıvı</a:t>
            </a:r>
            <a:r>
              <a:rPr lang="en-US" sz="1600" b="1" cap="none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cap="none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tahl</a:t>
            </a:r>
            <a:r>
              <a:rPr lang="tr-TR" sz="1600" b="1" cap="none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b="1" cap="none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 </a:t>
            </a:r>
            <a:r>
              <a:rPr lang="en-US" sz="1600" b="1" cap="none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600" b="1" cap="none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b="1" cap="none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vakum</a:t>
            </a:r>
            <a:r>
              <a:rPr lang="en-US" sz="1600" b="1" cap="none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cap="none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uygulama</a:t>
            </a:r>
            <a:r>
              <a:rPr lang="en-US" sz="1600" b="1" cap="none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16164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b="1" dirty="0">
                <a:solidFill>
                  <a:srgbClr val="16164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22960" y="1100628"/>
            <a:ext cx="2380888" cy="3579849"/>
          </a:xfrm>
        </p:spPr>
        <p:txBody>
          <a:bodyPr>
            <a:normAutofit lnSpcReduction="10000"/>
          </a:bodyPr>
          <a:lstStyle/>
          <a:p>
            <a:pPr>
              <a:spcBef>
                <a:spcPts val="500"/>
              </a:spcBef>
              <a:spcAft>
                <a:spcPts val="500"/>
              </a:spcAft>
              <a:defRPr/>
            </a:pPr>
            <a:endParaRPr lang="tr-TR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aşamada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soğutma için kullanılan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yeniden kullanılmak üzere geri dönüşüm kazanına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yönlendirilir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tr-TR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tr-TR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tr-T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Steril edilmiş atıkları kurutmak amacıyla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vakum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uygulan</a:t>
            </a:r>
            <a:r>
              <a:rPr lang="tr-TR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ır</a:t>
            </a:r>
            <a:r>
              <a:rPr lang="tr-T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böylece tahliye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için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hazır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hale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gelir</a:t>
            </a:r>
            <a:r>
              <a:rPr lang="tr-TR" dirty="0">
                <a:solidFill>
                  <a:srgbClr val="161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1616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1"/>
            <a:ext cx="1753741" cy="410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788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02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83568" y="1224182"/>
            <a:ext cx="41044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6-Boşaltma</a:t>
            </a:r>
          </a:p>
          <a:p>
            <a:pPr>
              <a:defRPr/>
            </a:pPr>
            <a:endParaRPr lang="tr-TR" dirty="0">
              <a:solidFill>
                <a:srgbClr val="161645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tr-TR" dirty="0" smtClean="0">
              <a:solidFill>
                <a:srgbClr val="161645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defRPr/>
            </a:pP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Standart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boşaltma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konteynırını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cihazın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altına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yerleştirdikten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sonra</a:t>
            </a:r>
            <a:r>
              <a:rPr lang="tr-T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</a:t>
            </a:r>
            <a:r>
              <a:rPr lang="tr-T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ör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uygun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düğmelere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basarak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atık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tahliye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kapağını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açar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atıkların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konteynıra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tr-T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almasını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sağlar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tr-TR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tr-TR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tr-T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şekilde bir sterilizasyon döngüsü bitmiş olur</a:t>
            </a:r>
            <a:r>
              <a:rPr lang="tr-TR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tr-T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tr-TR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Sterlizasyonu</a:t>
            </a:r>
            <a:r>
              <a:rPr lang="tr-TR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gerçekleştiren atıklar düzenli </a:t>
            </a:r>
            <a:r>
              <a:rPr lang="tr-TR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olarak depolanır.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36537"/>
            <a:ext cx="3219450" cy="456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87788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38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85617"/>
              </p:ext>
            </p:extLst>
          </p:nvPr>
        </p:nvGraphicFramePr>
        <p:xfrm>
          <a:off x="822325" y="1100138"/>
          <a:ext cx="7854132" cy="2286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5826"/>
                <a:gridCol w="2031240"/>
                <a:gridCol w="1963533"/>
                <a:gridCol w="1963533"/>
              </a:tblGrid>
              <a:tr h="56325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3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TIBBİ </a:t>
                      </a:r>
                      <a:r>
                        <a:rPr lang="tr-TR" sz="3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ATIK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3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Kg/yıl</a:t>
                      </a:r>
                      <a:endParaRPr lang="tr-TR" sz="3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3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Kg/ay</a:t>
                      </a:r>
                      <a:endParaRPr lang="tr-TR" sz="3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3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Kg/gün</a:t>
                      </a:r>
                      <a:endParaRPr lang="tr-TR" sz="3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51723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3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3000" b="1" i="0" u="sng" strike="noStrike" baseline="0" dirty="0">
                          <a:solidFill>
                            <a:srgbClr val="FF0000"/>
                          </a:solidFill>
                          <a:latin typeface="+mn-lt"/>
                        </a:rPr>
                        <a:t>201.516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30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16.793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30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552</a:t>
                      </a:r>
                    </a:p>
                  </a:txBody>
                  <a:tcPr marL="9525" marR="9525" marT="9525" marB="0" anchor="b"/>
                </a:tc>
              </a:tr>
              <a:tr h="49431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3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3000" b="1" i="0" u="sng" strike="noStrike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222.583</a:t>
                      </a:r>
                      <a:endParaRPr lang="tr-TR" sz="3000" b="1" i="0" u="sng" strike="noStrike" baseline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30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18.549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30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610</a:t>
                      </a:r>
                    </a:p>
                  </a:txBody>
                  <a:tcPr marL="9525" marR="9525" marT="9525" marB="0" anchor="b"/>
                </a:tc>
              </a:tr>
              <a:tr h="711215">
                <a:tc>
                  <a:txBody>
                    <a:bodyPr/>
                    <a:lstStyle/>
                    <a:p>
                      <a:pPr marL="0" marR="0" indent="0" algn="ctr" defTabSz="115760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3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2014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3000" b="1" i="0" u="sng" strike="noStrike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251.848</a:t>
                      </a:r>
                      <a:endParaRPr lang="tr-TR" sz="3000" b="1" i="0" u="sng" strike="noStrike" baseline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30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20.987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30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690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" y="116632"/>
            <a:ext cx="87788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17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5"/>
            <a:ext cx="8640961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" y="116632"/>
            <a:ext cx="87788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64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                  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Teşekkür </a:t>
            </a:r>
            <a:r>
              <a:rPr lang="tr-TR" dirty="0" err="1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ederİZ</a:t>
            </a:r>
            <a:endParaRPr lang="tr-TR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2"/>
            <a:ext cx="3024336" cy="20882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10858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88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Tıbbi Atık İle İlgili Mevzuatlar</a:t>
            </a:r>
            <a:endParaRPr lang="tr-T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2872 Sayılı Çevre Kanunu </a:t>
            </a:r>
          </a:p>
          <a:p>
            <a:r>
              <a:rPr lang="tr-TR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Atık Yönetimi Genel Esaslarına İlişkin Yönetmelik</a:t>
            </a:r>
          </a:p>
          <a:p>
            <a:r>
              <a:rPr lang="tr-TR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Çevre Denetimi Yönetmeliği</a:t>
            </a:r>
          </a:p>
          <a:p>
            <a:r>
              <a:rPr lang="tr-TR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Tıbbi Atıkların Kontrolü Yönetmeliği</a:t>
            </a:r>
          </a:p>
          <a:p>
            <a:r>
              <a:rPr lang="tr-TR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Tehlikeli Atıkların Kontrolü Yönetmeliği</a:t>
            </a:r>
          </a:p>
          <a:p>
            <a:r>
              <a:rPr lang="tr-TR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Yüksek Çevre Kurulu ve Mahalli Çevre </a:t>
            </a:r>
            <a:r>
              <a:rPr lang="tr-TR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Kurullarının</a:t>
            </a:r>
          </a:p>
          <a:p>
            <a:r>
              <a:rPr lang="tr-TR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Çalışma </a:t>
            </a:r>
            <a:r>
              <a:rPr lang="tr-TR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Usul ve Esaslarına İlişkin Yönetmelik.</a:t>
            </a:r>
          </a:p>
          <a:p>
            <a:pPr marL="0" lvl="0" indent="0">
              <a:buNone/>
            </a:pPr>
            <a:endParaRPr lang="tr-TR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1080120" cy="80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554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cap="none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 Atık Üreten Tesisler</a:t>
            </a:r>
            <a:endParaRPr lang="tr-TR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6383689"/>
              </p:ext>
            </p:extLst>
          </p:nvPr>
        </p:nvGraphicFramePr>
        <p:xfrm>
          <a:off x="971600" y="1268760"/>
          <a:ext cx="6912768" cy="3579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410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1657369270"/>
              </p:ext>
            </p:extLst>
          </p:nvPr>
        </p:nvGraphicFramePr>
        <p:xfrm>
          <a:off x="755576" y="980728"/>
          <a:ext cx="76328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2985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0476"/>
            <a:ext cx="316835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646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temel İlkeler  </a:t>
            </a:r>
            <a:endParaRPr lang="tr-TR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 algn="just">
              <a:buClr>
                <a:srgbClr val="31B6FD"/>
              </a:buClr>
            </a:pPr>
            <a:r>
              <a:rPr lang="tr-TR" sz="18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Tıbbi, tehlikeli ve evsel atıkların oluşumunun ve miktarının kaynağında en aza indirilmesi esas olup; tıbbi atıkların alıcı ortama verilmesi yasaktır. </a:t>
            </a:r>
          </a:p>
          <a:p>
            <a:pPr lvl="0" algn="just">
              <a:buClr>
                <a:srgbClr val="31B6FD"/>
              </a:buClr>
            </a:pPr>
            <a:r>
              <a:rPr lang="tr-TR" sz="18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 atıkların tehlikeli ve evsel atıklar ile karıştırılmaması, kaynağında diğer atıklardan ayrı olarak toplanması, biriktirilmesi, taşınması, </a:t>
            </a:r>
            <a:r>
              <a:rPr lang="tr-TR" sz="1800" b="1" dirty="0" err="1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bertarafı</a:t>
            </a:r>
            <a:r>
              <a:rPr lang="tr-TR" sz="18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esastır. </a:t>
            </a:r>
          </a:p>
          <a:p>
            <a:pPr lvl="0" algn="just">
              <a:buClr>
                <a:srgbClr val="31B6FD"/>
              </a:buClr>
            </a:pPr>
            <a:r>
              <a:rPr lang="tr-TR" sz="18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 atıkların yarattığı çevresel kirlenme ve bozulmadan doğan zararlardan dolayı tıbbi atık üreticileri, taşıyıcıları ve </a:t>
            </a:r>
            <a:r>
              <a:rPr lang="tr-TR" sz="1800" b="1" dirty="0" err="1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bertarafçıları</a:t>
            </a:r>
            <a:r>
              <a:rPr lang="tr-TR" sz="18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kusur şartı olmaksızın sorumludurlar. </a:t>
            </a:r>
          </a:p>
          <a:p>
            <a:pPr lvl="0" algn="just">
              <a:buClr>
                <a:srgbClr val="31B6FD"/>
              </a:buClr>
            </a:pPr>
            <a:r>
              <a:rPr lang="tr-TR" sz="18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 atık üreticileri atıklarının </a:t>
            </a:r>
            <a:r>
              <a:rPr lang="tr-TR" sz="1800" b="1" dirty="0" err="1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bertarafı</a:t>
            </a:r>
            <a:r>
              <a:rPr lang="tr-TR" sz="18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için gerekli harcamaları karşılamakla yükümlüdürler. </a:t>
            </a:r>
          </a:p>
          <a:p>
            <a:pPr lvl="0" algn="just">
              <a:buClr>
                <a:srgbClr val="31B6FD"/>
              </a:buClr>
            </a:pPr>
            <a:r>
              <a:rPr lang="tr-TR" sz="18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 atıkların yönetiminden sorumlu kişi, kurum/kuruluşlar, bu atıkların çevre ve insan sağlığına olabilecek zararlı etkilerinin azaltılması için gerekli tedbirleri almakla yükümlüdürler. </a:t>
            </a:r>
          </a:p>
          <a:p>
            <a:pPr lvl="0" algn="just">
              <a:buClr>
                <a:srgbClr val="31B6FD"/>
              </a:buClr>
            </a:pPr>
            <a:r>
              <a:rPr lang="tr-TR" sz="18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 atık yönetimiyle ilgili personelin periyodik olarak eğitimden ve sağlık kontrolünden geçirilmesi esastır. </a:t>
            </a:r>
            <a:endParaRPr lang="tr-T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"/>
            <a:ext cx="1298575" cy="47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126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95536" y="2474893"/>
            <a:ext cx="777686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000" dirty="0">
              <a:solidFill>
                <a:srgbClr val="000000"/>
              </a:solidFill>
            </a:endParaRPr>
          </a:p>
          <a:p>
            <a:r>
              <a:rPr lang="tr-TR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Yönetmelik </a:t>
            </a:r>
            <a:r>
              <a:rPr lang="tr-TR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kapsamında; </a:t>
            </a:r>
          </a:p>
          <a:p>
            <a:endParaRPr lang="tr-TR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tr-TR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Görev ve yetkiler Bakanlık </a:t>
            </a:r>
            <a:r>
              <a:rPr lang="tr-TR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Mülki Amirlere </a:t>
            </a:r>
            <a:endParaRPr lang="tr-TR" sz="28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tr-TR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r-TR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tr-TR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ükümlülükler Tıbbi </a:t>
            </a:r>
            <a:r>
              <a:rPr lang="tr-TR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Atık Üreticileri ve </a:t>
            </a:r>
            <a:r>
              <a:rPr lang="tr-TR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Belediyelere aittir</a:t>
            </a:r>
            <a:endParaRPr lang="tr-TR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29" y="260648"/>
            <a:ext cx="142198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749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çılar">
  <a:themeElements>
    <a:clrScheme name="Açılar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çılar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çıla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1170</TotalTime>
  <Words>2392</Words>
  <Application>Microsoft Office PowerPoint</Application>
  <PresentationFormat>Ekran Gösterisi (4:3)</PresentationFormat>
  <Paragraphs>383</Paragraphs>
  <Slides>47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47</vt:i4>
      </vt:variant>
    </vt:vector>
  </HeadingPairs>
  <TitlesOfParts>
    <vt:vector size="59" baseType="lpstr">
      <vt:lpstr>Algerian</vt:lpstr>
      <vt:lpstr>Arial</vt:lpstr>
      <vt:lpstr>Calibri</vt:lpstr>
      <vt:lpstr>Franklin Gothic Book</vt:lpstr>
      <vt:lpstr>Franklin Gothic Medium</vt:lpstr>
      <vt:lpstr>隶书</vt:lpstr>
      <vt:lpstr>Lucida Calligraphy</vt:lpstr>
      <vt:lpstr>Tahoma</vt:lpstr>
      <vt:lpstr>Times New Roman</vt:lpstr>
      <vt:lpstr>Tunga</vt:lpstr>
      <vt:lpstr>Wingdings</vt:lpstr>
      <vt:lpstr>Açılar</vt:lpstr>
      <vt:lpstr> </vt:lpstr>
      <vt:lpstr>ATIKLARIN GENEL TANIMLARI </vt:lpstr>
      <vt:lpstr> SAĞLIK KURULUŞLARINDAN KAYNAKLANAN ATIKLARIN               SINIFLANDIRILMASI</vt:lpstr>
      <vt:lpstr>PowerPoint Sunusu</vt:lpstr>
      <vt:lpstr>Tıbbi Atık İle İlgili Mevzuatlar</vt:lpstr>
      <vt:lpstr>Tıbbi Atık Üreten Tesisler</vt:lpstr>
      <vt:lpstr>PowerPoint Sunusu</vt:lpstr>
      <vt:lpstr>temel İlkeler  </vt:lpstr>
      <vt:lpstr>PowerPoint Sunusu</vt:lpstr>
      <vt:lpstr> BAKANLIK;</vt:lpstr>
      <vt:lpstr> MÜLKİ AMİRLER;</vt:lpstr>
      <vt:lpstr>sa         TIBBİ ATIK ÜRETİCİLERİ (SAĞLIK  kuruluşlarI)ÇİND YÖNETİMİ</vt:lpstr>
      <vt:lpstr>            SAĞLIK KURULUŞLARI Ünite İçi Atık Yönetim Planı Hazırlamakla Yükümlüdür</vt:lpstr>
      <vt:lpstr>PowerPoint Sunusu</vt:lpstr>
      <vt:lpstr>ATIKLARI KAYNAĞINDA AYRI TOPLAMAK </vt:lpstr>
      <vt:lpstr>Tıbbi Atıkların Toplanmasında Kırmızı Renkli Plastik Torbalar Kullanılır</vt:lpstr>
      <vt:lpstr>       KESİCİ DELİCİ ATIKLARIN TOPLANMASI</vt:lpstr>
      <vt:lpstr>Bu atıkların üretildikleri noktalarda biriktirilmesine izin verilmez.</vt:lpstr>
      <vt:lpstr>Atıkların Taşınmasında Görevli Personel, Turuncu Renkli Özel Elbise Giyer.</vt:lpstr>
      <vt:lpstr>    20 ‘DEN AZ YATAĞA SAHİP SAĞLIK        KURULUŞLARINDAKURULUŞLARI  </vt:lpstr>
      <vt:lpstr>  20 VE ÜSTÜ YATAĞA SAHİP SAĞLIK KURULUŞLARIKURULUŞLARI  </vt:lpstr>
      <vt:lpstr>Tıbbi Atık Bertaraf Ücretleri</vt:lpstr>
      <vt:lpstr>                    ULUSAL ATIK TAŞIMA FORMLARI</vt:lpstr>
      <vt:lpstr>          ULUSAL ATIK TAŞIMA FORMLARI</vt:lpstr>
      <vt:lpstr>            ULUSAL ATIK TAŞIMA FORMLARI</vt:lpstr>
      <vt:lpstr>        BELEDİYELERİN SORUMLULUKLARI</vt:lpstr>
      <vt:lpstr>PowerPoint Sunusu</vt:lpstr>
      <vt:lpstr>BELEDİYELERİN SORUMLULUKLARI</vt:lpstr>
      <vt:lpstr>             TIBBİ ATIKLARIN BERTARAFI </vt:lpstr>
      <vt:lpstr>      yakma</vt:lpstr>
      <vt:lpstr> Sterİlİzasyon</vt:lpstr>
      <vt:lpstr>sterİlİzasyon</vt:lpstr>
      <vt:lpstr>PowerPoint Sunusu</vt:lpstr>
      <vt:lpstr>PowerPoint Sunusu</vt:lpstr>
      <vt:lpstr>              Çanakkale StrelİzASYON tEsİSİ</vt:lpstr>
      <vt:lpstr>             Çanakkale StrelİzASYON tEsİSİ</vt:lpstr>
      <vt:lpstr>PowerPoint Sunusu</vt:lpstr>
      <vt:lpstr>PowerPoint Sunusu</vt:lpstr>
      <vt:lpstr>                sterİLİSAZYON PROSESİ</vt:lpstr>
      <vt:lpstr>PowerPoint Sunusu</vt:lpstr>
      <vt:lpstr>   3 – ısıtma </vt:lpstr>
      <vt:lpstr>   4- Soğutma </vt:lpstr>
      <vt:lpstr>5 - sıvı tahliye ve  vakum uygulama  </vt:lpstr>
      <vt:lpstr>PowerPoint Sunusu</vt:lpstr>
      <vt:lpstr>PowerPoint Sunusu</vt:lpstr>
      <vt:lpstr>PowerPoint Sunusu</vt:lpstr>
      <vt:lpstr>                  Teşekkür ederİZ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Ilkay Yılmaz Özkay</dc:creator>
  <cp:lastModifiedBy>Halil Büyükçakıroğlu</cp:lastModifiedBy>
  <cp:revision>151</cp:revision>
  <dcterms:created xsi:type="dcterms:W3CDTF">2016-02-12T09:09:04Z</dcterms:created>
  <dcterms:modified xsi:type="dcterms:W3CDTF">2016-05-13T11:13:29Z</dcterms:modified>
</cp:coreProperties>
</file>