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65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3" r:id="rId13"/>
    <p:sldId id="278" r:id="rId14"/>
    <p:sldId id="279" r:id="rId15"/>
    <p:sldId id="280" r:id="rId16"/>
    <p:sldId id="281" r:id="rId17"/>
    <p:sldId id="282" r:id="rId18"/>
    <p:sldId id="261" r:id="rId19"/>
    <p:sldId id="262" r:id="rId20"/>
    <p:sldId id="264" r:id="rId21"/>
    <p:sldId id="26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606707-40D8-48CB-914A-4F843837A939}" type="datetimeFigureOut">
              <a:rPr lang="tr-TR" smtClean="0"/>
              <a:t>13.10.2015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F67F2A-11E6-47F0-A0B0-1C9344B469CE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KIYIDA DOLDURMA VE KURUTMA YOLUYLA KAZANILAN ARAZİLERDE PLANLAMA SÜRECİ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79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80400" cy="5327650"/>
          </a:xfrm>
        </p:spPr>
        <p:txBody>
          <a:bodyPr/>
          <a:lstStyle/>
          <a:p>
            <a:pPr marL="263525" indent="-263525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r-TR" altLang="tr-TR" sz="2000" dirty="0" smtClean="0"/>
              <a:t>    </a:t>
            </a:r>
            <a:r>
              <a:rPr lang="tr-TR" altLang="tr-TR" sz="2000" b="1" dirty="0" smtClean="0"/>
              <a:t>06.07.2011 tarih ve 27986 sayılı </a:t>
            </a:r>
            <a:r>
              <a:rPr lang="tr-TR" altLang="tr-TR" sz="2000" b="1" dirty="0" err="1" smtClean="0"/>
              <a:t>R.G.’de</a:t>
            </a:r>
            <a:r>
              <a:rPr lang="tr-TR" altLang="tr-TR" sz="2000" b="1" dirty="0" smtClean="0"/>
              <a:t> yayımlanan “</a:t>
            </a:r>
            <a:r>
              <a:rPr lang="tr-TR" altLang="tr-TR" sz="2000" b="1" u="sng" dirty="0" smtClean="0"/>
              <a:t>Kıyı Yapı ve Tesislerinde Planlama ve Uygulama Sürecine İlişkin Tebliğ</a:t>
            </a:r>
            <a:r>
              <a:rPr lang="tr-TR" altLang="tr-TR" sz="2000" b="1" dirty="0" smtClean="0"/>
              <a:t>” hükümlerine göre kıyı yapısı talebi için;</a:t>
            </a:r>
          </a:p>
          <a:p>
            <a:pPr marL="263525" indent="-263525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tr-TR" altLang="tr-TR" sz="800" b="1" dirty="0" smtClean="0"/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İmar planlarının hazırlanmasına esas olmak üzere onaylı halihazır harita temini, KKÇ tespiti ve onayı,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Yatırımcının tercihine bağlı olarak ön izin işlemlerinin tamamlanması,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İmar planı teklif dosyasının hazırlanması,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Valilik tarafından arazi tespit ve değerlendirme tutanağının düzenlenmesi,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Teklif dosyasının Valilik tarafından 15 gün içinde Bakanlığa gönderilmesi (ön izni yoksa eş zamanlı olarak Defterdarlığa gönderilmesi)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Bakanlık tarafından kurum görüşleri alınarak planın onaylanması (veya iade edilmesi).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848600" cy="792162"/>
          </a:xfrm>
        </p:spPr>
        <p:txBody>
          <a:bodyPr/>
          <a:lstStyle/>
          <a:p>
            <a:pPr algn="l">
              <a:defRPr/>
            </a:pP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Kıyıda Planlama, Onay ve Uygulama Süreci</a:t>
            </a:r>
            <a:endParaRPr lang="tr-TR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8950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80400" cy="5184775"/>
          </a:xfrm>
        </p:spPr>
        <p:txBody>
          <a:bodyPr/>
          <a:lstStyle/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Analiz ve bilgi paftaları (Uygun ölçekte, tek pafta olacak şekilde, çevreyi de gösteren, renklendirilmiş, ismi ve lejantı bulunan ancak plan notları bulunmayan), 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Plan kapsamında özel mülkiyete konu alan varsa onaylı mülkiyet paftası, 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Uygulama imar planı (çevresindeki onaylı planları gösterecek şekilde),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Detaylı ve gerekçeli, belirli bir düzende ve başlıklar altında hazırlanmış plan açıklama raporu,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Onaylı hidrografik ve </a:t>
            </a:r>
            <a:r>
              <a:rPr lang="tr-TR" altLang="tr-TR" sz="2000" dirty="0" err="1" smtClean="0"/>
              <a:t>oşinografik</a:t>
            </a:r>
            <a:r>
              <a:rPr lang="tr-TR" altLang="tr-TR" sz="2000" dirty="0" smtClean="0"/>
              <a:t> rapor,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Fizibilite ve modelleme raporu (Denizcilik Müsteşarlığınca istenmesi halinde),</a:t>
            </a:r>
          </a:p>
          <a:p>
            <a:pPr marL="263525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tr-TR" altLang="tr-TR" sz="2000" dirty="0" smtClean="0"/>
              <a:t>   Valilik tarafından yatırımın çevresi ile birlikte değerlendirildiği ve fotoğraflarla alan tespitinin yapıldığı “Arazi Tespit ve Değerlendirme </a:t>
            </a:r>
            <a:r>
              <a:rPr lang="tr-TR" altLang="tr-TR" sz="2000" dirty="0" err="1" smtClean="0"/>
              <a:t>Tutanağı”nın</a:t>
            </a:r>
            <a:r>
              <a:rPr lang="tr-TR" altLang="tr-TR" sz="2000" dirty="0" smtClean="0"/>
              <a:t> düzenlenmesi gerekmektedir.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848600" cy="7921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Yatırım Teklif Dosyası</a:t>
            </a:r>
            <a:endParaRPr 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611188" y="5373688"/>
            <a:ext cx="8064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44334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631904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Müdürlüğümüze sunulan yatırım teklif dosyası 15 gün içinde incelenerek  varsa eksikliklerin giderilmesi amacıyla bu süre içinde ilgilisine iade edilir.</a:t>
            </a:r>
          </a:p>
          <a:p>
            <a:pPr algn="just"/>
            <a:r>
              <a:rPr lang="tr-TR" dirty="0" smtClean="0"/>
              <a:t>Eksikliklerin tamamlanmasından sonra İl Müdürlüğümüzce  yerinde inceleme yapılarak Arazi Tespit ve Değerlendirme Tutanağı düzenlenir.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4032448" cy="316835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41764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5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80400" cy="4895850"/>
          </a:xfrm>
        </p:spPr>
        <p:txBody>
          <a:bodyPr/>
          <a:lstStyle/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Plan teklif dosyası Valilik kanalıyla Bakanlığa gönderilir,</a:t>
            </a:r>
          </a:p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Bakanlık ilgili kurumların görüşlerini alarak teklifi inceler, </a:t>
            </a:r>
          </a:p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Uygun görülmesi halinde plan Bakan Oluru alınarak onaylanır, </a:t>
            </a:r>
          </a:p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Onaylanan planlar 3194 sayılı Kanun hükümleri uyarınca  İl Müdürlüğümüzce 30 gün süre ile askıya çıkarılır ve ilan edilir,</a:t>
            </a:r>
          </a:p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Maliye Bakanlığı (Defterdarlık) nezdinde kesin kiralama işlemi tamamlanır,</a:t>
            </a:r>
          </a:p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Uygulama projeleri DLH tarafından incelenir ve onaylanır,</a:t>
            </a:r>
          </a:p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Alanın özelliği gereği varsa diğer izinler alınır,</a:t>
            </a:r>
          </a:p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İlgili idare tarafından imar planına göre inşaat ruhsatı düzenlenir, </a:t>
            </a:r>
          </a:p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Liman Başkanlığının bilgisi dahilinde inşaata başlanır,</a:t>
            </a:r>
          </a:p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Ruhsat sürelerine uygun olarak inşaatın tamamlanmasını müteakip yapı kullanma izni ve Denizcilik Müsteşarlığından işletme izni alınır.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848600" cy="1054100"/>
          </a:xfrm>
        </p:spPr>
        <p:txBody>
          <a:bodyPr/>
          <a:lstStyle/>
          <a:p>
            <a:pPr algn="l"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Onay ve Uygulama Süreci</a:t>
            </a:r>
            <a:endParaRPr 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88670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4572000" cy="2160587"/>
          </a:xfrm>
        </p:spPr>
        <p:txBody>
          <a:bodyPr/>
          <a:lstStyle/>
          <a:p>
            <a:pPr marL="360363" indent="-360363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smtClean="0"/>
              <a:t>Kıyıda plan kararı ile yapılabilecek yapılara ait zorunlu alt ve üst yapı tesisleri (ofis, depo, vinç vs),</a:t>
            </a:r>
          </a:p>
          <a:p>
            <a:pPr marL="360363" indent="-360363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smtClean="0"/>
              <a:t>Kara, deniz, hava ulaşımına yönelik altyapı tesisleri,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541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Dolgu Alanı Üzerinde Yapılaşma</a:t>
            </a:r>
            <a:endParaRPr 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6629" name="Picture 2" descr="C:\Documents and Settings\ADIM2\Desktop\besiktas_vapur_iskel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68413"/>
            <a:ext cx="3868738" cy="34464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3" descr="C:\Documents and Settings\ADIM2\Desktop\lima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86125"/>
            <a:ext cx="4446587" cy="33353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4" descr="C:\Documents and Settings\ADIM2\Desktop\btm-cesme-ve-sigacik-limanlarinin-cozum-ortagi-oldu-izmir-20100802AY328440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857750"/>
            <a:ext cx="4506912" cy="16938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7563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Documents and Settings\ADIM2\Desktop\yesilkoy-rone-par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4813"/>
            <a:ext cx="4071938" cy="2517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72063" y="1268413"/>
            <a:ext cx="3857625" cy="3017837"/>
          </a:xfrm>
        </p:spPr>
        <p:txBody>
          <a:bodyPr/>
          <a:lstStyle/>
          <a:p>
            <a:pPr marL="360363" indent="-360363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1800" smtClean="0"/>
              <a:t>Park, çocuk bahçesi, açık spor alanları,</a:t>
            </a:r>
          </a:p>
          <a:p>
            <a:pPr marL="360363" indent="-360363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1800" smtClean="0"/>
              <a:t>Fuar, piknik, eğlence alanları olarak ayrılan yerlerde emsal % 3’ü ve yükseklik 5.50 m.yi aşmayacak şekilde takılıp sökülebilir elemanlarla inşa edilmek kaydıyla lokanta, gazino, çay bahçesi, sergi üniteleri ve idare binaları,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541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Dolgu Alanı Üzerinde Yapılaşma</a:t>
            </a:r>
            <a:endParaRPr 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7654" name="Picture 2" descr="C:\Documents and Settings\ADIM2\Desktop\Play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4572000" cy="34305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5" descr="C:\Documents and Settings\ADIM2\Desktop\piknik-masa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25975"/>
            <a:ext cx="2786063" cy="2089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4762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3571875" cy="2143125"/>
          </a:xfrm>
        </p:spPr>
        <p:txBody>
          <a:bodyPr/>
          <a:lstStyle/>
          <a:p>
            <a:pPr marL="360363" indent="-360363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1800" dirty="0" smtClean="0"/>
              <a:t>Kamuya ait arıtma tesisleri yapılabilir </a:t>
            </a:r>
            <a:r>
              <a:rPr lang="tr-TR" altLang="tr-TR" sz="1800" dirty="0" smtClean="0"/>
              <a:t> (</a:t>
            </a:r>
            <a:r>
              <a:rPr lang="tr-TR" altLang="tr-TR" sz="1800" dirty="0" err="1" smtClean="0"/>
              <a:t>kkudy</a:t>
            </a:r>
            <a:r>
              <a:rPr lang="tr-TR" altLang="tr-TR" sz="1800" dirty="0" smtClean="0"/>
              <a:t> madde 13/c)</a:t>
            </a:r>
            <a:endParaRPr lang="tr-TR" altLang="tr-TR" sz="1800" dirty="0" smtClean="0"/>
          </a:p>
          <a:p>
            <a:pPr marL="360363" indent="-360363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1800" dirty="0" smtClean="0"/>
              <a:t>Özel kullanımlara ait arıtma tesisleri ile günübirlik turizm yapı ve tesisleri kıyıda ve dolgu alanlarında yapılamaz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541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Dolgu Alanı Üzerinde Yapılaşma</a:t>
            </a:r>
            <a:endParaRPr 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8677" name="Picture 6" descr="C:\Documents and Settings\ADIM2\Desktop\derin-deniz-de%C5%9Far%C4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/>
          <a:stretch>
            <a:fillRect/>
          </a:stretch>
        </p:blipFill>
        <p:spPr bwMode="auto">
          <a:xfrm>
            <a:off x="192088" y="3729038"/>
            <a:ext cx="6237287" cy="3057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3" descr="C:\Documents and Settings\ADIM2\Desktop\ATIK%20SU%20ARITMA%20TES%C4%B0S%C4%B0%20MA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14438"/>
            <a:ext cx="3851275" cy="30718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6960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773238"/>
            <a:ext cx="4752975" cy="4751387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tr-TR" altLang="tr-TR" sz="2000" dirty="0" smtClean="0"/>
              <a:t>Kıyı Kanununun Uygulamasına Dair Yönetmeliğin 13.c. maddesine göre;</a:t>
            </a:r>
          </a:p>
          <a:p>
            <a:pPr marL="442913" lvl="1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İmar planı olmadan; kıyının kamu yararına kullanımı amacıyla, dolgu gerektirmeyen duş, </a:t>
            </a:r>
            <a:r>
              <a:rPr lang="tr-TR" altLang="tr-TR" sz="2000" dirty="0" err="1" smtClean="0"/>
              <a:t>gölgelik,wc</a:t>
            </a:r>
            <a:r>
              <a:rPr lang="tr-TR" altLang="tr-TR" sz="2000" smtClean="0"/>
              <a:t>, soyunma kabini, büyüklüğü 6 m</a:t>
            </a:r>
            <a:r>
              <a:rPr lang="tr-TR" altLang="tr-TR" sz="2000" baseline="30000" smtClean="0"/>
              <a:t>2</a:t>
            </a:r>
            <a:r>
              <a:rPr lang="tr-TR" altLang="tr-TR" sz="2000" smtClean="0"/>
              <a:t>yi geçmeyen ve aralarında en az 150 metre mesafe olmak kaydıyla büfeler, </a:t>
            </a:r>
          </a:p>
          <a:p>
            <a:pPr marL="442913" lvl="1" indent="-263525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q"/>
            </a:pPr>
            <a:r>
              <a:rPr lang="tr-TR" altLang="tr-TR" sz="2000" dirty="0" smtClean="0"/>
              <a:t>Yine aralarında en az 150 m. mesafe olacak şekilde imar planına gerek olmadan ahşap iskeleler yapılabilir. 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54100"/>
          </a:xfrm>
        </p:spPr>
        <p:txBody>
          <a:bodyPr/>
          <a:lstStyle/>
          <a:p>
            <a:pPr algn="l">
              <a:defRPr/>
            </a:pP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Kıyılarda Yapılabilecek Yapılar</a:t>
            </a:r>
            <a:b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(İmar planı olmaksızın)</a:t>
            </a:r>
            <a:endParaRPr lang="tr-TR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0" name="Picture 5" descr="57168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r="15134"/>
          <a:stretch>
            <a:fillRect/>
          </a:stretch>
        </p:blipFill>
        <p:spPr bwMode="auto">
          <a:xfrm>
            <a:off x="4824413" y="1773238"/>
            <a:ext cx="4176712" cy="4143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539750" y="13414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68008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Dolgu İmar </a:t>
            </a:r>
            <a:r>
              <a:rPr lang="tr-TR" dirty="0"/>
              <a:t>P</a:t>
            </a:r>
            <a:r>
              <a:rPr lang="tr-TR" dirty="0" smtClean="0"/>
              <a:t>lanlarından </a:t>
            </a:r>
            <a:r>
              <a:rPr lang="tr-TR" dirty="0"/>
              <a:t>Ö</a:t>
            </a:r>
            <a:r>
              <a:rPr lang="tr-TR" dirty="0" smtClean="0"/>
              <a:t>rnekler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7"/>
            <a:ext cx="7632847" cy="5040560"/>
          </a:xfrm>
        </p:spPr>
      </p:pic>
    </p:spTree>
    <p:extLst>
      <p:ext uri="{BB962C8B-B14F-4D97-AF65-F5344CB8AC3E}">
        <p14:creationId xmlns:p14="http://schemas.microsoft.com/office/powerpoint/2010/main" val="148255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08912" cy="5688631"/>
          </a:xfrm>
        </p:spPr>
      </p:pic>
    </p:spTree>
    <p:extLst>
      <p:ext uri="{BB962C8B-B14F-4D97-AF65-F5344CB8AC3E}">
        <p14:creationId xmlns:p14="http://schemas.microsoft.com/office/powerpoint/2010/main" val="555395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868488"/>
            <a:ext cx="2446338" cy="4632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357188" y="500063"/>
            <a:ext cx="8501062" cy="938212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200" b="1" dirty="0"/>
              <a:t>3621 SAYILI KIYI KANUNU VE</a:t>
            </a:r>
          </a:p>
          <a:p>
            <a:pPr>
              <a:spcBef>
                <a:spcPct val="50000"/>
              </a:spcBef>
            </a:pPr>
            <a:r>
              <a:rPr lang="tr-TR" altLang="tr-TR" sz="2200" b="1" dirty="0"/>
              <a:t>KIYI KANUNUNUN UYGULANMASINA DAİR YÖNETMELİK</a:t>
            </a: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2625725" y="1941513"/>
            <a:ext cx="63754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tr-TR" altLang="tr-TR" sz="1800" u="sng" dirty="0"/>
              <a:t>AMAÇ:</a:t>
            </a:r>
          </a:p>
          <a:p>
            <a:pPr>
              <a:spcBef>
                <a:spcPct val="50000"/>
              </a:spcBef>
            </a:pPr>
            <a:r>
              <a:rPr lang="tr-TR" altLang="tr-TR" sz="1800" dirty="0"/>
              <a:t>KIYILARIN ÖZELLİKLERİNİ GÖZETMEK, KORUMA VE KULLANMA ESASLARINI SAPTAMAK</a:t>
            </a:r>
          </a:p>
          <a:p>
            <a:pPr algn="just">
              <a:spcBef>
                <a:spcPct val="50000"/>
              </a:spcBef>
            </a:pPr>
            <a:r>
              <a:rPr lang="tr-TR" altLang="tr-TR" sz="1800" u="sng" dirty="0"/>
              <a:t>KAPSAM:</a:t>
            </a:r>
          </a:p>
          <a:p>
            <a:pPr>
              <a:spcBef>
                <a:spcPct val="50000"/>
              </a:spcBef>
            </a:pPr>
            <a:r>
              <a:rPr lang="tr-TR" altLang="tr-TR" sz="1800" dirty="0"/>
              <a:t>DENİZ, TABİİ VE SUNİ GÖLLER VE AKARSU KIYILARI İLE DENİZ VE DOĞAL GÖLLERİN KIYILARINI ÇEVRELEYEN SAHİL ŞERİTLERİNE AİT DÜZENLEMELERİ VE BU YERLERDEN KAMU YARARINA YARARLANMA  </a:t>
            </a:r>
            <a:r>
              <a:rPr lang="tr-TR" altLang="tr-TR" sz="1800" dirty="0" smtClean="0"/>
              <a:t>ŞARTLARI</a:t>
            </a: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27813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Müdürlüğümüz arşivindeki dolgu planları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069584"/>
          </a:xfrm>
        </p:spPr>
        <p:txBody>
          <a:bodyPr/>
          <a:lstStyle/>
          <a:p>
            <a:r>
              <a:rPr lang="tr-TR" dirty="0" smtClean="0"/>
              <a:t>Müdürlüğümüz arşivinde Bakanlığımızca onaylanmış </a:t>
            </a:r>
            <a:r>
              <a:rPr lang="tr-TR" dirty="0" smtClean="0">
                <a:latin typeface="+mj-lt"/>
              </a:rPr>
              <a:t>37 </a:t>
            </a:r>
            <a:r>
              <a:rPr lang="tr-TR" dirty="0" smtClean="0"/>
              <a:t>adet dolgu imar planı bulunmaktadır.</a:t>
            </a:r>
          </a:p>
          <a:p>
            <a:r>
              <a:rPr lang="tr-TR" dirty="0" smtClean="0"/>
              <a:t>7 adet teklif plan Bakanlığımızda değerlendirme aşamasındadır.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38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276872"/>
            <a:ext cx="8229600" cy="773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/>
              <a:t>TEŞEKKÜRLER</a:t>
            </a:r>
            <a:endParaRPr lang="tr-TR" sz="4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2267744" y="486916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Hazırlayan:  Nesibe PALAT</a:t>
            </a:r>
          </a:p>
          <a:p>
            <a:r>
              <a:rPr lang="tr-TR" sz="2800" dirty="0" smtClean="0"/>
              <a:t>	            Şehir Plancısı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445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0541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3621 Sayılı Kıyı Kanunu</a:t>
            </a:r>
            <a:b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Tanımlar (Madde 4)</a:t>
            </a:r>
            <a:endParaRPr lang="tr-TR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43063"/>
            <a:ext cx="4246562" cy="4679950"/>
          </a:xfrm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</a:pPr>
            <a:r>
              <a:rPr lang="tr-TR" altLang="tr-TR" sz="1800" b="1" u="sng" smtClean="0"/>
              <a:t>Kıyı Çizgisi: </a:t>
            </a:r>
          </a:p>
          <a:p>
            <a:pPr marL="0" indent="0" algn="just">
              <a:buFontTx/>
              <a:buNone/>
            </a:pPr>
            <a:r>
              <a:rPr lang="tr-TR" altLang="tr-TR" sz="1600" smtClean="0"/>
              <a:t>Deniz, göl ve akarsularda, taşkın durumları dışında, suyun karaya değdiği noktaların birleşmesinden oluşan çizgiyi,</a:t>
            </a:r>
          </a:p>
          <a:p>
            <a:pPr marL="0" indent="0" algn="just">
              <a:buFontTx/>
              <a:buNone/>
            </a:pPr>
            <a:r>
              <a:rPr lang="tr-TR" altLang="tr-TR" sz="1800" b="1" u="sng" smtClean="0"/>
              <a:t>Kıyı Kenar Çizgisi: </a:t>
            </a:r>
          </a:p>
          <a:p>
            <a:pPr marL="0" indent="0" algn="just">
              <a:buFontTx/>
              <a:buNone/>
            </a:pPr>
            <a:r>
              <a:rPr lang="tr-TR" altLang="tr-TR" sz="1600" smtClean="0"/>
              <a:t>Deniz, göl ve akarsularda, kıyı çizgisinden sonraki kara yönünde su hareketlerinin oluşturduğu kumluk, çakıllık, kayalık, taşlık, sazlık, bataklık ve benzeri alanların doğal sınırını, </a:t>
            </a:r>
          </a:p>
          <a:p>
            <a:pPr marL="0" indent="0" algn="just">
              <a:buFontTx/>
              <a:buNone/>
            </a:pPr>
            <a:r>
              <a:rPr lang="tr-TR" altLang="tr-TR" sz="1800" b="1" u="sng" smtClean="0"/>
              <a:t>Kıyı: </a:t>
            </a:r>
          </a:p>
          <a:p>
            <a:pPr marL="0" indent="0" algn="just">
              <a:buFontTx/>
              <a:buNone/>
            </a:pPr>
            <a:r>
              <a:rPr lang="tr-TR" altLang="tr-TR" sz="1600" smtClean="0"/>
              <a:t>Kıyı çizgisi ile kıyı kenar çizgisi arasındaki alanı, </a:t>
            </a:r>
          </a:p>
          <a:p>
            <a:pPr marL="0" indent="0" algn="just">
              <a:buFontTx/>
              <a:buNone/>
            </a:pPr>
            <a:r>
              <a:rPr lang="tr-TR" altLang="tr-TR" sz="1800" b="1" u="sng" smtClean="0"/>
              <a:t>Sahil Şeridi:</a:t>
            </a:r>
          </a:p>
          <a:p>
            <a:pPr marL="0" indent="0" algn="just">
              <a:buFontTx/>
              <a:buNone/>
            </a:pPr>
            <a:r>
              <a:rPr lang="tr-TR" altLang="tr-TR" sz="1600" smtClean="0"/>
              <a:t>Kıyı kenar çizgisinden itibaren kara yönünde yatay olarak en az 100 metre genişliğindeki alanı,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9750" y="1412875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3317" name="Picture 5" descr="kıyı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6" t="2470" r="10574" b="4741"/>
          <a:stretch>
            <a:fillRect/>
          </a:stretch>
        </p:blipFill>
        <p:spPr bwMode="auto">
          <a:xfrm>
            <a:off x="4500563" y="1828800"/>
            <a:ext cx="4500562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755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357950" y="3071810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57158" y="1142984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3"/>
          <p:cNvSpPr>
            <a:spLocks noChangeShapeType="1"/>
          </p:cNvSpPr>
          <p:nvPr/>
        </p:nvSpPr>
        <p:spPr bwMode="auto">
          <a:xfrm>
            <a:off x="1725583" y="603566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1798608" y="59626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cxnSp>
        <p:nvCxnSpPr>
          <p:cNvPr id="54" name="AutoShape 5"/>
          <p:cNvCxnSpPr>
            <a:cxnSpLocks noChangeShapeType="1"/>
          </p:cNvCxnSpPr>
          <p:nvPr/>
        </p:nvCxnSpPr>
        <p:spPr bwMode="auto">
          <a:xfrm rot="16200000" flipH="1">
            <a:off x="4641821" y="6107100"/>
            <a:ext cx="1587" cy="1587"/>
          </a:xfrm>
          <a:prstGeom prst="curvedConnector3">
            <a:avLst>
              <a:gd name="adj1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Line 6"/>
          <p:cNvSpPr>
            <a:spLocks noChangeShapeType="1"/>
          </p:cNvSpPr>
          <p:nvPr/>
        </p:nvSpPr>
        <p:spPr bwMode="auto">
          <a:xfrm flipV="1">
            <a:off x="4246533" y="5891200"/>
            <a:ext cx="287338" cy="287337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H="1">
            <a:off x="4390996" y="5819762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 flipH="1">
            <a:off x="4462433" y="5603862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H="1">
            <a:off x="4965671" y="5243500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 flipH="1">
            <a:off x="4533871" y="5314937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flipH="1">
            <a:off x="4030633" y="5170475"/>
            <a:ext cx="2873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flipH="1">
            <a:off x="4678333" y="4954575"/>
            <a:ext cx="714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62" name="Picture 13" descr="ormanl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4296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Line 22"/>
          <p:cNvSpPr>
            <a:spLocks noChangeShapeType="1"/>
          </p:cNvSpPr>
          <p:nvPr/>
        </p:nvSpPr>
        <p:spPr bwMode="auto">
          <a:xfrm flipV="1">
            <a:off x="3525808" y="4883137"/>
            <a:ext cx="0" cy="714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 flipV="1">
            <a:off x="3525808" y="4811700"/>
            <a:ext cx="73025" cy="714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3598833" y="4811700"/>
            <a:ext cx="0" cy="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2209771" y="4522775"/>
            <a:ext cx="95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000" dirty="0">
                <a:solidFill>
                  <a:srgbClr val="FFFF00"/>
                </a:solidFill>
                <a:latin typeface="Arial" charset="0"/>
              </a:rPr>
              <a:t>KIYI </a:t>
            </a:r>
            <a:r>
              <a:rPr lang="tr-TR" sz="1000" dirty="0" smtClean="0">
                <a:solidFill>
                  <a:srgbClr val="FFFF00"/>
                </a:solidFill>
                <a:latin typeface="Arial" charset="0"/>
              </a:rPr>
              <a:t>ÇİZGİSİ</a:t>
            </a:r>
            <a:endParaRPr lang="tr-TR" sz="1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>
            <a:off x="3094008" y="4667237"/>
            <a:ext cx="43180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68" name="AutoShape 27"/>
          <p:cNvSpPr>
            <a:spLocks noChangeArrowheads="1"/>
          </p:cNvSpPr>
          <p:nvPr/>
        </p:nvSpPr>
        <p:spPr bwMode="auto">
          <a:xfrm flipV="1">
            <a:off x="2878108" y="6178537"/>
            <a:ext cx="71438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69" name="AutoShape 28"/>
          <p:cNvSpPr>
            <a:spLocks noChangeArrowheads="1"/>
          </p:cNvSpPr>
          <p:nvPr/>
        </p:nvSpPr>
        <p:spPr bwMode="auto">
          <a:xfrm flipV="1">
            <a:off x="3670271" y="5170475"/>
            <a:ext cx="71437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0" name="AutoShape 29"/>
          <p:cNvSpPr>
            <a:spLocks noChangeArrowheads="1"/>
          </p:cNvSpPr>
          <p:nvPr/>
        </p:nvSpPr>
        <p:spPr bwMode="auto">
          <a:xfrm flipV="1">
            <a:off x="3525808" y="5459400"/>
            <a:ext cx="71438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1" name="AutoShape 30"/>
          <p:cNvSpPr>
            <a:spLocks noChangeArrowheads="1"/>
          </p:cNvSpPr>
          <p:nvPr/>
        </p:nvSpPr>
        <p:spPr bwMode="auto">
          <a:xfrm flipV="1">
            <a:off x="3309908" y="5675300"/>
            <a:ext cx="71438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2" name="AutoShape 31"/>
          <p:cNvSpPr>
            <a:spLocks noChangeArrowheads="1"/>
          </p:cNvSpPr>
          <p:nvPr/>
        </p:nvSpPr>
        <p:spPr bwMode="auto">
          <a:xfrm flipV="1">
            <a:off x="3094008" y="6035662"/>
            <a:ext cx="71438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3" name="AutoShape 32"/>
          <p:cNvSpPr>
            <a:spLocks noChangeArrowheads="1"/>
          </p:cNvSpPr>
          <p:nvPr/>
        </p:nvSpPr>
        <p:spPr bwMode="auto">
          <a:xfrm flipV="1">
            <a:off x="2949546" y="6035662"/>
            <a:ext cx="71437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4" name="AutoShape 33"/>
          <p:cNvSpPr>
            <a:spLocks noChangeArrowheads="1"/>
          </p:cNvSpPr>
          <p:nvPr/>
        </p:nvSpPr>
        <p:spPr bwMode="auto">
          <a:xfrm flipV="1">
            <a:off x="3741708" y="4883137"/>
            <a:ext cx="71438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5" name="AutoShape 34"/>
          <p:cNvSpPr>
            <a:spLocks noChangeArrowheads="1"/>
          </p:cNvSpPr>
          <p:nvPr/>
        </p:nvSpPr>
        <p:spPr bwMode="auto">
          <a:xfrm flipV="1">
            <a:off x="3741708" y="5027600"/>
            <a:ext cx="71438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6" name="AutoShape 35"/>
          <p:cNvSpPr>
            <a:spLocks noChangeArrowheads="1"/>
          </p:cNvSpPr>
          <p:nvPr/>
        </p:nvSpPr>
        <p:spPr bwMode="auto">
          <a:xfrm flipV="1">
            <a:off x="3670271" y="5099037"/>
            <a:ext cx="71437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7" name="AutoShape 36"/>
          <p:cNvSpPr>
            <a:spLocks noChangeArrowheads="1"/>
          </p:cNvSpPr>
          <p:nvPr/>
        </p:nvSpPr>
        <p:spPr bwMode="auto">
          <a:xfrm flipV="1">
            <a:off x="3598833" y="5314937"/>
            <a:ext cx="71438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8" name="AutoShape 37"/>
          <p:cNvSpPr>
            <a:spLocks noChangeArrowheads="1"/>
          </p:cNvSpPr>
          <p:nvPr/>
        </p:nvSpPr>
        <p:spPr bwMode="auto">
          <a:xfrm flipV="1">
            <a:off x="3741708" y="4811700"/>
            <a:ext cx="71438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79" name="AutoShape 38"/>
          <p:cNvSpPr>
            <a:spLocks noChangeArrowheads="1"/>
          </p:cNvSpPr>
          <p:nvPr/>
        </p:nvSpPr>
        <p:spPr bwMode="auto">
          <a:xfrm flipV="1">
            <a:off x="3741708" y="4883137"/>
            <a:ext cx="71438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80" name="AutoShape 39"/>
          <p:cNvSpPr>
            <a:spLocks noChangeArrowheads="1"/>
          </p:cNvSpPr>
          <p:nvPr/>
        </p:nvSpPr>
        <p:spPr bwMode="auto">
          <a:xfrm flipH="1" flipV="1">
            <a:off x="3741708" y="4883137"/>
            <a:ext cx="73025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81" name="AutoShape 40"/>
          <p:cNvSpPr>
            <a:spLocks noChangeArrowheads="1"/>
          </p:cNvSpPr>
          <p:nvPr/>
        </p:nvSpPr>
        <p:spPr bwMode="auto">
          <a:xfrm flipV="1">
            <a:off x="3670271" y="4811700"/>
            <a:ext cx="71437" cy="730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800" b="1">
              <a:latin typeface="Arial" charset="0"/>
            </a:endParaRPr>
          </a:p>
        </p:txBody>
      </p:sp>
      <p:sp>
        <p:nvSpPr>
          <p:cNvPr id="82" name="Freeform 41"/>
          <p:cNvSpPr>
            <a:spLocks/>
          </p:cNvSpPr>
          <p:nvPr/>
        </p:nvSpPr>
        <p:spPr bwMode="auto">
          <a:xfrm>
            <a:off x="2878108" y="4811700"/>
            <a:ext cx="874713" cy="1439862"/>
          </a:xfrm>
          <a:custGeom>
            <a:avLst/>
            <a:gdLst>
              <a:gd name="T0" fmla="*/ 0 w 551"/>
              <a:gd name="T1" fmla="*/ 2147483647 h 907"/>
              <a:gd name="T2" fmla="*/ 113407889 w 551"/>
              <a:gd name="T3" fmla="*/ 1943039271 h 907"/>
              <a:gd name="T4" fmla="*/ 342741393 w 551"/>
              <a:gd name="T5" fmla="*/ 2056447026 h 907"/>
              <a:gd name="T6" fmla="*/ 685482787 w 551"/>
              <a:gd name="T7" fmla="*/ 1484370719 h 907"/>
              <a:gd name="T8" fmla="*/ 1028224279 w 551"/>
              <a:gd name="T9" fmla="*/ 1141629681 h 907"/>
              <a:gd name="T10" fmla="*/ 1144151481 w 551"/>
              <a:gd name="T11" fmla="*/ 914815758 h 907"/>
              <a:gd name="T12" fmla="*/ 1257559321 w 551"/>
              <a:gd name="T13" fmla="*/ 685482276 h 907"/>
              <a:gd name="T14" fmla="*/ 1257559321 w 551"/>
              <a:gd name="T15" fmla="*/ 456147405 h 907"/>
              <a:gd name="T16" fmla="*/ 1370965573 w 551"/>
              <a:gd name="T17" fmla="*/ 342741138 h 907"/>
              <a:gd name="T18" fmla="*/ 1370965573 w 551"/>
              <a:gd name="T19" fmla="*/ 113406217 h 907"/>
              <a:gd name="T20" fmla="*/ 1257559321 w 551"/>
              <a:gd name="T21" fmla="*/ 0 h 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1"/>
              <a:gd name="T34" fmla="*/ 0 h 907"/>
              <a:gd name="T35" fmla="*/ 551 w 551"/>
              <a:gd name="T36" fmla="*/ 907 h 9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1" h="907">
                <a:moveTo>
                  <a:pt x="0" y="907"/>
                </a:moveTo>
                <a:cubicBezTo>
                  <a:pt x="11" y="846"/>
                  <a:pt x="22" y="786"/>
                  <a:pt x="45" y="771"/>
                </a:cubicBezTo>
                <a:cubicBezTo>
                  <a:pt x="68" y="756"/>
                  <a:pt x="98" y="846"/>
                  <a:pt x="136" y="816"/>
                </a:cubicBezTo>
                <a:cubicBezTo>
                  <a:pt x="174" y="786"/>
                  <a:pt x="227" y="649"/>
                  <a:pt x="272" y="589"/>
                </a:cubicBezTo>
                <a:cubicBezTo>
                  <a:pt x="317" y="529"/>
                  <a:pt x="378" y="490"/>
                  <a:pt x="408" y="453"/>
                </a:cubicBezTo>
                <a:cubicBezTo>
                  <a:pt x="438" y="416"/>
                  <a:pt x="439" y="393"/>
                  <a:pt x="454" y="363"/>
                </a:cubicBezTo>
                <a:cubicBezTo>
                  <a:pt x="469" y="333"/>
                  <a:pt x="492" y="302"/>
                  <a:pt x="499" y="272"/>
                </a:cubicBezTo>
                <a:cubicBezTo>
                  <a:pt x="506" y="242"/>
                  <a:pt x="492" y="204"/>
                  <a:pt x="499" y="181"/>
                </a:cubicBezTo>
                <a:cubicBezTo>
                  <a:pt x="506" y="158"/>
                  <a:pt x="537" y="159"/>
                  <a:pt x="544" y="136"/>
                </a:cubicBezTo>
                <a:cubicBezTo>
                  <a:pt x="551" y="113"/>
                  <a:pt x="551" y="68"/>
                  <a:pt x="544" y="45"/>
                </a:cubicBezTo>
                <a:cubicBezTo>
                  <a:pt x="537" y="22"/>
                  <a:pt x="506" y="7"/>
                  <a:pt x="499" y="0"/>
                </a:cubicBezTo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sz="800" b="1"/>
          </a:p>
        </p:txBody>
      </p:sp>
      <p:sp>
        <p:nvSpPr>
          <p:cNvPr id="83" name="Line 43"/>
          <p:cNvSpPr>
            <a:spLocks noChangeShapeType="1"/>
          </p:cNvSpPr>
          <p:nvPr/>
        </p:nvSpPr>
        <p:spPr bwMode="auto">
          <a:xfrm>
            <a:off x="2878108" y="5099037"/>
            <a:ext cx="720725" cy="360363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4" name="Line 46"/>
          <p:cNvSpPr>
            <a:spLocks noChangeShapeType="1"/>
          </p:cNvSpPr>
          <p:nvPr/>
        </p:nvSpPr>
        <p:spPr bwMode="auto">
          <a:xfrm>
            <a:off x="1941483" y="6178537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5" name="Line 47"/>
          <p:cNvSpPr>
            <a:spLocks noChangeShapeType="1"/>
          </p:cNvSpPr>
          <p:nvPr/>
        </p:nvSpPr>
        <p:spPr bwMode="auto">
          <a:xfrm>
            <a:off x="2157383" y="5962637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6" name="Line 48"/>
          <p:cNvSpPr>
            <a:spLocks noChangeShapeType="1"/>
          </p:cNvSpPr>
          <p:nvPr/>
        </p:nvSpPr>
        <p:spPr bwMode="auto">
          <a:xfrm>
            <a:off x="2301846" y="5746737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7" name="Line 49"/>
          <p:cNvSpPr>
            <a:spLocks noChangeShapeType="1"/>
          </p:cNvSpPr>
          <p:nvPr/>
        </p:nvSpPr>
        <p:spPr bwMode="auto">
          <a:xfrm>
            <a:off x="2733646" y="5530837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>
            <a:off x="3022571" y="5314937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>
            <a:off x="3238471" y="5099037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0" name="Line 53"/>
          <p:cNvSpPr>
            <a:spLocks noChangeShapeType="1"/>
          </p:cNvSpPr>
          <p:nvPr/>
        </p:nvSpPr>
        <p:spPr bwMode="auto">
          <a:xfrm>
            <a:off x="3454371" y="49545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1" name="Text Box 54"/>
          <p:cNvSpPr txBox="1">
            <a:spLocks noChangeArrowheads="1"/>
          </p:cNvSpPr>
          <p:nvPr/>
        </p:nvSpPr>
        <p:spPr bwMode="auto">
          <a:xfrm>
            <a:off x="1149321" y="5237150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4D4D4D"/>
                </a:solidFill>
                <a:latin typeface="Arial" charset="0"/>
              </a:rPr>
              <a:t>KIYI</a:t>
            </a:r>
          </a:p>
        </p:txBody>
      </p:sp>
      <p:sp>
        <p:nvSpPr>
          <p:cNvPr id="92" name="Line 55"/>
          <p:cNvSpPr>
            <a:spLocks noChangeShapeType="1"/>
          </p:cNvSpPr>
          <p:nvPr/>
        </p:nvSpPr>
        <p:spPr bwMode="auto">
          <a:xfrm>
            <a:off x="1798608" y="5459400"/>
            <a:ext cx="1008063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3" name="Text Box 54"/>
          <p:cNvSpPr txBox="1">
            <a:spLocks noChangeArrowheads="1"/>
          </p:cNvSpPr>
          <p:nvPr/>
        </p:nvSpPr>
        <p:spPr bwMode="auto">
          <a:xfrm>
            <a:off x="1365221" y="4883137"/>
            <a:ext cx="1509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000" dirty="0">
                <a:solidFill>
                  <a:srgbClr val="FF0000"/>
                </a:solidFill>
              </a:rPr>
              <a:t>KIYI </a:t>
            </a:r>
            <a:r>
              <a:rPr lang="tr-TR" sz="1000" dirty="0" smtClean="0">
                <a:solidFill>
                  <a:srgbClr val="FF0000"/>
                </a:solidFill>
              </a:rPr>
              <a:t>KENAR ÇİZGİSİ</a:t>
            </a:r>
            <a:endParaRPr lang="tr-TR" sz="1000" dirty="0">
              <a:solidFill>
                <a:srgbClr val="FF0000"/>
              </a:solidFill>
            </a:endParaRPr>
          </a:p>
        </p:txBody>
      </p:sp>
      <p:sp>
        <p:nvSpPr>
          <p:cNvPr id="94" name="Freeform 55"/>
          <p:cNvSpPr>
            <a:spLocks/>
          </p:cNvSpPr>
          <p:nvPr/>
        </p:nvSpPr>
        <p:spPr bwMode="auto">
          <a:xfrm>
            <a:off x="1798608" y="4883137"/>
            <a:ext cx="1800225" cy="1368425"/>
          </a:xfrm>
          <a:custGeom>
            <a:avLst/>
            <a:gdLst>
              <a:gd name="T0" fmla="*/ 0 w 1088"/>
              <a:gd name="T1" fmla="*/ 862 h 862"/>
              <a:gd name="T2" fmla="*/ 136 w 1088"/>
              <a:gd name="T3" fmla="*/ 726 h 862"/>
              <a:gd name="T4" fmla="*/ 181 w 1088"/>
              <a:gd name="T5" fmla="*/ 680 h 862"/>
              <a:gd name="T6" fmla="*/ 272 w 1088"/>
              <a:gd name="T7" fmla="*/ 590 h 862"/>
              <a:gd name="T8" fmla="*/ 363 w 1088"/>
              <a:gd name="T9" fmla="*/ 544 h 862"/>
              <a:gd name="T10" fmla="*/ 453 w 1088"/>
              <a:gd name="T11" fmla="*/ 499 h 862"/>
              <a:gd name="T12" fmla="*/ 544 w 1088"/>
              <a:gd name="T13" fmla="*/ 454 h 862"/>
              <a:gd name="T14" fmla="*/ 635 w 1088"/>
              <a:gd name="T15" fmla="*/ 363 h 862"/>
              <a:gd name="T16" fmla="*/ 680 w 1088"/>
              <a:gd name="T17" fmla="*/ 318 h 862"/>
              <a:gd name="T18" fmla="*/ 816 w 1088"/>
              <a:gd name="T19" fmla="*/ 272 h 862"/>
              <a:gd name="T20" fmla="*/ 907 w 1088"/>
              <a:gd name="T21" fmla="*/ 227 h 862"/>
              <a:gd name="T22" fmla="*/ 861 w 1088"/>
              <a:gd name="T23" fmla="*/ 136 h 862"/>
              <a:gd name="T24" fmla="*/ 952 w 1088"/>
              <a:gd name="T25" fmla="*/ 91 h 862"/>
              <a:gd name="T26" fmla="*/ 1043 w 1088"/>
              <a:gd name="T27" fmla="*/ 45 h 862"/>
              <a:gd name="T28" fmla="*/ 1088 w 1088"/>
              <a:gd name="T29" fmla="*/ 0 h 8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8"/>
              <a:gd name="T46" fmla="*/ 0 h 862"/>
              <a:gd name="T47" fmla="*/ 1088 w 1088"/>
              <a:gd name="T48" fmla="*/ 862 h 8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8" h="862">
                <a:moveTo>
                  <a:pt x="0" y="862"/>
                </a:moveTo>
                <a:cubicBezTo>
                  <a:pt x="53" y="809"/>
                  <a:pt x="106" y="756"/>
                  <a:pt x="136" y="726"/>
                </a:cubicBezTo>
                <a:cubicBezTo>
                  <a:pt x="166" y="696"/>
                  <a:pt x="158" y="703"/>
                  <a:pt x="181" y="680"/>
                </a:cubicBezTo>
                <a:cubicBezTo>
                  <a:pt x="204" y="657"/>
                  <a:pt x="242" y="613"/>
                  <a:pt x="272" y="590"/>
                </a:cubicBezTo>
                <a:cubicBezTo>
                  <a:pt x="302" y="567"/>
                  <a:pt x="333" y="559"/>
                  <a:pt x="363" y="544"/>
                </a:cubicBezTo>
                <a:cubicBezTo>
                  <a:pt x="393" y="529"/>
                  <a:pt x="423" y="514"/>
                  <a:pt x="453" y="499"/>
                </a:cubicBezTo>
                <a:cubicBezTo>
                  <a:pt x="483" y="484"/>
                  <a:pt x="514" y="477"/>
                  <a:pt x="544" y="454"/>
                </a:cubicBezTo>
                <a:cubicBezTo>
                  <a:pt x="574" y="431"/>
                  <a:pt x="612" y="386"/>
                  <a:pt x="635" y="363"/>
                </a:cubicBezTo>
                <a:cubicBezTo>
                  <a:pt x="658" y="340"/>
                  <a:pt x="650" y="333"/>
                  <a:pt x="680" y="318"/>
                </a:cubicBezTo>
                <a:cubicBezTo>
                  <a:pt x="710" y="303"/>
                  <a:pt x="778" y="287"/>
                  <a:pt x="816" y="272"/>
                </a:cubicBezTo>
                <a:cubicBezTo>
                  <a:pt x="854" y="257"/>
                  <a:pt x="900" y="250"/>
                  <a:pt x="907" y="227"/>
                </a:cubicBezTo>
                <a:cubicBezTo>
                  <a:pt x="914" y="204"/>
                  <a:pt x="854" y="159"/>
                  <a:pt x="861" y="136"/>
                </a:cubicBezTo>
                <a:cubicBezTo>
                  <a:pt x="868" y="113"/>
                  <a:pt x="922" y="106"/>
                  <a:pt x="952" y="91"/>
                </a:cubicBezTo>
                <a:cubicBezTo>
                  <a:pt x="982" y="76"/>
                  <a:pt x="1020" y="60"/>
                  <a:pt x="1043" y="45"/>
                </a:cubicBezTo>
                <a:cubicBezTo>
                  <a:pt x="1066" y="30"/>
                  <a:pt x="1081" y="15"/>
                  <a:pt x="1088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 sz="1200"/>
          </a:p>
        </p:txBody>
      </p:sp>
      <p:sp>
        <p:nvSpPr>
          <p:cNvPr id="97" name="96 Dikdörtgen"/>
          <p:cNvSpPr/>
          <p:nvPr/>
        </p:nvSpPr>
        <p:spPr bwMode="auto">
          <a:xfrm>
            <a:off x="428596" y="6215082"/>
            <a:ext cx="728667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Kıyı çizgisi ile kıyı kenar çizgisi arasında kalan alandır.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7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63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Genel Hükümler ve Prensipler</a:t>
            </a:r>
            <a:endParaRPr 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569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  <a:buFont typeface="Wingdings" pitchFamily="2" charset="2"/>
              <a:buChar char="q"/>
            </a:pPr>
            <a:r>
              <a:rPr lang="tr-TR" altLang="tr-TR" sz="2000">
                <a:solidFill>
                  <a:srgbClr val="000000"/>
                </a:solidFill>
              </a:rPr>
              <a:t>Kıyılar Devlete aittir, özel mülkiyete konu olamaz. </a:t>
            </a:r>
          </a:p>
          <a:p>
            <a:pPr>
              <a:spcAft>
                <a:spcPct val="30000"/>
              </a:spcAft>
              <a:buFont typeface="Wingdings" pitchFamily="2" charset="2"/>
              <a:buChar char="q"/>
            </a:pPr>
            <a:r>
              <a:rPr lang="tr-TR" altLang="tr-TR" sz="2000">
                <a:solidFill>
                  <a:srgbClr val="000000"/>
                </a:solidFill>
              </a:rPr>
              <a:t>Kıyılarda turizm ve konaklama tesisleri yapılamaz (Kruvaziyer limanlar ve uluslar arası spor tesisleri hariç)</a:t>
            </a:r>
          </a:p>
        </p:txBody>
      </p:sp>
      <p:sp>
        <p:nvSpPr>
          <p:cNvPr id="15364" name="Line 17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5365" name="Picture 2" descr="C:\Documents and Settings\ADIM2\Desktop\sahil_ev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40100"/>
            <a:ext cx="4500562" cy="3375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3" descr="C:\Documents and Settings\ADIM2\Desktop\yaz_manzaras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78113"/>
            <a:ext cx="4714875" cy="35369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6514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4213" y="404813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tr-T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Genel Hükümler ve Prensipler</a:t>
            </a:r>
            <a:endParaRPr lang="tr-TR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95288" y="1490663"/>
            <a:ext cx="44624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  <a:buFont typeface="Wingdings" pitchFamily="2" charset="2"/>
              <a:buChar char="q"/>
            </a:pPr>
            <a:r>
              <a:rPr lang="tr-TR" altLang="tr-TR" sz="2000">
                <a:solidFill>
                  <a:srgbClr val="000000"/>
                </a:solidFill>
              </a:rPr>
              <a:t>Kıyı ve sahil şeritlerinden yararlanmada kamu yararı aranır, kıyılar herkesin eşit ve serbest olarak yararlanmasına açıktır, engeller oluşturulamaz, ayrıcalıklı kullanım sağlanamaz.</a:t>
            </a:r>
          </a:p>
        </p:txBody>
      </p:sp>
      <p:sp>
        <p:nvSpPr>
          <p:cNvPr id="16388" name="Line 17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6389" name="Picture 4" descr="C:\Documents and Settings\ADIM2\Desktop\PA18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28346" r="9181" b="10669"/>
          <a:stretch>
            <a:fillRect/>
          </a:stretch>
        </p:blipFill>
        <p:spPr bwMode="auto">
          <a:xfrm>
            <a:off x="214313" y="3857625"/>
            <a:ext cx="4572000" cy="27876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2" descr="C:\Documents and Settings\ADIM2\Desktop\B13_oz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143375"/>
            <a:ext cx="4598988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3" descr="C:\Documents and Settings\ADIM2\Desktop\s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357313"/>
            <a:ext cx="2857500" cy="2857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4213" y="404813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tr-T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Genel Hükümler ve Prensipler</a:t>
            </a:r>
            <a:endParaRPr lang="tr-TR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11" name="Line 17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00063" y="1439863"/>
            <a:ext cx="4033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  <a:buFont typeface="Wingdings" pitchFamily="2" charset="2"/>
              <a:buChar char="q"/>
            </a:pPr>
            <a:r>
              <a:rPr lang="tr-TR" altLang="tr-TR" sz="2000">
                <a:solidFill>
                  <a:srgbClr val="000000"/>
                </a:solidFill>
              </a:rPr>
              <a:t>Kıyının doğal yapısını değiştirecek boyutta kazı yapılamaz, kum, çakıl vs alınamaz. Moloz ve atıklar dökülemez.</a:t>
            </a:r>
          </a:p>
        </p:txBody>
      </p:sp>
      <p:pic>
        <p:nvPicPr>
          <p:cNvPr id="17413" name="Picture 2" descr="C:\Documents and Settings\ADIM2\Desktop\dubai-viz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1875"/>
            <a:ext cx="3563938" cy="29289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3" descr="C:\Documents and Settings\ADIM2\Desktop\dubai_o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928813"/>
            <a:ext cx="3048000" cy="4572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3" descr="C:\Documents and Settings\ADIM2\Desktop\kum mak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86063"/>
            <a:ext cx="1928813" cy="19288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4213" y="404813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tr-T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Genel Hükümler ve Prensipler</a:t>
            </a:r>
            <a:endParaRPr lang="tr-TR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23850" y="1511300"/>
            <a:ext cx="38909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  <a:buFont typeface="Wingdings" pitchFamily="2" charset="2"/>
              <a:buChar char="q"/>
            </a:pPr>
            <a:r>
              <a:rPr lang="tr-TR" altLang="tr-TR" sz="2000">
                <a:solidFill>
                  <a:srgbClr val="000000"/>
                </a:solidFill>
              </a:rPr>
              <a:t>Kıyıda, uygulama imar planı kararı olmadan herhangi bir yapılaşmaya gidilemez (Büfe, wc, duş gibi yapılar ile ahşap iskeleler hariç). </a:t>
            </a:r>
          </a:p>
        </p:txBody>
      </p:sp>
      <p:sp>
        <p:nvSpPr>
          <p:cNvPr id="18436" name="Line 17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8437" name="Picture 2" descr="C:\Documents and Settings\ADIM2\Desktop\iskele_iskende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4572000" cy="3111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3" descr="C:\Documents and Settings\ADIM2\Desktop\yat_liman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357688"/>
            <a:ext cx="2857500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Documents and Settings\ADIM2\Desktop\alanya-resim-71-kleopatra-plaji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>
            <a:fillRect/>
          </a:stretch>
        </p:blipFill>
        <p:spPr bwMode="auto">
          <a:xfrm>
            <a:off x="4357688" y="1485900"/>
            <a:ext cx="4019550" cy="2586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63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Kıyılarda Yapılabilecek Yapılar</a:t>
            </a:r>
            <a:b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(Uygulama İmar Planı ile)</a:t>
            </a:r>
            <a:endParaRPr lang="tr-TR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87338" y="1557338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İSKELE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87338" y="2093913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LİMAN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87338" y="2598738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BARINAK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87338" y="3101975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YANAŞMA YERİ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287338" y="3606800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RIHTIM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287338" y="4110038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DALGAKIRAN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287338" y="4614863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KÖPRÜ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287338" y="5118100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MENFEZ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287338" y="5622925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İSTİNAT DUVARI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2519363" y="1557338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FENER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2519363" y="2093913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ÇEKEK YERİ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2519363" y="2598738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KAYIKHANE</a:t>
            </a:r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2519363" y="3101975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TUZLA</a:t>
            </a:r>
          </a:p>
        </p:txBody>
      </p: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2519363" y="3606800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DALYAN</a:t>
            </a:r>
          </a:p>
        </p:txBody>
      </p:sp>
      <p:sp>
        <p:nvSpPr>
          <p:cNvPr id="21521" name="Text Box 19"/>
          <p:cNvSpPr txBox="1">
            <a:spLocks noChangeArrowheads="1"/>
          </p:cNvSpPr>
          <p:nvPr/>
        </p:nvSpPr>
        <p:spPr bwMode="auto">
          <a:xfrm>
            <a:off x="2555875" y="5157788"/>
            <a:ext cx="2087563" cy="85725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TASFİYE VE POMPAJ İSTASYONLARI</a:t>
            </a:r>
          </a:p>
        </p:txBody>
      </p:sp>
      <p:sp>
        <p:nvSpPr>
          <p:cNvPr id="21522" name="Text Box 20"/>
          <p:cNvSpPr txBox="1">
            <a:spLocks noChangeArrowheads="1"/>
          </p:cNvSpPr>
          <p:nvPr/>
        </p:nvSpPr>
        <p:spPr bwMode="auto">
          <a:xfrm>
            <a:off x="2519363" y="4149725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TERSANE</a:t>
            </a:r>
          </a:p>
        </p:txBody>
      </p:sp>
      <p:sp>
        <p:nvSpPr>
          <p:cNvPr id="21523" name="Text Box 21"/>
          <p:cNvSpPr txBox="1">
            <a:spLocks noChangeArrowheads="1"/>
          </p:cNvSpPr>
          <p:nvPr/>
        </p:nvSpPr>
        <p:spPr bwMode="auto">
          <a:xfrm>
            <a:off x="2519363" y="4654550"/>
            <a:ext cx="2087562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GEMİ SÖKÜM YERİ</a:t>
            </a:r>
          </a:p>
        </p:txBody>
      </p:sp>
      <p:sp>
        <p:nvSpPr>
          <p:cNvPr id="21524" name="Text Box 22"/>
          <p:cNvSpPr txBox="1">
            <a:spLocks noChangeArrowheads="1"/>
          </p:cNvSpPr>
          <p:nvPr/>
        </p:nvSpPr>
        <p:spPr bwMode="auto">
          <a:xfrm>
            <a:off x="4751388" y="2311400"/>
            <a:ext cx="1836737" cy="612775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SU ÜRÜNLERİ TESİSLERİ </a:t>
            </a:r>
          </a:p>
        </p:txBody>
      </p:sp>
      <p:sp>
        <p:nvSpPr>
          <p:cNvPr id="21525" name="Text Box 23"/>
          <p:cNvSpPr txBox="1">
            <a:spLocks noChangeArrowheads="1"/>
          </p:cNvSpPr>
          <p:nvPr/>
        </p:nvSpPr>
        <p:spPr bwMode="auto">
          <a:xfrm>
            <a:off x="6732588" y="2555875"/>
            <a:ext cx="1800225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KRUVAZİYER</a:t>
            </a:r>
          </a:p>
        </p:txBody>
      </p:sp>
      <p:sp>
        <p:nvSpPr>
          <p:cNvPr id="21526" name="Text Box 24"/>
          <p:cNvSpPr txBox="1">
            <a:spLocks noChangeArrowheads="1"/>
          </p:cNvSpPr>
          <p:nvPr/>
        </p:nvSpPr>
        <p:spPr bwMode="auto">
          <a:xfrm>
            <a:off x="6732588" y="3060700"/>
            <a:ext cx="1800225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YAT LİMANLARI</a:t>
            </a:r>
          </a:p>
        </p:txBody>
      </p:sp>
      <p:sp>
        <p:nvSpPr>
          <p:cNvPr id="21527" name="Text Box 25"/>
          <p:cNvSpPr txBox="1">
            <a:spLocks noChangeArrowheads="1"/>
          </p:cNvSpPr>
          <p:nvPr/>
        </p:nvSpPr>
        <p:spPr bwMode="auto">
          <a:xfrm>
            <a:off x="6732588" y="1557338"/>
            <a:ext cx="1800225" cy="85725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ULUSLARARASI SPOR ORG. TESİSLERİ</a:t>
            </a:r>
          </a:p>
        </p:txBody>
      </p:sp>
      <p:sp>
        <p:nvSpPr>
          <p:cNvPr id="21528" name="Rectangle 26"/>
          <p:cNvSpPr>
            <a:spLocks noChangeArrowheads="1"/>
          </p:cNvSpPr>
          <p:nvPr/>
        </p:nvSpPr>
        <p:spPr bwMode="auto">
          <a:xfrm>
            <a:off x="4787900" y="3644900"/>
            <a:ext cx="3744913" cy="2320925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sz="1800">
                <a:solidFill>
                  <a:srgbClr val="000000"/>
                </a:solidFill>
              </a:rPr>
              <a:t>Kara, deniz, hava ulaşımına yönelik altyapı tesisleri, yeşil alan ve park düzenlemeleri, Fuar, piknik, eğlence alanları olarak ayrılan yerlerde lokanta, gazino, çay bahçesi, sergi üniteleri ve idare binaları (Yönetmelik 14. madde),</a:t>
            </a:r>
            <a:endParaRPr lang="tr-TR" altLang="tr-TR" sz="1800" u="sng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29" name="Text Box 27"/>
          <p:cNvSpPr txBox="1">
            <a:spLocks noChangeArrowheads="1"/>
          </p:cNvSpPr>
          <p:nvPr/>
        </p:nvSpPr>
        <p:spPr bwMode="auto">
          <a:xfrm>
            <a:off x="4751388" y="1557338"/>
            <a:ext cx="1836737" cy="612775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REKREATİF ALANLAR</a:t>
            </a:r>
          </a:p>
        </p:txBody>
      </p:sp>
      <p:sp>
        <p:nvSpPr>
          <p:cNvPr id="21530" name="Text Box 29"/>
          <p:cNvSpPr txBox="1">
            <a:spLocks noChangeArrowheads="1"/>
          </p:cNvSpPr>
          <p:nvPr/>
        </p:nvSpPr>
        <p:spPr bwMode="auto">
          <a:xfrm>
            <a:off x="4751388" y="3060700"/>
            <a:ext cx="1836737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000000"/>
                </a:solidFill>
                <a:cs typeface="Arial" charset="0"/>
              </a:rPr>
              <a:t>ARITMA TESİSİ</a:t>
            </a:r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539750" y="1341438"/>
            <a:ext cx="8135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56349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928</Words>
  <Application>Microsoft Office PowerPoint</Application>
  <PresentationFormat>Ekran Gösterisi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Akış</vt:lpstr>
      <vt:lpstr>KIYIDA DOLDURMA VE KURUTMA YOLUYLA KAZANILAN ARAZİLERDE PLANLAMA SÜRECİ</vt:lpstr>
      <vt:lpstr>PowerPoint Sunusu</vt:lpstr>
      <vt:lpstr>3621 Sayılı Kıyı Kanunu Tanımlar (Madde 4)</vt:lpstr>
      <vt:lpstr>PowerPoint Sunusu</vt:lpstr>
      <vt:lpstr>Genel Hükümler ve Prensipler</vt:lpstr>
      <vt:lpstr>PowerPoint Sunusu</vt:lpstr>
      <vt:lpstr>PowerPoint Sunusu</vt:lpstr>
      <vt:lpstr>PowerPoint Sunusu</vt:lpstr>
      <vt:lpstr>Kıyılarda Yapılabilecek Yapılar (Uygulama İmar Planı ile)</vt:lpstr>
      <vt:lpstr>Kıyıda Planlama, Onay ve Uygulama Süreci</vt:lpstr>
      <vt:lpstr>Yatırım Teklif Dosyası</vt:lpstr>
      <vt:lpstr>PowerPoint Sunusu</vt:lpstr>
      <vt:lpstr>Onay ve Uygulama Süreci</vt:lpstr>
      <vt:lpstr>Dolgu Alanı Üzerinde Yapılaşma</vt:lpstr>
      <vt:lpstr>Dolgu Alanı Üzerinde Yapılaşma</vt:lpstr>
      <vt:lpstr>Dolgu Alanı Üzerinde Yapılaşma</vt:lpstr>
      <vt:lpstr>Kıyılarda Yapılabilecek Yapılar (İmar planı olmaksızın)</vt:lpstr>
      <vt:lpstr>Dolgu İmar Planlarından Örnekler</vt:lpstr>
      <vt:lpstr>PowerPoint Sunusu</vt:lpstr>
      <vt:lpstr>Müdürlüğümüz arşivindeki dolgu planları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KIYIDA DOLDURMA VE KURUTMA YOLUYLA KAZANILAN ARAZİLERDE PLANLAMA SÜRECİ</dc:title>
  <dc:creator>Nesibe Palat</dc:creator>
  <cp:lastModifiedBy>Nesibe Palat</cp:lastModifiedBy>
  <cp:revision>30</cp:revision>
  <dcterms:created xsi:type="dcterms:W3CDTF">2015-09-29T10:57:27Z</dcterms:created>
  <dcterms:modified xsi:type="dcterms:W3CDTF">2015-10-13T06:10:33Z</dcterms:modified>
</cp:coreProperties>
</file>